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696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58" r:id="rId7"/>
    <p:sldId id="259" r:id="rId8"/>
    <p:sldId id="260" r:id="rId9"/>
    <p:sldId id="263" r:id="rId10"/>
    <p:sldId id="262" r:id="rId11"/>
    <p:sldId id="264" r:id="rId12"/>
    <p:sldId id="266" r:id="rId13"/>
    <p:sldId id="267" r:id="rId14"/>
    <p:sldId id="268" r:id="rId15"/>
    <p:sldId id="269" r:id="rId16"/>
    <p:sldId id="270" r:id="rId17"/>
    <p:sldId id="274" r:id="rId18"/>
    <p:sldId id="271" r:id="rId19"/>
    <p:sldId id="272" r:id="rId20"/>
    <p:sldId id="273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83707" autoAdjust="0"/>
  </p:normalViewPr>
  <p:slideViewPr>
    <p:cSldViewPr snapToGrid="0">
      <p:cViewPr varScale="1">
        <p:scale>
          <a:sx n="93" d="100"/>
          <a:sy n="93" d="100"/>
        </p:scale>
        <p:origin x="72" y="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6663-66D2-43CE-89E8-1C46724216F7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4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2DDC-002F-4AEE-BCB2-D04D614A9281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8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5393-E0FD-4857-A1A7-B367533D3D03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62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7BA3-E20F-4FE8-BF50-46EFD6547E23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79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FC88916-E03A-46B2-864E-A31343DF082E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11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8C66-1E5E-40F7-B663-E9A1F3BB98E9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86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0765-E919-4894-AE0C-F58095287D04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29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6BDA-844D-448C-B1C7-66BE0C9F79D4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01E8-83A9-42C7-8B3D-16D29773AD18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9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9EF1-B767-455E-AFC1-69E1BD2D0B98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0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05D3-299B-447F-8873-C43D2EA8EC94}" type="datetime1">
              <a:rPr lang="en-US" smtClean="0"/>
              <a:t>3/4/2020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9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CF2547A-F6A3-4C38-A3B5-251C51D20969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9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1C35-F547-4C97-9C2E-A0CA6B78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C5D28-725A-4667-9D98-B88BB74C6B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F3709-0308-40B7-B82F-1E99CE73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71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C3F5-7865-4513-9000-24E94402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into a Heap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DAD46-3EF4-4D78-ABFF-5092B619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50D1627-7377-4C69-8FF5-E7183EBE7F92}"/>
              </a:ext>
            </a:extLst>
          </p:cNvPr>
          <p:cNvSpPr txBox="1">
            <a:spLocks noChangeArrowheads="1"/>
          </p:cNvSpPr>
          <p:nvPr/>
        </p:nvSpPr>
        <p:spPr>
          <a:xfrm>
            <a:off x="1239584" y="1770794"/>
            <a:ext cx="5149881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" panose="02020603050405020304" pitchFamily="18" charset="0"/>
              <a:buChar char="•"/>
            </a:pPr>
            <a:r>
              <a:rPr lang="en-US" altLang="en-US" sz="2400" dirty="0"/>
              <a:t>Method </a:t>
            </a:r>
            <a:r>
              <a:rPr lang="en-US" altLang="en-US" sz="2400" dirty="0" err="1"/>
              <a:t>insertItem</a:t>
            </a:r>
            <a:r>
              <a:rPr lang="en-US" altLang="en-US" sz="2400" dirty="0"/>
              <a:t> of the priority queue ADT corresponds to the insertion of a key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400" dirty="0"/>
              <a:t> to the heap</a:t>
            </a:r>
          </a:p>
          <a:p>
            <a:pPr marL="45720" indent="0">
              <a:buNone/>
            </a:pPr>
            <a:endParaRPr lang="en-US" altLang="en-US" sz="2400" dirty="0"/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2400" dirty="0"/>
              <a:t>The insertion algorithm consists of three steps</a:t>
            </a:r>
          </a:p>
          <a:p>
            <a:pPr lvl="1">
              <a:buFont typeface="Times" panose="02020603050405020304" pitchFamily="18" charset="0"/>
              <a:buChar char="•"/>
            </a:pPr>
            <a:r>
              <a:rPr lang="en-US" altLang="en-US" dirty="0"/>
              <a:t>Find the insertion node </a:t>
            </a:r>
            <a:r>
              <a:rPr lang="en-US" altLang="en-US" b="1" i="1" dirty="0">
                <a:latin typeface="Times New Roman" panose="02020603050405020304" pitchFamily="18" charset="0"/>
              </a:rPr>
              <a:t>z</a:t>
            </a:r>
            <a:r>
              <a:rPr lang="en-US" altLang="en-US" dirty="0"/>
              <a:t> (the new last node)</a:t>
            </a:r>
          </a:p>
          <a:p>
            <a:pPr lvl="1">
              <a:buFont typeface="Times" panose="02020603050405020304" pitchFamily="18" charset="0"/>
              <a:buChar char="•"/>
            </a:pPr>
            <a:r>
              <a:rPr lang="en-US" altLang="en-US" dirty="0"/>
              <a:t>Store </a:t>
            </a:r>
            <a:r>
              <a:rPr lang="en-US" altLang="en-US" b="1" i="1" dirty="0">
                <a:latin typeface="Times New Roman" panose="02020603050405020304" pitchFamily="18" charset="0"/>
              </a:rPr>
              <a:t>k</a:t>
            </a:r>
            <a:r>
              <a:rPr lang="en-US" altLang="en-US" dirty="0"/>
              <a:t> at </a:t>
            </a:r>
            <a:r>
              <a:rPr lang="en-US" altLang="en-US" b="1" i="1" dirty="0">
                <a:latin typeface="Times New Roman" panose="02020603050405020304" pitchFamily="18" charset="0"/>
              </a:rPr>
              <a:t>z</a:t>
            </a:r>
            <a:r>
              <a:rPr lang="en-US" altLang="en-US" dirty="0"/>
              <a:t> and expand </a:t>
            </a:r>
            <a:r>
              <a:rPr lang="en-US" altLang="en-US" b="1" i="1" dirty="0">
                <a:latin typeface="Times New Roman" panose="02020603050405020304" pitchFamily="18" charset="0"/>
              </a:rPr>
              <a:t>z </a:t>
            </a:r>
            <a:r>
              <a:rPr lang="en-US" altLang="en-US" dirty="0"/>
              <a:t>into an internal node</a:t>
            </a:r>
          </a:p>
          <a:p>
            <a:pPr lvl="1">
              <a:buFont typeface="Times" panose="02020603050405020304" pitchFamily="18" charset="0"/>
              <a:buChar char="•"/>
            </a:pPr>
            <a:r>
              <a:rPr lang="en-US" altLang="en-US" dirty="0"/>
              <a:t>Restore the heap-order property (discussed next)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EF848072-BC88-4B38-B993-E932E047CB1C}"/>
              </a:ext>
            </a:extLst>
          </p:cNvPr>
          <p:cNvGrpSpPr>
            <a:grpSpLocks/>
          </p:cNvGrpSpPr>
          <p:nvPr/>
        </p:nvGrpSpPr>
        <p:grpSpPr bwMode="auto">
          <a:xfrm>
            <a:off x="6681818" y="1770794"/>
            <a:ext cx="3170238" cy="1828800"/>
            <a:chOff x="3024" y="1296"/>
            <a:chExt cx="2381" cy="1373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52CCE88-001C-421C-9297-C1C365942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296"/>
              <a:ext cx="241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charset="0"/>
                  <a:cs typeface="+mn-cs"/>
                  <a:sym typeface="Symbol" charset="2"/>
                </a:rPr>
                <a:t>2</a:t>
              </a: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1D7FEC11-9426-4058-BFD0-773683593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7" y="1680"/>
              <a:ext cx="240" cy="24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charset="0"/>
                  <a:cs typeface="+mn-cs"/>
                  <a:sym typeface="Symbol" charset="2"/>
                </a:rPr>
                <a:t>6</a:t>
              </a: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20157971-9EC7-462C-91F0-26388C351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1680"/>
              <a:ext cx="240" cy="24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charset="0"/>
                  <a:cs typeface="+mn-cs"/>
                  <a:sym typeface="Symbol" charset="2"/>
                </a:rPr>
                <a:t>5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74BFB062-CF14-4F12-9D93-134921F63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3" y="2064"/>
              <a:ext cx="241" cy="24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charset="0"/>
                  <a:cs typeface="+mn-cs"/>
                  <a:sym typeface="Symbol" charset="2"/>
                </a:rPr>
                <a:t>7</a:t>
              </a: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5C2CF6E6-FC4A-4ADA-BD52-38BCB3F4D3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07" y="2496"/>
              <a:ext cx="173" cy="17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D21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EEDF0C51-DF45-432A-9D23-BC32649C98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48" y="2496"/>
              <a:ext cx="173" cy="17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D21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CC938CA2-52E3-4E78-BB53-2A5CEA1A9C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90" y="2064"/>
              <a:ext cx="173" cy="17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D21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60B730A7-D862-48D0-8283-B19177CE80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32" y="2064"/>
              <a:ext cx="173" cy="17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D21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5" name="AutoShape 13">
              <a:extLst>
                <a:ext uri="{FF2B5EF4-FFF2-40B4-BE49-F238E27FC236}">
                  <a16:creationId xmlns:a16="http://schemas.microsoft.com/office/drawing/2014/main" id="{5805386C-B38F-4872-967B-5891A4A4823D}"/>
                </a:ext>
              </a:extLst>
            </p:cNvPr>
            <p:cNvCxnSpPr>
              <a:cxnSpLocks noChangeShapeType="1"/>
              <a:stCxn id="7" idx="3"/>
              <a:endCxn id="9" idx="7"/>
            </p:cNvCxnSpPr>
            <p:nvPr/>
          </p:nvCxnSpPr>
          <p:spPr bwMode="auto">
            <a:xfrm flipH="1">
              <a:off x="3857" y="1507"/>
              <a:ext cx="546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4">
              <a:extLst>
                <a:ext uri="{FF2B5EF4-FFF2-40B4-BE49-F238E27FC236}">
                  <a16:creationId xmlns:a16="http://schemas.microsoft.com/office/drawing/2014/main" id="{6D831AC7-5E6E-4C68-BDE6-A789798876D0}"/>
                </a:ext>
              </a:extLst>
            </p:cNvPr>
            <p:cNvCxnSpPr>
              <a:cxnSpLocks noChangeShapeType="1"/>
              <a:stCxn id="8" idx="1"/>
              <a:endCxn id="7" idx="5"/>
            </p:cNvCxnSpPr>
            <p:nvPr/>
          </p:nvCxnSpPr>
          <p:spPr bwMode="auto">
            <a:xfrm flipH="1" flipV="1">
              <a:off x="4573" y="1507"/>
              <a:ext cx="439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5">
              <a:extLst>
                <a:ext uri="{FF2B5EF4-FFF2-40B4-BE49-F238E27FC236}">
                  <a16:creationId xmlns:a16="http://schemas.microsoft.com/office/drawing/2014/main" id="{CF14F92D-A04C-4514-A091-35B441C1B646}"/>
                </a:ext>
              </a:extLst>
            </p:cNvPr>
            <p:cNvCxnSpPr>
              <a:cxnSpLocks noChangeShapeType="1"/>
              <a:stCxn id="14" idx="0"/>
              <a:endCxn id="8" idx="5"/>
            </p:cNvCxnSpPr>
            <p:nvPr/>
          </p:nvCxnSpPr>
          <p:spPr bwMode="auto">
            <a:xfrm flipH="1" flipV="1">
              <a:off x="5182" y="1891"/>
              <a:ext cx="137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6">
              <a:extLst>
                <a:ext uri="{FF2B5EF4-FFF2-40B4-BE49-F238E27FC236}">
                  <a16:creationId xmlns:a16="http://schemas.microsoft.com/office/drawing/2014/main" id="{20EA9A2A-70CD-42BE-9E1A-C823B7E68FD8}"/>
                </a:ext>
              </a:extLst>
            </p:cNvPr>
            <p:cNvCxnSpPr>
              <a:cxnSpLocks noChangeShapeType="1"/>
              <a:stCxn id="13" idx="0"/>
              <a:endCxn id="8" idx="3"/>
            </p:cNvCxnSpPr>
            <p:nvPr/>
          </p:nvCxnSpPr>
          <p:spPr bwMode="auto">
            <a:xfrm flipV="1">
              <a:off x="4877" y="1891"/>
              <a:ext cx="13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7">
              <a:extLst>
                <a:ext uri="{FF2B5EF4-FFF2-40B4-BE49-F238E27FC236}">
                  <a16:creationId xmlns:a16="http://schemas.microsoft.com/office/drawing/2014/main" id="{95E82E80-DF61-4441-9933-8CE089F28608}"/>
                </a:ext>
              </a:extLst>
            </p:cNvPr>
            <p:cNvCxnSpPr>
              <a:cxnSpLocks noChangeShapeType="1"/>
              <a:stCxn id="12" idx="0"/>
              <a:endCxn id="10" idx="5"/>
            </p:cNvCxnSpPr>
            <p:nvPr/>
          </p:nvCxnSpPr>
          <p:spPr bwMode="auto">
            <a:xfrm flipH="1" flipV="1">
              <a:off x="4299" y="2275"/>
              <a:ext cx="136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8">
              <a:extLst>
                <a:ext uri="{FF2B5EF4-FFF2-40B4-BE49-F238E27FC236}">
                  <a16:creationId xmlns:a16="http://schemas.microsoft.com/office/drawing/2014/main" id="{18EDE796-C5C8-40D3-AFF5-85F51B9F2EA2}"/>
                </a:ext>
              </a:extLst>
            </p:cNvPr>
            <p:cNvCxnSpPr>
              <a:cxnSpLocks noChangeShapeType="1"/>
              <a:stCxn id="11" idx="0"/>
              <a:endCxn id="10" idx="3"/>
            </p:cNvCxnSpPr>
            <p:nvPr/>
          </p:nvCxnSpPr>
          <p:spPr bwMode="auto">
            <a:xfrm flipV="1">
              <a:off x="3994" y="2275"/>
              <a:ext cx="13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19">
              <a:extLst>
                <a:ext uri="{FF2B5EF4-FFF2-40B4-BE49-F238E27FC236}">
                  <a16:creationId xmlns:a16="http://schemas.microsoft.com/office/drawing/2014/main" id="{46A7A2E3-CA58-42A0-9B6C-50DD9DBA70EE}"/>
                </a:ext>
              </a:extLst>
            </p:cNvPr>
            <p:cNvCxnSpPr>
              <a:cxnSpLocks noChangeShapeType="1"/>
              <a:stCxn id="23" idx="7"/>
              <a:endCxn id="9" idx="3"/>
            </p:cNvCxnSpPr>
            <p:nvPr/>
          </p:nvCxnSpPr>
          <p:spPr bwMode="auto">
            <a:xfrm flipV="1">
              <a:off x="3416" y="1891"/>
              <a:ext cx="271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20">
              <a:extLst>
                <a:ext uri="{FF2B5EF4-FFF2-40B4-BE49-F238E27FC236}">
                  <a16:creationId xmlns:a16="http://schemas.microsoft.com/office/drawing/2014/main" id="{A1A005F0-09B1-41DC-A87B-1F2B87F94E12}"/>
                </a:ext>
              </a:extLst>
            </p:cNvPr>
            <p:cNvCxnSpPr>
              <a:cxnSpLocks noChangeShapeType="1"/>
              <a:stCxn id="10" idx="1"/>
              <a:endCxn id="9" idx="5"/>
            </p:cNvCxnSpPr>
            <p:nvPr/>
          </p:nvCxnSpPr>
          <p:spPr bwMode="auto">
            <a:xfrm flipH="1" flipV="1">
              <a:off x="3857" y="1891"/>
              <a:ext cx="272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Oval 21">
              <a:extLst>
                <a:ext uri="{FF2B5EF4-FFF2-40B4-BE49-F238E27FC236}">
                  <a16:creationId xmlns:a16="http://schemas.microsoft.com/office/drawing/2014/main" id="{F5392FDC-E6B1-40C0-8FB7-98406A352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" y="2064"/>
              <a:ext cx="240" cy="24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charset="0"/>
                  <a:cs typeface="+mn-cs"/>
                  <a:sym typeface="Symbol" charset="2"/>
                </a:rPr>
                <a:t>9</a:t>
              </a:r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F9192725-7A63-4ED0-BC8B-8D7C7BC93F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24" y="2496"/>
              <a:ext cx="173" cy="17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D21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F25C8336-4F20-4687-BD86-EDFA060434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65" y="2496"/>
              <a:ext cx="173" cy="17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D21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6" name="AutoShape 24">
              <a:extLst>
                <a:ext uri="{FF2B5EF4-FFF2-40B4-BE49-F238E27FC236}">
                  <a16:creationId xmlns:a16="http://schemas.microsoft.com/office/drawing/2014/main" id="{755ACE03-823B-4014-8F64-41CE915D15CE}"/>
                </a:ext>
              </a:extLst>
            </p:cNvPr>
            <p:cNvCxnSpPr>
              <a:cxnSpLocks noChangeShapeType="1"/>
              <a:stCxn id="25" idx="0"/>
              <a:endCxn id="23" idx="5"/>
            </p:cNvCxnSpPr>
            <p:nvPr/>
          </p:nvCxnSpPr>
          <p:spPr bwMode="auto">
            <a:xfrm flipH="1" flipV="1">
              <a:off x="3416" y="2275"/>
              <a:ext cx="136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5">
              <a:extLst>
                <a:ext uri="{FF2B5EF4-FFF2-40B4-BE49-F238E27FC236}">
                  <a16:creationId xmlns:a16="http://schemas.microsoft.com/office/drawing/2014/main" id="{B7F825D6-40E4-4BD8-AC19-BD15C67FD4F3}"/>
                </a:ext>
              </a:extLst>
            </p:cNvPr>
            <p:cNvCxnSpPr>
              <a:cxnSpLocks noChangeShapeType="1"/>
              <a:stCxn id="24" idx="0"/>
              <a:endCxn id="23" idx="3"/>
            </p:cNvCxnSpPr>
            <p:nvPr/>
          </p:nvCxnSpPr>
          <p:spPr bwMode="auto">
            <a:xfrm flipV="1">
              <a:off x="3111" y="2275"/>
              <a:ext cx="13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" name="Freeform 26">
            <a:extLst>
              <a:ext uri="{FF2B5EF4-FFF2-40B4-BE49-F238E27FC236}">
                <a16:creationId xmlns:a16="http://schemas.microsoft.com/office/drawing/2014/main" id="{987285C9-4944-42AD-BE09-5650AAD7EACC}"/>
              </a:ext>
            </a:extLst>
          </p:cNvPr>
          <p:cNvSpPr>
            <a:spLocks/>
          </p:cNvSpPr>
          <p:nvPr/>
        </p:nvSpPr>
        <p:spPr bwMode="auto">
          <a:xfrm>
            <a:off x="9158318" y="3066194"/>
            <a:ext cx="600075" cy="457200"/>
          </a:xfrm>
          <a:custGeom>
            <a:avLst/>
            <a:gdLst>
              <a:gd name="T0" fmla="*/ 2147483647 w 378"/>
              <a:gd name="T1" fmla="*/ 2147483647 h 288"/>
              <a:gd name="T2" fmla="*/ 2147483647 w 378"/>
              <a:gd name="T3" fmla="*/ 2147483647 h 288"/>
              <a:gd name="T4" fmla="*/ 2147483647 w 378"/>
              <a:gd name="T5" fmla="*/ 2147483647 h 288"/>
              <a:gd name="T6" fmla="*/ 0 w 378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378"/>
              <a:gd name="T13" fmla="*/ 0 h 288"/>
              <a:gd name="T14" fmla="*/ 378 w 378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8" h="288">
                <a:moveTo>
                  <a:pt x="378" y="288"/>
                </a:moveTo>
                <a:cubicBezTo>
                  <a:pt x="366" y="272"/>
                  <a:pt x="353" y="209"/>
                  <a:pt x="306" y="192"/>
                </a:cubicBezTo>
                <a:cubicBezTo>
                  <a:pt x="259" y="175"/>
                  <a:pt x="147" y="218"/>
                  <a:pt x="96" y="186"/>
                </a:cubicBezTo>
                <a:cubicBezTo>
                  <a:pt x="45" y="154"/>
                  <a:pt x="20" y="39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A2C75A54-DD1F-4872-8A33-27A1447A1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6218" y="3447194"/>
            <a:ext cx="17780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insertion node</a:t>
            </a:r>
          </a:p>
        </p:txBody>
      </p:sp>
      <p:sp>
        <p:nvSpPr>
          <p:cNvPr id="30" name="Oval 28">
            <a:extLst>
              <a:ext uri="{FF2B5EF4-FFF2-40B4-BE49-F238E27FC236}">
                <a16:creationId xmlns:a16="http://schemas.microsoft.com/office/drawing/2014/main" id="{186C7B0C-609F-4FB8-9641-FB3D5FED1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0931" y="3980594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charset="0"/>
                <a:cs typeface="+mn-cs"/>
                <a:sym typeface="Symbol" charset="2"/>
              </a:rPr>
              <a:t>2</a:t>
            </a:r>
          </a:p>
        </p:txBody>
      </p:sp>
      <p:sp>
        <p:nvSpPr>
          <p:cNvPr id="31" name="Oval 29">
            <a:extLst>
              <a:ext uri="{FF2B5EF4-FFF2-40B4-BE49-F238E27FC236}">
                <a16:creationId xmlns:a16="http://schemas.microsoft.com/office/drawing/2014/main" id="{576F940B-8C78-46C9-9E22-6800509E5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2218" y="4491769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charset="0"/>
                <a:cs typeface="+mn-cs"/>
                <a:sym typeface="Symbol" charset="2"/>
              </a:rPr>
              <a:t>6</a:t>
            </a:r>
          </a:p>
        </p:txBody>
      </p:sp>
      <p:sp>
        <p:nvSpPr>
          <p:cNvPr id="32" name="Oval 30">
            <a:extLst>
              <a:ext uri="{FF2B5EF4-FFF2-40B4-BE49-F238E27FC236}">
                <a16:creationId xmlns:a16="http://schemas.microsoft.com/office/drawing/2014/main" id="{E011946E-FC6C-424F-B37E-88C821D5B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8431" y="4491769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charset="0"/>
                <a:cs typeface="+mn-cs"/>
                <a:sym typeface="Symbol" charset="2"/>
              </a:rPr>
              <a:t>5</a:t>
            </a:r>
          </a:p>
        </p:txBody>
      </p:sp>
      <p:sp>
        <p:nvSpPr>
          <p:cNvPr id="33" name="Oval 31">
            <a:extLst>
              <a:ext uri="{FF2B5EF4-FFF2-40B4-BE49-F238E27FC236}">
                <a16:creationId xmlns:a16="http://schemas.microsoft.com/office/drawing/2014/main" id="{DEADFE64-7851-4D25-972F-7B0A07ED4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5806" y="4987069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charset="0"/>
                <a:cs typeface="+mn-cs"/>
                <a:sym typeface="Symbol" charset="2"/>
              </a:rPr>
              <a:t>7</a:t>
            </a:r>
          </a:p>
        </p:txBody>
      </p:sp>
      <p:sp>
        <p:nvSpPr>
          <p:cNvPr id="34" name="Rectangle 32">
            <a:extLst>
              <a:ext uri="{FF2B5EF4-FFF2-40B4-BE49-F238E27FC236}">
                <a16:creationId xmlns:a16="http://schemas.microsoft.com/office/drawing/2014/main" id="{33AEDD06-8CB2-4DB8-870A-84C59FE917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8156" y="5563332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56C55A17-84F7-4914-BCD1-00ABC83833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43943" y="5563332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6" name="Rectangle 34">
            <a:extLst>
              <a:ext uri="{FF2B5EF4-FFF2-40B4-BE49-F238E27FC236}">
                <a16:creationId xmlns:a16="http://schemas.microsoft.com/office/drawing/2014/main" id="{18B0755E-C1E3-4EA0-9CB2-CAB4ADE540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14031" y="5031519"/>
            <a:ext cx="230187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cxnSp>
        <p:nvCxnSpPr>
          <p:cNvPr id="37" name="AutoShape 35">
            <a:extLst>
              <a:ext uri="{FF2B5EF4-FFF2-40B4-BE49-F238E27FC236}">
                <a16:creationId xmlns:a16="http://schemas.microsoft.com/office/drawing/2014/main" id="{DAE99950-9548-4DAE-829E-49901BF129A8}"/>
              </a:ext>
            </a:extLst>
          </p:cNvPr>
          <p:cNvCxnSpPr>
            <a:cxnSpLocks noChangeShapeType="1"/>
            <a:stCxn id="30" idx="3"/>
            <a:endCxn id="32" idx="7"/>
          </p:cNvCxnSpPr>
          <p:nvPr/>
        </p:nvCxnSpPr>
        <p:spPr bwMode="auto">
          <a:xfrm flipH="1">
            <a:off x="7791481" y="4261582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36">
            <a:extLst>
              <a:ext uri="{FF2B5EF4-FFF2-40B4-BE49-F238E27FC236}">
                <a16:creationId xmlns:a16="http://schemas.microsoft.com/office/drawing/2014/main" id="{C4ECA01F-E385-4B2A-B2BC-4B9E76142EE0}"/>
              </a:ext>
            </a:extLst>
          </p:cNvPr>
          <p:cNvCxnSpPr>
            <a:cxnSpLocks noChangeShapeType="1"/>
            <a:stCxn id="31" idx="1"/>
            <a:endCxn id="30" idx="5"/>
          </p:cNvCxnSpPr>
          <p:nvPr/>
        </p:nvCxnSpPr>
        <p:spPr bwMode="auto">
          <a:xfrm flipH="1" flipV="1">
            <a:off x="8743981" y="4263169"/>
            <a:ext cx="1184275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7">
            <a:extLst>
              <a:ext uri="{FF2B5EF4-FFF2-40B4-BE49-F238E27FC236}">
                <a16:creationId xmlns:a16="http://schemas.microsoft.com/office/drawing/2014/main" id="{628ED265-7BFA-440B-89D0-527829A52595}"/>
              </a:ext>
            </a:extLst>
          </p:cNvPr>
          <p:cNvCxnSpPr>
            <a:cxnSpLocks noChangeShapeType="1"/>
            <a:stCxn id="36" idx="0"/>
            <a:endCxn id="31" idx="5"/>
          </p:cNvCxnSpPr>
          <p:nvPr/>
        </p:nvCxnSpPr>
        <p:spPr bwMode="auto">
          <a:xfrm flipH="1" flipV="1">
            <a:off x="10155268" y="4774344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38">
            <a:extLst>
              <a:ext uri="{FF2B5EF4-FFF2-40B4-BE49-F238E27FC236}">
                <a16:creationId xmlns:a16="http://schemas.microsoft.com/office/drawing/2014/main" id="{04B77F7F-A801-4D13-9D17-72E1C6CD4D55}"/>
              </a:ext>
            </a:extLst>
          </p:cNvPr>
          <p:cNvCxnSpPr>
            <a:cxnSpLocks noChangeShapeType="1"/>
            <a:stCxn id="50" idx="7"/>
            <a:endCxn id="31" idx="3"/>
          </p:cNvCxnSpPr>
          <p:nvPr/>
        </p:nvCxnSpPr>
        <p:spPr bwMode="auto">
          <a:xfrm flipV="1">
            <a:off x="9661556" y="4774344"/>
            <a:ext cx="266700" cy="241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39">
            <a:extLst>
              <a:ext uri="{FF2B5EF4-FFF2-40B4-BE49-F238E27FC236}">
                <a16:creationId xmlns:a16="http://schemas.microsoft.com/office/drawing/2014/main" id="{50656A5C-DADF-45C5-AE81-CFB34F0C5D67}"/>
              </a:ext>
            </a:extLst>
          </p:cNvPr>
          <p:cNvCxnSpPr>
            <a:cxnSpLocks noChangeShapeType="1"/>
            <a:stCxn id="35" idx="0"/>
            <a:endCxn id="33" idx="5"/>
          </p:cNvCxnSpPr>
          <p:nvPr/>
        </p:nvCxnSpPr>
        <p:spPr bwMode="auto">
          <a:xfrm flipH="1" flipV="1">
            <a:off x="8378856" y="5269644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40">
            <a:extLst>
              <a:ext uri="{FF2B5EF4-FFF2-40B4-BE49-F238E27FC236}">
                <a16:creationId xmlns:a16="http://schemas.microsoft.com/office/drawing/2014/main" id="{85C1101C-225C-4B1D-8554-17F9C025B1F9}"/>
              </a:ext>
            </a:extLst>
          </p:cNvPr>
          <p:cNvCxnSpPr>
            <a:cxnSpLocks noChangeShapeType="1"/>
            <a:stCxn id="34" idx="0"/>
            <a:endCxn id="33" idx="3"/>
          </p:cNvCxnSpPr>
          <p:nvPr/>
        </p:nvCxnSpPr>
        <p:spPr bwMode="auto">
          <a:xfrm flipV="1">
            <a:off x="7974043" y="5269644"/>
            <a:ext cx="179388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41">
            <a:extLst>
              <a:ext uri="{FF2B5EF4-FFF2-40B4-BE49-F238E27FC236}">
                <a16:creationId xmlns:a16="http://schemas.microsoft.com/office/drawing/2014/main" id="{0CF3EB73-E92E-4A39-917C-55E37CCC9F9A}"/>
              </a:ext>
            </a:extLst>
          </p:cNvPr>
          <p:cNvCxnSpPr>
            <a:cxnSpLocks noChangeShapeType="1"/>
            <a:stCxn id="45" idx="7"/>
            <a:endCxn id="32" idx="3"/>
          </p:cNvCxnSpPr>
          <p:nvPr/>
        </p:nvCxnSpPr>
        <p:spPr bwMode="auto">
          <a:xfrm flipV="1">
            <a:off x="7204106" y="4774344"/>
            <a:ext cx="360362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42">
            <a:extLst>
              <a:ext uri="{FF2B5EF4-FFF2-40B4-BE49-F238E27FC236}">
                <a16:creationId xmlns:a16="http://schemas.microsoft.com/office/drawing/2014/main" id="{4EC7EF75-117F-44F3-8016-6A365FB621F4}"/>
              </a:ext>
            </a:extLst>
          </p:cNvPr>
          <p:cNvCxnSpPr>
            <a:cxnSpLocks noChangeShapeType="1"/>
            <a:stCxn id="33" idx="1"/>
            <a:endCxn id="32" idx="5"/>
          </p:cNvCxnSpPr>
          <p:nvPr/>
        </p:nvCxnSpPr>
        <p:spPr bwMode="auto">
          <a:xfrm flipH="1" flipV="1">
            <a:off x="7791481" y="4774344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Oval 43">
            <a:extLst>
              <a:ext uri="{FF2B5EF4-FFF2-40B4-BE49-F238E27FC236}">
                <a16:creationId xmlns:a16="http://schemas.microsoft.com/office/drawing/2014/main" id="{B791526D-56E9-4055-88B6-11B943E2B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056" y="4987069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charset="0"/>
                <a:cs typeface="+mn-cs"/>
                <a:sym typeface="Symbol" charset="2"/>
              </a:rPr>
              <a:t>9</a:t>
            </a:r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2854FE81-328B-4798-A69D-B35545AA1B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81818" y="5563332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9C0C748B-AF26-49C7-88FA-3390C583D9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69193" y="5563332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cxnSp>
        <p:nvCxnSpPr>
          <p:cNvPr id="48" name="AutoShape 46">
            <a:extLst>
              <a:ext uri="{FF2B5EF4-FFF2-40B4-BE49-F238E27FC236}">
                <a16:creationId xmlns:a16="http://schemas.microsoft.com/office/drawing/2014/main" id="{47B2657E-509C-42F3-AE49-E6DADFE2687A}"/>
              </a:ext>
            </a:extLst>
          </p:cNvPr>
          <p:cNvCxnSpPr>
            <a:cxnSpLocks noChangeShapeType="1"/>
            <a:stCxn id="47" idx="0"/>
            <a:endCxn id="45" idx="5"/>
          </p:cNvCxnSpPr>
          <p:nvPr/>
        </p:nvCxnSpPr>
        <p:spPr bwMode="auto">
          <a:xfrm flipH="1" flipV="1">
            <a:off x="7204106" y="5269644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47">
            <a:extLst>
              <a:ext uri="{FF2B5EF4-FFF2-40B4-BE49-F238E27FC236}">
                <a16:creationId xmlns:a16="http://schemas.microsoft.com/office/drawing/2014/main" id="{8FA324FF-E329-4BB6-9EC8-206887C1A80A}"/>
              </a:ext>
            </a:extLst>
          </p:cNvPr>
          <p:cNvCxnSpPr>
            <a:cxnSpLocks noChangeShapeType="1"/>
            <a:stCxn id="46" idx="0"/>
            <a:endCxn id="45" idx="3"/>
          </p:cNvCxnSpPr>
          <p:nvPr/>
        </p:nvCxnSpPr>
        <p:spPr bwMode="auto">
          <a:xfrm flipV="1">
            <a:off x="6797706" y="5269644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Oval 48">
            <a:extLst>
              <a:ext uri="{FF2B5EF4-FFF2-40B4-BE49-F238E27FC236}">
                <a16:creationId xmlns:a16="http://schemas.microsoft.com/office/drawing/2014/main" id="{4A6CFF62-9C88-4E9C-B471-8E35E63A8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8506" y="4987069"/>
            <a:ext cx="3206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charset="0"/>
                <a:cs typeface="+mn-cs"/>
                <a:sym typeface="Symbol" charset="2"/>
              </a:rPr>
              <a:t>1</a:t>
            </a: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AB2F4922-5F25-4026-AF33-57D659BEE3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0856" y="5563332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2" name="Rectangle 50">
            <a:extLst>
              <a:ext uri="{FF2B5EF4-FFF2-40B4-BE49-F238E27FC236}">
                <a16:creationId xmlns:a16="http://schemas.microsoft.com/office/drawing/2014/main" id="{5EE70110-41F4-44D9-8D18-AEE2E5B1BE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26643" y="5563332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cxnSp>
        <p:nvCxnSpPr>
          <p:cNvPr id="53" name="AutoShape 51">
            <a:extLst>
              <a:ext uri="{FF2B5EF4-FFF2-40B4-BE49-F238E27FC236}">
                <a16:creationId xmlns:a16="http://schemas.microsoft.com/office/drawing/2014/main" id="{438E772C-4FE0-4CD7-8E27-D99A64BFD38A}"/>
              </a:ext>
            </a:extLst>
          </p:cNvPr>
          <p:cNvCxnSpPr>
            <a:cxnSpLocks noChangeShapeType="1"/>
            <a:stCxn id="52" idx="0"/>
            <a:endCxn id="50" idx="5"/>
          </p:cNvCxnSpPr>
          <p:nvPr/>
        </p:nvCxnSpPr>
        <p:spPr bwMode="auto">
          <a:xfrm flipH="1" flipV="1">
            <a:off x="9661556" y="5279169"/>
            <a:ext cx="180975" cy="274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52">
            <a:extLst>
              <a:ext uri="{FF2B5EF4-FFF2-40B4-BE49-F238E27FC236}">
                <a16:creationId xmlns:a16="http://schemas.microsoft.com/office/drawing/2014/main" id="{9F48E8FD-F586-495D-9B41-777302B5F3A4}"/>
              </a:ext>
            </a:extLst>
          </p:cNvPr>
          <p:cNvCxnSpPr>
            <a:cxnSpLocks noChangeShapeType="1"/>
            <a:stCxn id="51" idx="0"/>
            <a:endCxn id="50" idx="3"/>
          </p:cNvCxnSpPr>
          <p:nvPr/>
        </p:nvCxnSpPr>
        <p:spPr bwMode="auto">
          <a:xfrm flipV="1">
            <a:off x="9256743" y="5279169"/>
            <a:ext cx="179388" cy="274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 Box 53">
            <a:extLst>
              <a:ext uri="{FF2B5EF4-FFF2-40B4-BE49-F238E27FC236}">
                <a16:creationId xmlns:a16="http://schemas.microsoft.com/office/drawing/2014/main" id="{EE85852A-530F-4F14-8875-7533F8079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7006" y="2345469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56" name="Text Box 54">
            <a:extLst>
              <a:ext uri="{FF2B5EF4-FFF2-40B4-BE49-F238E27FC236}">
                <a16:creationId xmlns:a16="http://schemas.microsoft.com/office/drawing/2014/main" id="{6A01ED15-C84B-4CBC-8EDA-104713C77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1806" y="4742594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latin typeface="Times New Roman" panose="02020603050405020304" pitchFamily="18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82803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5" grpId="0" animBg="1"/>
      <p:bldP spid="46" grpId="0" animBg="1"/>
      <p:bldP spid="47" grpId="0" animBg="1"/>
      <p:bldP spid="50" grpId="0" animBg="1"/>
      <p:bldP spid="51" grpId="0" animBg="1"/>
      <p:bldP spid="52" grpId="0" animBg="1"/>
      <p:bldP spid="55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031D3-93CB-40AB-B7FD-70047886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Upheap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8CB86-AA8E-4C4C-A0FC-C8504462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82A938F-D4C8-4E04-9A66-ECA06D8F068F}"/>
              </a:ext>
            </a:extLst>
          </p:cNvPr>
          <p:cNvSpPr txBox="1">
            <a:spLocks noChangeArrowheads="1"/>
          </p:cNvSpPr>
          <p:nvPr/>
        </p:nvSpPr>
        <p:spPr>
          <a:xfrm>
            <a:off x="1332287" y="1850641"/>
            <a:ext cx="9803591" cy="2438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" panose="02020603050405020304" pitchFamily="18" charset="0"/>
              <a:buChar char="•"/>
            </a:pPr>
            <a:r>
              <a:rPr lang="en-US" altLang="en-US" sz="2400" dirty="0"/>
              <a:t>After the insertion of a new key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400" dirty="0"/>
              <a:t>, the heap-order property may be violated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2400" dirty="0"/>
              <a:t>Algorithm upheap restores the heap-order property by swapping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400" dirty="0"/>
              <a:t> along an upward path from the insertion node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2400" dirty="0"/>
              <a:t>Upheap terminates when the key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400" dirty="0"/>
              <a:t> reaches the root or a node whose parent has a key smaller than or equal to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400" dirty="0"/>
              <a:t> 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2400" dirty="0"/>
              <a:t>Since a heap has height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400" dirty="0">
                <a:latin typeface="Times New Roman" panose="02020603050405020304" pitchFamily="18" charset="0"/>
              </a:rPr>
              <a:t>(log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  <a:r>
              <a:rPr lang="en-US" altLang="en-US" sz="2400" dirty="0"/>
              <a:t>, upheap runs in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400" dirty="0">
                <a:latin typeface="Times New Roman" panose="02020603050405020304" pitchFamily="18" charset="0"/>
              </a:rPr>
              <a:t>(log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  <a:r>
              <a:rPr lang="en-US" altLang="en-US" sz="2400" dirty="0"/>
              <a:t> time</a:t>
            </a:r>
            <a:endParaRPr lang="en-US" altLang="en-US" sz="2000" dirty="0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D5827657-574F-49B8-947D-1453867A3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737" y="4609716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charset="0"/>
                <a:cs typeface="+mn-cs"/>
                <a:sym typeface="Symbol" charset="2"/>
              </a:rPr>
              <a:t>2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D96BA699-1146-4E66-A43E-0B1D3118B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6025" y="5120891"/>
            <a:ext cx="319087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charset="0"/>
                <a:cs typeface="+mn-cs"/>
                <a:sym typeface="Symbol" charset="2"/>
              </a:rPr>
              <a:t>1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AD88A49E-AE5E-4690-B1E9-8BA8A7C07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2237" y="5120891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charset="0"/>
                <a:cs typeface="+mn-cs"/>
                <a:sym typeface="Symbol" charset="2"/>
              </a:rPr>
              <a:t>5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8657F08F-ED79-41D1-BA9A-2BFA3D597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612" y="5616191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charset="0"/>
                <a:cs typeface="+mn-cs"/>
                <a:sym typeface="Symbol" charset="2"/>
              </a:rPr>
              <a:t>7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FBF4060-100D-4D14-A25A-8D938E30EC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41962" y="6192454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599C46F-CC44-484B-9366-DEC1748BC9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27750" y="6192454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207AB7B-2C2D-4131-A753-8AA237B284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97837" y="5660641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cxnSp>
        <p:nvCxnSpPr>
          <p:cNvPr id="13" name="AutoShape 11">
            <a:extLst>
              <a:ext uri="{FF2B5EF4-FFF2-40B4-BE49-F238E27FC236}">
                <a16:creationId xmlns:a16="http://schemas.microsoft.com/office/drawing/2014/main" id="{66DF27F6-B2AD-4B21-8B11-8BC125595521}"/>
              </a:ext>
            </a:extLst>
          </p:cNvPr>
          <p:cNvCxnSpPr>
            <a:cxnSpLocks noChangeShapeType="1"/>
            <a:stCxn id="6" idx="3"/>
            <a:endCxn id="8" idx="7"/>
          </p:cNvCxnSpPr>
          <p:nvPr/>
        </p:nvCxnSpPr>
        <p:spPr bwMode="auto">
          <a:xfrm flipH="1">
            <a:off x="2475287" y="4890704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852E4289-4A10-4923-8098-3EC7DD003754}"/>
              </a:ext>
            </a:extLst>
          </p:cNvPr>
          <p:cNvCxnSpPr>
            <a:cxnSpLocks noChangeShapeType="1"/>
            <a:stCxn id="7" idx="1"/>
            <a:endCxn id="6" idx="5"/>
          </p:cNvCxnSpPr>
          <p:nvPr/>
        </p:nvCxnSpPr>
        <p:spPr bwMode="auto">
          <a:xfrm flipH="1" flipV="1">
            <a:off x="3427787" y="4892291"/>
            <a:ext cx="11842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D18BEE21-0BFF-4226-8516-2827BF6EAA25}"/>
              </a:ext>
            </a:extLst>
          </p:cNvPr>
          <p:cNvCxnSpPr>
            <a:cxnSpLocks noChangeShapeType="1"/>
            <a:stCxn id="12" idx="0"/>
            <a:endCxn id="7" idx="5"/>
          </p:cNvCxnSpPr>
          <p:nvPr/>
        </p:nvCxnSpPr>
        <p:spPr bwMode="auto">
          <a:xfrm flipH="1" flipV="1">
            <a:off x="4839075" y="5412991"/>
            <a:ext cx="374650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2797F7CB-DB79-453D-B25D-6E6AEA7B3E26}"/>
              </a:ext>
            </a:extLst>
          </p:cNvPr>
          <p:cNvCxnSpPr>
            <a:cxnSpLocks noChangeShapeType="1"/>
            <a:stCxn id="26" idx="7"/>
            <a:endCxn id="7" idx="3"/>
          </p:cNvCxnSpPr>
          <p:nvPr/>
        </p:nvCxnSpPr>
        <p:spPr bwMode="auto">
          <a:xfrm flipV="1">
            <a:off x="4345362" y="5412991"/>
            <a:ext cx="266700" cy="231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598EE1B9-1DDB-4106-8509-F7C482AFABC5}"/>
              </a:ext>
            </a:extLst>
          </p:cNvPr>
          <p:cNvCxnSpPr>
            <a:cxnSpLocks noChangeShapeType="1"/>
            <a:stCxn id="11" idx="0"/>
            <a:endCxn id="9" idx="5"/>
          </p:cNvCxnSpPr>
          <p:nvPr/>
        </p:nvCxnSpPr>
        <p:spPr bwMode="auto">
          <a:xfrm flipH="1" flipV="1">
            <a:off x="3062662" y="5898766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5A332B52-2733-47E2-9CC0-55B6EB0ADACF}"/>
              </a:ext>
            </a:extLst>
          </p:cNvPr>
          <p:cNvCxnSpPr>
            <a:cxnSpLocks noChangeShapeType="1"/>
            <a:stCxn id="10" idx="0"/>
            <a:endCxn id="9" idx="3"/>
          </p:cNvCxnSpPr>
          <p:nvPr/>
        </p:nvCxnSpPr>
        <p:spPr bwMode="auto">
          <a:xfrm flipV="1">
            <a:off x="2657850" y="5898766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E5B240DC-8A4E-411D-88F3-FA00C99160A2}"/>
              </a:ext>
            </a:extLst>
          </p:cNvPr>
          <p:cNvCxnSpPr>
            <a:cxnSpLocks noChangeShapeType="1"/>
            <a:stCxn id="21" idx="7"/>
            <a:endCxn id="8" idx="3"/>
          </p:cNvCxnSpPr>
          <p:nvPr/>
        </p:nvCxnSpPr>
        <p:spPr bwMode="auto">
          <a:xfrm flipV="1">
            <a:off x="1887912" y="5403466"/>
            <a:ext cx="360363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8">
            <a:extLst>
              <a:ext uri="{FF2B5EF4-FFF2-40B4-BE49-F238E27FC236}">
                <a16:creationId xmlns:a16="http://schemas.microsoft.com/office/drawing/2014/main" id="{6C1ED35A-DBC5-4611-A2AE-8ECF652EB383}"/>
              </a:ext>
            </a:extLst>
          </p:cNvPr>
          <p:cNvCxnSpPr>
            <a:cxnSpLocks noChangeShapeType="1"/>
            <a:stCxn id="9" idx="1"/>
            <a:endCxn id="8" idx="5"/>
          </p:cNvCxnSpPr>
          <p:nvPr/>
        </p:nvCxnSpPr>
        <p:spPr bwMode="auto">
          <a:xfrm flipH="1" flipV="1">
            <a:off x="2475287" y="5403466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Oval 19">
            <a:extLst>
              <a:ext uri="{FF2B5EF4-FFF2-40B4-BE49-F238E27FC236}">
                <a16:creationId xmlns:a16="http://schemas.microsoft.com/office/drawing/2014/main" id="{E7B5A589-F515-4CBB-A0EF-A0D5F7D09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862" y="5616191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charset="0"/>
                <a:cs typeface="+mn-cs"/>
                <a:sym typeface="Symbol" charset="2"/>
              </a:rPr>
              <a:t>9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92723947-A2D2-46FC-83D9-F55E526437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65625" y="6192454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655BB181-E238-4176-959F-3FCB39C7F1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53000" y="6192454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cxnSp>
        <p:nvCxnSpPr>
          <p:cNvPr id="24" name="AutoShape 22">
            <a:extLst>
              <a:ext uri="{FF2B5EF4-FFF2-40B4-BE49-F238E27FC236}">
                <a16:creationId xmlns:a16="http://schemas.microsoft.com/office/drawing/2014/main" id="{5EF64756-6BF5-4917-B9E2-983439E8A15F}"/>
              </a:ext>
            </a:extLst>
          </p:cNvPr>
          <p:cNvCxnSpPr>
            <a:cxnSpLocks noChangeShapeType="1"/>
            <a:stCxn id="23" idx="0"/>
            <a:endCxn id="21" idx="5"/>
          </p:cNvCxnSpPr>
          <p:nvPr/>
        </p:nvCxnSpPr>
        <p:spPr bwMode="auto">
          <a:xfrm flipH="1" flipV="1">
            <a:off x="1887912" y="5898766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23">
            <a:extLst>
              <a:ext uri="{FF2B5EF4-FFF2-40B4-BE49-F238E27FC236}">
                <a16:creationId xmlns:a16="http://schemas.microsoft.com/office/drawing/2014/main" id="{FF3A18C4-917E-4ADE-8170-854498FE44DB}"/>
              </a:ext>
            </a:extLst>
          </p:cNvPr>
          <p:cNvCxnSpPr>
            <a:cxnSpLocks noChangeShapeType="1"/>
            <a:stCxn id="22" idx="0"/>
            <a:endCxn id="21" idx="3"/>
          </p:cNvCxnSpPr>
          <p:nvPr/>
        </p:nvCxnSpPr>
        <p:spPr bwMode="auto">
          <a:xfrm flipV="1">
            <a:off x="1481512" y="5898766"/>
            <a:ext cx="179388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Oval 24">
            <a:extLst>
              <a:ext uri="{FF2B5EF4-FFF2-40B4-BE49-F238E27FC236}">
                <a16:creationId xmlns:a16="http://schemas.microsoft.com/office/drawing/2014/main" id="{D14BBF1C-9F9A-4277-BD88-5C9F6B2C8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2312" y="5616191"/>
            <a:ext cx="3206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charset="0"/>
                <a:cs typeface="+mn-cs"/>
                <a:sym typeface="Symbol" charset="2"/>
              </a:rPr>
              <a:t>6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DFA45227-E768-48FA-8B64-F18EB980FA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4662" y="6192454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3DE5F8A3-FC31-4578-9090-B7B99FD278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0450" y="6192454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cxnSp>
        <p:nvCxnSpPr>
          <p:cNvPr id="29" name="AutoShape 27">
            <a:extLst>
              <a:ext uri="{FF2B5EF4-FFF2-40B4-BE49-F238E27FC236}">
                <a16:creationId xmlns:a16="http://schemas.microsoft.com/office/drawing/2014/main" id="{297C103E-E008-4173-9450-097541754223}"/>
              </a:ext>
            </a:extLst>
          </p:cNvPr>
          <p:cNvCxnSpPr>
            <a:cxnSpLocks noChangeShapeType="1"/>
            <a:stCxn id="28" idx="0"/>
            <a:endCxn id="26" idx="5"/>
          </p:cNvCxnSpPr>
          <p:nvPr/>
        </p:nvCxnSpPr>
        <p:spPr bwMode="auto">
          <a:xfrm flipH="1" flipV="1">
            <a:off x="4345362" y="5908291"/>
            <a:ext cx="180975" cy="274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>
            <a:extLst>
              <a:ext uri="{FF2B5EF4-FFF2-40B4-BE49-F238E27FC236}">
                <a16:creationId xmlns:a16="http://schemas.microsoft.com/office/drawing/2014/main" id="{4421F5AD-980C-47D5-9326-518397B6BA50}"/>
              </a:ext>
            </a:extLst>
          </p:cNvPr>
          <p:cNvCxnSpPr>
            <a:cxnSpLocks noChangeShapeType="1"/>
            <a:stCxn id="27" idx="0"/>
            <a:endCxn id="26" idx="3"/>
          </p:cNvCxnSpPr>
          <p:nvPr/>
        </p:nvCxnSpPr>
        <p:spPr bwMode="auto">
          <a:xfrm flipV="1">
            <a:off x="3940550" y="5908291"/>
            <a:ext cx="179387" cy="274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 Box 29">
            <a:extLst>
              <a:ext uri="{FF2B5EF4-FFF2-40B4-BE49-F238E27FC236}">
                <a16:creationId xmlns:a16="http://schemas.microsoft.com/office/drawing/2014/main" id="{0DC9379D-99A2-4D00-8E74-F1AAD184F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612" y="5371716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32" name="Oval 30">
            <a:extLst>
              <a:ext uri="{FF2B5EF4-FFF2-40B4-BE49-F238E27FC236}">
                <a16:creationId xmlns:a16="http://schemas.microsoft.com/office/drawing/2014/main" id="{1D45E86F-4568-41DE-BBAF-0E23A3C64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087" y="4609716"/>
            <a:ext cx="320675" cy="3190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charset="0"/>
                <a:cs typeface="+mn-cs"/>
                <a:sym typeface="Symbol" charset="2"/>
              </a:rPr>
              <a:t>1</a:t>
            </a:r>
          </a:p>
        </p:txBody>
      </p:sp>
      <p:sp>
        <p:nvSpPr>
          <p:cNvPr id="33" name="Oval 31">
            <a:extLst>
              <a:ext uri="{FF2B5EF4-FFF2-40B4-BE49-F238E27FC236}">
                <a16:creationId xmlns:a16="http://schemas.microsoft.com/office/drawing/2014/main" id="{C1F2C9DB-39D9-4A4B-AEA3-151EA3B0D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375" y="5120891"/>
            <a:ext cx="319087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charset="0"/>
                <a:cs typeface="+mn-cs"/>
                <a:sym typeface="Symbol" charset="2"/>
              </a:rPr>
              <a:t>2</a:t>
            </a:r>
          </a:p>
        </p:txBody>
      </p:sp>
      <p:sp>
        <p:nvSpPr>
          <p:cNvPr id="34" name="Oval 32">
            <a:extLst>
              <a:ext uri="{FF2B5EF4-FFF2-40B4-BE49-F238E27FC236}">
                <a16:creationId xmlns:a16="http://schemas.microsoft.com/office/drawing/2014/main" id="{32A75549-473F-4E77-B36B-EB091CB9C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587" y="5120891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charset="0"/>
                <a:cs typeface="+mn-cs"/>
                <a:sym typeface="Symbol" charset="2"/>
              </a:rPr>
              <a:t>5</a:t>
            </a:r>
          </a:p>
        </p:txBody>
      </p:sp>
      <p:sp>
        <p:nvSpPr>
          <p:cNvPr id="35" name="Oval 33">
            <a:extLst>
              <a:ext uri="{FF2B5EF4-FFF2-40B4-BE49-F238E27FC236}">
                <a16:creationId xmlns:a16="http://schemas.microsoft.com/office/drawing/2014/main" id="{40176A6B-C6BD-4035-84C9-1A460C6FF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6962" y="5616191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charset="0"/>
                <a:cs typeface="+mn-cs"/>
                <a:sym typeface="Symbol" charset="2"/>
              </a:rPr>
              <a:t>7</a:t>
            </a:r>
          </a:p>
        </p:txBody>
      </p:sp>
      <p:sp>
        <p:nvSpPr>
          <p:cNvPr id="36" name="Rectangle 34">
            <a:extLst>
              <a:ext uri="{FF2B5EF4-FFF2-40B4-BE49-F238E27FC236}">
                <a16:creationId xmlns:a16="http://schemas.microsoft.com/office/drawing/2014/main" id="{7424DF7D-E3A2-4ABE-B09D-ED0C872C3A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39312" y="6192454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7" name="Rectangle 35">
            <a:extLst>
              <a:ext uri="{FF2B5EF4-FFF2-40B4-BE49-F238E27FC236}">
                <a16:creationId xmlns:a16="http://schemas.microsoft.com/office/drawing/2014/main" id="{BA2DBEA3-4A48-490B-A4B2-D8975407FA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25100" y="6192454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6F729E34-164D-497A-BD40-BB82541FAD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95187" y="5660641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cxnSp>
        <p:nvCxnSpPr>
          <p:cNvPr id="39" name="AutoShape 37">
            <a:extLst>
              <a:ext uri="{FF2B5EF4-FFF2-40B4-BE49-F238E27FC236}">
                <a16:creationId xmlns:a16="http://schemas.microsoft.com/office/drawing/2014/main" id="{79DEBB7B-5A28-46F1-8FDB-F1D7118D1E90}"/>
              </a:ext>
            </a:extLst>
          </p:cNvPr>
          <p:cNvCxnSpPr>
            <a:cxnSpLocks noChangeShapeType="1"/>
            <a:stCxn id="32" idx="3"/>
            <a:endCxn id="34" idx="7"/>
          </p:cNvCxnSpPr>
          <p:nvPr/>
        </p:nvCxnSpPr>
        <p:spPr bwMode="auto">
          <a:xfrm flipH="1">
            <a:off x="6672637" y="4901816"/>
            <a:ext cx="7270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38">
            <a:extLst>
              <a:ext uri="{FF2B5EF4-FFF2-40B4-BE49-F238E27FC236}">
                <a16:creationId xmlns:a16="http://schemas.microsoft.com/office/drawing/2014/main" id="{AE4FC069-36FB-426C-83ED-A193FFAC7799}"/>
              </a:ext>
            </a:extLst>
          </p:cNvPr>
          <p:cNvCxnSpPr>
            <a:cxnSpLocks noChangeShapeType="1"/>
            <a:stCxn id="33" idx="1"/>
            <a:endCxn id="32" idx="5"/>
          </p:cNvCxnSpPr>
          <p:nvPr/>
        </p:nvCxnSpPr>
        <p:spPr bwMode="auto">
          <a:xfrm flipH="1" flipV="1">
            <a:off x="7625137" y="4901816"/>
            <a:ext cx="1184275" cy="247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39">
            <a:extLst>
              <a:ext uri="{FF2B5EF4-FFF2-40B4-BE49-F238E27FC236}">
                <a16:creationId xmlns:a16="http://schemas.microsoft.com/office/drawing/2014/main" id="{2D4E8C73-C8C8-44C6-BCBC-CAC0D5882F81}"/>
              </a:ext>
            </a:extLst>
          </p:cNvPr>
          <p:cNvCxnSpPr>
            <a:cxnSpLocks noChangeShapeType="1"/>
            <a:stCxn id="38" idx="0"/>
            <a:endCxn id="33" idx="5"/>
          </p:cNvCxnSpPr>
          <p:nvPr/>
        </p:nvCxnSpPr>
        <p:spPr bwMode="auto">
          <a:xfrm flipH="1" flipV="1">
            <a:off x="9036425" y="5412991"/>
            <a:ext cx="374650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40">
            <a:extLst>
              <a:ext uri="{FF2B5EF4-FFF2-40B4-BE49-F238E27FC236}">
                <a16:creationId xmlns:a16="http://schemas.microsoft.com/office/drawing/2014/main" id="{11C35082-EEF1-4078-ADBE-5B376F9FD01B}"/>
              </a:ext>
            </a:extLst>
          </p:cNvPr>
          <p:cNvCxnSpPr>
            <a:cxnSpLocks noChangeShapeType="1"/>
            <a:stCxn id="52" idx="7"/>
            <a:endCxn id="33" idx="3"/>
          </p:cNvCxnSpPr>
          <p:nvPr/>
        </p:nvCxnSpPr>
        <p:spPr bwMode="auto">
          <a:xfrm flipV="1">
            <a:off x="8542712" y="5412991"/>
            <a:ext cx="266700" cy="231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41">
            <a:extLst>
              <a:ext uri="{FF2B5EF4-FFF2-40B4-BE49-F238E27FC236}">
                <a16:creationId xmlns:a16="http://schemas.microsoft.com/office/drawing/2014/main" id="{203BBDE4-4C98-4FB9-BC4B-8FF718344E09}"/>
              </a:ext>
            </a:extLst>
          </p:cNvPr>
          <p:cNvCxnSpPr>
            <a:cxnSpLocks noChangeShapeType="1"/>
            <a:stCxn id="37" idx="0"/>
            <a:endCxn id="35" idx="5"/>
          </p:cNvCxnSpPr>
          <p:nvPr/>
        </p:nvCxnSpPr>
        <p:spPr bwMode="auto">
          <a:xfrm flipH="1" flipV="1">
            <a:off x="7260012" y="5898766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42">
            <a:extLst>
              <a:ext uri="{FF2B5EF4-FFF2-40B4-BE49-F238E27FC236}">
                <a16:creationId xmlns:a16="http://schemas.microsoft.com/office/drawing/2014/main" id="{AFD75DDC-EC89-40F7-8F28-7E986914EDE0}"/>
              </a:ext>
            </a:extLst>
          </p:cNvPr>
          <p:cNvCxnSpPr>
            <a:cxnSpLocks noChangeShapeType="1"/>
            <a:stCxn id="36" idx="0"/>
            <a:endCxn id="35" idx="3"/>
          </p:cNvCxnSpPr>
          <p:nvPr/>
        </p:nvCxnSpPr>
        <p:spPr bwMode="auto">
          <a:xfrm flipV="1">
            <a:off x="6855200" y="5898766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43">
            <a:extLst>
              <a:ext uri="{FF2B5EF4-FFF2-40B4-BE49-F238E27FC236}">
                <a16:creationId xmlns:a16="http://schemas.microsoft.com/office/drawing/2014/main" id="{B05AD24C-9F1B-431A-86F1-8B1DAD732616}"/>
              </a:ext>
            </a:extLst>
          </p:cNvPr>
          <p:cNvCxnSpPr>
            <a:cxnSpLocks noChangeShapeType="1"/>
            <a:stCxn id="47" idx="7"/>
            <a:endCxn id="34" idx="3"/>
          </p:cNvCxnSpPr>
          <p:nvPr/>
        </p:nvCxnSpPr>
        <p:spPr bwMode="auto">
          <a:xfrm flipV="1">
            <a:off x="6085262" y="5403466"/>
            <a:ext cx="360363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44">
            <a:extLst>
              <a:ext uri="{FF2B5EF4-FFF2-40B4-BE49-F238E27FC236}">
                <a16:creationId xmlns:a16="http://schemas.microsoft.com/office/drawing/2014/main" id="{4F1D17A2-8ECD-4A75-B4DC-CF01E8E88CCA}"/>
              </a:ext>
            </a:extLst>
          </p:cNvPr>
          <p:cNvCxnSpPr>
            <a:cxnSpLocks noChangeShapeType="1"/>
            <a:stCxn id="35" idx="1"/>
            <a:endCxn id="34" idx="5"/>
          </p:cNvCxnSpPr>
          <p:nvPr/>
        </p:nvCxnSpPr>
        <p:spPr bwMode="auto">
          <a:xfrm flipH="1" flipV="1">
            <a:off x="6672637" y="5403466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Oval 45">
            <a:extLst>
              <a:ext uri="{FF2B5EF4-FFF2-40B4-BE49-F238E27FC236}">
                <a16:creationId xmlns:a16="http://schemas.microsoft.com/office/drawing/2014/main" id="{6AE14061-74F5-463B-A3CC-6845955D2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12" y="5616191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charset="0"/>
                <a:cs typeface="+mn-cs"/>
                <a:sym typeface="Symbol" charset="2"/>
              </a:rPr>
              <a:t>9</a:t>
            </a: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E437E39B-5EA7-4790-A3FA-848109BB1A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975" y="6192454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9" name="Rectangle 47">
            <a:extLst>
              <a:ext uri="{FF2B5EF4-FFF2-40B4-BE49-F238E27FC236}">
                <a16:creationId xmlns:a16="http://schemas.microsoft.com/office/drawing/2014/main" id="{4C197DF9-1384-4275-A474-A48177A661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0350" y="6192454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cxnSp>
        <p:nvCxnSpPr>
          <p:cNvPr id="50" name="AutoShape 48">
            <a:extLst>
              <a:ext uri="{FF2B5EF4-FFF2-40B4-BE49-F238E27FC236}">
                <a16:creationId xmlns:a16="http://schemas.microsoft.com/office/drawing/2014/main" id="{356E5700-8D7D-4484-BFE8-154F0FBE609C}"/>
              </a:ext>
            </a:extLst>
          </p:cNvPr>
          <p:cNvCxnSpPr>
            <a:cxnSpLocks noChangeShapeType="1"/>
            <a:stCxn id="49" idx="0"/>
            <a:endCxn id="47" idx="5"/>
          </p:cNvCxnSpPr>
          <p:nvPr/>
        </p:nvCxnSpPr>
        <p:spPr bwMode="auto">
          <a:xfrm flipH="1" flipV="1">
            <a:off x="6085262" y="5898766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49">
            <a:extLst>
              <a:ext uri="{FF2B5EF4-FFF2-40B4-BE49-F238E27FC236}">
                <a16:creationId xmlns:a16="http://schemas.microsoft.com/office/drawing/2014/main" id="{2F4A6EF0-1224-4DAB-8D81-4A5E5F55473D}"/>
              </a:ext>
            </a:extLst>
          </p:cNvPr>
          <p:cNvCxnSpPr>
            <a:cxnSpLocks noChangeShapeType="1"/>
            <a:stCxn id="48" idx="0"/>
            <a:endCxn id="47" idx="3"/>
          </p:cNvCxnSpPr>
          <p:nvPr/>
        </p:nvCxnSpPr>
        <p:spPr bwMode="auto">
          <a:xfrm flipV="1">
            <a:off x="5678862" y="5898766"/>
            <a:ext cx="179388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Oval 50">
            <a:extLst>
              <a:ext uri="{FF2B5EF4-FFF2-40B4-BE49-F238E27FC236}">
                <a16:creationId xmlns:a16="http://schemas.microsoft.com/office/drawing/2014/main" id="{2A374CBD-1923-4E71-BAEA-A2C6561AE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662" y="5616191"/>
            <a:ext cx="3206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charset="0"/>
                <a:cs typeface="+mn-cs"/>
                <a:sym typeface="Symbol" charset="2"/>
              </a:rPr>
              <a:t>6</a:t>
            </a:r>
          </a:p>
        </p:txBody>
      </p:sp>
      <p:sp>
        <p:nvSpPr>
          <p:cNvPr id="53" name="Rectangle 51">
            <a:extLst>
              <a:ext uri="{FF2B5EF4-FFF2-40B4-BE49-F238E27FC236}">
                <a16:creationId xmlns:a16="http://schemas.microsoft.com/office/drawing/2014/main" id="{0C3B2F03-794C-4166-8D53-3F6ABD0696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22012" y="6192454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4" name="Rectangle 52">
            <a:extLst>
              <a:ext uri="{FF2B5EF4-FFF2-40B4-BE49-F238E27FC236}">
                <a16:creationId xmlns:a16="http://schemas.microsoft.com/office/drawing/2014/main" id="{AEFD6A52-C5F4-4780-8134-0254474C43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07800" y="6192454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cxnSp>
        <p:nvCxnSpPr>
          <p:cNvPr id="55" name="AutoShape 53">
            <a:extLst>
              <a:ext uri="{FF2B5EF4-FFF2-40B4-BE49-F238E27FC236}">
                <a16:creationId xmlns:a16="http://schemas.microsoft.com/office/drawing/2014/main" id="{1FF35D52-BB9B-4E8F-A1A3-FA27E2DBC6A1}"/>
              </a:ext>
            </a:extLst>
          </p:cNvPr>
          <p:cNvCxnSpPr>
            <a:cxnSpLocks noChangeShapeType="1"/>
            <a:stCxn id="54" idx="0"/>
            <a:endCxn id="52" idx="5"/>
          </p:cNvCxnSpPr>
          <p:nvPr/>
        </p:nvCxnSpPr>
        <p:spPr bwMode="auto">
          <a:xfrm flipH="1" flipV="1">
            <a:off x="8542712" y="5908291"/>
            <a:ext cx="180975" cy="274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54">
            <a:extLst>
              <a:ext uri="{FF2B5EF4-FFF2-40B4-BE49-F238E27FC236}">
                <a16:creationId xmlns:a16="http://schemas.microsoft.com/office/drawing/2014/main" id="{C08FF82D-B52B-4D18-A14C-715E96AB3094}"/>
              </a:ext>
            </a:extLst>
          </p:cNvPr>
          <p:cNvCxnSpPr>
            <a:cxnSpLocks noChangeShapeType="1"/>
            <a:stCxn id="53" idx="0"/>
            <a:endCxn id="52" idx="3"/>
          </p:cNvCxnSpPr>
          <p:nvPr/>
        </p:nvCxnSpPr>
        <p:spPr bwMode="auto">
          <a:xfrm flipV="1">
            <a:off x="8137900" y="5908291"/>
            <a:ext cx="179387" cy="274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Text Box 55">
            <a:extLst>
              <a:ext uri="{FF2B5EF4-FFF2-40B4-BE49-F238E27FC236}">
                <a16:creationId xmlns:a16="http://schemas.microsoft.com/office/drawing/2014/main" id="{29F32317-87FE-45C3-AAAE-3EE645CD0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2962" y="5371716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latin typeface="Times New Roman" panose="02020603050405020304" pitchFamily="18" charset="0"/>
              </a:rPr>
              <a:t>z</a:t>
            </a:r>
          </a:p>
        </p:txBody>
      </p:sp>
      <p:cxnSp>
        <p:nvCxnSpPr>
          <p:cNvPr id="58" name="AutoShape 56">
            <a:extLst>
              <a:ext uri="{FF2B5EF4-FFF2-40B4-BE49-F238E27FC236}">
                <a16:creationId xmlns:a16="http://schemas.microsoft.com/office/drawing/2014/main" id="{6AADBE80-C59D-44C0-A7B1-A04AEE803F96}"/>
              </a:ext>
            </a:extLst>
          </p:cNvPr>
          <p:cNvCxnSpPr>
            <a:cxnSpLocks noChangeShapeType="1"/>
            <a:stCxn id="33" idx="0"/>
            <a:endCxn id="32" idx="7"/>
          </p:cNvCxnSpPr>
          <p:nvPr/>
        </p:nvCxnSpPr>
        <p:spPr bwMode="auto">
          <a:xfrm rot="5400000" flipH="1">
            <a:off x="8041856" y="4219985"/>
            <a:ext cx="465137" cy="1298575"/>
          </a:xfrm>
          <a:prstGeom prst="curvedConnector3">
            <a:avLst>
              <a:gd name="adj1" fmla="val 125597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57">
            <a:extLst>
              <a:ext uri="{FF2B5EF4-FFF2-40B4-BE49-F238E27FC236}">
                <a16:creationId xmlns:a16="http://schemas.microsoft.com/office/drawing/2014/main" id="{2A613DCD-59D3-4291-A241-691EEB6181E1}"/>
              </a:ext>
            </a:extLst>
          </p:cNvPr>
          <p:cNvCxnSpPr>
            <a:cxnSpLocks noChangeShapeType="1"/>
            <a:stCxn id="33" idx="2"/>
            <a:endCxn id="52" idx="1"/>
          </p:cNvCxnSpPr>
          <p:nvPr/>
        </p:nvCxnSpPr>
        <p:spPr bwMode="auto">
          <a:xfrm rot="10800000" flipV="1">
            <a:off x="8317287" y="5281229"/>
            <a:ext cx="427038" cy="363537"/>
          </a:xfrm>
          <a:prstGeom prst="curvedConnector2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AutoShape 58">
            <a:extLst>
              <a:ext uri="{FF2B5EF4-FFF2-40B4-BE49-F238E27FC236}">
                <a16:creationId xmlns:a16="http://schemas.microsoft.com/office/drawing/2014/main" id="{215E0043-B93F-4A2D-9819-2DABC1B10F1C}"/>
              </a:ext>
            </a:extLst>
          </p:cNvPr>
          <p:cNvCxnSpPr>
            <a:cxnSpLocks noChangeShapeType="1"/>
            <a:stCxn id="7" idx="2"/>
            <a:endCxn id="26" idx="0"/>
          </p:cNvCxnSpPr>
          <p:nvPr/>
        </p:nvCxnSpPr>
        <p:spPr bwMode="auto">
          <a:xfrm rot="10800000" flipV="1">
            <a:off x="4232650" y="5281229"/>
            <a:ext cx="314325" cy="315912"/>
          </a:xfrm>
          <a:prstGeom prst="curvedConnector2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3295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7" grpId="0" animBg="1"/>
      <p:bldP spid="48" grpId="0" animBg="1"/>
      <p:bldP spid="49" grpId="0" animBg="1"/>
      <p:bldP spid="52" grpId="0" animBg="1"/>
      <p:bldP spid="53" grpId="0" animBg="1"/>
      <p:bldP spid="54" grpId="0" animBg="1"/>
      <p:bldP spid="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484-88BE-417A-A22D-3D8997FA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 from a Heap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FE32B-E1FB-4042-B13D-22611F2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2D31E1D-5545-46B9-8690-7533D849BF96}"/>
              </a:ext>
            </a:extLst>
          </p:cNvPr>
          <p:cNvSpPr txBox="1">
            <a:spLocks noChangeArrowheads="1"/>
          </p:cNvSpPr>
          <p:nvPr/>
        </p:nvSpPr>
        <p:spPr>
          <a:xfrm>
            <a:off x="1142999" y="1808894"/>
            <a:ext cx="4890777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" charset="0"/>
              <a:buChar char="•"/>
              <a:defRPr/>
            </a:pPr>
            <a:r>
              <a:rPr lang="en-US" sz="2400" dirty="0"/>
              <a:t>Method </a:t>
            </a:r>
            <a:r>
              <a:rPr lang="en-US" sz="2400" dirty="0" err="1">
                <a:solidFill>
                  <a:srgbClr val="FF0000"/>
                </a:solidFill>
              </a:rPr>
              <a:t>removeMin</a:t>
            </a:r>
            <a:r>
              <a:rPr lang="en-US" sz="2400" dirty="0"/>
              <a:t> of the priority queue ADT corresponds to the removal of the root key from the heap</a:t>
            </a:r>
          </a:p>
          <a:p>
            <a:pPr>
              <a:buFont typeface="Times" charset="0"/>
              <a:buChar char="•"/>
              <a:defRPr/>
            </a:pPr>
            <a:r>
              <a:rPr lang="en-US" sz="2400" dirty="0"/>
              <a:t>The removal algorithm consists of three steps</a:t>
            </a:r>
          </a:p>
          <a:p>
            <a:pPr lvl="1">
              <a:spcAft>
                <a:spcPts val="0"/>
              </a:spcAft>
              <a:buFont typeface="Times" charset="0"/>
              <a:buChar char="•"/>
              <a:defRPr/>
            </a:pPr>
            <a:r>
              <a:rPr lang="en-US" sz="2400" dirty="0"/>
              <a:t>Replace the root key with the key of the last node </a:t>
            </a:r>
            <a:r>
              <a:rPr lang="en-US" sz="2400" b="1" i="1" dirty="0">
                <a:latin typeface="Times New Roman" charset="0"/>
              </a:rPr>
              <a:t>w</a:t>
            </a:r>
            <a:endParaRPr lang="en-US" sz="2400" dirty="0"/>
          </a:p>
          <a:p>
            <a:pPr lvl="1">
              <a:spcAft>
                <a:spcPts val="0"/>
              </a:spcAft>
              <a:buFont typeface="Times" charset="0"/>
              <a:buChar char="•"/>
              <a:defRPr/>
            </a:pPr>
            <a:r>
              <a:rPr lang="en-US" sz="2400" dirty="0"/>
              <a:t>Compress </a:t>
            </a:r>
            <a:r>
              <a:rPr lang="en-US" sz="2400" b="1" i="1" dirty="0">
                <a:latin typeface="Times New Roman" charset="0"/>
              </a:rPr>
              <a:t>w</a:t>
            </a:r>
            <a:r>
              <a:rPr lang="en-US" sz="2400" dirty="0"/>
              <a:t> and its children into a leaf</a:t>
            </a:r>
          </a:p>
          <a:p>
            <a:pPr lvl="1">
              <a:spcAft>
                <a:spcPts val="0"/>
              </a:spcAft>
              <a:buFont typeface="Times" charset="0"/>
              <a:buChar char="•"/>
              <a:defRPr/>
            </a:pPr>
            <a:r>
              <a:rPr lang="en-US" sz="2400" dirty="0"/>
              <a:t>Restore the heap-order property (discussed next)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2F0DB371-6972-49CC-BB3C-A76E6B511AB3}"/>
              </a:ext>
            </a:extLst>
          </p:cNvPr>
          <p:cNvGrpSpPr>
            <a:grpSpLocks/>
          </p:cNvGrpSpPr>
          <p:nvPr/>
        </p:nvGrpSpPr>
        <p:grpSpPr bwMode="auto">
          <a:xfrm>
            <a:off x="7092910" y="1961294"/>
            <a:ext cx="3170238" cy="1828800"/>
            <a:chOff x="3024" y="1296"/>
            <a:chExt cx="2381" cy="1373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7A7FE144-F30F-4560-8DD1-5E1C7C436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296"/>
              <a:ext cx="241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charset="0"/>
                  <a:cs typeface="+mn-cs"/>
                  <a:sym typeface="Symbol" charset="2"/>
                </a:rPr>
                <a:t>2</a:t>
              </a: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D41B0225-D1ED-43DD-A4B7-16624C960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7" y="1680"/>
              <a:ext cx="240" cy="24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charset="0"/>
                  <a:cs typeface="+mn-cs"/>
                  <a:sym typeface="Symbol" charset="2"/>
                </a:rPr>
                <a:t>6</a:t>
              </a: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97EA4F13-3D1F-4A1F-9733-DC811D5F6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1680"/>
              <a:ext cx="240" cy="24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charset="0"/>
                  <a:cs typeface="+mn-cs"/>
                  <a:sym typeface="Symbol" charset="2"/>
                </a:rPr>
                <a:t>5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8DFB7D3A-A049-40B8-8806-05FB5323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3" y="2064"/>
              <a:ext cx="241" cy="24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charset="0"/>
                  <a:cs typeface="+mn-cs"/>
                  <a:sym typeface="Symbol" charset="2"/>
                </a:rPr>
                <a:t>7</a:t>
              </a: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4E16B30A-4EF9-4838-85B6-5054CA13EE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07" y="2496"/>
              <a:ext cx="173" cy="17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D21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1663C721-F025-4A69-8774-AFCBE4B4B4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48" y="2496"/>
              <a:ext cx="173" cy="17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D21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661092EF-0D26-4A19-A27A-6F1E86774E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90" y="2064"/>
              <a:ext cx="173" cy="17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D21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9B363C22-DAC8-478C-9691-654C3FC955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32" y="2064"/>
              <a:ext cx="173" cy="17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D21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5" name="AutoShape 13">
              <a:extLst>
                <a:ext uri="{FF2B5EF4-FFF2-40B4-BE49-F238E27FC236}">
                  <a16:creationId xmlns:a16="http://schemas.microsoft.com/office/drawing/2014/main" id="{36686BC3-CE82-47D9-A364-9C0E23877733}"/>
                </a:ext>
              </a:extLst>
            </p:cNvPr>
            <p:cNvCxnSpPr>
              <a:cxnSpLocks noChangeShapeType="1"/>
              <a:stCxn id="7" idx="3"/>
              <a:endCxn id="9" idx="7"/>
            </p:cNvCxnSpPr>
            <p:nvPr/>
          </p:nvCxnSpPr>
          <p:spPr bwMode="auto">
            <a:xfrm flipH="1">
              <a:off x="3857" y="1507"/>
              <a:ext cx="546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4">
              <a:extLst>
                <a:ext uri="{FF2B5EF4-FFF2-40B4-BE49-F238E27FC236}">
                  <a16:creationId xmlns:a16="http://schemas.microsoft.com/office/drawing/2014/main" id="{E1664B91-3CBC-4F45-981C-7B3727BE3648}"/>
                </a:ext>
              </a:extLst>
            </p:cNvPr>
            <p:cNvCxnSpPr>
              <a:cxnSpLocks noChangeShapeType="1"/>
              <a:stCxn id="8" idx="1"/>
              <a:endCxn id="7" idx="5"/>
            </p:cNvCxnSpPr>
            <p:nvPr/>
          </p:nvCxnSpPr>
          <p:spPr bwMode="auto">
            <a:xfrm flipH="1" flipV="1">
              <a:off x="4573" y="1507"/>
              <a:ext cx="439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5">
              <a:extLst>
                <a:ext uri="{FF2B5EF4-FFF2-40B4-BE49-F238E27FC236}">
                  <a16:creationId xmlns:a16="http://schemas.microsoft.com/office/drawing/2014/main" id="{78568E37-C648-41DA-B8B7-7B550AF88902}"/>
                </a:ext>
              </a:extLst>
            </p:cNvPr>
            <p:cNvCxnSpPr>
              <a:cxnSpLocks noChangeShapeType="1"/>
              <a:stCxn id="14" idx="0"/>
              <a:endCxn id="8" idx="5"/>
            </p:cNvCxnSpPr>
            <p:nvPr/>
          </p:nvCxnSpPr>
          <p:spPr bwMode="auto">
            <a:xfrm flipH="1" flipV="1">
              <a:off x="5182" y="1891"/>
              <a:ext cx="137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6">
              <a:extLst>
                <a:ext uri="{FF2B5EF4-FFF2-40B4-BE49-F238E27FC236}">
                  <a16:creationId xmlns:a16="http://schemas.microsoft.com/office/drawing/2014/main" id="{6B0E4639-38F7-45D8-8841-A6CDD8034E4F}"/>
                </a:ext>
              </a:extLst>
            </p:cNvPr>
            <p:cNvCxnSpPr>
              <a:cxnSpLocks noChangeShapeType="1"/>
              <a:stCxn id="13" idx="0"/>
              <a:endCxn id="8" idx="3"/>
            </p:cNvCxnSpPr>
            <p:nvPr/>
          </p:nvCxnSpPr>
          <p:spPr bwMode="auto">
            <a:xfrm flipV="1">
              <a:off x="4877" y="1891"/>
              <a:ext cx="13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7">
              <a:extLst>
                <a:ext uri="{FF2B5EF4-FFF2-40B4-BE49-F238E27FC236}">
                  <a16:creationId xmlns:a16="http://schemas.microsoft.com/office/drawing/2014/main" id="{0C7C589C-7A92-449F-A7DF-40842DD1ADC4}"/>
                </a:ext>
              </a:extLst>
            </p:cNvPr>
            <p:cNvCxnSpPr>
              <a:cxnSpLocks noChangeShapeType="1"/>
              <a:stCxn id="12" idx="0"/>
              <a:endCxn id="10" idx="5"/>
            </p:cNvCxnSpPr>
            <p:nvPr/>
          </p:nvCxnSpPr>
          <p:spPr bwMode="auto">
            <a:xfrm flipH="1" flipV="1">
              <a:off x="4299" y="2275"/>
              <a:ext cx="136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8">
              <a:extLst>
                <a:ext uri="{FF2B5EF4-FFF2-40B4-BE49-F238E27FC236}">
                  <a16:creationId xmlns:a16="http://schemas.microsoft.com/office/drawing/2014/main" id="{CDF3BF80-7EFE-4C3E-B07A-C93DFDD8C833}"/>
                </a:ext>
              </a:extLst>
            </p:cNvPr>
            <p:cNvCxnSpPr>
              <a:cxnSpLocks noChangeShapeType="1"/>
              <a:stCxn id="11" idx="0"/>
              <a:endCxn id="10" idx="3"/>
            </p:cNvCxnSpPr>
            <p:nvPr/>
          </p:nvCxnSpPr>
          <p:spPr bwMode="auto">
            <a:xfrm flipV="1">
              <a:off x="3994" y="2275"/>
              <a:ext cx="13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19">
              <a:extLst>
                <a:ext uri="{FF2B5EF4-FFF2-40B4-BE49-F238E27FC236}">
                  <a16:creationId xmlns:a16="http://schemas.microsoft.com/office/drawing/2014/main" id="{6410431C-E004-4239-A5E4-4F5B2849690F}"/>
                </a:ext>
              </a:extLst>
            </p:cNvPr>
            <p:cNvCxnSpPr>
              <a:cxnSpLocks noChangeShapeType="1"/>
              <a:stCxn id="23" idx="7"/>
              <a:endCxn id="9" idx="3"/>
            </p:cNvCxnSpPr>
            <p:nvPr/>
          </p:nvCxnSpPr>
          <p:spPr bwMode="auto">
            <a:xfrm flipV="1">
              <a:off x="3416" y="1891"/>
              <a:ext cx="271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20">
              <a:extLst>
                <a:ext uri="{FF2B5EF4-FFF2-40B4-BE49-F238E27FC236}">
                  <a16:creationId xmlns:a16="http://schemas.microsoft.com/office/drawing/2014/main" id="{44718211-C8A5-47C3-9B7D-EE1F7BEE8956}"/>
                </a:ext>
              </a:extLst>
            </p:cNvPr>
            <p:cNvCxnSpPr>
              <a:cxnSpLocks noChangeShapeType="1"/>
              <a:stCxn id="10" idx="1"/>
              <a:endCxn id="9" idx="5"/>
            </p:cNvCxnSpPr>
            <p:nvPr/>
          </p:nvCxnSpPr>
          <p:spPr bwMode="auto">
            <a:xfrm flipH="1" flipV="1">
              <a:off x="3857" y="1891"/>
              <a:ext cx="272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Oval 21">
              <a:extLst>
                <a:ext uri="{FF2B5EF4-FFF2-40B4-BE49-F238E27FC236}">
                  <a16:creationId xmlns:a16="http://schemas.microsoft.com/office/drawing/2014/main" id="{4789FAC3-801A-47D4-8903-B27B38D18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" y="2064"/>
              <a:ext cx="240" cy="24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charset="0"/>
                  <a:cs typeface="+mn-cs"/>
                  <a:sym typeface="Symbol" charset="2"/>
                </a:rPr>
                <a:t>9</a:t>
              </a:r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A22083B9-52CC-4248-ABCC-46135B9E30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24" y="2496"/>
              <a:ext cx="173" cy="17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D21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D664C91F-2601-459E-AEA7-F1E9B50C0D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65" y="2496"/>
              <a:ext cx="173" cy="17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D21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6" name="AutoShape 24">
              <a:extLst>
                <a:ext uri="{FF2B5EF4-FFF2-40B4-BE49-F238E27FC236}">
                  <a16:creationId xmlns:a16="http://schemas.microsoft.com/office/drawing/2014/main" id="{7940D64E-4131-42AF-AE0D-2BF120CEF95B}"/>
                </a:ext>
              </a:extLst>
            </p:cNvPr>
            <p:cNvCxnSpPr>
              <a:cxnSpLocks noChangeShapeType="1"/>
              <a:stCxn id="25" idx="0"/>
              <a:endCxn id="23" idx="5"/>
            </p:cNvCxnSpPr>
            <p:nvPr/>
          </p:nvCxnSpPr>
          <p:spPr bwMode="auto">
            <a:xfrm flipH="1" flipV="1">
              <a:off x="3416" y="2275"/>
              <a:ext cx="136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5">
              <a:extLst>
                <a:ext uri="{FF2B5EF4-FFF2-40B4-BE49-F238E27FC236}">
                  <a16:creationId xmlns:a16="http://schemas.microsoft.com/office/drawing/2014/main" id="{4706CDF7-7E3E-4853-9883-5BDC09401CAB}"/>
                </a:ext>
              </a:extLst>
            </p:cNvPr>
            <p:cNvCxnSpPr>
              <a:cxnSpLocks noChangeShapeType="1"/>
              <a:stCxn id="24" idx="0"/>
              <a:endCxn id="23" idx="3"/>
            </p:cNvCxnSpPr>
            <p:nvPr/>
          </p:nvCxnSpPr>
          <p:spPr bwMode="auto">
            <a:xfrm flipV="1">
              <a:off x="3111" y="2275"/>
              <a:ext cx="13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" name="Freeform 26">
            <a:extLst>
              <a:ext uri="{FF2B5EF4-FFF2-40B4-BE49-F238E27FC236}">
                <a16:creationId xmlns:a16="http://schemas.microsoft.com/office/drawing/2014/main" id="{19EAF533-C214-437C-A4DE-A408B96D0B0C}"/>
              </a:ext>
            </a:extLst>
          </p:cNvPr>
          <p:cNvSpPr>
            <a:spLocks/>
          </p:cNvSpPr>
          <p:nvPr/>
        </p:nvSpPr>
        <p:spPr bwMode="auto">
          <a:xfrm>
            <a:off x="8769310" y="3188432"/>
            <a:ext cx="895350" cy="411162"/>
          </a:xfrm>
          <a:custGeom>
            <a:avLst/>
            <a:gdLst>
              <a:gd name="T0" fmla="*/ 2147483647 w 564"/>
              <a:gd name="T1" fmla="*/ 2147483647 h 259"/>
              <a:gd name="T2" fmla="*/ 2147483647 w 564"/>
              <a:gd name="T3" fmla="*/ 2147483647 h 259"/>
              <a:gd name="T4" fmla="*/ 0 w 564"/>
              <a:gd name="T5" fmla="*/ 2147483647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C6219BFF-78D3-4A41-8E15-A5A9857E4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7910" y="3621819"/>
            <a:ext cx="12065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last node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07D37B30-D951-477C-B9C7-B1A51CFE5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35" y="2675669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31" name="Oval 29">
            <a:extLst>
              <a:ext uri="{FF2B5EF4-FFF2-40B4-BE49-F238E27FC236}">
                <a16:creationId xmlns:a16="http://schemas.microsoft.com/office/drawing/2014/main" id="{1403DA36-6CD3-4372-B134-3ADD566B8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9623" y="4247294"/>
            <a:ext cx="320675" cy="3190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charset="0"/>
                <a:cs typeface="+mn-cs"/>
                <a:sym typeface="Symbol" charset="2"/>
              </a:rPr>
              <a:t>7</a:t>
            </a:r>
          </a:p>
        </p:txBody>
      </p:sp>
      <p:sp>
        <p:nvSpPr>
          <p:cNvPr id="32" name="Oval 30">
            <a:extLst>
              <a:ext uri="{FF2B5EF4-FFF2-40B4-BE49-F238E27FC236}">
                <a16:creationId xmlns:a16="http://schemas.microsoft.com/office/drawing/2014/main" id="{1A934CFB-E225-4508-8701-1BA034407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35" y="4758469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charset="0"/>
                <a:cs typeface="+mn-cs"/>
                <a:sym typeface="Symbol" charset="2"/>
              </a:rPr>
              <a:t>6</a:t>
            </a:r>
          </a:p>
        </p:txBody>
      </p:sp>
      <p:sp>
        <p:nvSpPr>
          <p:cNvPr id="33" name="Oval 31">
            <a:extLst>
              <a:ext uri="{FF2B5EF4-FFF2-40B4-BE49-F238E27FC236}">
                <a16:creationId xmlns:a16="http://schemas.microsoft.com/office/drawing/2014/main" id="{44281161-5AA7-4D3D-8858-D61E81CFF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123" y="4758469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charset="0"/>
                <a:cs typeface="+mn-cs"/>
                <a:sym typeface="Symbol" charset="2"/>
              </a:rPr>
              <a:t>5</a:t>
            </a:r>
          </a:p>
        </p:txBody>
      </p:sp>
      <p:sp>
        <p:nvSpPr>
          <p:cNvPr id="34" name="Rectangle 32">
            <a:extLst>
              <a:ext uri="{FF2B5EF4-FFF2-40B4-BE49-F238E27FC236}">
                <a16:creationId xmlns:a16="http://schemas.microsoft.com/office/drawing/2014/main" id="{9189FED5-9D85-4282-93E1-93939B220B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91598" y="5269644"/>
            <a:ext cx="230187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8346C7EF-728E-4C66-B722-148CB9E75E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80560" y="5269644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cxnSp>
        <p:nvCxnSpPr>
          <p:cNvPr id="36" name="AutoShape 34">
            <a:extLst>
              <a:ext uri="{FF2B5EF4-FFF2-40B4-BE49-F238E27FC236}">
                <a16:creationId xmlns:a16="http://schemas.microsoft.com/office/drawing/2014/main" id="{B4115FE8-520F-40CF-B019-FDB3BC3EED2E}"/>
              </a:ext>
            </a:extLst>
          </p:cNvPr>
          <p:cNvCxnSpPr>
            <a:cxnSpLocks noChangeShapeType="1"/>
            <a:stCxn id="31" idx="3"/>
            <a:endCxn id="33" idx="7"/>
          </p:cNvCxnSpPr>
          <p:nvPr/>
        </p:nvCxnSpPr>
        <p:spPr bwMode="auto">
          <a:xfrm flipH="1">
            <a:off x="8050173" y="4539394"/>
            <a:ext cx="7270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35">
            <a:extLst>
              <a:ext uri="{FF2B5EF4-FFF2-40B4-BE49-F238E27FC236}">
                <a16:creationId xmlns:a16="http://schemas.microsoft.com/office/drawing/2014/main" id="{889D4AD3-409A-420B-905C-A750E48837A6}"/>
              </a:ext>
            </a:extLst>
          </p:cNvPr>
          <p:cNvCxnSpPr>
            <a:cxnSpLocks noChangeShapeType="1"/>
            <a:stCxn id="32" idx="1"/>
            <a:endCxn id="31" idx="5"/>
          </p:cNvCxnSpPr>
          <p:nvPr/>
        </p:nvCxnSpPr>
        <p:spPr bwMode="auto">
          <a:xfrm flipH="1" flipV="1">
            <a:off x="9002673" y="4539394"/>
            <a:ext cx="584200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36">
            <a:extLst>
              <a:ext uri="{FF2B5EF4-FFF2-40B4-BE49-F238E27FC236}">
                <a16:creationId xmlns:a16="http://schemas.microsoft.com/office/drawing/2014/main" id="{B9EE82A4-4A46-4F23-81E2-07FF715FAF8B}"/>
              </a:ext>
            </a:extLst>
          </p:cNvPr>
          <p:cNvCxnSpPr>
            <a:cxnSpLocks noChangeShapeType="1"/>
            <a:stCxn id="35" idx="0"/>
            <a:endCxn id="32" idx="5"/>
          </p:cNvCxnSpPr>
          <p:nvPr/>
        </p:nvCxnSpPr>
        <p:spPr bwMode="auto">
          <a:xfrm flipH="1" flipV="1">
            <a:off x="9813885" y="5039457"/>
            <a:ext cx="182563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7">
            <a:extLst>
              <a:ext uri="{FF2B5EF4-FFF2-40B4-BE49-F238E27FC236}">
                <a16:creationId xmlns:a16="http://schemas.microsoft.com/office/drawing/2014/main" id="{E39C830B-470B-42B6-A0DD-BF1CF3C7673E}"/>
              </a:ext>
            </a:extLst>
          </p:cNvPr>
          <p:cNvCxnSpPr>
            <a:cxnSpLocks noChangeShapeType="1"/>
            <a:stCxn id="34" idx="0"/>
            <a:endCxn id="32" idx="3"/>
          </p:cNvCxnSpPr>
          <p:nvPr/>
        </p:nvCxnSpPr>
        <p:spPr bwMode="auto">
          <a:xfrm flipV="1">
            <a:off x="9407485" y="5039457"/>
            <a:ext cx="17938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38">
            <a:extLst>
              <a:ext uri="{FF2B5EF4-FFF2-40B4-BE49-F238E27FC236}">
                <a16:creationId xmlns:a16="http://schemas.microsoft.com/office/drawing/2014/main" id="{F6B524E3-02AA-48D7-ADCF-F5A9AF94A438}"/>
              </a:ext>
            </a:extLst>
          </p:cNvPr>
          <p:cNvCxnSpPr>
            <a:cxnSpLocks noChangeShapeType="1"/>
            <a:stCxn id="42" idx="7"/>
            <a:endCxn id="33" idx="3"/>
          </p:cNvCxnSpPr>
          <p:nvPr/>
        </p:nvCxnSpPr>
        <p:spPr bwMode="auto">
          <a:xfrm flipV="1">
            <a:off x="7462798" y="5039457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39">
            <a:extLst>
              <a:ext uri="{FF2B5EF4-FFF2-40B4-BE49-F238E27FC236}">
                <a16:creationId xmlns:a16="http://schemas.microsoft.com/office/drawing/2014/main" id="{AAFF8AF6-FE51-458E-B351-7B85269DBF02}"/>
              </a:ext>
            </a:extLst>
          </p:cNvPr>
          <p:cNvCxnSpPr>
            <a:cxnSpLocks noChangeShapeType="1"/>
            <a:stCxn id="48" idx="0"/>
            <a:endCxn id="33" idx="5"/>
          </p:cNvCxnSpPr>
          <p:nvPr/>
        </p:nvCxnSpPr>
        <p:spPr bwMode="auto">
          <a:xfrm flipH="1" flipV="1">
            <a:off x="8050173" y="5041044"/>
            <a:ext cx="376237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Oval 40">
            <a:extLst>
              <a:ext uri="{FF2B5EF4-FFF2-40B4-BE49-F238E27FC236}">
                <a16:creationId xmlns:a16="http://schemas.microsoft.com/office/drawing/2014/main" id="{E6C3693B-A1C1-4D55-A820-5AC8B3F51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9748" y="5269644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charset="0"/>
                <a:cs typeface="+mn-cs"/>
                <a:sym typeface="Symbol" charset="2"/>
              </a:rPr>
              <a:t>9</a:t>
            </a: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9B1378CC-65E3-4B49-98FE-A532ECB8DE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40510" y="5845907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2CAD0F2C-7A9B-4C9A-B033-248C214EAE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27885" y="5845907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cxnSp>
        <p:nvCxnSpPr>
          <p:cNvPr id="45" name="AutoShape 43">
            <a:extLst>
              <a:ext uri="{FF2B5EF4-FFF2-40B4-BE49-F238E27FC236}">
                <a16:creationId xmlns:a16="http://schemas.microsoft.com/office/drawing/2014/main" id="{86A37662-885D-4236-A072-FBED863E540E}"/>
              </a:ext>
            </a:extLst>
          </p:cNvPr>
          <p:cNvCxnSpPr>
            <a:cxnSpLocks noChangeShapeType="1"/>
            <a:stCxn id="44" idx="0"/>
            <a:endCxn id="42" idx="5"/>
          </p:cNvCxnSpPr>
          <p:nvPr/>
        </p:nvCxnSpPr>
        <p:spPr bwMode="auto">
          <a:xfrm flipH="1" flipV="1">
            <a:off x="7462798" y="5550632"/>
            <a:ext cx="180975" cy="287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44">
            <a:extLst>
              <a:ext uri="{FF2B5EF4-FFF2-40B4-BE49-F238E27FC236}">
                <a16:creationId xmlns:a16="http://schemas.microsoft.com/office/drawing/2014/main" id="{F34BEBA7-A4E0-49E1-B6A7-9AB5D9DBA5D4}"/>
              </a:ext>
            </a:extLst>
          </p:cNvPr>
          <p:cNvCxnSpPr>
            <a:cxnSpLocks noChangeShapeType="1"/>
            <a:stCxn id="43" idx="0"/>
            <a:endCxn id="42" idx="3"/>
          </p:cNvCxnSpPr>
          <p:nvPr/>
        </p:nvCxnSpPr>
        <p:spPr bwMode="auto">
          <a:xfrm flipV="1">
            <a:off x="7056398" y="5550632"/>
            <a:ext cx="179387" cy="287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 Box 45">
            <a:extLst>
              <a:ext uri="{FF2B5EF4-FFF2-40B4-BE49-F238E27FC236}">
                <a16:creationId xmlns:a16="http://schemas.microsoft.com/office/drawing/2014/main" id="{1B5EC8CB-57AE-493D-A5B9-4911127EE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310" y="4875944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3BC240D0-88EF-4F91-A682-BEF5FF1BA0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10523" y="5272819"/>
            <a:ext cx="230187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92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42" grpId="0" animBg="1"/>
      <p:bldP spid="43" grpId="0" animBg="1"/>
      <p:bldP spid="44" grpId="0" animBg="1"/>
      <p:bldP spid="47" grpId="0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97795-B867-4BEC-B7D6-DF0C96171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Downheap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13077-4141-4FFE-AA2B-FE4234F5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985FB1F-67A9-4501-9089-63DF4EB5A7FD}"/>
              </a:ext>
            </a:extLst>
          </p:cNvPr>
          <p:cNvSpPr txBox="1">
            <a:spLocks noChangeArrowheads="1"/>
          </p:cNvSpPr>
          <p:nvPr/>
        </p:nvSpPr>
        <p:spPr>
          <a:xfrm>
            <a:off x="1251234" y="1728787"/>
            <a:ext cx="9767286" cy="2438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" panose="02020603050405020304" pitchFamily="18" charset="0"/>
              <a:buChar char="•"/>
            </a:pPr>
            <a:r>
              <a:rPr lang="en-US" altLang="en-US" sz="2400" dirty="0"/>
              <a:t>After replacing the root key with the key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400" dirty="0"/>
              <a:t> of the last node, the heap-order property may be violated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2400" dirty="0"/>
              <a:t>Algorithm </a:t>
            </a:r>
            <a:r>
              <a:rPr lang="en-US" altLang="en-US" sz="2400" dirty="0" err="1"/>
              <a:t>downheap</a:t>
            </a:r>
            <a:r>
              <a:rPr lang="en-US" altLang="en-US" sz="2400" dirty="0"/>
              <a:t> restores the heap property by swapping key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/>
              <a:t>with the child with the smallest key along a downward path from the root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2400" dirty="0" err="1"/>
              <a:t>Downheap</a:t>
            </a:r>
            <a:r>
              <a:rPr lang="en-US" altLang="en-US" sz="2400" dirty="0"/>
              <a:t> terminates when key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400" dirty="0"/>
              <a:t> reaches a leaf or a node whose children have keys greater than or equal to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400" dirty="0"/>
              <a:t> 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2400" dirty="0"/>
              <a:t>Since a heap has height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400" dirty="0">
                <a:latin typeface="Times New Roman" panose="02020603050405020304" pitchFamily="18" charset="0"/>
              </a:rPr>
              <a:t>(log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downheap</a:t>
            </a:r>
            <a:r>
              <a:rPr lang="en-US" altLang="en-US" sz="2400" dirty="0"/>
              <a:t> runs in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400" dirty="0">
                <a:latin typeface="Times New Roman" panose="02020603050405020304" pitchFamily="18" charset="0"/>
              </a:rPr>
              <a:t>(log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  <a:r>
              <a:rPr lang="en-US" altLang="en-US" sz="2400" dirty="0"/>
              <a:t> time</a:t>
            </a:r>
            <a:endParaRPr lang="en-US" altLang="en-US" sz="2000" dirty="0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00AE16DC-023D-46B9-A8BC-D22C109C6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8947" y="4419600"/>
            <a:ext cx="320675" cy="31908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charset="0"/>
                <a:cs typeface="+mn-cs"/>
                <a:sym typeface="Symbol" charset="2"/>
              </a:rPr>
              <a:t>7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17E85F03-6AC4-48DE-9E92-B41BE91AA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0159" y="49307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charset="0"/>
                <a:cs typeface="+mn-cs"/>
                <a:sym typeface="Symbol" charset="2"/>
              </a:rPr>
              <a:t>6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684EAA30-10AA-4FB7-AAA1-2F6FF2F57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447" y="49307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charset="0"/>
                <a:cs typeface="+mn-cs"/>
                <a:sym typeface="Symbol" charset="2"/>
              </a:rPr>
              <a:t>5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EF38F19-6FC9-4999-866A-0C7CD4A048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30922" y="5441950"/>
            <a:ext cx="230187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286090BF-5B7A-4DDF-89D8-B8B252D31F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884" y="5441950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cxnSp>
        <p:nvCxnSpPr>
          <p:cNvPr id="11" name="AutoShape 9">
            <a:extLst>
              <a:ext uri="{FF2B5EF4-FFF2-40B4-BE49-F238E27FC236}">
                <a16:creationId xmlns:a16="http://schemas.microsoft.com/office/drawing/2014/main" id="{A0E75D3B-546B-43E5-9B71-67D96CD6E64B}"/>
              </a:ext>
            </a:extLst>
          </p:cNvPr>
          <p:cNvCxnSpPr>
            <a:cxnSpLocks noChangeShapeType="1"/>
            <a:stCxn id="6" idx="3"/>
            <a:endCxn id="8" idx="7"/>
          </p:cNvCxnSpPr>
          <p:nvPr/>
        </p:nvCxnSpPr>
        <p:spPr bwMode="auto">
          <a:xfrm flipH="1">
            <a:off x="2589497" y="4711700"/>
            <a:ext cx="7270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0">
            <a:extLst>
              <a:ext uri="{FF2B5EF4-FFF2-40B4-BE49-F238E27FC236}">
                <a16:creationId xmlns:a16="http://schemas.microsoft.com/office/drawing/2014/main" id="{9D4E7BC4-E434-4676-A4ED-B424D3F964B9}"/>
              </a:ext>
            </a:extLst>
          </p:cNvPr>
          <p:cNvCxnSpPr>
            <a:cxnSpLocks noChangeShapeType="1"/>
            <a:stCxn id="7" idx="1"/>
            <a:endCxn id="6" idx="5"/>
          </p:cNvCxnSpPr>
          <p:nvPr/>
        </p:nvCxnSpPr>
        <p:spPr bwMode="auto">
          <a:xfrm flipH="1" flipV="1">
            <a:off x="3541997" y="4711700"/>
            <a:ext cx="584200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1">
            <a:extLst>
              <a:ext uri="{FF2B5EF4-FFF2-40B4-BE49-F238E27FC236}">
                <a16:creationId xmlns:a16="http://schemas.microsoft.com/office/drawing/2014/main" id="{E0A94B0F-6E46-4D07-9DAC-84A2BE2DE65D}"/>
              </a:ext>
            </a:extLst>
          </p:cNvPr>
          <p:cNvCxnSpPr>
            <a:cxnSpLocks noChangeShapeType="1"/>
            <a:stCxn id="10" idx="0"/>
            <a:endCxn id="7" idx="5"/>
          </p:cNvCxnSpPr>
          <p:nvPr/>
        </p:nvCxnSpPr>
        <p:spPr bwMode="auto">
          <a:xfrm flipH="1" flipV="1">
            <a:off x="4353209" y="5213350"/>
            <a:ext cx="182563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2EADF391-FB8A-43FF-86C6-F8195F79B411}"/>
              </a:ext>
            </a:extLst>
          </p:cNvPr>
          <p:cNvCxnSpPr>
            <a:cxnSpLocks noChangeShapeType="1"/>
            <a:stCxn id="9" idx="0"/>
            <a:endCxn id="7" idx="3"/>
          </p:cNvCxnSpPr>
          <p:nvPr/>
        </p:nvCxnSpPr>
        <p:spPr bwMode="auto">
          <a:xfrm flipV="1">
            <a:off x="3946809" y="5213350"/>
            <a:ext cx="179388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B6AFC146-8113-4749-9F55-EE5B03D41657}"/>
              </a:ext>
            </a:extLst>
          </p:cNvPr>
          <p:cNvCxnSpPr>
            <a:cxnSpLocks noChangeShapeType="1"/>
            <a:stCxn id="17" idx="7"/>
            <a:endCxn id="8" idx="3"/>
          </p:cNvCxnSpPr>
          <p:nvPr/>
        </p:nvCxnSpPr>
        <p:spPr bwMode="auto">
          <a:xfrm flipV="1">
            <a:off x="2002122" y="5213350"/>
            <a:ext cx="360362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31CA24D4-172A-4FC3-A2B0-E5459DDD4738}"/>
              </a:ext>
            </a:extLst>
          </p:cNvPr>
          <p:cNvCxnSpPr>
            <a:cxnSpLocks noChangeShapeType="1"/>
            <a:stCxn id="23" idx="0"/>
            <a:endCxn id="8" idx="5"/>
          </p:cNvCxnSpPr>
          <p:nvPr/>
        </p:nvCxnSpPr>
        <p:spPr bwMode="auto">
          <a:xfrm flipH="1" flipV="1">
            <a:off x="2589497" y="5213350"/>
            <a:ext cx="376237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Oval 15">
            <a:extLst>
              <a:ext uri="{FF2B5EF4-FFF2-40B4-BE49-F238E27FC236}">
                <a16:creationId xmlns:a16="http://schemas.microsoft.com/office/drawing/2014/main" id="{185F84F8-DC44-4CC5-B6EB-7D9ECB0C1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072" y="54419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charset="0"/>
                <a:cs typeface="+mn-cs"/>
                <a:sym typeface="Symbol" charset="2"/>
              </a:rPr>
              <a:t>9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2AC081B1-D745-4EFF-915A-477346DA63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9834" y="6018212"/>
            <a:ext cx="230188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CD61F881-B315-44E0-B080-D3D8CF32C7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7209" y="6018212"/>
            <a:ext cx="230188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cxnSp>
        <p:nvCxnSpPr>
          <p:cNvPr id="20" name="AutoShape 18">
            <a:extLst>
              <a:ext uri="{FF2B5EF4-FFF2-40B4-BE49-F238E27FC236}">
                <a16:creationId xmlns:a16="http://schemas.microsoft.com/office/drawing/2014/main" id="{DA2ED571-5AB7-4BD0-8907-29B4C1464C41}"/>
              </a:ext>
            </a:extLst>
          </p:cNvPr>
          <p:cNvCxnSpPr>
            <a:cxnSpLocks noChangeShapeType="1"/>
            <a:stCxn id="19" idx="0"/>
            <a:endCxn id="17" idx="5"/>
          </p:cNvCxnSpPr>
          <p:nvPr/>
        </p:nvCxnSpPr>
        <p:spPr bwMode="auto">
          <a:xfrm flipH="1" flipV="1">
            <a:off x="2002122" y="5724525"/>
            <a:ext cx="180975" cy="2841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9">
            <a:extLst>
              <a:ext uri="{FF2B5EF4-FFF2-40B4-BE49-F238E27FC236}">
                <a16:creationId xmlns:a16="http://schemas.microsoft.com/office/drawing/2014/main" id="{21D1841D-6D9F-4E1E-BCBA-F23FF77E08DB}"/>
              </a:ext>
            </a:extLst>
          </p:cNvPr>
          <p:cNvCxnSpPr>
            <a:cxnSpLocks noChangeShapeType="1"/>
            <a:stCxn id="18" idx="0"/>
            <a:endCxn id="17" idx="3"/>
          </p:cNvCxnSpPr>
          <p:nvPr/>
        </p:nvCxnSpPr>
        <p:spPr bwMode="auto">
          <a:xfrm flipV="1">
            <a:off x="1595722" y="5724525"/>
            <a:ext cx="179387" cy="2841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 Box 20">
            <a:extLst>
              <a:ext uri="{FF2B5EF4-FFF2-40B4-BE49-F238E27FC236}">
                <a16:creationId xmlns:a16="http://schemas.microsoft.com/office/drawing/2014/main" id="{C21F96B4-1B06-497F-89EB-D5D6AB4FE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634" y="50482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00978926-43E6-49FE-A68F-0EFAC313AC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49847" y="5445125"/>
            <a:ext cx="230187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grpSp>
        <p:nvGrpSpPr>
          <p:cNvPr id="24" name="Group 22">
            <a:extLst>
              <a:ext uri="{FF2B5EF4-FFF2-40B4-BE49-F238E27FC236}">
                <a16:creationId xmlns:a16="http://schemas.microsoft.com/office/drawing/2014/main" id="{902F7F52-C88B-450C-ACB9-18DA8C89D507}"/>
              </a:ext>
            </a:extLst>
          </p:cNvPr>
          <p:cNvGrpSpPr>
            <a:grpSpLocks/>
          </p:cNvGrpSpPr>
          <p:nvPr/>
        </p:nvGrpSpPr>
        <p:grpSpPr bwMode="auto">
          <a:xfrm>
            <a:off x="5594634" y="4419600"/>
            <a:ext cx="3170238" cy="1828800"/>
            <a:chOff x="597" y="2703"/>
            <a:chExt cx="1997" cy="1152"/>
          </a:xfrm>
        </p:grpSpPr>
        <p:sp>
          <p:nvSpPr>
            <p:cNvPr id="25" name="Oval 23">
              <a:extLst>
                <a:ext uri="{FF2B5EF4-FFF2-40B4-BE49-F238E27FC236}">
                  <a16:creationId xmlns:a16="http://schemas.microsoft.com/office/drawing/2014/main" id="{31191D5A-67A6-45A7-8CF6-67C3F1E01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2703"/>
              <a:ext cx="202" cy="20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charset="0"/>
                  <a:cs typeface="+mn-cs"/>
                  <a:sym typeface="Symbol" charset="2"/>
                </a:rPr>
                <a:t>5</a:t>
              </a: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6293E8AE-6E7B-48EF-8139-9077A63A9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" y="3025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charset="0"/>
                  <a:cs typeface="+mn-cs"/>
                  <a:sym typeface="Symbol" charset="2"/>
                </a:rPr>
                <a:t>6</a:t>
              </a:r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DD9F2672-B6CF-4021-A5C9-5AAA20D8D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" y="3025"/>
              <a:ext cx="201" cy="20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charset="0"/>
                  <a:cs typeface="+mn-cs"/>
                  <a:sym typeface="Symbol" charset="2"/>
                </a:rPr>
                <a:t>7</a:t>
              </a:r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FDF82116-671F-4699-9286-5270A22A0E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78" y="3347"/>
              <a:ext cx="145" cy="14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D21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F0C44FBE-C007-4550-A89F-CE413A1DEB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49" y="3347"/>
              <a:ext cx="145" cy="14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D21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30" name="AutoShape 28">
              <a:extLst>
                <a:ext uri="{FF2B5EF4-FFF2-40B4-BE49-F238E27FC236}">
                  <a16:creationId xmlns:a16="http://schemas.microsoft.com/office/drawing/2014/main" id="{FAE2DC99-2358-460A-BE23-530200E81401}"/>
                </a:ext>
              </a:extLst>
            </p:cNvPr>
            <p:cNvCxnSpPr>
              <a:cxnSpLocks noChangeShapeType="1"/>
              <a:stCxn id="25" idx="3"/>
              <a:endCxn id="27" idx="7"/>
            </p:cNvCxnSpPr>
            <p:nvPr/>
          </p:nvCxnSpPr>
          <p:spPr bwMode="auto">
            <a:xfrm flipH="1">
              <a:off x="1296" y="2887"/>
              <a:ext cx="458" cy="15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29">
              <a:extLst>
                <a:ext uri="{FF2B5EF4-FFF2-40B4-BE49-F238E27FC236}">
                  <a16:creationId xmlns:a16="http://schemas.microsoft.com/office/drawing/2014/main" id="{B428CAB7-1F35-47F6-863E-6F3FA09FDC67}"/>
                </a:ext>
              </a:extLst>
            </p:cNvPr>
            <p:cNvCxnSpPr>
              <a:cxnSpLocks noChangeShapeType="1"/>
              <a:stCxn id="26" idx="1"/>
              <a:endCxn id="25" idx="5"/>
            </p:cNvCxnSpPr>
            <p:nvPr/>
          </p:nvCxnSpPr>
          <p:spPr bwMode="auto">
            <a:xfrm flipH="1" flipV="1">
              <a:off x="1896" y="2887"/>
              <a:ext cx="368" cy="1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30">
              <a:extLst>
                <a:ext uri="{FF2B5EF4-FFF2-40B4-BE49-F238E27FC236}">
                  <a16:creationId xmlns:a16="http://schemas.microsoft.com/office/drawing/2014/main" id="{440F7909-46B6-46A0-A415-B28772FC8C38}"/>
                </a:ext>
              </a:extLst>
            </p:cNvPr>
            <p:cNvCxnSpPr>
              <a:cxnSpLocks noChangeShapeType="1"/>
              <a:stCxn id="29" idx="0"/>
              <a:endCxn id="26" idx="5"/>
            </p:cNvCxnSpPr>
            <p:nvPr/>
          </p:nvCxnSpPr>
          <p:spPr bwMode="auto">
            <a:xfrm flipH="1" flipV="1">
              <a:off x="2407" y="3202"/>
              <a:ext cx="115" cy="1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31">
              <a:extLst>
                <a:ext uri="{FF2B5EF4-FFF2-40B4-BE49-F238E27FC236}">
                  <a16:creationId xmlns:a16="http://schemas.microsoft.com/office/drawing/2014/main" id="{B669CDF7-2622-4682-BAA8-EF18566EB45E}"/>
                </a:ext>
              </a:extLst>
            </p:cNvPr>
            <p:cNvCxnSpPr>
              <a:cxnSpLocks noChangeShapeType="1"/>
              <a:stCxn id="28" idx="0"/>
              <a:endCxn id="26" idx="3"/>
            </p:cNvCxnSpPr>
            <p:nvPr/>
          </p:nvCxnSpPr>
          <p:spPr bwMode="auto">
            <a:xfrm flipV="1">
              <a:off x="2151" y="3202"/>
              <a:ext cx="113" cy="1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32">
              <a:extLst>
                <a:ext uri="{FF2B5EF4-FFF2-40B4-BE49-F238E27FC236}">
                  <a16:creationId xmlns:a16="http://schemas.microsoft.com/office/drawing/2014/main" id="{38B64F6D-73A2-43F8-BEC7-E02384069CF0}"/>
                </a:ext>
              </a:extLst>
            </p:cNvPr>
            <p:cNvCxnSpPr>
              <a:cxnSpLocks noChangeShapeType="1"/>
              <a:stCxn id="36" idx="7"/>
              <a:endCxn id="27" idx="3"/>
            </p:cNvCxnSpPr>
            <p:nvPr/>
          </p:nvCxnSpPr>
          <p:spPr bwMode="auto">
            <a:xfrm flipV="1">
              <a:off x="926" y="3209"/>
              <a:ext cx="227" cy="1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33">
              <a:extLst>
                <a:ext uri="{FF2B5EF4-FFF2-40B4-BE49-F238E27FC236}">
                  <a16:creationId xmlns:a16="http://schemas.microsoft.com/office/drawing/2014/main" id="{BBD954AD-CFB9-4906-BEB4-BBF817C29A3D}"/>
                </a:ext>
              </a:extLst>
            </p:cNvPr>
            <p:cNvCxnSpPr>
              <a:cxnSpLocks noChangeShapeType="1"/>
              <a:stCxn id="42" idx="0"/>
              <a:endCxn id="27" idx="5"/>
            </p:cNvCxnSpPr>
            <p:nvPr/>
          </p:nvCxnSpPr>
          <p:spPr bwMode="auto">
            <a:xfrm flipH="1" flipV="1">
              <a:off x="1296" y="3209"/>
              <a:ext cx="237" cy="1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3C1CAA2A-7C0B-41DF-9B69-2C3162AC5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" y="3347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charset="0"/>
                  <a:cs typeface="+mn-cs"/>
                  <a:sym typeface="Symbol" charset="2"/>
                </a:rPr>
                <a:t>9</a:t>
              </a:r>
            </a:p>
          </p:txBody>
        </p:sp>
        <p:sp>
          <p:nvSpPr>
            <p:cNvPr id="37" name="Rectangle 35">
              <a:extLst>
                <a:ext uri="{FF2B5EF4-FFF2-40B4-BE49-F238E27FC236}">
                  <a16:creationId xmlns:a16="http://schemas.microsoft.com/office/drawing/2014/main" id="{FAB0320B-A22B-4CA0-A667-4172D79328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7" y="3710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D21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Rectangle 36">
              <a:extLst>
                <a:ext uri="{FF2B5EF4-FFF2-40B4-BE49-F238E27FC236}">
                  <a16:creationId xmlns:a16="http://schemas.microsoft.com/office/drawing/2014/main" id="{4C1A7E8D-CDF5-4E3C-A970-7DF169CC2B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7" y="3710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D21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39" name="AutoShape 37">
              <a:extLst>
                <a:ext uri="{FF2B5EF4-FFF2-40B4-BE49-F238E27FC236}">
                  <a16:creationId xmlns:a16="http://schemas.microsoft.com/office/drawing/2014/main" id="{2B14ED60-5639-49B3-8705-34398FFE4BE5}"/>
                </a:ext>
              </a:extLst>
            </p:cNvPr>
            <p:cNvCxnSpPr>
              <a:cxnSpLocks noChangeShapeType="1"/>
              <a:stCxn id="38" idx="0"/>
              <a:endCxn id="36" idx="5"/>
            </p:cNvCxnSpPr>
            <p:nvPr/>
          </p:nvCxnSpPr>
          <p:spPr bwMode="auto">
            <a:xfrm flipH="1" flipV="1">
              <a:off x="926" y="3524"/>
              <a:ext cx="114" cy="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38">
              <a:extLst>
                <a:ext uri="{FF2B5EF4-FFF2-40B4-BE49-F238E27FC236}">
                  <a16:creationId xmlns:a16="http://schemas.microsoft.com/office/drawing/2014/main" id="{424D04FA-ACD4-47B0-9D43-39BC5CA23459}"/>
                </a:ext>
              </a:extLst>
            </p:cNvPr>
            <p:cNvCxnSpPr>
              <a:cxnSpLocks noChangeShapeType="1"/>
              <a:stCxn id="37" idx="0"/>
              <a:endCxn id="36" idx="3"/>
            </p:cNvCxnSpPr>
            <p:nvPr/>
          </p:nvCxnSpPr>
          <p:spPr bwMode="auto">
            <a:xfrm flipV="1">
              <a:off x="670" y="3524"/>
              <a:ext cx="113" cy="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Text Box 39">
              <a:extLst>
                <a:ext uri="{FF2B5EF4-FFF2-40B4-BE49-F238E27FC236}">
                  <a16:creationId xmlns:a16="http://schemas.microsoft.com/office/drawing/2014/main" id="{F0189455-9084-4FAA-9B99-532123919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9" y="3099"/>
              <a:ext cx="2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 i="1">
                  <a:latin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42" name="Rectangle 40">
              <a:extLst>
                <a:ext uri="{FF2B5EF4-FFF2-40B4-BE49-F238E27FC236}">
                  <a16:creationId xmlns:a16="http://schemas.microsoft.com/office/drawing/2014/main" id="{E006842D-C4BB-4AD4-BCEC-5D33C85A0B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60" y="3349"/>
              <a:ext cx="145" cy="14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D21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3" name="AutoShape 41">
              <a:extLst>
                <a:ext uri="{FF2B5EF4-FFF2-40B4-BE49-F238E27FC236}">
                  <a16:creationId xmlns:a16="http://schemas.microsoft.com/office/drawing/2014/main" id="{51DCFABA-0911-4121-99B3-5D12C3CE21D1}"/>
                </a:ext>
              </a:extLst>
            </p:cNvPr>
            <p:cNvCxnSpPr>
              <a:cxnSpLocks noChangeShapeType="1"/>
              <a:stCxn id="25" idx="1"/>
              <a:endCxn id="27" idx="1"/>
            </p:cNvCxnSpPr>
            <p:nvPr/>
          </p:nvCxnSpPr>
          <p:spPr bwMode="auto">
            <a:xfrm rot="-5400000" flipH="1" flipV="1">
              <a:off x="1292" y="2581"/>
              <a:ext cx="323" cy="601"/>
            </a:xfrm>
            <a:prstGeom prst="curvedConnector3">
              <a:avLst>
                <a:gd name="adj1" fmla="val -33130"/>
              </a:avLst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7265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7" grpId="0" animBg="1"/>
      <p:bldP spid="18" grpId="0" animBg="1"/>
      <p:bldP spid="19" grpId="0" animBg="1"/>
      <p:bldP spid="22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F6087-1160-41B7-940B-4651BE9CA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1485172"/>
            <a:ext cx="9872871" cy="402840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Start with the parent</a:t>
            </a:r>
          </a:p>
          <a:p>
            <a:r>
              <a:rPr lang="en-US" sz="2800" dirty="0"/>
              <a:t>Compare it with both its left child and right child</a:t>
            </a:r>
          </a:p>
          <a:p>
            <a:pPr lvl="1"/>
            <a:r>
              <a:rPr lang="en-US" sz="2800" dirty="0"/>
              <a:t>If both children are greater than k – </a:t>
            </a:r>
            <a:r>
              <a:rPr lang="en-US" sz="2800" i="1" dirty="0"/>
              <a:t>Nothing to be done</a:t>
            </a:r>
          </a:p>
          <a:p>
            <a:pPr lvl="1"/>
            <a:r>
              <a:rPr lang="en-US" sz="2800" dirty="0"/>
              <a:t>If one child is smaller than k – </a:t>
            </a:r>
            <a:r>
              <a:rPr lang="en-US" sz="2800" i="1" dirty="0"/>
              <a:t>the Smaller child value is moved up</a:t>
            </a:r>
          </a:p>
          <a:p>
            <a:pPr lvl="1"/>
            <a:r>
              <a:rPr lang="en-US" sz="2800" dirty="0"/>
              <a:t>If both children are smaller than k – </a:t>
            </a:r>
            <a:r>
              <a:rPr lang="en-US" sz="2800" i="1" dirty="0"/>
              <a:t>the Smaller of the two children is moved </a:t>
            </a:r>
            <a:r>
              <a:rPr lang="en-US" sz="2800" dirty="0"/>
              <a:t>up.</a:t>
            </a:r>
          </a:p>
          <a:p>
            <a:r>
              <a:rPr lang="en-US" sz="3000" dirty="0"/>
              <a:t>Stop when both children are greater than k or we reach a leaf node.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8FBE0-BE0B-466E-9A15-3E893FDC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3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294C-4237-47D2-96E4-FAFA09DA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the last node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5B929-8625-4D7D-A6CD-F83AF09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6B548D2-7007-4B82-9393-0810C5215BCE}"/>
              </a:ext>
            </a:extLst>
          </p:cNvPr>
          <p:cNvSpPr txBox="1">
            <a:spLocks noChangeArrowheads="1"/>
          </p:cNvSpPr>
          <p:nvPr/>
        </p:nvSpPr>
        <p:spPr>
          <a:xfrm>
            <a:off x="1245408" y="1833168"/>
            <a:ext cx="9875519" cy="228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" panose="02020603050405020304" pitchFamily="18" charset="0"/>
              <a:buChar char="•"/>
            </a:pPr>
            <a:r>
              <a:rPr lang="en-US" altLang="en-US" sz="2800" dirty="0"/>
              <a:t>The insertion node can be found by traversing a path of 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800" dirty="0">
                <a:latin typeface="Times New Roman" panose="02020603050405020304" pitchFamily="18" charset="0"/>
              </a:rPr>
              <a:t>(log 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800" dirty="0">
                <a:latin typeface="Times New Roman" panose="02020603050405020304" pitchFamily="18" charset="0"/>
              </a:rPr>
              <a:t>) </a:t>
            </a:r>
            <a:r>
              <a:rPr lang="en-US" altLang="en-US" sz="2800" dirty="0"/>
              <a:t>nodes</a:t>
            </a:r>
          </a:p>
          <a:p>
            <a:pPr lvl="1">
              <a:buFont typeface="Times" panose="02020603050405020304" pitchFamily="18" charset="0"/>
              <a:buChar char="•"/>
            </a:pPr>
            <a:r>
              <a:rPr lang="en-US" altLang="en-US" sz="2400" dirty="0"/>
              <a:t>Go up until a left child or the root is reached</a:t>
            </a:r>
          </a:p>
          <a:p>
            <a:pPr lvl="1">
              <a:buFont typeface="Times" panose="02020603050405020304" pitchFamily="18" charset="0"/>
              <a:buChar char="•"/>
            </a:pPr>
            <a:r>
              <a:rPr lang="en-US" altLang="en-US" sz="2400" dirty="0"/>
              <a:t>If a left child is reached, go to the right child</a:t>
            </a:r>
          </a:p>
          <a:p>
            <a:pPr lvl="1">
              <a:buFont typeface="Times" panose="02020603050405020304" pitchFamily="18" charset="0"/>
              <a:buChar char="•"/>
            </a:pPr>
            <a:r>
              <a:rPr lang="en-US" altLang="en-US" sz="2400" dirty="0"/>
              <a:t>Go down left until a leaf is reached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2400" dirty="0"/>
              <a:t>Similar algorithm for updating the last node after a removal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2E849A27-B95C-4CE4-BD0D-27FF1011E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5789" y="4969575"/>
            <a:ext cx="274704" cy="27317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D21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7" name="AutoShape 5">
            <a:extLst>
              <a:ext uri="{FF2B5EF4-FFF2-40B4-BE49-F238E27FC236}">
                <a16:creationId xmlns:a16="http://schemas.microsoft.com/office/drawing/2014/main" id="{360C3614-A83D-4828-8AB5-DF1BEFBD8430}"/>
              </a:ext>
            </a:extLst>
          </p:cNvPr>
          <p:cNvCxnSpPr>
            <a:cxnSpLocks noChangeShapeType="1"/>
            <a:stCxn id="6" idx="3"/>
            <a:endCxn id="10" idx="7"/>
          </p:cNvCxnSpPr>
          <p:nvPr/>
        </p:nvCxnSpPr>
        <p:spPr bwMode="auto">
          <a:xfrm flipH="1">
            <a:off x="3460343" y="5202746"/>
            <a:ext cx="865675" cy="2970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6">
            <a:extLst>
              <a:ext uri="{FF2B5EF4-FFF2-40B4-BE49-F238E27FC236}">
                <a16:creationId xmlns:a16="http://schemas.microsoft.com/office/drawing/2014/main" id="{DBA12006-FB92-4172-A370-D9F8C2FA91F3}"/>
              </a:ext>
            </a:extLst>
          </p:cNvPr>
          <p:cNvCxnSpPr>
            <a:cxnSpLocks noChangeShapeType="1"/>
            <a:stCxn id="24" idx="1"/>
            <a:endCxn id="6" idx="5"/>
          </p:cNvCxnSpPr>
          <p:nvPr/>
        </p:nvCxnSpPr>
        <p:spPr bwMode="auto">
          <a:xfrm flipH="1" flipV="1">
            <a:off x="4520264" y="5202746"/>
            <a:ext cx="839329" cy="2985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" name="Group 7">
            <a:extLst>
              <a:ext uri="{FF2B5EF4-FFF2-40B4-BE49-F238E27FC236}">
                <a16:creationId xmlns:a16="http://schemas.microsoft.com/office/drawing/2014/main" id="{662E51FC-1C32-47B9-988F-6052A81DECAE}"/>
              </a:ext>
            </a:extLst>
          </p:cNvPr>
          <p:cNvGrpSpPr>
            <a:grpSpLocks/>
          </p:cNvGrpSpPr>
          <p:nvPr/>
        </p:nvGrpSpPr>
        <p:grpSpPr bwMode="auto">
          <a:xfrm>
            <a:off x="2511376" y="5459553"/>
            <a:ext cx="1706217" cy="1127813"/>
            <a:chOff x="720" y="2626"/>
            <a:chExt cx="1256" cy="830"/>
          </a:xfrm>
        </p:grpSpPr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E1FABD3-1943-4ADA-8E03-42591645C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62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D21FF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B6BD367C-D53E-41FB-8FDB-C814E3DAF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" y="2948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D21FF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7B0A5DEA-6C73-462B-AA12-36B5963824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61" y="331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D21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388A53EC-EC99-4518-9C2E-DAD766AABF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30" y="3311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D21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4" name="AutoShape 12">
              <a:extLst>
                <a:ext uri="{FF2B5EF4-FFF2-40B4-BE49-F238E27FC236}">
                  <a16:creationId xmlns:a16="http://schemas.microsoft.com/office/drawing/2014/main" id="{9F4B2ABE-0D1B-435B-9D66-AEC2A4F0BC1F}"/>
                </a:ext>
              </a:extLst>
            </p:cNvPr>
            <p:cNvCxnSpPr>
              <a:cxnSpLocks noChangeShapeType="1"/>
              <a:stCxn id="13" idx="0"/>
              <a:endCxn id="11" idx="5"/>
            </p:cNvCxnSpPr>
            <p:nvPr/>
          </p:nvCxnSpPr>
          <p:spPr bwMode="auto">
            <a:xfrm flipH="1" flipV="1">
              <a:off x="1789" y="3125"/>
              <a:ext cx="114" cy="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3">
              <a:extLst>
                <a:ext uri="{FF2B5EF4-FFF2-40B4-BE49-F238E27FC236}">
                  <a16:creationId xmlns:a16="http://schemas.microsoft.com/office/drawing/2014/main" id="{533CADE6-3FE5-4E35-85A3-B9DFA76CE6F6}"/>
                </a:ext>
              </a:extLst>
            </p:cNvPr>
            <p:cNvCxnSpPr>
              <a:cxnSpLocks noChangeShapeType="1"/>
              <a:stCxn id="12" idx="0"/>
              <a:endCxn id="11" idx="3"/>
            </p:cNvCxnSpPr>
            <p:nvPr/>
          </p:nvCxnSpPr>
          <p:spPr bwMode="auto">
            <a:xfrm flipV="1">
              <a:off x="1534" y="3125"/>
              <a:ext cx="113" cy="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4">
              <a:extLst>
                <a:ext uri="{FF2B5EF4-FFF2-40B4-BE49-F238E27FC236}">
                  <a16:creationId xmlns:a16="http://schemas.microsoft.com/office/drawing/2014/main" id="{3C692393-9D84-43E1-BAC4-83E5A903B181}"/>
                </a:ext>
              </a:extLst>
            </p:cNvPr>
            <p:cNvCxnSpPr>
              <a:cxnSpLocks noChangeShapeType="1"/>
              <a:stCxn id="18" idx="7"/>
              <a:endCxn id="10" idx="3"/>
            </p:cNvCxnSpPr>
            <p:nvPr/>
          </p:nvCxnSpPr>
          <p:spPr bwMode="auto">
            <a:xfrm flipV="1">
              <a:off x="1049" y="2803"/>
              <a:ext cx="227" cy="17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5">
              <a:extLst>
                <a:ext uri="{FF2B5EF4-FFF2-40B4-BE49-F238E27FC236}">
                  <a16:creationId xmlns:a16="http://schemas.microsoft.com/office/drawing/2014/main" id="{5D7373D1-BABF-4142-8402-867CD7E53B1E}"/>
                </a:ext>
              </a:extLst>
            </p:cNvPr>
            <p:cNvCxnSpPr>
              <a:cxnSpLocks noChangeShapeType="1"/>
              <a:stCxn id="11" idx="1"/>
              <a:endCxn id="10" idx="5"/>
            </p:cNvCxnSpPr>
            <p:nvPr/>
          </p:nvCxnSpPr>
          <p:spPr bwMode="auto">
            <a:xfrm flipH="1" flipV="1">
              <a:off x="1419" y="2803"/>
              <a:ext cx="228" cy="17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47A3B31C-838E-430F-9197-DF5E1F34E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" y="2948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D21FF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4BC888DE-9FBA-4178-AA61-BE30022355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0" y="331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D21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BE6B33ED-F2AE-41C8-91CC-6B396629DA6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90" y="331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D21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1" name="AutoShape 19">
              <a:extLst>
                <a:ext uri="{FF2B5EF4-FFF2-40B4-BE49-F238E27FC236}">
                  <a16:creationId xmlns:a16="http://schemas.microsoft.com/office/drawing/2014/main" id="{09F3D94E-EF21-4C1E-8605-C566E177F49A}"/>
                </a:ext>
              </a:extLst>
            </p:cNvPr>
            <p:cNvCxnSpPr>
              <a:cxnSpLocks noChangeShapeType="1"/>
              <a:stCxn id="20" idx="0"/>
              <a:endCxn id="18" idx="5"/>
            </p:cNvCxnSpPr>
            <p:nvPr/>
          </p:nvCxnSpPr>
          <p:spPr bwMode="auto">
            <a:xfrm flipH="1" flipV="1">
              <a:off x="1049" y="3125"/>
              <a:ext cx="114" cy="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20">
              <a:extLst>
                <a:ext uri="{FF2B5EF4-FFF2-40B4-BE49-F238E27FC236}">
                  <a16:creationId xmlns:a16="http://schemas.microsoft.com/office/drawing/2014/main" id="{D1D0CE27-2CDD-40D8-8547-2A7E88DABF6F}"/>
                </a:ext>
              </a:extLst>
            </p:cNvPr>
            <p:cNvCxnSpPr>
              <a:cxnSpLocks noChangeShapeType="1"/>
              <a:stCxn id="19" idx="0"/>
              <a:endCxn id="18" idx="3"/>
            </p:cNvCxnSpPr>
            <p:nvPr/>
          </p:nvCxnSpPr>
          <p:spPr bwMode="auto">
            <a:xfrm flipV="1">
              <a:off x="793" y="3125"/>
              <a:ext cx="113" cy="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Group 21">
            <a:extLst>
              <a:ext uri="{FF2B5EF4-FFF2-40B4-BE49-F238E27FC236}">
                <a16:creationId xmlns:a16="http://schemas.microsoft.com/office/drawing/2014/main" id="{8811800A-C52F-4BD7-BD29-BA1709881B58}"/>
              </a:ext>
            </a:extLst>
          </p:cNvPr>
          <p:cNvGrpSpPr>
            <a:grpSpLocks/>
          </p:cNvGrpSpPr>
          <p:nvPr/>
        </p:nvGrpSpPr>
        <p:grpSpPr bwMode="auto">
          <a:xfrm>
            <a:off x="4603701" y="5461141"/>
            <a:ext cx="1706217" cy="1127812"/>
            <a:chOff x="720" y="2626"/>
            <a:chExt cx="1256" cy="830"/>
          </a:xfrm>
        </p:grpSpPr>
        <p:sp>
          <p:nvSpPr>
            <p:cNvPr id="24" name="Oval 22">
              <a:extLst>
                <a:ext uri="{FF2B5EF4-FFF2-40B4-BE49-F238E27FC236}">
                  <a16:creationId xmlns:a16="http://schemas.microsoft.com/office/drawing/2014/main" id="{49DD8D1A-E99A-465F-9487-C4A1F941B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62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D21FF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5" name="Oval 23">
              <a:extLst>
                <a:ext uri="{FF2B5EF4-FFF2-40B4-BE49-F238E27FC236}">
                  <a16:creationId xmlns:a16="http://schemas.microsoft.com/office/drawing/2014/main" id="{0BCECF4D-BB04-45D3-9DC1-440689636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" y="2948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D21FF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9D713B05-86EA-4819-915B-9274312EAF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61" y="331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D21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CE2133E9-F030-494A-B51F-7021CFC0F1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30" y="3311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D21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8" name="AutoShape 26">
              <a:extLst>
                <a:ext uri="{FF2B5EF4-FFF2-40B4-BE49-F238E27FC236}">
                  <a16:creationId xmlns:a16="http://schemas.microsoft.com/office/drawing/2014/main" id="{F8CBB85B-3E46-4E2F-A39B-99E9F5920E5B}"/>
                </a:ext>
              </a:extLst>
            </p:cNvPr>
            <p:cNvCxnSpPr>
              <a:cxnSpLocks noChangeShapeType="1"/>
              <a:stCxn id="27" idx="0"/>
              <a:endCxn id="25" idx="5"/>
            </p:cNvCxnSpPr>
            <p:nvPr/>
          </p:nvCxnSpPr>
          <p:spPr bwMode="auto">
            <a:xfrm flipH="1" flipV="1">
              <a:off x="1789" y="3125"/>
              <a:ext cx="114" cy="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27">
              <a:extLst>
                <a:ext uri="{FF2B5EF4-FFF2-40B4-BE49-F238E27FC236}">
                  <a16:creationId xmlns:a16="http://schemas.microsoft.com/office/drawing/2014/main" id="{3690DF74-FC9C-4E37-A85C-4F4976785C07}"/>
                </a:ext>
              </a:extLst>
            </p:cNvPr>
            <p:cNvCxnSpPr>
              <a:cxnSpLocks noChangeShapeType="1"/>
              <a:stCxn id="26" idx="0"/>
              <a:endCxn id="25" idx="3"/>
            </p:cNvCxnSpPr>
            <p:nvPr/>
          </p:nvCxnSpPr>
          <p:spPr bwMode="auto">
            <a:xfrm flipV="1">
              <a:off x="1534" y="3125"/>
              <a:ext cx="113" cy="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28">
              <a:extLst>
                <a:ext uri="{FF2B5EF4-FFF2-40B4-BE49-F238E27FC236}">
                  <a16:creationId xmlns:a16="http://schemas.microsoft.com/office/drawing/2014/main" id="{F97B4C8A-79F9-47BF-A0DA-19257FC7AECC}"/>
                </a:ext>
              </a:extLst>
            </p:cNvPr>
            <p:cNvCxnSpPr>
              <a:cxnSpLocks noChangeShapeType="1"/>
              <a:stCxn id="32" idx="7"/>
              <a:endCxn id="24" idx="3"/>
            </p:cNvCxnSpPr>
            <p:nvPr/>
          </p:nvCxnSpPr>
          <p:spPr bwMode="auto">
            <a:xfrm flipV="1">
              <a:off x="1049" y="2803"/>
              <a:ext cx="227" cy="17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29">
              <a:extLst>
                <a:ext uri="{FF2B5EF4-FFF2-40B4-BE49-F238E27FC236}">
                  <a16:creationId xmlns:a16="http://schemas.microsoft.com/office/drawing/2014/main" id="{E9ED6212-0613-48EC-B62A-73B903F6F8A5}"/>
                </a:ext>
              </a:extLst>
            </p:cNvPr>
            <p:cNvCxnSpPr>
              <a:cxnSpLocks noChangeShapeType="1"/>
              <a:stCxn id="25" idx="1"/>
              <a:endCxn id="24" idx="5"/>
            </p:cNvCxnSpPr>
            <p:nvPr/>
          </p:nvCxnSpPr>
          <p:spPr bwMode="auto">
            <a:xfrm flipH="1" flipV="1">
              <a:off x="1419" y="2803"/>
              <a:ext cx="228" cy="17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14F071E2-95FD-4E31-9E88-CC980AB29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" y="2948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D21FF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B4FE022D-6E66-47D3-A7F5-5F7F316B4A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0" y="331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D21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4" name="Rectangle 32">
              <a:extLst>
                <a:ext uri="{FF2B5EF4-FFF2-40B4-BE49-F238E27FC236}">
                  <a16:creationId xmlns:a16="http://schemas.microsoft.com/office/drawing/2014/main" id="{E1BDD773-7EE2-4049-8403-4C784AF4D2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90" y="331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D21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35" name="AutoShape 33">
              <a:extLst>
                <a:ext uri="{FF2B5EF4-FFF2-40B4-BE49-F238E27FC236}">
                  <a16:creationId xmlns:a16="http://schemas.microsoft.com/office/drawing/2014/main" id="{F58F3637-8E8B-4FF0-B599-F280F4DF0C1E}"/>
                </a:ext>
              </a:extLst>
            </p:cNvPr>
            <p:cNvCxnSpPr>
              <a:cxnSpLocks noChangeShapeType="1"/>
              <a:stCxn id="34" idx="0"/>
              <a:endCxn id="32" idx="5"/>
            </p:cNvCxnSpPr>
            <p:nvPr/>
          </p:nvCxnSpPr>
          <p:spPr bwMode="auto">
            <a:xfrm flipH="1" flipV="1">
              <a:off x="1049" y="3125"/>
              <a:ext cx="114" cy="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34">
              <a:extLst>
                <a:ext uri="{FF2B5EF4-FFF2-40B4-BE49-F238E27FC236}">
                  <a16:creationId xmlns:a16="http://schemas.microsoft.com/office/drawing/2014/main" id="{B7CD3350-7BAB-4149-83D1-E5FC067D5D6D}"/>
                </a:ext>
              </a:extLst>
            </p:cNvPr>
            <p:cNvCxnSpPr>
              <a:cxnSpLocks noChangeShapeType="1"/>
              <a:stCxn id="33" idx="0"/>
              <a:endCxn id="32" idx="3"/>
            </p:cNvCxnSpPr>
            <p:nvPr/>
          </p:nvCxnSpPr>
          <p:spPr bwMode="auto">
            <a:xfrm flipV="1">
              <a:off x="793" y="3125"/>
              <a:ext cx="113" cy="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" name="Oval 35">
            <a:extLst>
              <a:ext uri="{FF2B5EF4-FFF2-40B4-BE49-F238E27FC236}">
                <a16:creationId xmlns:a16="http://schemas.microsoft.com/office/drawing/2014/main" id="{206570BD-9AA7-4004-B429-E486E5947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4853" y="4964874"/>
            <a:ext cx="273178" cy="27470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D21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8" name="Oval 36">
            <a:extLst>
              <a:ext uri="{FF2B5EF4-FFF2-40B4-BE49-F238E27FC236}">
                <a16:creationId xmlns:a16="http://schemas.microsoft.com/office/drawing/2014/main" id="{47B35239-5517-4264-A3A1-2F4E620FE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728" y="5420487"/>
            <a:ext cx="273178" cy="27470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D21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39" name="AutoShape 39">
            <a:extLst>
              <a:ext uri="{FF2B5EF4-FFF2-40B4-BE49-F238E27FC236}">
                <a16:creationId xmlns:a16="http://schemas.microsoft.com/office/drawing/2014/main" id="{CE53EE27-3B19-495F-B2A7-C5A6CADB7B52}"/>
              </a:ext>
            </a:extLst>
          </p:cNvPr>
          <p:cNvCxnSpPr>
            <a:cxnSpLocks noChangeShapeType="1"/>
            <a:endCxn id="38" idx="5"/>
          </p:cNvCxnSpPr>
          <p:nvPr/>
        </p:nvCxnSpPr>
        <p:spPr bwMode="auto">
          <a:xfrm flipH="1" flipV="1">
            <a:off x="8201900" y="5654962"/>
            <a:ext cx="160657" cy="2593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40">
            <a:extLst>
              <a:ext uri="{FF2B5EF4-FFF2-40B4-BE49-F238E27FC236}">
                <a16:creationId xmlns:a16="http://schemas.microsoft.com/office/drawing/2014/main" id="{DA168506-43DD-4F58-A6B1-90F9FFFF679D}"/>
              </a:ext>
            </a:extLst>
          </p:cNvPr>
          <p:cNvCxnSpPr>
            <a:cxnSpLocks noChangeShapeType="1"/>
            <a:endCxn id="38" idx="3"/>
          </p:cNvCxnSpPr>
          <p:nvPr/>
        </p:nvCxnSpPr>
        <p:spPr bwMode="auto">
          <a:xfrm flipV="1">
            <a:off x="7838681" y="5654962"/>
            <a:ext cx="170053" cy="2593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41">
            <a:extLst>
              <a:ext uri="{FF2B5EF4-FFF2-40B4-BE49-F238E27FC236}">
                <a16:creationId xmlns:a16="http://schemas.microsoft.com/office/drawing/2014/main" id="{6ABD7F0D-51DD-4B5E-BAC8-D7E47F72EFEA}"/>
              </a:ext>
            </a:extLst>
          </p:cNvPr>
          <p:cNvCxnSpPr>
            <a:cxnSpLocks noChangeShapeType="1"/>
            <a:stCxn id="43" idx="7"/>
            <a:endCxn id="37" idx="3"/>
          </p:cNvCxnSpPr>
          <p:nvPr/>
        </p:nvCxnSpPr>
        <p:spPr bwMode="auto">
          <a:xfrm flipV="1">
            <a:off x="7154373" y="5199349"/>
            <a:ext cx="330486" cy="26136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42">
            <a:extLst>
              <a:ext uri="{FF2B5EF4-FFF2-40B4-BE49-F238E27FC236}">
                <a16:creationId xmlns:a16="http://schemas.microsoft.com/office/drawing/2014/main" id="{249829EC-14CF-47CB-9314-D736770F18A9}"/>
              </a:ext>
            </a:extLst>
          </p:cNvPr>
          <p:cNvCxnSpPr>
            <a:cxnSpLocks noChangeShapeType="1"/>
            <a:stCxn id="38" idx="1"/>
            <a:endCxn id="37" idx="5"/>
          </p:cNvCxnSpPr>
          <p:nvPr/>
        </p:nvCxnSpPr>
        <p:spPr bwMode="auto">
          <a:xfrm flipH="1" flipV="1">
            <a:off x="7678025" y="5199349"/>
            <a:ext cx="330709" cy="26136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Oval 43">
            <a:extLst>
              <a:ext uri="{FF2B5EF4-FFF2-40B4-BE49-F238E27FC236}">
                <a16:creationId xmlns:a16="http://schemas.microsoft.com/office/drawing/2014/main" id="{A154472F-6787-4663-A76E-E6FFC649D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2504" y="5420487"/>
            <a:ext cx="271652" cy="27470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D21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44" name="AutoShape 46">
            <a:extLst>
              <a:ext uri="{FF2B5EF4-FFF2-40B4-BE49-F238E27FC236}">
                <a16:creationId xmlns:a16="http://schemas.microsoft.com/office/drawing/2014/main" id="{DB4C69CF-1C12-4A4B-B8E6-C937F4C1E94B}"/>
              </a:ext>
            </a:extLst>
          </p:cNvPr>
          <p:cNvCxnSpPr>
            <a:cxnSpLocks noChangeShapeType="1"/>
            <a:endCxn id="43" idx="5"/>
          </p:cNvCxnSpPr>
          <p:nvPr/>
        </p:nvCxnSpPr>
        <p:spPr bwMode="auto">
          <a:xfrm flipH="1" flipV="1">
            <a:off x="7154373" y="5654962"/>
            <a:ext cx="160433" cy="2593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47">
            <a:extLst>
              <a:ext uri="{FF2B5EF4-FFF2-40B4-BE49-F238E27FC236}">
                <a16:creationId xmlns:a16="http://schemas.microsoft.com/office/drawing/2014/main" id="{5974102C-12FC-43B0-96F8-0D11B8DB0746}"/>
              </a:ext>
            </a:extLst>
          </p:cNvPr>
          <p:cNvCxnSpPr>
            <a:cxnSpLocks noChangeShapeType="1"/>
            <a:endCxn id="43" idx="3"/>
          </p:cNvCxnSpPr>
          <p:nvPr/>
        </p:nvCxnSpPr>
        <p:spPr bwMode="auto">
          <a:xfrm flipV="1">
            <a:off x="6792518" y="5654962"/>
            <a:ext cx="169769" cy="2593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Oval 48">
            <a:extLst>
              <a:ext uri="{FF2B5EF4-FFF2-40B4-BE49-F238E27FC236}">
                <a16:creationId xmlns:a16="http://schemas.microsoft.com/office/drawing/2014/main" id="{1139B14F-7FCD-42CF-ADDE-A4BD3443D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038" y="4402837"/>
            <a:ext cx="276230" cy="273179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D21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47" name="AutoShape 49">
            <a:extLst>
              <a:ext uri="{FF2B5EF4-FFF2-40B4-BE49-F238E27FC236}">
                <a16:creationId xmlns:a16="http://schemas.microsoft.com/office/drawing/2014/main" id="{4E232452-18FF-40B2-AEAA-316111EA6583}"/>
              </a:ext>
            </a:extLst>
          </p:cNvPr>
          <p:cNvCxnSpPr>
            <a:cxnSpLocks noChangeShapeType="1"/>
            <a:stCxn id="46" idx="5"/>
            <a:endCxn id="37" idx="1"/>
          </p:cNvCxnSpPr>
          <p:nvPr/>
        </p:nvCxnSpPr>
        <p:spPr bwMode="auto">
          <a:xfrm>
            <a:off x="6275815" y="4636010"/>
            <a:ext cx="1209044" cy="36909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50">
            <a:extLst>
              <a:ext uri="{FF2B5EF4-FFF2-40B4-BE49-F238E27FC236}">
                <a16:creationId xmlns:a16="http://schemas.microsoft.com/office/drawing/2014/main" id="{D69BF5A0-11C9-4859-97C9-6B062AEB9D40}"/>
              </a:ext>
            </a:extLst>
          </p:cNvPr>
          <p:cNvCxnSpPr>
            <a:cxnSpLocks noChangeShapeType="1"/>
            <a:stCxn id="46" idx="3"/>
            <a:endCxn id="6" idx="7"/>
          </p:cNvCxnSpPr>
          <p:nvPr/>
        </p:nvCxnSpPr>
        <p:spPr bwMode="auto">
          <a:xfrm flipH="1">
            <a:off x="4520264" y="4636010"/>
            <a:ext cx="1560227" cy="37357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Freeform 51">
            <a:extLst>
              <a:ext uri="{FF2B5EF4-FFF2-40B4-BE49-F238E27FC236}">
                <a16:creationId xmlns:a16="http://schemas.microsoft.com/office/drawing/2014/main" id="{329DEED6-78BA-4984-80C8-1D2B5DBB7E7B}"/>
              </a:ext>
            </a:extLst>
          </p:cNvPr>
          <p:cNvSpPr>
            <a:spLocks/>
          </p:cNvSpPr>
          <p:nvPr/>
        </p:nvSpPr>
        <p:spPr bwMode="auto">
          <a:xfrm>
            <a:off x="4666444" y="4817598"/>
            <a:ext cx="2792824" cy="1152230"/>
          </a:xfrm>
          <a:custGeom>
            <a:avLst/>
            <a:gdLst>
              <a:gd name="T0" fmla="*/ 2147483647 w 1830"/>
              <a:gd name="T1" fmla="*/ 2147483647 h 755"/>
              <a:gd name="T2" fmla="*/ 2147483647 w 1830"/>
              <a:gd name="T3" fmla="*/ 2147483647 h 755"/>
              <a:gd name="T4" fmla="*/ 2147483647 w 1830"/>
              <a:gd name="T5" fmla="*/ 2147483647 h 755"/>
              <a:gd name="T6" fmla="*/ 2147483647 w 1830"/>
              <a:gd name="T7" fmla="*/ 2147483647 h 755"/>
              <a:gd name="T8" fmla="*/ 2147483647 w 1830"/>
              <a:gd name="T9" fmla="*/ 2147483647 h 755"/>
              <a:gd name="T10" fmla="*/ 2147483647 w 1830"/>
              <a:gd name="T11" fmla="*/ 2147483647 h 755"/>
              <a:gd name="T12" fmla="*/ 2147483647 w 1830"/>
              <a:gd name="T13" fmla="*/ 2147483647 h 7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30"/>
              <a:gd name="T22" fmla="*/ 0 h 755"/>
              <a:gd name="T23" fmla="*/ 1830 w 1830"/>
              <a:gd name="T24" fmla="*/ 755 h 7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30" h="755">
                <a:moveTo>
                  <a:pt x="1034" y="737"/>
                </a:moveTo>
                <a:cubicBezTo>
                  <a:pt x="977" y="678"/>
                  <a:pt x="849" y="473"/>
                  <a:pt x="686" y="385"/>
                </a:cubicBezTo>
                <a:cubicBezTo>
                  <a:pt x="523" y="297"/>
                  <a:pt x="0" y="273"/>
                  <a:pt x="56" y="209"/>
                </a:cubicBezTo>
                <a:cubicBezTo>
                  <a:pt x="112" y="145"/>
                  <a:pt x="737" y="2"/>
                  <a:pt x="1022" y="1"/>
                </a:cubicBezTo>
                <a:cubicBezTo>
                  <a:pt x="1307" y="0"/>
                  <a:pt x="1702" y="129"/>
                  <a:pt x="1766" y="203"/>
                </a:cubicBezTo>
                <a:cubicBezTo>
                  <a:pt x="1830" y="277"/>
                  <a:pt x="1487" y="351"/>
                  <a:pt x="1406" y="443"/>
                </a:cubicBezTo>
                <a:cubicBezTo>
                  <a:pt x="1325" y="535"/>
                  <a:pt x="1306" y="690"/>
                  <a:pt x="1280" y="755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37">
            <a:extLst>
              <a:ext uri="{FF2B5EF4-FFF2-40B4-BE49-F238E27FC236}">
                <a16:creationId xmlns:a16="http://schemas.microsoft.com/office/drawing/2014/main" id="{6BBFE41A-CCE4-4C16-9949-13E8CA5DB0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44916" y="5915832"/>
            <a:ext cx="196871" cy="19687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3" name="Rectangle 38">
            <a:extLst>
              <a:ext uri="{FF2B5EF4-FFF2-40B4-BE49-F238E27FC236}">
                <a16:creationId xmlns:a16="http://schemas.microsoft.com/office/drawing/2014/main" id="{636E4324-97F0-4D60-B966-36F816B63D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65678" y="5915832"/>
            <a:ext cx="198397" cy="196871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4" name="Rectangle 44">
            <a:extLst>
              <a:ext uri="{FF2B5EF4-FFF2-40B4-BE49-F238E27FC236}">
                <a16:creationId xmlns:a16="http://schemas.microsoft.com/office/drawing/2014/main" id="{503EF433-3C30-4224-897C-6293864D9D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97166" y="5915832"/>
            <a:ext cx="196871" cy="19687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5" name="Rectangle 45">
            <a:extLst>
              <a:ext uri="{FF2B5EF4-FFF2-40B4-BE49-F238E27FC236}">
                <a16:creationId xmlns:a16="http://schemas.microsoft.com/office/drawing/2014/main" id="{503754D3-9439-4145-A292-345895E9DA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19453" y="5915832"/>
            <a:ext cx="196872" cy="19687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60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37" grpId="0" animBg="1"/>
      <p:bldP spid="38" grpId="0" animBg="1"/>
      <p:bldP spid="43" grpId="0" animBg="1"/>
      <p:bldP spid="46" grpId="0" animBg="1"/>
      <p:bldP spid="49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8170-E907-42E5-9522-526EFF10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 – A peek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11F48-E6CF-4EFE-8B18-1D247E9A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28B0591-BE6A-4EDB-A747-712A6D6D05C2}"/>
              </a:ext>
            </a:extLst>
          </p:cNvPr>
          <p:cNvSpPr txBox="1">
            <a:spLocks noChangeArrowheads="1"/>
          </p:cNvSpPr>
          <p:nvPr/>
        </p:nvSpPr>
        <p:spPr>
          <a:xfrm>
            <a:off x="1216288" y="1905000"/>
            <a:ext cx="439242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" panose="02020603050405020304" pitchFamily="18" charset="0"/>
              <a:buChar char="•"/>
            </a:pPr>
            <a:r>
              <a:rPr lang="en-US" altLang="en-US" sz="2400" dirty="0"/>
              <a:t>Consider a priority queue with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/>
              <a:t> items implemented by means of a heap</a:t>
            </a:r>
          </a:p>
          <a:p>
            <a:pPr lvl="1">
              <a:buFont typeface="Times" panose="02020603050405020304" pitchFamily="18" charset="0"/>
              <a:buChar char="•"/>
            </a:pPr>
            <a:r>
              <a:rPr lang="en-US" altLang="en-US" dirty="0"/>
              <a:t>the space used is </a:t>
            </a:r>
            <a:r>
              <a:rPr lang="en-US" altLang="en-US" b="1" i="1" dirty="0">
                <a:latin typeface="Times New Roman" panose="02020603050405020304" pitchFamily="18" charset="0"/>
              </a:rPr>
              <a:t>O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b="1" i="1" dirty="0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  <a:endParaRPr lang="en-US" altLang="en-US" dirty="0"/>
          </a:p>
          <a:p>
            <a:pPr lvl="1">
              <a:buFont typeface="Times" panose="02020603050405020304" pitchFamily="18" charset="0"/>
              <a:buChar char="•"/>
            </a:pPr>
            <a:r>
              <a:rPr lang="en-US" altLang="en-US" dirty="0"/>
              <a:t>methods </a:t>
            </a:r>
            <a:r>
              <a:rPr lang="en-US" altLang="en-US" dirty="0" err="1">
                <a:solidFill>
                  <a:srgbClr val="FF0000"/>
                </a:solidFill>
              </a:rPr>
              <a:t>insertItem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0000FF"/>
                </a:solidFill>
              </a:rPr>
              <a:t>and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removeMin</a:t>
            </a:r>
            <a:r>
              <a:rPr lang="en-US" altLang="en-US" dirty="0"/>
              <a:t> take </a:t>
            </a:r>
            <a:r>
              <a:rPr lang="en-US" altLang="en-US" b="1" i="1" dirty="0">
                <a:latin typeface="Times New Roman" panose="02020603050405020304" pitchFamily="18" charset="0"/>
              </a:rPr>
              <a:t>O</a:t>
            </a:r>
            <a:r>
              <a:rPr lang="en-US" altLang="en-US" dirty="0">
                <a:latin typeface="Times New Roman" panose="02020603050405020304" pitchFamily="18" charset="0"/>
              </a:rPr>
              <a:t>(log </a:t>
            </a:r>
            <a:r>
              <a:rPr lang="en-US" altLang="en-US" b="1" i="1" dirty="0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) </a:t>
            </a:r>
            <a:r>
              <a:rPr lang="en-US" altLang="en-US" dirty="0"/>
              <a:t>time</a:t>
            </a:r>
          </a:p>
          <a:p>
            <a:pPr lvl="1">
              <a:buFont typeface="Times" panose="02020603050405020304" pitchFamily="18" charset="0"/>
              <a:buChar char="•"/>
            </a:pPr>
            <a:r>
              <a:rPr lang="en-US" altLang="en-US" dirty="0"/>
              <a:t>methods </a:t>
            </a:r>
            <a:r>
              <a:rPr lang="en-US" altLang="en-US" dirty="0">
                <a:solidFill>
                  <a:srgbClr val="FF0000"/>
                </a:solidFill>
              </a:rPr>
              <a:t>size, </a:t>
            </a:r>
            <a:r>
              <a:rPr lang="en-US" altLang="en-US" dirty="0" err="1">
                <a:solidFill>
                  <a:srgbClr val="FF0000"/>
                </a:solidFill>
              </a:rPr>
              <a:t>isEmpty</a:t>
            </a:r>
            <a:r>
              <a:rPr lang="en-US" altLang="en-US" dirty="0">
                <a:solidFill>
                  <a:srgbClr val="FF0000"/>
                </a:solidFill>
              </a:rPr>
              <a:t>, </a:t>
            </a:r>
            <a:r>
              <a:rPr lang="en-US" altLang="en-US" dirty="0" err="1">
                <a:solidFill>
                  <a:srgbClr val="FF0000"/>
                </a:solidFill>
              </a:rPr>
              <a:t>minKey</a:t>
            </a:r>
            <a:r>
              <a:rPr lang="en-US" altLang="en-US" dirty="0"/>
              <a:t>, and </a:t>
            </a:r>
            <a:r>
              <a:rPr lang="en-US" altLang="en-US" dirty="0" err="1">
                <a:solidFill>
                  <a:srgbClr val="FF0000"/>
                </a:solidFill>
              </a:rPr>
              <a:t>minElement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take time </a:t>
            </a:r>
            <a:r>
              <a:rPr lang="en-US" altLang="en-US" b="1" i="1" dirty="0">
                <a:latin typeface="Times New Roman" panose="02020603050405020304" pitchFamily="18" charset="0"/>
              </a:rPr>
              <a:t>O</a:t>
            </a:r>
            <a:r>
              <a:rPr lang="en-US" altLang="en-US" dirty="0">
                <a:latin typeface="Times New Roman" panose="02020603050405020304" pitchFamily="18" charset="0"/>
              </a:rPr>
              <a:t>(1) </a:t>
            </a:r>
            <a:r>
              <a:rPr lang="en-US" altLang="en-US" dirty="0"/>
              <a:t>time</a:t>
            </a:r>
          </a:p>
        </p:txBody>
      </p:sp>
      <p:sp>
        <p:nvSpPr>
          <p:cNvPr id="6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0DE13A9-EDC3-4DCD-9234-C970A1F9A959}"/>
              </a:ext>
            </a:extLst>
          </p:cNvPr>
          <p:cNvSpPr txBox="1">
            <a:spLocks noChangeArrowheads="1"/>
          </p:cNvSpPr>
          <p:nvPr/>
        </p:nvSpPr>
        <p:spPr>
          <a:xfrm>
            <a:off x="6023198" y="1903537"/>
            <a:ext cx="4844766" cy="4267200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" panose="02020603050405020304" pitchFamily="18" charset="0"/>
              <a:buChar char="•"/>
            </a:pPr>
            <a:r>
              <a:rPr lang="en-US" altLang="en-US" sz="2400" dirty="0"/>
              <a:t>Using a heap-based priority queue, we can sort a sequence of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/>
              <a:t> elements in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 log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) </a:t>
            </a:r>
            <a:r>
              <a:rPr lang="en-US" altLang="en-US" sz="2400" dirty="0"/>
              <a:t>time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2400" dirty="0"/>
              <a:t>The resulting algorithm is called heap-sort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2400" dirty="0"/>
              <a:t>Heap-sort is much faster than quadratic sorting algorithms, such as insertion-sort and selection-sort</a:t>
            </a:r>
          </a:p>
        </p:txBody>
      </p:sp>
    </p:spTree>
    <p:extLst>
      <p:ext uri="{BB962C8B-B14F-4D97-AF65-F5344CB8AC3E}">
        <p14:creationId xmlns:p14="http://schemas.microsoft.com/office/powerpoint/2010/main" val="15784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E87A3-B90B-4300-A981-8C636405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Heaps - Sequentially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10564-D9E8-4937-859D-24EDA551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C108203-D469-4167-8670-F4D7537222AC}"/>
              </a:ext>
            </a:extLst>
          </p:cNvPr>
          <p:cNvSpPr txBox="1">
            <a:spLocks noChangeArrowheads="1"/>
          </p:cNvSpPr>
          <p:nvPr/>
        </p:nvSpPr>
        <p:spPr>
          <a:xfrm>
            <a:off x="1093494" y="1712153"/>
            <a:ext cx="441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" panose="02020603050405020304" pitchFamily="18" charset="0"/>
              <a:buChar char="•"/>
            </a:pPr>
            <a:r>
              <a:rPr lang="en-US" altLang="en-US" sz="2000" dirty="0"/>
              <a:t>We can represent a heap with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/>
              <a:t> keys by means of an array of length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endParaRPr lang="en-US" altLang="en-US" sz="2000" dirty="0"/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2000" dirty="0"/>
              <a:t>For the node at rank 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i</a:t>
            </a:r>
            <a:endParaRPr lang="en-US" altLang="en-US" sz="2000" dirty="0"/>
          </a:p>
          <a:p>
            <a:pPr lvl="1">
              <a:buFont typeface="Times" panose="02020603050405020304" pitchFamily="18" charset="0"/>
              <a:buChar char="•"/>
            </a:pPr>
            <a:r>
              <a:rPr lang="en-US" altLang="en-US" sz="1800" dirty="0"/>
              <a:t>the left child is at rank </a:t>
            </a:r>
            <a:r>
              <a:rPr lang="en-US" altLang="en-US" sz="1800" dirty="0">
                <a:latin typeface="Times New Roman" panose="02020603050405020304" pitchFamily="18" charset="0"/>
              </a:rPr>
              <a:t>2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i (if 2i &gt;n no left child)</a:t>
            </a:r>
            <a:endParaRPr lang="en-US" altLang="en-US" sz="1800" dirty="0">
              <a:latin typeface="Times New Roman" panose="02020603050405020304" pitchFamily="18" charset="0"/>
            </a:endParaRPr>
          </a:p>
          <a:p>
            <a:pPr lvl="1">
              <a:buFont typeface="Times" panose="02020603050405020304" pitchFamily="18" charset="0"/>
              <a:buChar char="•"/>
            </a:pPr>
            <a:r>
              <a:rPr lang="en-US" altLang="en-US" sz="1800" dirty="0"/>
              <a:t>the right child is at rank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(if 2i+1 &gt; n no right child)</a:t>
            </a:r>
          </a:p>
          <a:p>
            <a:pPr lvl="1">
              <a:buFont typeface="Times" panose="02020603050405020304" pitchFamily="18" charset="0"/>
              <a:buChar char="•"/>
            </a:pPr>
            <a:r>
              <a:rPr lang="en-US" altLang="en-US" sz="1800" dirty="0"/>
              <a:t>parent is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/2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2000" dirty="0"/>
              <a:t>Links between nodes are not explicitly stored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2000" dirty="0"/>
              <a:t>The leaves are not represented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105B9518-4047-48AB-A2DD-06BBF318CA22}"/>
              </a:ext>
            </a:extLst>
          </p:cNvPr>
          <p:cNvGrpSpPr>
            <a:grpSpLocks/>
          </p:cNvGrpSpPr>
          <p:nvPr/>
        </p:nvGrpSpPr>
        <p:grpSpPr bwMode="auto">
          <a:xfrm>
            <a:off x="7189494" y="1801236"/>
            <a:ext cx="3733800" cy="2154238"/>
            <a:chOff x="3024" y="1296"/>
            <a:chExt cx="2381" cy="1373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BBA5ACCD-E8FD-4B8B-9A62-D282D9C28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29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charset="0"/>
                  <a:cs typeface="+mn-cs"/>
                  <a:sym typeface="Symbol" charset="2"/>
                </a:rPr>
                <a:t>2</a:t>
              </a: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A1FCBC77-C454-44F2-988B-71C4277BE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7" y="168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charset="0"/>
                  <a:cs typeface="+mn-cs"/>
                  <a:sym typeface="Symbol" charset="2"/>
                </a:rPr>
                <a:t>6</a:t>
              </a: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B4EE04BE-0E8C-4934-8D36-3840D8B0A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168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charset="0"/>
                  <a:cs typeface="+mn-cs"/>
                  <a:sym typeface="Symbol" charset="2"/>
                </a:rPr>
                <a:t>5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A2AE39B3-1413-4211-9E00-5C2118281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4" y="206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charset="0"/>
                  <a:cs typeface="+mn-cs"/>
                  <a:sym typeface="Symbol" charset="2"/>
                </a:rPr>
                <a:t>7</a:t>
              </a: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A92D3AE0-35F6-4206-9BE6-05ED93EA73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07" y="2496"/>
              <a:ext cx="173" cy="17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D21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3B08E3DF-8BAE-4A52-A567-BB9B0AAF5F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48" y="2496"/>
              <a:ext cx="173" cy="17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D21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C90E8A0A-D6A7-4267-9317-545CEE489D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90" y="2064"/>
              <a:ext cx="173" cy="17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D21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9F0472C4-93F7-47DE-A24A-7B83CCC28E4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32" y="2064"/>
              <a:ext cx="173" cy="17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D21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5" name="AutoShape 13">
              <a:extLst>
                <a:ext uri="{FF2B5EF4-FFF2-40B4-BE49-F238E27FC236}">
                  <a16:creationId xmlns:a16="http://schemas.microsoft.com/office/drawing/2014/main" id="{8A2D0D57-7448-4105-BC30-D14D5F338B3D}"/>
                </a:ext>
              </a:extLst>
            </p:cNvPr>
            <p:cNvCxnSpPr>
              <a:cxnSpLocks noChangeShapeType="1"/>
              <a:stCxn id="7" idx="3"/>
              <a:endCxn id="9" idx="7"/>
            </p:cNvCxnSpPr>
            <p:nvPr/>
          </p:nvCxnSpPr>
          <p:spPr bwMode="auto">
            <a:xfrm flipH="1">
              <a:off x="3857" y="1507"/>
              <a:ext cx="546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4">
              <a:extLst>
                <a:ext uri="{FF2B5EF4-FFF2-40B4-BE49-F238E27FC236}">
                  <a16:creationId xmlns:a16="http://schemas.microsoft.com/office/drawing/2014/main" id="{65BAA5E2-E553-489A-AAE4-CD617280286F}"/>
                </a:ext>
              </a:extLst>
            </p:cNvPr>
            <p:cNvCxnSpPr>
              <a:cxnSpLocks noChangeShapeType="1"/>
              <a:stCxn id="8" idx="1"/>
              <a:endCxn id="7" idx="5"/>
            </p:cNvCxnSpPr>
            <p:nvPr/>
          </p:nvCxnSpPr>
          <p:spPr bwMode="auto">
            <a:xfrm flipH="1" flipV="1">
              <a:off x="4573" y="1507"/>
              <a:ext cx="439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5">
              <a:extLst>
                <a:ext uri="{FF2B5EF4-FFF2-40B4-BE49-F238E27FC236}">
                  <a16:creationId xmlns:a16="http://schemas.microsoft.com/office/drawing/2014/main" id="{49ACE863-D3BC-4FD0-8761-DAA430B0769B}"/>
                </a:ext>
              </a:extLst>
            </p:cNvPr>
            <p:cNvCxnSpPr>
              <a:cxnSpLocks noChangeShapeType="1"/>
              <a:stCxn id="14" idx="0"/>
              <a:endCxn id="8" idx="5"/>
            </p:cNvCxnSpPr>
            <p:nvPr/>
          </p:nvCxnSpPr>
          <p:spPr bwMode="auto">
            <a:xfrm flipH="1" flipV="1">
              <a:off x="5182" y="1891"/>
              <a:ext cx="137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6">
              <a:extLst>
                <a:ext uri="{FF2B5EF4-FFF2-40B4-BE49-F238E27FC236}">
                  <a16:creationId xmlns:a16="http://schemas.microsoft.com/office/drawing/2014/main" id="{6F9C5E28-5CEC-4E1C-A16E-326FEA7D33FC}"/>
                </a:ext>
              </a:extLst>
            </p:cNvPr>
            <p:cNvCxnSpPr>
              <a:cxnSpLocks noChangeShapeType="1"/>
              <a:stCxn id="13" idx="0"/>
              <a:endCxn id="8" idx="3"/>
            </p:cNvCxnSpPr>
            <p:nvPr/>
          </p:nvCxnSpPr>
          <p:spPr bwMode="auto">
            <a:xfrm flipV="1">
              <a:off x="4877" y="1891"/>
              <a:ext cx="13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7">
              <a:extLst>
                <a:ext uri="{FF2B5EF4-FFF2-40B4-BE49-F238E27FC236}">
                  <a16:creationId xmlns:a16="http://schemas.microsoft.com/office/drawing/2014/main" id="{D7A92436-1B68-439E-9760-5B7D636E6C75}"/>
                </a:ext>
              </a:extLst>
            </p:cNvPr>
            <p:cNvCxnSpPr>
              <a:cxnSpLocks noChangeShapeType="1"/>
              <a:stCxn id="12" idx="0"/>
              <a:endCxn id="10" idx="5"/>
            </p:cNvCxnSpPr>
            <p:nvPr/>
          </p:nvCxnSpPr>
          <p:spPr bwMode="auto">
            <a:xfrm flipH="1" flipV="1">
              <a:off x="4299" y="2275"/>
              <a:ext cx="136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8">
              <a:extLst>
                <a:ext uri="{FF2B5EF4-FFF2-40B4-BE49-F238E27FC236}">
                  <a16:creationId xmlns:a16="http://schemas.microsoft.com/office/drawing/2014/main" id="{D7825F48-ABC5-4ED6-9945-6984ADE6FC01}"/>
                </a:ext>
              </a:extLst>
            </p:cNvPr>
            <p:cNvCxnSpPr>
              <a:cxnSpLocks noChangeShapeType="1"/>
              <a:stCxn id="11" idx="0"/>
              <a:endCxn id="10" idx="3"/>
            </p:cNvCxnSpPr>
            <p:nvPr/>
          </p:nvCxnSpPr>
          <p:spPr bwMode="auto">
            <a:xfrm flipV="1">
              <a:off x="3994" y="2275"/>
              <a:ext cx="13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19">
              <a:extLst>
                <a:ext uri="{FF2B5EF4-FFF2-40B4-BE49-F238E27FC236}">
                  <a16:creationId xmlns:a16="http://schemas.microsoft.com/office/drawing/2014/main" id="{60DAA653-50E2-4A84-BC74-F6241FB5B0FB}"/>
                </a:ext>
              </a:extLst>
            </p:cNvPr>
            <p:cNvCxnSpPr>
              <a:cxnSpLocks noChangeShapeType="1"/>
              <a:stCxn id="23" idx="7"/>
              <a:endCxn id="9" idx="3"/>
            </p:cNvCxnSpPr>
            <p:nvPr/>
          </p:nvCxnSpPr>
          <p:spPr bwMode="auto">
            <a:xfrm flipV="1">
              <a:off x="3416" y="1891"/>
              <a:ext cx="271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20">
              <a:extLst>
                <a:ext uri="{FF2B5EF4-FFF2-40B4-BE49-F238E27FC236}">
                  <a16:creationId xmlns:a16="http://schemas.microsoft.com/office/drawing/2014/main" id="{1B1781BA-7E62-4C4C-BA39-ADBAB7E19170}"/>
                </a:ext>
              </a:extLst>
            </p:cNvPr>
            <p:cNvCxnSpPr>
              <a:cxnSpLocks noChangeShapeType="1"/>
              <a:stCxn id="10" idx="1"/>
              <a:endCxn id="9" idx="5"/>
            </p:cNvCxnSpPr>
            <p:nvPr/>
          </p:nvCxnSpPr>
          <p:spPr bwMode="auto">
            <a:xfrm flipH="1" flipV="1">
              <a:off x="3857" y="1891"/>
              <a:ext cx="272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Oval 21">
              <a:extLst>
                <a:ext uri="{FF2B5EF4-FFF2-40B4-BE49-F238E27FC236}">
                  <a16:creationId xmlns:a16="http://schemas.microsoft.com/office/drawing/2014/main" id="{A339B8A1-E664-43E3-862D-4852BCD93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" y="206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charset="0"/>
                  <a:cs typeface="+mn-cs"/>
                  <a:sym typeface="Symbol" charset="2"/>
                </a:rPr>
                <a:t>9</a:t>
              </a:r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B347EB0A-0D42-419F-BF1F-BF4D43C46CC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24" y="2496"/>
              <a:ext cx="173" cy="17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D21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A0EAAA9B-66A6-44F5-80C9-ABC7A4CDCD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65" y="2496"/>
              <a:ext cx="173" cy="17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D21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6" name="AutoShape 24">
              <a:extLst>
                <a:ext uri="{FF2B5EF4-FFF2-40B4-BE49-F238E27FC236}">
                  <a16:creationId xmlns:a16="http://schemas.microsoft.com/office/drawing/2014/main" id="{44D5C487-CFAB-4E74-8906-98000A814EB1}"/>
                </a:ext>
              </a:extLst>
            </p:cNvPr>
            <p:cNvCxnSpPr>
              <a:cxnSpLocks noChangeShapeType="1"/>
              <a:stCxn id="25" idx="0"/>
              <a:endCxn id="23" idx="5"/>
            </p:cNvCxnSpPr>
            <p:nvPr/>
          </p:nvCxnSpPr>
          <p:spPr bwMode="auto">
            <a:xfrm flipH="1" flipV="1">
              <a:off x="3416" y="2275"/>
              <a:ext cx="136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5">
              <a:extLst>
                <a:ext uri="{FF2B5EF4-FFF2-40B4-BE49-F238E27FC236}">
                  <a16:creationId xmlns:a16="http://schemas.microsoft.com/office/drawing/2014/main" id="{12BC349A-EBB0-4C76-91C8-590F6577146E}"/>
                </a:ext>
              </a:extLst>
            </p:cNvPr>
            <p:cNvCxnSpPr>
              <a:cxnSpLocks noChangeShapeType="1"/>
              <a:stCxn id="24" idx="0"/>
              <a:endCxn id="23" idx="3"/>
            </p:cNvCxnSpPr>
            <p:nvPr/>
          </p:nvCxnSpPr>
          <p:spPr bwMode="auto">
            <a:xfrm flipV="1">
              <a:off x="3111" y="2275"/>
              <a:ext cx="13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" name="Rectangle 28">
            <a:extLst>
              <a:ext uri="{FF2B5EF4-FFF2-40B4-BE49-F238E27FC236}">
                <a16:creationId xmlns:a16="http://schemas.microsoft.com/office/drawing/2014/main" id="{84489B78-FB9A-48CC-A195-F52D83107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9094" y="4392036"/>
            <a:ext cx="571500" cy="5715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charset="0"/>
                <a:cs typeface="+mn-cs"/>
              </a:rPr>
              <a:t>2</a:t>
            </a:r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68547DEA-0F4C-4BE0-8242-FCFB8712C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594" y="4392036"/>
            <a:ext cx="571500" cy="5715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charset="0"/>
                <a:cs typeface="+mn-cs"/>
              </a:rPr>
              <a:t>5</a:t>
            </a:r>
          </a:p>
        </p:txBody>
      </p:sp>
      <p:sp>
        <p:nvSpPr>
          <p:cNvPr id="30" name="Rectangle 30">
            <a:extLst>
              <a:ext uri="{FF2B5EF4-FFF2-40B4-BE49-F238E27FC236}">
                <a16:creationId xmlns:a16="http://schemas.microsoft.com/office/drawing/2014/main" id="{331357B2-186F-4BE6-AEC3-7C3AA957B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094" y="4392036"/>
            <a:ext cx="571500" cy="5715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charset="0"/>
                <a:cs typeface="+mn-cs"/>
              </a:rPr>
              <a:t>6</a:t>
            </a:r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0631C63C-EC8D-4A34-A227-560B8FF0E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594" y="4392036"/>
            <a:ext cx="571500" cy="5715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charset="0"/>
                <a:cs typeface="+mn-cs"/>
              </a:rPr>
              <a:t>9</a:t>
            </a:r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21B314E7-7410-47D2-8374-E3B73AF8A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5094" y="4392036"/>
            <a:ext cx="571500" cy="5715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charset="0"/>
                <a:cs typeface="+mn-cs"/>
              </a:rPr>
              <a:t>7</a:t>
            </a:r>
          </a:p>
        </p:txBody>
      </p:sp>
      <p:sp>
        <p:nvSpPr>
          <p:cNvPr id="33" name="Rectangle 33">
            <a:extLst>
              <a:ext uri="{FF2B5EF4-FFF2-40B4-BE49-F238E27FC236}">
                <a16:creationId xmlns:a16="http://schemas.microsoft.com/office/drawing/2014/main" id="{62086012-EFC0-40ED-9E65-725564780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8205" y="5048530"/>
            <a:ext cx="2746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D21FF"/>
                </a:solidFill>
                <a:latin typeface="Times New Roman" panose="02020603050405020304" pitchFamily="18" charset="0"/>
              </a:rPr>
              <a:t>0</a:t>
            </a:r>
            <a:endParaRPr lang="en-US" altLang="en-US" dirty="0">
              <a:solidFill>
                <a:srgbClr val="0D21FF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36155D72-4453-4C40-AE01-F7718D163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9705" y="5048530"/>
            <a:ext cx="2746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D21FF"/>
                </a:solidFill>
                <a:latin typeface="Times New Roman" panose="02020603050405020304" pitchFamily="18" charset="0"/>
              </a:rPr>
              <a:t>1</a:t>
            </a:r>
            <a:endParaRPr lang="en-US" altLang="en-US">
              <a:solidFill>
                <a:srgbClr val="0D21FF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E97A0A81-CC94-4F9D-8456-8AD716FCC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205" y="5048530"/>
            <a:ext cx="2746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D21FF"/>
                </a:solidFill>
                <a:latin typeface="Times New Roman" panose="02020603050405020304" pitchFamily="18" charset="0"/>
              </a:rPr>
              <a:t>2</a:t>
            </a:r>
            <a:endParaRPr lang="en-US" altLang="en-US">
              <a:solidFill>
                <a:srgbClr val="0D21FF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1DE40AE3-525A-4327-823D-40DD4198E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2705" y="5048530"/>
            <a:ext cx="2746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D21FF"/>
                </a:solidFill>
                <a:latin typeface="Times New Roman" panose="02020603050405020304" pitchFamily="18" charset="0"/>
              </a:rPr>
              <a:t>3</a:t>
            </a:r>
            <a:endParaRPr lang="en-US" altLang="en-US">
              <a:solidFill>
                <a:srgbClr val="0D21FF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Rectangle 37">
            <a:extLst>
              <a:ext uri="{FF2B5EF4-FFF2-40B4-BE49-F238E27FC236}">
                <a16:creationId xmlns:a16="http://schemas.microsoft.com/office/drawing/2014/main" id="{4FB9F852-8FB4-414A-9BDD-FC4793CD1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4205" y="5048530"/>
            <a:ext cx="2746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D21FF"/>
                </a:solidFill>
                <a:latin typeface="Times New Roman" panose="02020603050405020304" pitchFamily="18" charset="0"/>
              </a:rPr>
              <a:t>4</a:t>
            </a:r>
            <a:endParaRPr lang="en-US" altLang="en-US" dirty="0">
              <a:solidFill>
                <a:srgbClr val="0D21FF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586266F5-F16F-4C26-838D-809F30DE5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306" y="4392036"/>
            <a:ext cx="571500" cy="5715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Times New Roman" charset="0"/>
              <a:cs typeface="+mn-cs"/>
            </a:endParaRPr>
          </a:p>
        </p:txBody>
      </p:sp>
      <p:sp>
        <p:nvSpPr>
          <p:cNvPr id="39" name="Rectangle 37">
            <a:extLst>
              <a:ext uri="{FF2B5EF4-FFF2-40B4-BE49-F238E27FC236}">
                <a16:creationId xmlns:a16="http://schemas.microsoft.com/office/drawing/2014/main" id="{0D5477AE-4EB6-4C35-B57A-21A5647B9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0165" y="5048529"/>
            <a:ext cx="2746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D21FF"/>
                </a:solidFill>
                <a:latin typeface="Times New Roman" panose="02020603050405020304" pitchFamily="18" charset="0"/>
              </a:rPr>
              <a:t>5</a:t>
            </a:r>
            <a:endParaRPr lang="en-US" altLang="en-US" dirty="0">
              <a:solidFill>
                <a:srgbClr val="0D21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9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52D91-3061-4050-AB83-0D6322EE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PRIORITY QUEUE USING HEAPS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4BE04-EB51-4D40-9A25-B456B424F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BA2A1-5AE7-4CC6-9BB5-FA3F6611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7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C9B6-C178-41AF-952D-DE38884E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Prioritization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5F313-27B5-4FC1-A356-09E846BCA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Printer Jobs :  Print jobs print in a queue, what if we want the faculty jobs to print before the student jobs, irrespective of which order they are sent to the printer.</a:t>
            </a:r>
          </a:p>
          <a:p>
            <a:endParaRPr lang="en-US" dirty="0"/>
          </a:p>
          <a:p>
            <a:r>
              <a:rPr lang="en-US" dirty="0"/>
              <a:t>ER Scheduling : Treating a gun shot patient before a guy with a sore neck irrespective of the time of their arrival.</a:t>
            </a:r>
          </a:p>
          <a:p>
            <a:endParaRPr lang="en-US" dirty="0"/>
          </a:p>
          <a:p>
            <a:r>
              <a:rPr lang="en-US" altLang="en-US" i="1" dirty="0"/>
              <a:t>Why can't we solve these problems efficiently with the data structures we have (list, sorted list, queue, stack </a:t>
            </a:r>
            <a:r>
              <a:rPr lang="en-US" altLang="en-US" i="1" dirty="0" err="1"/>
              <a:t>etc</a:t>
            </a:r>
            <a:r>
              <a:rPr lang="en-US" altLang="en-US" i="1" dirty="0"/>
              <a:t>)?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56084-E00A-4BC6-931E-832C6692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3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0F03-A4F1-4A0F-AEBC-6DB2700F2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existing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F9ED6-5AF8-4083-97E0-0D33F3113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/>
              <a:t>list </a:t>
            </a:r>
            <a:r>
              <a:rPr lang="en-US" altLang="en-US" dirty="0"/>
              <a:t>: store jobs in a list; remove min/max by searching (O(</a:t>
            </a:r>
            <a:r>
              <a:rPr lang="en-US" altLang="en-US" i="1" dirty="0"/>
              <a:t>N</a:t>
            </a:r>
            <a:r>
              <a:rPr lang="en-US" altLang="en-US" dirty="0"/>
              <a:t>))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problem: expensive to search</a:t>
            </a:r>
          </a:p>
          <a:p>
            <a:pPr lvl="1"/>
            <a:endParaRPr lang="en-US" altLang="en-US" sz="900" dirty="0">
              <a:ea typeface="ＭＳ Ｐゴシック" panose="020B0600070205080204" pitchFamily="34" charset="-128"/>
            </a:endParaRPr>
          </a:p>
          <a:p>
            <a:r>
              <a:rPr lang="en-US" altLang="en-US" i="1" dirty="0"/>
              <a:t>sorted list </a:t>
            </a:r>
            <a:r>
              <a:rPr lang="en-US" altLang="en-US" dirty="0"/>
              <a:t>: store in sorted list; binary search it in O(log </a:t>
            </a:r>
            <a:r>
              <a:rPr lang="en-US" altLang="en-US" i="1" dirty="0"/>
              <a:t>N</a:t>
            </a:r>
            <a:r>
              <a:rPr lang="en-US" altLang="en-US" dirty="0"/>
              <a:t>) time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problem: expensive to add/remove  (O(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N</a:t>
            </a:r>
            <a:r>
              <a:rPr lang="en-US" altLang="en-US" sz="2400" dirty="0">
                <a:ea typeface="ＭＳ Ｐゴシック" panose="020B0600070205080204" pitchFamily="34" charset="-128"/>
              </a:rPr>
              <a:t>))</a:t>
            </a:r>
          </a:p>
          <a:p>
            <a:pPr lvl="1"/>
            <a:endParaRPr lang="en-US" altLang="en-US" sz="900" dirty="0">
              <a:ea typeface="ＭＳ Ｐゴシック" panose="020B0600070205080204" pitchFamily="34" charset="-128"/>
            </a:endParaRPr>
          </a:p>
          <a:p>
            <a:r>
              <a:rPr lang="en-US" altLang="en-US" i="1" dirty="0"/>
              <a:t>binary search tree </a:t>
            </a:r>
            <a:r>
              <a:rPr lang="en-US" altLang="en-US" dirty="0"/>
              <a:t>: store in BST, go right for max in O(log </a:t>
            </a:r>
            <a:r>
              <a:rPr lang="en-US" altLang="en-US" i="1" dirty="0"/>
              <a:t>N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problem: tree becomes unbalanced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D8A71-0B6D-4B44-91C8-EA62662C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5" name="Group 16">
            <a:extLst>
              <a:ext uri="{FF2B5EF4-FFF2-40B4-BE49-F238E27FC236}">
                <a16:creationId xmlns:a16="http://schemas.microsoft.com/office/drawing/2014/main" id="{A7A8F87C-6C6D-4E5E-A7BB-77554999BBC9}"/>
              </a:ext>
            </a:extLst>
          </p:cNvPr>
          <p:cNvGrpSpPr>
            <a:grpSpLocks/>
          </p:cNvGrpSpPr>
          <p:nvPr/>
        </p:nvGrpSpPr>
        <p:grpSpPr bwMode="auto">
          <a:xfrm>
            <a:off x="8528406" y="3997503"/>
            <a:ext cx="2286000" cy="1828800"/>
            <a:chOff x="3216" y="2592"/>
            <a:chExt cx="1440" cy="1152"/>
          </a:xfrm>
        </p:grpSpPr>
        <p:sp>
          <p:nvSpPr>
            <p:cNvPr id="6" name="Oval 3">
              <a:extLst>
                <a:ext uri="{FF2B5EF4-FFF2-40B4-BE49-F238E27FC236}">
                  <a16:creationId xmlns:a16="http://schemas.microsoft.com/office/drawing/2014/main" id="{0807C31F-56A2-4776-A1DD-0B6E587E6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59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7" name="Straight Arrow Connector 5">
              <a:extLst>
                <a:ext uri="{FF2B5EF4-FFF2-40B4-BE49-F238E27FC236}">
                  <a16:creationId xmlns:a16="http://schemas.microsoft.com/office/drawing/2014/main" id="{A103EBEC-57C0-4A90-B5AF-2E6F743B6C9B}"/>
                </a:ext>
              </a:extLst>
            </p:cNvPr>
            <p:cNvCxnSpPr>
              <a:cxnSpLocks noChangeShapeType="1"/>
              <a:stCxn id="6" idx="3"/>
            </p:cNvCxnSpPr>
            <p:nvPr/>
          </p:nvCxnSpPr>
          <p:spPr bwMode="auto">
            <a:xfrm rot="5400000">
              <a:off x="4224" y="2797"/>
              <a:ext cx="131" cy="1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E82C569A-DC39-4D6C-97D8-DC7EFE975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9" name="Straight Arrow Connector 7">
              <a:extLst>
                <a:ext uri="{FF2B5EF4-FFF2-40B4-BE49-F238E27FC236}">
                  <a16:creationId xmlns:a16="http://schemas.microsoft.com/office/drawing/2014/main" id="{87DA911C-C4EB-4991-8524-DCED2EE4BEE6}"/>
                </a:ext>
              </a:extLst>
            </p:cNvPr>
            <p:cNvCxnSpPr>
              <a:cxnSpLocks noChangeShapeType="1"/>
              <a:stCxn id="8" idx="3"/>
            </p:cNvCxnSpPr>
            <p:nvPr/>
          </p:nvCxnSpPr>
          <p:spPr bwMode="auto">
            <a:xfrm rot="5400000">
              <a:off x="3888" y="3085"/>
              <a:ext cx="131" cy="1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26D23ED7-0223-4B80-AC38-4A2049B6F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12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1" name="Straight Arrow Connector 9">
              <a:extLst>
                <a:ext uri="{FF2B5EF4-FFF2-40B4-BE49-F238E27FC236}">
                  <a16:creationId xmlns:a16="http://schemas.microsoft.com/office/drawing/2014/main" id="{64A1F4C9-FE8E-4ACC-8006-05823C71C4A4}"/>
                </a:ext>
              </a:extLst>
            </p:cNvPr>
            <p:cNvCxnSpPr>
              <a:cxnSpLocks noChangeShapeType="1"/>
              <a:stCxn id="10" idx="3"/>
            </p:cNvCxnSpPr>
            <p:nvPr/>
          </p:nvCxnSpPr>
          <p:spPr bwMode="auto">
            <a:xfrm rot="5400000">
              <a:off x="3552" y="3325"/>
              <a:ext cx="131" cy="1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C8571DE2-5E24-4A4B-A8E6-0BA028647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40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3" name="Straight Arrow Connector 11">
              <a:extLst>
                <a:ext uri="{FF2B5EF4-FFF2-40B4-BE49-F238E27FC236}">
                  <a16:creationId xmlns:a16="http://schemas.microsoft.com/office/drawing/2014/main" id="{42418142-EB8A-4990-B85A-7F8088BB5A13}"/>
                </a:ext>
              </a:extLst>
            </p:cNvPr>
            <p:cNvCxnSpPr>
              <a:cxnSpLocks noChangeShapeType="1"/>
              <a:stCxn id="12" idx="3"/>
            </p:cNvCxnSpPr>
            <p:nvPr/>
          </p:nvCxnSpPr>
          <p:spPr bwMode="auto">
            <a:xfrm rot="5400000">
              <a:off x="3216" y="3613"/>
              <a:ext cx="131" cy="1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B3AF3DC-6681-445D-9189-91644D084B3C}"/>
                </a:ext>
              </a:extLst>
            </p:cNvPr>
            <p:cNvCxnSpPr>
              <a:cxnSpLocks noChangeShapeType="1"/>
              <a:stCxn id="6" idx="5"/>
            </p:cNvCxnSpPr>
            <p:nvPr/>
          </p:nvCxnSpPr>
          <p:spPr bwMode="auto">
            <a:xfrm rot="16200000" flipH="1">
              <a:off x="4525" y="2797"/>
              <a:ext cx="131" cy="1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FE1587B-81D8-4402-988B-04F34A8E541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4189" y="3072"/>
              <a:ext cx="131" cy="1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846231C-E1A5-4B5F-8499-47E2CAE23DD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3853" y="3312"/>
              <a:ext cx="131" cy="1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AB19725-4B45-48B7-B110-03FB40ABA4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3517" y="3600"/>
              <a:ext cx="131" cy="1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62954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1964-211F-4F57-B644-DF67BDD8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65B6F-F9D6-41C3-B29C-0945A4B4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68525" algn="l"/>
                <a:tab pos="8575675" algn="r"/>
              </a:tabLst>
            </a:pPr>
            <a:r>
              <a:rPr lang="en-US" altLang="en-US" b="1" dirty="0"/>
              <a:t>Priority Queue</a:t>
            </a:r>
            <a:r>
              <a:rPr lang="en-US" altLang="en-US" dirty="0"/>
              <a:t>: a collection of ordered elements that provides fast access to the minimum (or maximum) element</a:t>
            </a:r>
          </a:p>
          <a:p>
            <a:pPr lvl="1">
              <a:tabLst>
                <a:tab pos="2168525" algn="l"/>
                <a:tab pos="8575675" algn="r"/>
              </a:tabLst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usually implemented using a tree structure called a </a:t>
            </a:r>
            <a:r>
              <a:rPr lang="en-US" altLang="en-US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heap</a:t>
            </a:r>
          </a:p>
          <a:p>
            <a:pPr>
              <a:tabLst>
                <a:tab pos="2168525" algn="l"/>
                <a:tab pos="8575675" algn="r"/>
              </a:tabLst>
            </a:pPr>
            <a:r>
              <a:rPr lang="en-US" altLang="en-US" dirty="0"/>
              <a:t>Each element of the queue has some priority and all elements are processed based on their priorities</a:t>
            </a:r>
          </a:p>
          <a:p>
            <a:pPr>
              <a:tabLst>
                <a:tab pos="2168525" algn="l"/>
                <a:tab pos="8575675" algn="r"/>
              </a:tabLst>
            </a:pPr>
            <a:r>
              <a:rPr lang="en-US" altLang="en-US" dirty="0"/>
              <a:t>An element with the high priority is processed before element with low priority.</a:t>
            </a:r>
          </a:p>
          <a:p>
            <a:pPr>
              <a:tabLst>
                <a:tab pos="2168525" algn="l"/>
                <a:tab pos="8575675" algn="r"/>
              </a:tabLst>
            </a:pPr>
            <a:r>
              <a:rPr lang="en-US" altLang="en-US" dirty="0"/>
              <a:t>FIFO rule applies if two elements have same priority</a:t>
            </a:r>
          </a:p>
          <a:p>
            <a:pPr>
              <a:tabLst>
                <a:tab pos="2168525" algn="l"/>
                <a:tab pos="8575675" algn="r"/>
              </a:tabLst>
            </a:pPr>
            <a:r>
              <a:rPr lang="en-US" altLang="en-US" dirty="0"/>
              <a:t>Implement it as a sorted linked list, sorted on priority </a:t>
            </a:r>
          </a:p>
          <a:p>
            <a:pPr>
              <a:tabLst>
                <a:tab pos="2168525" algn="l"/>
                <a:tab pos="8575675" algn="r"/>
              </a:tabLst>
            </a:pPr>
            <a:r>
              <a:rPr lang="en-US" altLang="en-US" dirty="0"/>
              <a:t>Element with highest priority is always inserted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B1557-F9D5-4786-85DD-57C03572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9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9392-5271-43F2-B6A8-41D4602E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97741-1745-4DF0-ADA9-7E6D7380C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en-US" altLang="en-US" sz="2000" dirty="0"/>
              <a:t>A priority queue P supports the following methods:</a:t>
            </a:r>
          </a:p>
          <a:p>
            <a:pPr algn="just">
              <a:buFontTx/>
              <a:buNone/>
            </a:pPr>
            <a:r>
              <a:rPr lang="en-US" altLang="en-US" sz="2000" dirty="0"/>
              <a:t>-</a:t>
            </a:r>
            <a:r>
              <a:rPr lang="en-US" altLang="en-US" sz="2000" dirty="0">
                <a:solidFill>
                  <a:schemeClr val="accent2"/>
                </a:solidFill>
              </a:rPr>
              <a:t>size():</a:t>
            </a:r>
            <a:r>
              <a:rPr lang="en-US" altLang="en-US" sz="2000" dirty="0"/>
              <a:t>	    	  Return the number of elements in P</a:t>
            </a:r>
          </a:p>
          <a:p>
            <a:pPr algn="just"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-</a:t>
            </a:r>
            <a:r>
              <a:rPr lang="en-US" altLang="en-US" sz="2000" dirty="0" err="1">
                <a:solidFill>
                  <a:schemeClr val="accent2"/>
                </a:solidFill>
              </a:rPr>
              <a:t>isEmpty</a:t>
            </a:r>
            <a:r>
              <a:rPr lang="en-US" altLang="en-US" sz="2000" dirty="0">
                <a:solidFill>
                  <a:schemeClr val="accent2"/>
                </a:solidFill>
              </a:rPr>
              <a:t>():</a:t>
            </a:r>
            <a:r>
              <a:rPr lang="en-US" altLang="en-US" sz="2000" dirty="0"/>
              <a:t>	  Test whether P is empty</a:t>
            </a:r>
          </a:p>
          <a:p>
            <a:pPr algn="just"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-</a:t>
            </a:r>
            <a:r>
              <a:rPr lang="en-US" altLang="en-US" sz="2000" dirty="0" err="1">
                <a:solidFill>
                  <a:schemeClr val="accent2"/>
                </a:solidFill>
              </a:rPr>
              <a:t>insertItem</a:t>
            </a:r>
            <a:r>
              <a:rPr lang="en-US" altLang="en-US" sz="2000" dirty="0">
                <a:solidFill>
                  <a:schemeClr val="accent2"/>
                </a:solidFill>
              </a:rPr>
              <a:t>(</a:t>
            </a:r>
            <a:r>
              <a:rPr lang="en-US" altLang="en-US" sz="2000" dirty="0" err="1">
                <a:solidFill>
                  <a:schemeClr val="accent2"/>
                </a:solidFill>
              </a:rPr>
              <a:t>k,e</a:t>
            </a:r>
            <a:r>
              <a:rPr lang="en-US" altLang="en-US" sz="2000" dirty="0">
                <a:solidFill>
                  <a:schemeClr val="accent2"/>
                </a:solidFill>
              </a:rPr>
              <a:t>):   </a:t>
            </a:r>
            <a:r>
              <a:rPr lang="en-US" altLang="en-US" sz="2000" dirty="0"/>
              <a:t>Insert a new element e with key k into P</a:t>
            </a:r>
          </a:p>
          <a:p>
            <a:pPr algn="just"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-</a:t>
            </a:r>
            <a:r>
              <a:rPr lang="en-US" altLang="en-US" sz="2000" dirty="0" err="1">
                <a:solidFill>
                  <a:schemeClr val="accent2"/>
                </a:solidFill>
              </a:rPr>
              <a:t>minElement</a:t>
            </a:r>
            <a:r>
              <a:rPr lang="en-US" altLang="en-US" sz="2000" dirty="0">
                <a:solidFill>
                  <a:schemeClr val="accent2"/>
                </a:solidFill>
              </a:rPr>
              <a:t>():</a:t>
            </a:r>
            <a:r>
              <a:rPr lang="en-US" altLang="en-US" sz="2000" dirty="0"/>
              <a:t>    Return (but don’t remove) an element of P with smallest key; an  error 		occurs if P is empty.</a:t>
            </a:r>
          </a:p>
          <a:p>
            <a:pPr algn="just"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-</a:t>
            </a:r>
            <a:r>
              <a:rPr lang="en-US" altLang="en-US" sz="2000" dirty="0" err="1">
                <a:solidFill>
                  <a:schemeClr val="accent2"/>
                </a:solidFill>
              </a:rPr>
              <a:t>minKey</a:t>
            </a:r>
            <a:r>
              <a:rPr lang="en-US" altLang="en-US" sz="2000" dirty="0">
                <a:solidFill>
                  <a:schemeClr val="accent2"/>
                </a:solidFill>
              </a:rPr>
              <a:t>():</a:t>
            </a:r>
            <a:r>
              <a:rPr lang="en-US" altLang="en-US" sz="2000" dirty="0"/>
              <a:t>           	Return the smallest key in P; an error occurs if P is empty</a:t>
            </a:r>
          </a:p>
          <a:p>
            <a:pPr algn="just"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-</a:t>
            </a:r>
            <a:r>
              <a:rPr lang="en-US" altLang="en-US" sz="2000" dirty="0" err="1">
                <a:solidFill>
                  <a:schemeClr val="accent2"/>
                </a:solidFill>
              </a:rPr>
              <a:t>removeMin</a:t>
            </a:r>
            <a:r>
              <a:rPr lang="en-US" altLang="en-US" sz="2000" dirty="0">
                <a:solidFill>
                  <a:schemeClr val="accent2"/>
                </a:solidFill>
              </a:rPr>
              <a:t>():     </a:t>
            </a:r>
            <a:r>
              <a:rPr lang="en-US" altLang="en-US" sz="2000" dirty="0"/>
              <a:t>Remove from P and return an element with the   </a:t>
            </a:r>
          </a:p>
          <a:p>
            <a:pPr algn="just">
              <a:buFontTx/>
              <a:buNone/>
            </a:pPr>
            <a:r>
              <a:rPr lang="en-US" altLang="en-US" sz="2000" dirty="0"/>
              <a:t>			smallest key; an error conditions occurs if P is empty.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ABDD5-0E0A-4BF3-AD5E-8FFD36E1F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8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C674-BCB0-4C4E-8A83-85F7C1B5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based priority Queue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5C2C5-C6C9-49A0-8843-A9592215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8D7E047-7049-47E8-889E-C2F2BDF06305}"/>
              </a:ext>
            </a:extLst>
          </p:cNvPr>
          <p:cNvSpPr txBox="1">
            <a:spLocks noChangeArrowheads="1"/>
          </p:cNvSpPr>
          <p:nvPr/>
        </p:nvSpPr>
        <p:spPr>
          <a:xfrm>
            <a:off x="1828800" y="1965960"/>
            <a:ext cx="4267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" panose="02020603050405020304" pitchFamily="18" charset="0"/>
              <a:buChar char="•"/>
            </a:pPr>
            <a:r>
              <a:rPr lang="en-US" altLang="en-US" sz="2400" u="sng" dirty="0"/>
              <a:t>Unsorted list implementation</a:t>
            </a:r>
          </a:p>
          <a:p>
            <a:pPr lvl="1">
              <a:buFont typeface="Times" panose="02020603050405020304" pitchFamily="18" charset="0"/>
              <a:buChar char="•"/>
            </a:pPr>
            <a:r>
              <a:rPr lang="en-US" altLang="en-US" sz="1800" dirty="0"/>
              <a:t>Store the items of the priority queue in a list-based sequence, in arbitrary order</a:t>
            </a:r>
          </a:p>
          <a:p>
            <a:pPr>
              <a:buFont typeface="Times" panose="02020603050405020304" pitchFamily="18" charset="0"/>
              <a:buChar char="•"/>
            </a:pP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2400" dirty="0"/>
              <a:t>Performance:</a:t>
            </a:r>
          </a:p>
          <a:p>
            <a:pPr lvl="1">
              <a:buFont typeface="Times" panose="02020603050405020304" pitchFamily="18" charset="0"/>
              <a:buChar char="•"/>
            </a:pPr>
            <a:r>
              <a:rPr lang="en-US" altLang="en-US" dirty="0" err="1">
                <a:solidFill>
                  <a:srgbClr val="FF0000"/>
                </a:solidFill>
              </a:rPr>
              <a:t>insertItem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takes </a:t>
            </a:r>
            <a:r>
              <a:rPr lang="en-US" altLang="en-US" b="1" i="1" dirty="0">
                <a:latin typeface="Times New Roman" panose="02020603050405020304" pitchFamily="18" charset="0"/>
              </a:rPr>
              <a:t>O</a:t>
            </a:r>
            <a:r>
              <a:rPr lang="en-US" altLang="en-US" dirty="0">
                <a:latin typeface="Times New Roman" panose="02020603050405020304" pitchFamily="18" charset="0"/>
              </a:rPr>
              <a:t>(1)</a:t>
            </a:r>
            <a:r>
              <a:rPr lang="en-US" altLang="en-US" dirty="0"/>
              <a:t> time since we can insert the item at the beginning or end of the sequence</a:t>
            </a:r>
          </a:p>
          <a:p>
            <a:pPr lvl="1">
              <a:buFont typeface="Times" panose="02020603050405020304" pitchFamily="18" charset="0"/>
              <a:buChar char="•"/>
            </a:pPr>
            <a:r>
              <a:rPr lang="en-US" altLang="en-US" dirty="0" err="1">
                <a:solidFill>
                  <a:srgbClr val="FF0000"/>
                </a:solidFill>
              </a:rPr>
              <a:t>removeMin</a:t>
            </a:r>
            <a:r>
              <a:rPr lang="en-US" altLang="en-US" dirty="0">
                <a:solidFill>
                  <a:srgbClr val="FF0000"/>
                </a:solidFill>
              </a:rPr>
              <a:t>, </a:t>
            </a:r>
            <a:r>
              <a:rPr lang="en-US" altLang="en-US" dirty="0" err="1">
                <a:solidFill>
                  <a:srgbClr val="FF0000"/>
                </a:solidFill>
              </a:rPr>
              <a:t>minKey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dirty="0" err="1">
                <a:solidFill>
                  <a:srgbClr val="FF0000"/>
                </a:solidFill>
              </a:rPr>
              <a:t>minElement</a:t>
            </a:r>
            <a:r>
              <a:rPr lang="en-US" altLang="en-US" dirty="0"/>
              <a:t> take </a:t>
            </a:r>
            <a:r>
              <a:rPr lang="en-US" altLang="en-US" b="1" i="1" dirty="0">
                <a:latin typeface="Times New Roman" panose="02020603050405020304" pitchFamily="18" charset="0"/>
              </a:rPr>
              <a:t>O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b="1" i="1" dirty="0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  <a:r>
              <a:rPr lang="en-US" altLang="en-US" dirty="0"/>
              <a:t> time since we have to traverse the entire sequence to find the smallest key </a:t>
            </a:r>
          </a:p>
        </p:txBody>
      </p:sp>
      <p:sp>
        <p:nvSpPr>
          <p:cNvPr id="6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12C10AC-7F17-4FDF-B796-4B767D0E23B0}"/>
              </a:ext>
            </a:extLst>
          </p:cNvPr>
          <p:cNvSpPr txBox="1">
            <a:spLocks noChangeArrowheads="1"/>
          </p:cNvSpPr>
          <p:nvPr/>
        </p:nvSpPr>
        <p:spPr>
          <a:xfrm>
            <a:off x="6248400" y="1744708"/>
            <a:ext cx="3810000" cy="4114800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" panose="02020603050405020304" pitchFamily="18" charset="0"/>
              <a:buChar char="•"/>
            </a:pPr>
            <a:r>
              <a:rPr lang="en-US" altLang="en-US" sz="2400" u="sng" dirty="0"/>
              <a:t>Sorted list implementation</a:t>
            </a:r>
            <a:endParaRPr lang="en-US" altLang="en-US" sz="2400" dirty="0"/>
          </a:p>
          <a:p>
            <a:pPr lvl="1" algn="just">
              <a:buFont typeface="Times" panose="02020603050405020304" pitchFamily="18" charset="0"/>
              <a:buChar char="•"/>
            </a:pPr>
            <a:r>
              <a:rPr lang="en-US" altLang="en-US" sz="1800" dirty="0"/>
              <a:t>Store the items of the priority queue in a sequence, sorted by key</a:t>
            </a:r>
          </a:p>
          <a:p>
            <a:pPr lvl="1" algn="just">
              <a:buFont typeface="Times" panose="02020603050405020304" pitchFamily="18" charset="0"/>
              <a:buChar char="•"/>
            </a:pPr>
            <a:endParaRPr lang="en-US" altLang="en-US" sz="2400" dirty="0"/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2400" dirty="0"/>
              <a:t>Performance:</a:t>
            </a:r>
          </a:p>
          <a:p>
            <a:pPr lvl="1">
              <a:buFont typeface="Times" panose="02020603050405020304" pitchFamily="18" charset="0"/>
              <a:buChar char="•"/>
            </a:pPr>
            <a:r>
              <a:rPr lang="en-US" altLang="en-US" dirty="0" err="1">
                <a:solidFill>
                  <a:srgbClr val="FF0000"/>
                </a:solidFill>
              </a:rPr>
              <a:t>insertItem</a:t>
            </a:r>
            <a:r>
              <a:rPr lang="en-US" altLang="en-US" dirty="0"/>
              <a:t> takes </a:t>
            </a:r>
            <a:r>
              <a:rPr lang="en-US" altLang="en-US" b="1" i="1" dirty="0">
                <a:latin typeface="Times New Roman" panose="02020603050405020304" pitchFamily="18" charset="0"/>
              </a:rPr>
              <a:t>O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b="1" i="1" dirty="0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  <a:r>
              <a:rPr lang="en-US" altLang="en-US" dirty="0"/>
              <a:t> time since we have to find the place where to insert the item</a:t>
            </a:r>
          </a:p>
          <a:p>
            <a:pPr lvl="1">
              <a:buFont typeface="Times" panose="02020603050405020304" pitchFamily="18" charset="0"/>
              <a:buChar char="•"/>
            </a:pPr>
            <a:r>
              <a:rPr lang="en-US" altLang="en-US" dirty="0" err="1">
                <a:solidFill>
                  <a:srgbClr val="FF0000"/>
                </a:solidFill>
              </a:rPr>
              <a:t>removeMin</a:t>
            </a:r>
            <a:r>
              <a:rPr lang="en-US" altLang="en-US" dirty="0">
                <a:solidFill>
                  <a:srgbClr val="FF0000"/>
                </a:solidFill>
              </a:rPr>
              <a:t>, </a:t>
            </a:r>
            <a:r>
              <a:rPr lang="en-US" altLang="en-US" dirty="0" err="1">
                <a:solidFill>
                  <a:srgbClr val="FF0000"/>
                </a:solidFill>
              </a:rPr>
              <a:t>minKey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dirty="0" err="1">
                <a:solidFill>
                  <a:srgbClr val="FF0000"/>
                </a:solidFill>
              </a:rPr>
              <a:t>minElement</a:t>
            </a:r>
            <a:r>
              <a:rPr lang="en-US" altLang="en-US" dirty="0"/>
              <a:t> take </a:t>
            </a:r>
            <a:r>
              <a:rPr lang="en-US" altLang="en-US" b="1" i="1" dirty="0">
                <a:latin typeface="Times New Roman" panose="02020603050405020304" pitchFamily="18" charset="0"/>
              </a:rPr>
              <a:t>O</a:t>
            </a:r>
            <a:r>
              <a:rPr lang="en-US" altLang="en-US" dirty="0">
                <a:latin typeface="Times New Roman" panose="02020603050405020304" pitchFamily="18" charset="0"/>
              </a:rPr>
              <a:t>(1)</a:t>
            </a:r>
            <a:r>
              <a:rPr lang="en-US" altLang="en-US" dirty="0"/>
              <a:t> time since the smallest key is at the beginning of the sequence</a:t>
            </a: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6A59B771-0D7E-4CAE-8AB5-B51EB4695AAB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169920"/>
            <a:ext cx="2971800" cy="304800"/>
            <a:chOff x="3264" y="2064"/>
            <a:chExt cx="1872" cy="192"/>
          </a:xfrm>
        </p:grpSpPr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5A317B02-9620-4BB1-9D47-40886294E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16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3"/>
                </a:solidFill>
                <a:latin typeface="+mn-lt"/>
                <a:cs typeface="+mn-cs"/>
              </a:endParaRP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15A23288-2019-4BEA-8FD3-7FE1CC1BB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cs typeface="+mn-cs"/>
                </a:rPr>
                <a:t>4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204AB2A8-4344-4F72-B704-1195240D8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cs typeface="+mn-cs"/>
                </a:rPr>
                <a:t>5</a:t>
              </a: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020F7073-C5F4-47EA-BA16-2CFC4ACCA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cs typeface="+mn-cs"/>
                </a:rPr>
                <a:t>2</a:t>
              </a: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CE556A3D-3E25-4A5A-B5DA-E7EAD875A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cs typeface="+mn-cs"/>
                </a:rPr>
                <a:t>3</a:t>
              </a: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4CDB943D-F1F9-4221-A9B5-F6620262C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cs typeface="+mn-cs"/>
                </a:rPr>
                <a:t>1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3890D87D-EAB2-4D06-8CCE-2DF9E5856FD4}"/>
              </a:ext>
            </a:extLst>
          </p:cNvPr>
          <p:cNvGrpSpPr>
            <a:grpSpLocks/>
          </p:cNvGrpSpPr>
          <p:nvPr/>
        </p:nvGrpSpPr>
        <p:grpSpPr bwMode="auto">
          <a:xfrm>
            <a:off x="6717586" y="3406222"/>
            <a:ext cx="2971800" cy="304800"/>
            <a:chOff x="3264" y="3744"/>
            <a:chExt cx="1872" cy="192"/>
          </a:xfrm>
        </p:grpSpPr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D1428FEA-7247-445A-8776-9376F0F220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84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3"/>
                </a:solidFill>
                <a:latin typeface="+mn-lt"/>
                <a:cs typeface="+mn-cs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E2516D71-BDA5-4316-9A5F-6975E64B5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cs typeface="+mn-cs"/>
                </a:rPr>
                <a:t>1</a:t>
              </a: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6B35C3A7-9A06-4986-823D-0D72AB10E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cs typeface="+mn-cs"/>
                </a:rPr>
                <a:t>2</a:t>
              </a:r>
            </a:p>
          </p:txBody>
        </p:sp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91233D8B-5CD7-40B2-B0BE-A863090C1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cs typeface="+mn-cs"/>
                </a:rPr>
                <a:t>3</a:t>
              </a:r>
            </a:p>
          </p:txBody>
        </p:sp>
        <p:sp>
          <p:nvSpPr>
            <p:cNvPr id="19" name="Oval 17">
              <a:extLst>
                <a:ext uri="{FF2B5EF4-FFF2-40B4-BE49-F238E27FC236}">
                  <a16:creationId xmlns:a16="http://schemas.microsoft.com/office/drawing/2014/main" id="{EDE8B208-5AB8-4355-89D8-63AC97719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cs typeface="+mn-cs"/>
                </a:rPr>
                <a:t>4</a:t>
              </a:r>
            </a:p>
          </p:txBody>
        </p:sp>
        <p:sp>
          <p:nvSpPr>
            <p:cNvPr id="20" name="Oval 18">
              <a:extLst>
                <a:ext uri="{FF2B5EF4-FFF2-40B4-BE49-F238E27FC236}">
                  <a16:creationId xmlns:a16="http://schemas.microsoft.com/office/drawing/2014/main" id="{F73F8179-E6EA-49E4-B2D0-4BCF45E6E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56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52D48-152A-40EC-AEA0-18DC4695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a Priority Queue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DBE6D-2C28-4FA1-BF49-3FDA5E2B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9E0DEF-466C-49D2-83F9-CBB59606C7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5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E22C-56F1-437E-89FA-D58ABA24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FDD4F-8010-45C5-8BBC-56D56F0FA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629CEBD-4C81-45AE-AEB5-3249FD0212E8}"/>
              </a:ext>
            </a:extLst>
          </p:cNvPr>
          <p:cNvSpPr txBox="1">
            <a:spLocks noChangeArrowheads="1"/>
          </p:cNvSpPr>
          <p:nvPr/>
        </p:nvSpPr>
        <p:spPr>
          <a:xfrm>
            <a:off x="1587785" y="1722634"/>
            <a:ext cx="42291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" panose="02020603050405020304" pitchFamily="18" charset="0"/>
              <a:buChar char="•"/>
            </a:pPr>
            <a:r>
              <a:rPr lang="en-US" altLang="en-US" sz="2400" dirty="0"/>
              <a:t>A heap is a binary tree storing keys at its internal nodes and satisfying the following properties:</a:t>
            </a:r>
          </a:p>
          <a:p>
            <a:pPr lvl="1">
              <a:buFont typeface="Times" panose="02020603050405020304" pitchFamily="18" charset="0"/>
              <a:buChar char="•"/>
            </a:pPr>
            <a:r>
              <a:rPr lang="en-US" altLang="en-US" dirty="0">
                <a:solidFill>
                  <a:srgbClr val="FF0000"/>
                </a:solidFill>
              </a:rPr>
              <a:t>Heap-Order:</a:t>
            </a:r>
            <a:r>
              <a:rPr lang="en-US" altLang="en-US" dirty="0"/>
              <a:t> for every internal node v other than the root,</a:t>
            </a:r>
            <a:br>
              <a:rPr lang="en-US" altLang="en-US" dirty="0"/>
            </a:br>
            <a:r>
              <a:rPr lang="en-US" altLang="en-US" b="1" i="1" dirty="0">
                <a:latin typeface="Times New Roman" panose="02020603050405020304" pitchFamily="18" charset="0"/>
              </a:rPr>
              <a:t>key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b="1" i="1" dirty="0">
                <a:latin typeface="Times New Roman" panose="02020603050405020304" pitchFamily="18" charset="0"/>
              </a:rPr>
              <a:t>v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  <a:r>
              <a:rPr lang="en-US" altLang="en-US" dirty="0"/>
              <a:t>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</a:t>
            </a:r>
            <a:r>
              <a:rPr lang="en-US" altLang="en-US" dirty="0"/>
              <a:t> </a:t>
            </a:r>
            <a:r>
              <a:rPr lang="en-US" altLang="en-US" b="1" i="1" dirty="0">
                <a:latin typeface="Times New Roman" panose="02020603050405020304" pitchFamily="18" charset="0"/>
              </a:rPr>
              <a:t>key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b="1" i="1" dirty="0">
                <a:latin typeface="Times New Roman" panose="02020603050405020304" pitchFamily="18" charset="0"/>
              </a:rPr>
              <a:t>parent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b="1" i="1" dirty="0">
                <a:latin typeface="Times New Roman" panose="02020603050405020304" pitchFamily="18" charset="0"/>
              </a:rPr>
              <a:t>v</a:t>
            </a:r>
            <a:r>
              <a:rPr lang="en-US" altLang="en-US" dirty="0">
                <a:latin typeface="Times New Roman" panose="02020603050405020304" pitchFamily="18" charset="0"/>
              </a:rPr>
              <a:t>))</a:t>
            </a:r>
          </a:p>
          <a:p>
            <a:pPr lvl="1">
              <a:buFont typeface="Times" panose="02020603050405020304" pitchFamily="18" charset="0"/>
              <a:buChar char="•"/>
            </a:pPr>
            <a:r>
              <a:rPr lang="en-US" altLang="en-US" dirty="0">
                <a:solidFill>
                  <a:srgbClr val="FF0000"/>
                </a:solidFill>
              </a:rPr>
              <a:t>Complete Binary Tree: </a:t>
            </a:r>
            <a:r>
              <a:rPr lang="en-US" altLang="en-US" dirty="0"/>
              <a:t>let </a:t>
            </a:r>
            <a:r>
              <a:rPr lang="en-US" altLang="en-US" b="1" i="1" dirty="0">
                <a:latin typeface="Times New Roman" panose="02020603050405020304" pitchFamily="18" charset="0"/>
              </a:rPr>
              <a:t>h</a:t>
            </a:r>
            <a:r>
              <a:rPr lang="en-US" altLang="en-US" dirty="0"/>
              <a:t> be the height of the heap</a:t>
            </a:r>
          </a:p>
          <a:p>
            <a:pPr lvl="2">
              <a:buFont typeface="Times" panose="02020603050405020304" pitchFamily="18" charset="0"/>
              <a:buChar char="•"/>
            </a:pPr>
            <a:r>
              <a:rPr lang="en-US" altLang="en-US" dirty="0"/>
              <a:t>for </a:t>
            </a:r>
            <a:r>
              <a:rPr lang="en-US" altLang="en-US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b="1" i="1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en-US" dirty="0">
                <a:latin typeface="Times New Roman" panose="02020603050405020304" pitchFamily="18" charset="0"/>
              </a:rPr>
              <a:t>0, … , </a:t>
            </a:r>
            <a:r>
              <a:rPr lang="en-US" altLang="en-US" b="1" i="1" dirty="0">
                <a:latin typeface="Times New Roman" panose="02020603050405020304" pitchFamily="18" charset="0"/>
              </a:rPr>
              <a:t>h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- </a:t>
            </a:r>
            <a:r>
              <a:rPr lang="en-US" altLang="en-US" dirty="0">
                <a:latin typeface="Times New Roman" panose="02020603050405020304" pitchFamily="18" charset="0"/>
              </a:rPr>
              <a:t>1,</a:t>
            </a:r>
            <a:r>
              <a:rPr lang="en-US" altLang="en-US" dirty="0"/>
              <a:t> there are </a:t>
            </a:r>
            <a:r>
              <a:rPr lang="en-US" altLang="en-US" dirty="0">
                <a:latin typeface="Times New Roman" panose="02020603050405020304" pitchFamily="18" charset="0"/>
              </a:rPr>
              <a:t>2</a:t>
            </a:r>
            <a:r>
              <a:rPr lang="en-US" altLang="en-US" b="1" i="1" baseline="30000" dirty="0">
                <a:latin typeface="Times New Roman" panose="02020603050405020304" pitchFamily="18" charset="0"/>
              </a:rPr>
              <a:t>i</a:t>
            </a:r>
            <a:r>
              <a:rPr lang="en-US" altLang="en-US" dirty="0"/>
              <a:t> nodes of depth </a:t>
            </a:r>
            <a:r>
              <a:rPr lang="en-US" altLang="en-US" b="1" i="1" dirty="0" err="1">
                <a:latin typeface="Times New Roman" panose="02020603050405020304" pitchFamily="18" charset="0"/>
              </a:rPr>
              <a:t>i</a:t>
            </a:r>
            <a:endParaRPr lang="en-US" altLang="en-US" dirty="0"/>
          </a:p>
          <a:p>
            <a:pPr lvl="2">
              <a:buFont typeface="Times" panose="02020603050405020304" pitchFamily="18" charset="0"/>
              <a:buChar char="•"/>
            </a:pPr>
            <a:r>
              <a:rPr lang="en-US" altLang="en-US" dirty="0"/>
              <a:t>at depth </a:t>
            </a:r>
            <a:r>
              <a:rPr lang="en-US" altLang="en-US" b="1" i="1" dirty="0">
                <a:latin typeface="Times New Roman" panose="02020603050405020304" pitchFamily="18" charset="0"/>
              </a:rPr>
              <a:t>h</a:t>
            </a:r>
            <a:r>
              <a:rPr lang="en-US" altLang="en-US" dirty="0"/>
              <a:t>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en-US" altLang="en-US" dirty="0"/>
              <a:t>, the internal nodes are to the left of the leaf nodes</a:t>
            </a: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D73E0905-2D7C-42E8-A038-4333459AF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937" y="325457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charset="0"/>
                <a:cs typeface="+mn-cs"/>
                <a:sym typeface="Symbol" charset="2"/>
              </a:rPr>
              <a:t>2</a:t>
            </a:r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5AAF1802-FAFD-4F95-872F-044C899EF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9724" y="386417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charset="0"/>
                <a:cs typeface="+mn-cs"/>
                <a:sym typeface="Symbol" charset="2"/>
              </a:rPr>
              <a:t>6</a:t>
            </a: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EFF1BDB4-F084-4E6C-A506-CD878E059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287" y="386417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charset="0"/>
                <a:cs typeface="+mn-cs"/>
                <a:sym typeface="Symbol" charset="2"/>
              </a:rPr>
              <a:t>5</a:t>
            </a:r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F5D1A1BE-B73D-4C8E-A9E4-2E637D981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962" y="447377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charset="0"/>
                <a:cs typeface="+mn-cs"/>
                <a:sym typeface="Symbol" charset="2"/>
              </a:rPr>
              <a:t>7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8EBCF65C-03AF-4D90-A0C7-5BFB8505AD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21099" y="5159572"/>
            <a:ext cx="274638" cy="27463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9ACE615D-18CA-4E0D-83ED-7926C06111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21187" y="5159572"/>
            <a:ext cx="274637" cy="27463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E4A69188-C6FB-4A10-896D-41BC7AB2D0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22862" y="4473772"/>
            <a:ext cx="274637" cy="27463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2BC73A46-CE39-4E7E-9430-E6FDD4F85F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24537" y="4473772"/>
            <a:ext cx="274637" cy="27463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cxnSp>
        <p:nvCxnSpPr>
          <p:cNvPr id="16" name="AutoShape 12">
            <a:extLst>
              <a:ext uri="{FF2B5EF4-FFF2-40B4-BE49-F238E27FC236}">
                <a16:creationId xmlns:a16="http://schemas.microsoft.com/office/drawing/2014/main" id="{1E80F2B7-C992-43AE-913A-DCE0DE574DB4}"/>
              </a:ext>
            </a:extLst>
          </p:cNvPr>
          <p:cNvCxnSpPr>
            <a:cxnSpLocks noChangeShapeType="1"/>
            <a:stCxn id="8" idx="3"/>
            <a:endCxn id="10" idx="7"/>
          </p:cNvCxnSpPr>
          <p:nvPr/>
        </p:nvCxnSpPr>
        <p:spPr bwMode="auto">
          <a:xfrm flipH="1">
            <a:off x="8141724" y="3589534"/>
            <a:ext cx="8667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3">
            <a:extLst>
              <a:ext uri="{FF2B5EF4-FFF2-40B4-BE49-F238E27FC236}">
                <a16:creationId xmlns:a16="http://schemas.microsoft.com/office/drawing/2014/main" id="{BF48E98D-A556-4ABE-BFAC-76E70E3DB7E0}"/>
              </a:ext>
            </a:extLst>
          </p:cNvPr>
          <p:cNvCxnSpPr>
            <a:cxnSpLocks noChangeShapeType="1"/>
            <a:stCxn id="9" idx="1"/>
            <a:endCxn id="8" idx="5"/>
          </p:cNvCxnSpPr>
          <p:nvPr/>
        </p:nvCxnSpPr>
        <p:spPr bwMode="auto">
          <a:xfrm flipH="1" flipV="1">
            <a:off x="9278374" y="3589534"/>
            <a:ext cx="696913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4">
            <a:extLst>
              <a:ext uri="{FF2B5EF4-FFF2-40B4-BE49-F238E27FC236}">
                <a16:creationId xmlns:a16="http://schemas.microsoft.com/office/drawing/2014/main" id="{100A5204-6480-4336-897D-45D51D7E3BCC}"/>
              </a:ext>
            </a:extLst>
          </p:cNvPr>
          <p:cNvCxnSpPr>
            <a:cxnSpLocks noChangeShapeType="1"/>
            <a:stCxn id="15" idx="0"/>
            <a:endCxn id="9" idx="5"/>
          </p:cNvCxnSpPr>
          <p:nvPr/>
        </p:nvCxnSpPr>
        <p:spPr bwMode="auto">
          <a:xfrm flipH="1" flipV="1">
            <a:off x="10245162" y="4199134"/>
            <a:ext cx="2174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5">
            <a:extLst>
              <a:ext uri="{FF2B5EF4-FFF2-40B4-BE49-F238E27FC236}">
                <a16:creationId xmlns:a16="http://schemas.microsoft.com/office/drawing/2014/main" id="{EBF797D9-4995-4D0C-BBE2-2320F17ED0A3}"/>
              </a:ext>
            </a:extLst>
          </p:cNvPr>
          <p:cNvCxnSpPr>
            <a:cxnSpLocks noChangeShapeType="1"/>
            <a:stCxn id="14" idx="0"/>
            <a:endCxn id="9" idx="3"/>
          </p:cNvCxnSpPr>
          <p:nvPr/>
        </p:nvCxnSpPr>
        <p:spPr bwMode="auto">
          <a:xfrm flipV="1">
            <a:off x="9760974" y="4199134"/>
            <a:ext cx="21431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6">
            <a:extLst>
              <a:ext uri="{FF2B5EF4-FFF2-40B4-BE49-F238E27FC236}">
                <a16:creationId xmlns:a16="http://schemas.microsoft.com/office/drawing/2014/main" id="{9F4C5186-FD35-46DA-B4CA-53F0C09C0ED6}"/>
              </a:ext>
            </a:extLst>
          </p:cNvPr>
          <p:cNvCxnSpPr>
            <a:cxnSpLocks noChangeShapeType="1"/>
            <a:stCxn id="13" idx="0"/>
            <a:endCxn id="11" idx="5"/>
          </p:cNvCxnSpPr>
          <p:nvPr/>
        </p:nvCxnSpPr>
        <p:spPr bwMode="auto">
          <a:xfrm flipH="1" flipV="1">
            <a:off x="8843399" y="4808734"/>
            <a:ext cx="215900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7">
            <a:extLst>
              <a:ext uri="{FF2B5EF4-FFF2-40B4-BE49-F238E27FC236}">
                <a16:creationId xmlns:a16="http://schemas.microsoft.com/office/drawing/2014/main" id="{482CA00E-55E1-482E-A0F8-711EC975D316}"/>
              </a:ext>
            </a:extLst>
          </p:cNvPr>
          <p:cNvCxnSpPr>
            <a:cxnSpLocks noChangeShapeType="1"/>
            <a:stCxn id="12" idx="0"/>
            <a:endCxn id="11" idx="3"/>
          </p:cNvCxnSpPr>
          <p:nvPr/>
        </p:nvCxnSpPr>
        <p:spPr bwMode="auto">
          <a:xfrm flipV="1">
            <a:off x="8359212" y="4808734"/>
            <a:ext cx="214312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8">
            <a:extLst>
              <a:ext uri="{FF2B5EF4-FFF2-40B4-BE49-F238E27FC236}">
                <a16:creationId xmlns:a16="http://schemas.microsoft.com/office/drawing/2014/main" id="{AB0DAADE-3C5A-40B6-878B-D1B0B886659C}"/>
              </a:ext>
            </a:extLst>
          </p:cNvPr>
          <p:cNvCxnSpPr>
            <a:cxnSpLocks noChangeShapeType="1"/>
            <a:stCxn id="24" idx="7"/>
            <a:endCxn id="10" idx="3"/>
          </p:cNvCxnSpPr>
          <p:nvPr/>
        </p:nvCxnSpPr>
        <p:spPr bwMode="auto">
          <a:xfrm flipV="1">
            <a:off x="7441637" y="4199134"/>
            <a:ext cx="430212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19">
            <a:extLst>
              <a:ext uri="{FF2B5EF4-FFF2-40B4-BE49-F238E27FC236}">
                <a16:creationId xmlns:a16="http://schemas.microsoft.com/office/drawing/2014/main" id="{2CA70B2D-A0E8-46E9-9865-1BE3FEAA1E3B}"/>
              </a:ext>
            </a:extLst>
          </p:cNvPr>
          <p:cNvCxnSpPr>
            <a:cxnSpLocks noChangeShapeType="1"/>
            <a:stCxn id="11" idx="1"/>
            <a:endCxn id="10" idx="5"/>
          </p:cNvCxnSpPr>
          <p:nvPr/>
        </p:nvCxnSpPr>
        <p:spPr bwMode="auto">
          <a:xfrm flipH="1" flipV="1">
            <a:off x="8141724" y="4199134"/>
            <a:ext cx="431800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Oval 20">
            <a:extLst>
              <a:ext uri="{FF2B5EF4-FFF2-40B4-BE49-F238E27FC236}">
                <a16:creationId xmlns:a16="http://schemas.microsoft.com/office/drawing/2014/main" id="{0611395A-9986-4577-9D2E-A722DEAF3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199" y="447377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charset="0"/>
                <a:cs typeface="+mn-cs"/>
                <a:sym typeface="Symbol" charset="2"/>
              </a:rPr>
              <a:t>9</a:t>
            </a:r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DA94B8A3-C8CC-4C21-BEF5-1403FE87AD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19337" y="5159572"/>
            <a:ext cx="274637" cy="27463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E413E56B-AFC7-49E7-99F0-C03880273F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19424" y="5159572"/>
            <a:ext cx="274638" cy="27463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cxnSp>
        <p:nvCxnSpPr>
          <p:cNvPr id="27" name="AutoShape 23">
            <a:extLst>
              <a:ext uri="{FF2B5EF4-FFF2-40B4-BE49-F238E27FC236}">
                <a16:creationId xmlns:a16="http://schemas.microsoft.com/office/drawing/2014/main" id="{4A52F7FA-8607-4300-9854-978DE11D5B95}"/>
              </a:ext>
            </a:extLst>
          </p:cNvPr>
          <p:cNvCxnSpPr>
            <a:cxnSpLocks noChangeShapeType="1"/>
            <a:stCxn id="26" idx="0"/>
            <a:endCxn id="24" idx="5"/>
          </p:cNvCxnSpPr>
          <p:nvPr/>
        </p:nvCxnSpPr>
        <p:spPr bwMode="auto">
          <a:xfrm flipH="1" flipV="1">
            <a:off x="7441637" y="4808734"/>
            <a:ext cx="215900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24">
            <a:extLst>
              <a:ext uri="{FF2B5EF4-FFF2-40B4-BE49-F238E27FC236}">
                <a16:creationId xmlns:a16="http://schemas.microsoft.com/office/drawing/2014/main" id="{2C602B12-7D93-48C9-853B-656E109FE209}"/>
              </a:ext>
            </a:extLst>
          </p:cNvPr>
          <p:cNvCxnSpPr>
            <a:cxnSpLocks noChangeShapeType="1"/>
            <a:stCxn id="25" idx="0"/>
            <a:endCxn id="24" idx="3"/>
          </p:cNvCxnSpPr>
          <p:nvPr/>
        </p:nvCxnSpPr>
        <p:spPr bwMode="auto">
          <a:xfrm flipV="1">
            <a:off x="6957449" y="4808734"/>
            <a:ext cx="214313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25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01D0FD5-098D-48F5-991E-A722B0E60899}"/>
              </a:ext>
            </a:extLst>
          </p:cNvPr>
          <p:cNvSpPr txBox="1">
            <a:spLocks noChangeArrowheads="1"/>
          </p:cNvSpPr>
          <p:nvPr/>
        </p:nvSpPr>
        <p:spPr>
          <a:xfrm>
            <a:off x="6912999" y="1722634"/>
            <a:ext cx="3810000" cy="1447800"/>
          </a:xfrm>
          <a:prstGeom prst="rect">
            <a:avLst/>
          </a:prstGeom>
          <a:noFill/>
        </p:spPr>
        <p:txBody>
          <a:bodyPr/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" panose="02020603050405020304" pitchFamily="18" charset="0"/>
              <a:buChar char="•"/>
            </a:pPr>
            <a:r>
              <a:rPr lang="en-US" altLang="en-US" sz="2400" dirty="0"/>
              <a:t>The last node of a heap is the rightmost internal node of depth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h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</a:p>
        </p:txBody>
      </p:sp>
      <p:sp>
        <p:nvSpPr>
          <p:cNvPr id="30" name="Freeform 26">
            <a:extLst>
              <a:ext uri="{FF2B5EF4-FFF2-40B4-BE49-F238E27FC236}">
                <a16:creationId xmlns:a16="http://schemas.microsoft.com/office/drawing/2014/main" id="{FE305BAC-EC44-4CF6-AEE1-32E98B288FB6}"/>
              </a:ext>
            </a:extLst>
          </p:cNvPr>
          <p:cNvSpPr>
            <a:spLocks/>
          </p:cNvSpPr>
          <p:nvPr/>
        </p:nvSpPr>
        <p:spPr bwMode="auto">
          <a:xfrm>
            <a:off x="8970399" y="4732534"/>
            <a:ext cx="1247775" cy="1047750"/>
          </a:xfrm>
          <a:custGeom>
            <a:avLst/>
            <a:gdLst>
              <a:gd name="T0" fmla="*/ 2147483647 w 786"/>
              <a:gd name="T1" fmla="*/ 2147483647 h 660"/>
              <a:gd name="T2" fmla="*/ 2147483647 w 786"/>
              <a:gd name="T3" fmla="*/ 2147483647 h 660"/>
              <a:gd name="T4" fmla="*/ 0 w 786"/>
              <a:gd name="T5" fmla="*/ 0 h 660"/>
              <a:gd name="T6" fmla="*/ 0 60000 65536"/>
              <a:gd name="T7" fmla="*/ 0 60000 65536"/>
              <a:gd name="T8" fmla="*/ 0 60000 65536"/>
              <a:gd name="T9" fmla="*/ 0 w 786"/>
              <a:gd name="T10" fmla="*/ 0 h 660"/>
              <a:gd name="T11" fmla="*/ 786 w 786"/>
              <a:gd name="T12" fmla="*/ 660 h 6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6" h="660">
                <a:moveTo>
                  <a:pt x="786" y="660"/>
                </a:moveTo>
                <a:cubicBezTo>
                  <a:pt x="757" y="583"/>
                  <a:pt x="749" y="308"/>
                  <a:pt x="618" y="198"/>
                </a:cubicBezTo>
                <a:cubicBezTo>
                  <a:pt x="487" y="88"/>
                  <a:pt x="129" y="41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>
            <a:extLst>
              <a:ext uri="{FF2B5EF4-FFF2-40B4-BE49-F238E27FC236}">
                <a16:creationId xmlns:a16="http://schemas.microsoft.com/office/drawing/2014/main" id="{E2764065-8E67-4D83-9243-114EED328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3174" y="5739009"/>
            <a:ext cx="12065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last node</a:t>
            </a:r>
          </a:p>
        </p:txBody>
      </p:sp>
    </p:spTree>
    <p:extLst>
      <p:ext uri="{BB962C8B-B14F-4D97-AF65-F5344CB8AC3E}">
        <p14:creationId xmlns:p14="http://schemas.microsoft.com/office/powerpoint/2010/main" val="273193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F926D-13FA-40B7-96BE-93E6C6B9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 and Priority Queues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48B09-A71A-4DE7-BFE8-418FDBDE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1FF1DA-5981-48C6-A5FB-9A59515BE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506" y="4128521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B5B031-30F9-41E5-96B4-99F91A81F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8856" y="4738121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3F44B1-18CF-4B0B-80DA-89E9419F1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256" y="4738121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865766-773C-46E7-BC5A-DA46D73FD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3931" y="5347721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F06E1F-98E8-4D71-BD51-37D5BEF4B7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67069" y="6033521"/>
            <a:ext cx="274637" cy="27463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7B31F2-0519-4775-94B3-2C67D59D0C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7156" y="6033521"/>
            <a:ext cx="274638" cy="27463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75189-10A0-4417-9C78-58964FD4F5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41994" y="5347721"/>
            <a:ext cx="274637" cy="27463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D3FB50-3E20-4805-A176-4A1063812C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43669" y="5347721"/>
            <a:ext cx="274637" cy="27463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0C6BDA83-1C9C-4932-A18C-3218A619814B}"/>
              </a:ext>
            </a:extLst>
          </p:cNvPr>
          <p:cNvCxnSpPr>
            <a:cxnSpLocks noChangeShapeType="1"/>
            <a:stCxn id="5" idx="3"/>
            <a:endCxn id="7" idx="7"/>
          </p:cNvCxnSpPr>
          <p:nvPr/>
        </p:nvCxnSpPr>
        <p:spPr bwMode="auto">
          <a:xfrm flipH="1">
            <a:off x="4987694" y="4463484"/>
            <a:ext cx="14763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4533B0E6-0A80-4E64-9CC4-64B0B17DEFCD}"/>
              </a:ext>
            </a:extLst>
          </p:cNvPr>
          <p:cNvCxnSpPr>
            <a:cxnSpLocks noChangeShapeType="1"/>
            <a:stCxn id="6" idx="1"/>
            <a:endCxn id="5" idx="5"/>
          </p:cNvCxnSpPr>
          <p:nvPr/>
        </p:nvCxnSpPr>
        <p:spPr bwMode="auto">
          <a:xfrm flipH="1" flipV="1">
            <a:off x="6733944" y="4463484"/>
            <a:ext cx="12604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6760B3C4-170D-47EE-A340-7C4B26317279}"/>
              </a:ext>
            </a:extLst>
          </p:cNvPr>
          <p:cNvCxnSpPr>
            <a:cxnSpLocks noChangeShapeType="1"/>
            <a:stCxn id="12" idx="0"/>
            <a:endCxn id="6" idx="5"/>
          </p:cNvCxnSpPr>
          <p:nvPr/>
        </p:nvCxnSpPr>
        <p:spPr bwMode="auto">
          <a:xfrm flipH="1" flipV="1">
            <a:off x="8264294" y="5073084"/>
            <a:ext cx="217487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7455F552-B746-4755-B97C-9F2490A370C6}"/>
              </a:ext>
            </a:extLst>
          </p:cNvPr>
          <p:cNvCxnSpPr>
            <a:cxnSpLocks noChangeShapeType="1"/>
            <a:stCxn id="11" idx="0"/>
            <a:endCxn id="6" idx="3"/>
          </p:cNvCxnSpPr>
          <p:nvPr/>
        </p:nvCxnSpPr>
        <p:spPr bwMode="auto">
          <a:xfrm flipV="1">
            <a:off x="7780106" y="5073084"/>
            <a:ext cx="21431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BF9316A4-B384-4BA7-B680-E49D8E3BE587}"/>
              </a:ext>
            </a:extLst>
          </p:cNvPr>
          <p:cNvCxnSpPr>
            <a:cxnSpLocks noChangeShapeType="1"/>
            <a:stCxn id="10" idx="0"/>
            <a:endCxn id="8" idx="5"/>
          </p:cNvCxnSpPr>
          <p:nvPr/>
        </p:nvCxnSpPr>
        <p:spPr bwMode="auto">
          <a:xfrm flipH="1" flipV="1">
            <a:off x="5689369" y="5682684"/>
            <a:ext cx="2159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8940097E-171E-46B4-A615-CED083A21CA4}"/>
              </a:ext>
            </a:extLst>
          </p:cNvPr>
          <p:cNvCxnSpPr>
            <a:cxnSpLocks noChangeShapeType="1"/>
            <a:stCxn id="9" idx="0"/>
            <a:endCxn id="8" idx="3"/>
          </p:cNvCxnSpPr>
          <p:nvPr/>
        </p:nvCxnSpPr>
        <p:spPr bwMode="auto">
          <a:xfrm flipV="1">
            <a:off x="5205181" y="5682684"/>
            <a:ext cx="214313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17EACF77-6C6C-4BE9-B407-A71B405E6236}"/>
              </a:ext>
            </a:extLst>
          </p:cNvPr>
          <p:cNvCxnSpPr>
            <a:cxnSpLocks noChangeShapeType="1"/>
            <a:stCxn id="21" idx="7"/>
            <a:endCxn id="7" idx="3"/>
          </p:cNvCxnSpPr>
          <p:nvPr/>
        </p:nvCxnSpPr>
        <p:spPr bwMode="auto">
          <a:xfrm flipV="1">
            <a:off x="4287606" y="5073084"/>
            <a:ext cx="430213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9">
            <a:extLst>
              <a:ext uri="{FF2B5EF4-FFF2-40B4-BE49-F238E27FC236}">
                <a16:creationId xmlns:a16="http://schemas.microsoft.com/office/drawing/2014/main" id="{17326392-4AC7-49C1-B8AE-0BB6420A58F2}"/>
              </a:ext>
            </a:extLst>
          </p:cNvPr>
          <p:cNvCxnSpPr>
            <a:cxnSpLocks noChangeShapeType="1"/>
            <a:stCxn id="8" idx="1"/>
            <a:endCxn id="7" idx="5"/>
          </p:cNvCxnSpPr>
          <p:nvPr/>
        </p:nvCxnSpPr>
        <p:spPr bwMode="auto">
          <a:xfrm flipH="1" flipV="1">
            <a:off x="4987694" y="5073084"/>
            <a:ext cx="431800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0DCEC13-6DC3-40ED-8759-D854B72EA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169" y="5347721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0AD70C-8806-43B4-9578-36E41377F1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65306" y="6033521"/>
            <a:ext cx="274638" cy="27463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99AC32-5F90-4EAB-9E5F-8CC9F63F7F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65394" y="6033521"/>
            <a:ext cx="274637" cy="27463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cxnSp>
        <p:nvCxnSpPr>
          <p:cNvPr id="24" name="AutoShape 23">
            <a:extLst>
              <a:ext uri="{FF2B5EF4-FFF2-40B4-BE49-F238E27FC236}">
                <a16:creationId xmlns:a16="http://schemas.microsoft.com/office/drawing/2014/main" id="{550A5AB6-9709-418B-B130-11EA9949B33B}"/>
              </a:ext>
            </a:extLst>
          </p:cNvPr>
          <p:cNvCxnSpPr>
            <a:cxnSpLocks noChangeShapeType="1"/>
            <a:stCxn id="23" idx="0"/>
            <a:endCxn id="21" idx="5"/>
          </p:cNvCxnSpPr>
          <p:nvPr/>
        </p:nvCxnSpPr>
        <p:spPr bwMode="auto">
          <a:xfrm flipH="1" flipV="1">
            <a:off x="4287606" y="5682684"/>
            <a:ext cx="2159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24">
            <a:extLst>
              <a:ext uri="{FF2B5EF4-FFF2-40B4-BE49-F238E27FC236}">
                <a16:creationId xmlns:a16="http://schemas.microsoft.com/office/drawing/2014/main" id="{42E42486-C7BE-46CC-92A6-E4E3A72E52FB}"/>
              </a:ext>
            </a:extLst>
          </p:cNvPr>
          <p:cNvCxnSpPr>
            <a:cxnSpLocks noChangeShapeType="1"/>
            <a:stCxn id="22" idx="0"/>
            <a:endCxn id="21" idx="3"/>
          </p:cNvCxnSpPr>
          <p:nvPr/>
        </p:nvCxnSpPr>
        <p:spPr bwMode="auto">
          <a:xfrm flipV="1">
            <a:off x="3803419" y="5682684"/>
            <a:ext cx="214312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AutoShape 25">
            <a:extLst>
              <a:ext uri="{FF2B5EF4-FFF2-40B4-BE49-F238E27FC236}">
                <a16:creationId xmlns:a16="http://schemas.microsoft.com/office/drawing/2014/main" id="{DDB7E878-7F1C-4890-B5D2-38342273A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319" y="3676084"/>
            <a:ext cx="931862" cy="4095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+mn-cs"/>
              </a:rPr>
              <a:t>(2, Sue)</a:t>
            </a:r>
          </a:p>
        </p:txBody>
      </p:sp>
      <p:sp>
        <p:nvSpPr>
          <p:cNvPr id="27" name="AutoShape 26">
            <a:extLst>
              <a:ext uri="{FF2B5EF4-FFF2-40B4-BE49-F238E27FC236}">
                <a16:creationId xmlns:a16="http://schemas.microsoft.com/office/drawing/2014/main" id="{C613E63E-D635-496C-B603-AF26A1A5E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7194" y="4285684"/>
            <a:ext cx="1076325" cy="4095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+mn-cs"/>
              </a:rPr>
              <a:t>(6, Mark)</a:t>
            </a:r>
          </a:p>
        </p:txBody>
      </p:sp>
      <p:sp>
        <p:nvSpPr>
          <p:cNvPr id="28" name="AutoShape 27">
            <a:extLst>
              <a:ext uri="{FF2B5EF4-FFF2-40B4-BE49-F238E27FC236}">
                <a16:creationId xmlns:a16="http://schemas.microsoft.com/office/drawing/2014/main" id="{5E0301F1-604F-449D-961F-38ABF25B6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919" y="4285684"/>
            <a:ext cx="885825" cy="4095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+mn-cs"/>
              </a:rPr>
              <a:t>(5, Pat)</a:t>
            </a:r>
          </a:p>
        </p:txBody>
      </p:sp>
      <p:sp>
        <p:nvSpPr>
          <p:cNvPr id="29" name="AutoShape 28">
            <a:extLst>
              <a:ext uri="{FF2B5EF4-FFF2-40B4-BE49-F238E27FC236}">
                <a16:creationId xmlns:a16="http://schemas.microsoft.com/office/drawing/2014/main" id="{336CAEFA-2441-46BC-B705-6A05427E7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319" y="4895284"/>
            <a:ext cx="917575" cy="4095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+mn-cs"/>
              </a:rPr>
              <a:t>(9, Jeff)</a:t>
            </a:r>
          </a:p>
        </p:txBody>
      </p:sp>
      <p:sp>
        <p:nvSpPr>
          <p:cNvPr id="30" name="AutoShape 29">
            <a:extLst>
              <a:ext uri="{FF2B5EF4-FFF2-40B4-BE49-F238E27FC236}">
                <a16:creationId xmlns:a16="http://schemas.microsoft.com/office/drawing/2014/main" id="{34EA0A27-B12F-43F8-95EC-9A6B7723C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294" y="4895284"/>
            <a:ext cx="1071562" cy="4095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+mn-cs"/>
              </a:rPr>
              <a:t>(7, Anna)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16773B2-1A05-4875-860A-7F141A5BA07B}"/>
              </a:ext>
            </a:extLst>
          </p:cNvPr>
          <p:cNvSpPr>
            <a:spLocks/>
          </p:cNvSpPr>
          <p:nvPr/>
        </p:nvSpPr>
        <p:spPr bwMode="auto">
          <a:xfrm>
            <a:off x="8142056" y="4709546"/>
            <a:ext cx="1038225" cy="341313"/>
          </a:xfrm>
          <a:custGeom>
            <a:avLst/>
            <a:gdLst>
              <a:gd name="T0" fmla="*/ 0 w 654"/>
              <a:gd name="T1" fmla="*/ 2147483647 h 215"/>
              <a:gd name="T2" fmla="*/ 2147483647 w 654"/>
              <a:gd name="T3" fmla="*/ 2147483647 h 215"/>
              <a:gd name="T4" fmla="*/ 2147483647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9DE6D3E-403D-489D-BED6-ABB7664E057D}"/>
              </a:ext>
            </a:extLst>
          </p:cNvPr>
          <p:cNvSpPr>
            <a:spLocks/>
          </p:cNvSpPr>
          <p:nvPr/>
        </p:nvSpPr>
        <p:spPr bwMode="auto">
          <a:xfrm flipH="1">
            <a:off x="3808181" y="4701609"/>
            <a:ext cx="1038225" cy="341312"/>
          </a:xfrm>
          <a:custGeom>
            <a:avLst/>
            <a:gdLst>
              <a:gd name="T0" fmla="*/ 0 w 654"/>
              <a:gd name="T1" fmla="*/ 2147483647 h 215"/>
              <a:gd name="T2" fmla="*/ 2147483647 w 654"/>
              <a:gd name="T3" fmla="*/ 2147483647 h 215"/>
              <a:gd name="T4" fmla="*/ 2147483647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98C159D8-47C3-4546-8F2D-B952640A70DC}"/>
              </a:ext>
            </a:extLst>
          </p:cNvPr>
          <p:cNvSpPr>
            <a:spLocks/>
          </p:cNvSpPr>
          <p:nvPr/>
        </p:nvSpPr>
        <p:spPr bwMode="auto">
          <a:xfrm flipH="1">
            <a:off x="3103331" y="5311209"/>
            <a:ext cx="1038225" cy="341312"/>
          </a:xfrm>
          <a:custGeom>
            <a:avLst/>
            <a:gdLst>
              <a:gd name="T0" fmla="*/ 0 w 654"/>
              <a:gd name="T1" fmla="*/ 2147483647 h 215"/>
              <a:gd name="T2" fmla="*/ 2147483647 w 654"/>
              <a:gd name="T3" fmla="*/ 2147483647 h 215"/>
              <a:gd name="T4" fmla="*/ 2147483647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9A6739-9F33-4432-89CA-405A97F53DF4}"/>
              </a:ext>
            </a:extLst>
          </p:cNvPr>
          <p:cNvSpPr>
            <a:spLocks/>
          </p:cNvSpPr>
          <p:nvPr/>
        </p:nvSpPr>
        <p:spPr bwMode="auto">
          <a:xfrm>
            <a:off x="6608531" y="4090421"/>
            <a:ext cx="1038225" cy="341313"/>
          </a:xfrm>
          <a:custGeom>
            <a:avLst/>
            <a:gdLst>
              <a:gd name="T0" fmla="*/ 0 w 654"/>
              <a:gd name="T1" fmla="*/ 2147483647 h 215"/>
              <a:gd name="T2" fmla="*/ 2147483647 w 654"/>
              <a:gd name="T3" fmla="*/ 2147483647 h 215"/>
              <a:gd name="T4" fmla="*/ 2147483647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E80BBA0A-0FEC-492D-ADB6-E598AA0FDCB6}"/>
              </a:ext>
            </a:extLst>
          </p:cNvPr>
          <p:cNvSpPr>
            <a:spLocks/>
          </p:cNvSpPr>
          <p:nvPr/>
        </p:nvSpPr>
        <p:spPr bwMode="auto">
          <a:xfrm>
            <a:off x="5560781" y="5319146"/>
            <a:ext cx="1038225" cy="341313"/>
          </a:xfrm>
          <a:custGeom>
            <a:avLst/>
            <a:gdLst>
              <a:gd name="T0" fmla="*/ 0 w 654"/>
              <a:gd name="T1" fmla="*/ 2147483647 h 215"/>
              <a:gd name="T2" fmla="*/ 2147483647 w 654"/>
              <a:gd name="T3" fmla="*/ 2147483647 h 215"/>
              <a:gd name="T4" fmla="*/ 2147483647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25ACDC5-874E-4A0E-A54C-CF82C74AF7B3}"/>
              </a:ext>
            </a:extLst>
          </p:cNvPr>
          <p:cNvSpPr txBox="1">
            <a:spLocks noChangeArrowheads="1"/>
          </p:cNvSpPr>
          <p:nvPr/>
        </p:nvSpPr>
        <p:spPr>
          <a:xfrm>
            <a:off x="1063375" y="1771084"/>
            <a:ext cx="76962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" charset="0"/>
              <a:buChar char="•"/>
              <a:defRPr/>
            </a:pPr>
            <a:r>
              <a:rPr lang="en-US" dirty="0"/>
              <a:t>We can use a heap to implement a priority queue</a:t>
            </a:r>
          </a:p>
          <a:p>
            <a:pPr>
              <a:buFont typeface="Times" charset="0"/>
              <a:buChar char="•"/>
              <a:defRPr/>
            </a:pPr>
            <a:r>
              <a:rPr lang="en-US" dirty="0"/>
              <a:t>We store a (key, element) item at each internal node</a:t>
            </a:r>
          </a:p>
          <a:p>
            <a:pPr>
              <a:buFont typeface="Times" charset="0"/>
              <a:buChar char="•"/>
              <a:defRPr/>
            </a:pPr>
            <a:r>
              <a:rPr lang="en-US" dirty="0"/>
              <a:t>We keep track of the position of the last node</a:t>
            </a:r>
          </a:p>
          <a:p>
            <a:pPr>
              <a:buFont typeface="Times" charset="0"/>
              <a:buChar char="•"/>
              <a:defRPr/>
            </a:pPr>
            <a:r>
              <a:rPr lang="en-US" dirty="0"/>
              <a:t>For simplicity, we show only the keys in the pictures</a:t>
            </a:r>
          </a:p>
        </p:txBody>
      </p:sp>
    </p:spTree>
    <p:extLst>
      <p:ext uri="{BB962C8B-B14F-4D97-AF65-F5344CB8AC3E}">
        <p14:creationId xmlns:p14="http://schemas.microsoft.com/office/powerpoint/2010/main" val="37051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6CA70E-ED75-4FF0-A862-8EF12B737755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6c05727-aa75-4e4a-9b5f-8a80a1165891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1393</Words>
  <Application>Microsoft Office PowerPoint</Application>
  <PresentationFormat>Widescreen</PresentationFormat>
  <Paragraphs>218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Corbel</vt:lpstr>
      <vt:lpstr>Rockwell</vt:lpstr>
      <vt:lpstr>Rockwell Condensed</vt:lpstr>
      <vt:lpstr>Symbol</vt:lpstr>
      <vt:lpstr>Times</vt:lpstr>
      <vt:lpstr>Times New Roman</vt:lpstr>
      <vt:lpstr>Wingdings</vt:lpstr>
      <vt:lpstr>Wood Type</vt:lpstr>
      <vt:lpstr>PRIORITY QUEUES</vt:lpstr>
      <vt:lpstr>Prioritization problems</vt:lpstr>
      <vt:lpstr>Problems with existing data structures</vt:lpstr>
      <vt:lpstr>Priority Queue</vt:lpstr>
      <vt:lpstr>Priority Queue ADT</vt:lpstr>
      <vt:lpstr>List based priority Queue</vt:lpstr>
      <vt:lpstr>Implementation of a Priority Queue</vt:lpstr>
      <vt:lpstr>Heaps</vt:lpstr>
      <vt:lpstr>Heaps and Priority Queues</vt:lpstr>
      <vt:lpstr>Insertion into a Heap</vt:lpstr>
      <vt:lpstr>Upheap</vt:lpstr>
      <vt:lpstr>Removal from a Heap</vt:lpstr>
      <vt:lpstr>Downheap</vt:lpstr>
      <vt:lpstr>PowerPoint Presentation</vt:lpstr>
      <vt:lpstr>Updating the last node</vt:lpstr>
      <vt:lpstr>Heap Sort – A peek</vt:lpstr>
      <vt:lpstr>Representing Heaps - Sequentially</vt:lpstr>
      <vt:lpstr>IMPLEMENTATION OF PRIORITY QUEUE USING HEAPS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2019-08-23T04:47:07Z</dcterms:created>
  <dcterms:modified xsi:type="dcterms:W3CDTF">2020-03-05T07:10:59Z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