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696" r:id="rId4"/>
  </p:sldMasterIdLst>
  <p:notesMasterIdLst>
    <p:notesMasterId r:id="rId47"/>
  </p:notesMasterIdLst>
  <p:handoutMasterIdLst>
    <p:handoutMasterId r:id="rId48"/>
  </p:handoutMasterIdLst>
  <p:sldIdLst>
    <p:sldId id="256" r:id="rId5"/>
    <p:sldId id="258" r:id="rId6"/>
    <p:sldId id="259" r:id="rId7"/>
    <p:sldId id="262" r:id="rId8"/>
    <p:sldId id="260" r:id="rId9"/>
    <p:sldId id="261" r:id="rId10"/>
    <p:sldId id="263" r:id="rId11"/>
    <p:sldId id="257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305" r:id="rId27"/>
    <p:sldId id="306" r:id="rId28"/>
    <p:sldId id="307" r:id="rId29"/>
    <p:sldId id="311" r:id="rId30"/>
    <p:sldId id="308" r:id="rId31"/>
    <p:sldId id="312" r:id="rId32"/>
    <p:sldId id="309" r:id="rId33"/>
    <p:sldId id="289" r:id="rId34"/>
    <p:sldId id="290" r:id="rId35"/>
    <p:sldId id="300" r:id="rId36"/>
    <p:sldId id="310" r:id="rId37"/>
    <p:sldId id="294" r:id="rId38"/>
    <p:sldId id="313" r:id="rId39"/>
    <p:sldId id="315" r:id="rId40"/>
    <p:sldId id="314" r:id="rId41"/>
    <p:sldId id="316" r:id="rId42"/>
    <p:sldId id="317" r:id="rId43"/>
    <p:sldId id="318" r:id="rId44"/>
    <p:sldId id="319" r:id="rId45"/>
    <p:sldId id="320" r:id="rId46"/>
  </p:sldIdLst>
  <p:sldSz cx="12192000" cy="68580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83707" autoAdjust="0"/>
  </p:normalViewPr>
  <p:slideViewPr>
    <p:cSldViewPr snapToGrid="0">
      <p:cViewPr varScale="1">
        <p:scale>
          <a:sx n="88" d="100"/>
          <a:sy n="88" d="100"/>
        </p:scale>
        <p:origin x="273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3/9/2020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2T04:52:17.9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1774 4950,'-53'-3,"1"-1,-48-12,36 2,33 7,-1 1,0 2,-16 0,30 3,-22 1,0-3,-20-4,-176-32,118 20,-51 2,102 11,51 4,1-1,-1 0,1-1,-1-1,-5-3,-21-10,-7-6,-16-7,50 23,1 0,0 0,0-2,1 0,0 0,1-1,0 0,0-1,1-1,1 0,0 0,1-1,0-1,6 8,0 1,0-1,1 1,0-1,0 0,1 0,-1 0,2 0,-1-3,0-17,3-24,-1 13,0-328,-2 341,-2 1,-1 0,-1 0,-5-17,-5-18,-4-14,10 46,2 0,-1-14,5 24,-2-22,-3 0,-5-16,0 5,3-1,-1-17,0 11,6 36,0 1,1-16,-2-100,8-23,0 26,5-17,0 10,-6 113,2-1,0 1,2 0,2-5,33-104,-16 59,-11 20,-9 38,0 0,1 1,3-6,9-24,0-11,11-27,42-92,-69 177,31-92,-21 59,1 0,12-22,-21 50,56-104,-46 88,1 1,2 0,15-16,-25 30,15-15,-2 0,16-23,19-27,-7 11,10-12,3 2,41-36,-75 78,22-33,-29 36,1 1,0 2,20-18,-17 21,1 1,9-5,-24 18,1 1,-1-1,1 2,0 0,0 0,0 0,0 1,7 0,-8 1,0-1,-1 0,1-1,0 1,-1-1,0-1,0 0,4-3,16-9,56-33,41-22,-89 51,-1-1,9-9,41-25,-72 49,0 1,0 1,1 0,0 1,2 0,38-12,-11 2,-24 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2T04:52:20.6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287 28,'-55'1,"18"0,1-1,-9-3,33 1,0-1,0 0,-4-2,-28-6,28 8,15 4,3 0,26 5,5 1,0 3,0 1,-1 1,19 10,-6-2,-44-20,51 22,31 7,-65-24,1-1,0 0,0-1,0-1,0-1,10-1,17-3,-14 1,-1 1,0 2,5 1,-32-2,0 1,0 0,0 0,0 0,0 0,0 1,0 0,0-1,0 1,-1 1,1-1,-3-1,0 0,0 0,0 0,0 0,0 0,0 0,0 0,0 1,-1-1,1 0,0 0,-1 1,1-1,-1 0,0 1,1-1,-1 0,0 1,0-1,0 0,0 1,0-1,0 1,0-1,0 0,-1 1,1-1,0 0,-1 1,1-1,-1 0,0 1,0-1,-3 6,-1 0,1 0,-1-1,-1 0,-3 3,-11 13,-10 13,16-20,1 1,0 1,-5 9,6-8,0-1,-2-1,0 0,-15 12,-1 3,25-26,0 0,1 0,0 0,0 1,0 0,0 0,1 0,0 0,-1 3,-1 6,-1-3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3/9/2020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F13046D1-5854-4A26-B454-910E57F03E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9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65610" indent="-294465">
              <a:defRPr sz="29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77862" indent="-235572">
              <a:defRPr sz="29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49006" indent="-235572">
              <a:defRPr sz="29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120151" indent="-235572">
              <a:defRPr sz="29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91295" indent="-23557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3062440" indent="-23557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533585" indent="-23557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4004729" indent="-23557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fld id="{02BBEDF8-95DE-4B10-8FFB-FC3D1FD5D130}" type="slidenum">
              <a:rPr lang="en-US" altLang="en-US" sz="1200">
                <a:solidFill>
                  <a:schemeClr val="tx1"/>
                </a:solidFill>
              </a:rPr>
              <a:pPr/>
              <a:t>30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12E4A308-0A74-4E0E-8D34-A2D243C798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78F4ABCF-C41F-49EC-AEED-69DF5FBB8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655" tIns="46327" rIns="92655" bIns="46327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523ABD26-37CC-4B9A-9C83-3573EC1664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9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65610" indent="-294465">
              <a:defRPr sz="29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77862" indent="-235572">
              <a:defRPr sz="29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49006" indent="-235572">
              <a:defRPr sz="29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120151" indent="-235572">
              <a:defRPr sz="29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91295" indent="-23557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3062440" indent="-23557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533585" indent="-23557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4004729" indent="-23557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fld id="{A2C848FE-F984-403D-B00E-F4273FD893B4}" type="slidenum">
              <a:rPr lang="en-US" altLang="en-US" sz="1200">
                <a:solidFill>
                  <a:schemeClr val="tx1"/>
                </a:solidFill>
              </a:rPr>
              <a:pPr/>
              <a:t>31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F2558465-DDEA-4922-B01B-8B57C9368D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91BB3DC9-1461-4DB4-A63A-88EF089D3A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655" tIns="46327" rIns="92655" bIns="46327"/>
          <a:lstStyle/>
          <a:p>
            <a:r>
              <a:rPr lang="en-US" altLang="en-US" dirty="0"/>
              <a:t>Single child nodes we remove and…</a:t>
            </a:r>
          </a:p>
          <a:p>
            <a:endParaRPr lang="en-US" altLang="en-US" dirty="0"/>
          </a:p>
          <a:p>
            <a:r>
              <a:rPr lang="en-US" altLang="en-US" dirty="0"/>
              <a:t>Do what?</a:t>
            </a:r>
          </a:p>
          <a:p>
            <a:endParaRPr lang="en-US" altLang="en-US" dirty="0"/>
          </a:p>
          <a:p>
            <a:r>
              <a:rPr lang="en-US" altLang="en-US" dirty="0"/>
              <a:t>We can just pull up their children. </a:t>
            </a:r>
          </a:p>
          <a:p>
            <a:r>
              <a:rPr lang="en-US" altLang="en-US" dirty="0"/>
              <a:t>Is the search tree property intact?</a:t>
            </a:r>
          </a:p>
          <a:p>
            <a:endParaRPr lang="en-US" altLang="en-US" dirty="0"/>
          </a:p>
          <a:p>
            <a:r>
              <a:rPr lang="en-US" altLang="en-US" dirty="0"/>
              <a:t>Yes.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EE44DEA6-EF35-458B-B1BA-9B10BE4047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9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65610" indent="-294465">
              <a:defRPr sz="29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77862" indent="-235572">
              <a:defRPr sz="29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49006" indent="-235572">
              <a:defRPr sz="29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120151" indent="-235572">
              <a:defRPr sz="29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91295" indent="-23557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3062440" indent="-23557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533585" indent="-23557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4004729" indent="-23557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fld id="{7EA8E77E-EE62-4218-8E6E-16A2F01FE7C6}" type="slidenum">
              <a:rPr lang="en-US" altLang="en-US" sz="1200">
                <a:solidFill>
                  <a:schemeClr val="tx1"/>
                </a:solidFill>
              </a:rPr>
              <a:pPr/>
              <a:t>32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510BB4B7-7556-4010-9EF0-E682CF42AA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6B4B0F6F-4162-4F64-B998-94B900B247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733" tIns="46367" rIns="92733" bIns="46367"/>
          <a:lstStyle/>
          <a:p>
            <a:r>
              <a:rPr lang="en-US" altLang="en-US" dirty="0"/>
              <a:t>Ah, now the hard case.</a:t>
            </a:r>
          </a:p>
          <a:p>
            <a:r>
              <a:rPr lang="en-US" altLang="en-US" dirty="0"/>
              <a:t>How do we delete a two child node?</a:t>
            </a:r>
          </a:p>
          <a:p>
            <a:r>
              <a:rPr lang="en-US" altLang="en-US" dirty="0"/>
              <a:t>We remove it and replace it with what?</a:t>
            </a:r>
          </a:p>
          <a:p>
            <a:endParaRPr lang="en-US" altLang="en-US" dirty="0"/>
          </a:p>
          <a:p>
            <a:r>
              <a:rPr lang="en-US" altLang="en-US" dirty="0"/>
              <a:t>It has all these left and right children that need to be greater and less than the new value (respectively).</a:t>
            </a:r>
          </a:p>
          <a:p>
            <a:endParaRPr lang="en-US" altLang="en-US" dirty="0"/>
          </a:p>
          <a:p>
            <a:r>
              <a:rPr lang="en-US" altLang="en-US" dirty="0"/>
              <a:t>Is there any value that is guaranteed to be between the two subtrees?</a:t>
            </a:r>
          </a:p>
          <a:p>
            <a:r>
              <a:rPr lang="en-US" altLang="en-US" dirty="0"/>
              <a:t>Two of them: the successor and predecessor!</a:t>
            </a:r>
          </a:p>
          <a:p>
            <a:endParaRPr lang="en-US" altLang="en-US" dirty="0"/>
          </a:p>
          <a:p>
            <a:r>
              <a:rPr lang="en-US" altLang="en-US" dirty="0"/>
              <a:t>So, let’s just </a:t>
            </a:r>
            <a:r>
              <a:rPr lang="en-US" altLang="en-US" b="1" dirty="0"/>
              <a:t>replace the node’s value with it’s successor </a:t>
            </a:r>
            <a:r>
              <a:rPr lang="en-US" altLang="en-US" dirty="0"/>
              <a:t>and then </a:t>
            </a:r>
            <a:r>
              <a:rPr lang="en-US" altLang="en-US" b="1" dirty="0"/>
              <a:t>delete the </a:t>
            </a:r>
            <a:r>
              <a:rPr lang="en-US" altLang="en-US" b="1" dirty="0" err="1"/>
              <a:t>succ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434E672-C045-4B38-987C-4544D050BE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22BF3A-C9A8-4FF0-B7DF-E141CDC15D22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277506" name="Rectangle 2">
            <a:extLst>
              <a:ext uri="{FF2B5EF4-FFF2-40B4-BE49-F238E27FC236}">
                <a16:creationId xmlns:a16="http://schemas.microsoft.com/office/drawing/2014/main" id="{C28AA9F4-3A52-4573-9178-52DC702EB6D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422275" y="704850"/>
            <a:ext cx="6257925" cy="35194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1885046E-0DEF-4493-B7AA-C9C528AF15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46997" y="4459526"/>
            <a:ext cx="5208482" cy="42248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655" tIns="46327" rIns="92655" bIns="46327"/>
          <a:lstStyle/>
          <a:p>
            <a:r>
              <a:rPr lang="en-US" altLang="en-US"/>
              <a:t>OK, let’s think about BSTs in the same way we thought about heaps.</a:t>
            </a:r>
          </a:p>
          <a:p>
            <a:endParaRPr lang="en-US" altLang="en-US"/>
          </a:p>
          <a:p>
            <a:r>
              <a:rPr lang="en-US" altLang="en-US"/>
              <a:t>Indeed, some of the same ideas come up.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6663-66D2-43CE-89E8-1C46724216F7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11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2DDC-002F-4AEE-BCB2-D04D614A9281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666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5393-E0FD-4857-A1A7-B367533D3D03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07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7BA3-E20F-4FE8-BF50-46EFD6547E23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7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FC88916-E03A-46B2-864E-A31343DF082E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177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8C66-1E5E-40F7-B663-E9A1F3BB98E9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89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0765-E919-4894-AE0C-F58095287D04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63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6BDA-844D-448C-B1C7-66BE0C9F79D4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4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001E8-83A9-42C7-8B3D-16D29773AD18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0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9EF1-B767-455E-AFC1-69E1BD2D0B98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55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05D3-299B-447F-8873-C43D2EA8EC94}" type="datetime1">
              <a:rPr lang="en-US" smtClean="0"/>
              <a:t>3/9/2020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06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CF2547A-F6A3-4C38-A3B5-251C51D20969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57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0.png"/><Relationship Id="rId4" Type="http://schemas.openxmlformats.org/officeDocument/2006/relationships/customXml" Target="../ink/ink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2BA1F-84F1-460D-86D8-9E6E28DC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2F3A4-33DB-4AEB-9143-1C1EF48A66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43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AAB44-D2BE-4480-B852-E789ACA6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BinaryTree</a:t>
            </a:r>
            <a:r>
              <a:rPr lang="en-US" dirty="0"/>
              <a:t>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1915D-22FE-4412-82E2-853AE212A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The </a:t>
            </a:r>
            <a:r>
              <a:rPr lang="en-US" altLang="en-US" sz="2400" dirty="0" err="1"/>
              <a:t>BinaryTree</a:t>
            </a:r>
            <a:r>
              <a:rPr lang="en-US" altLang="en-US" sz="2400" dirty="0"/>
              <a:t> ADT extends the Tree ADT, i.e., it inherits all the methods of the Tree ADT</a:t>
            </a:r>
          </a:p>
          <a:p>
            <a:r>
              <a:rPr lang="en-US" altLang="en-US" sz="2400" dirty="0"/>
              <a:t>Additional methods:</a:t>
            </a:r>
          </a:p>
          <a:p>
            <a:pPr lvl="1"/>
            <a:r>
              <a:rPr lang="en-US" altLang="en-US" sz="2400" dirty="0"/>
              <a:t>position </a:t>
            </a:r>
            <a:r>
              <a:rPr lang="en-US" altLang="en-US" sz="2400" dirty="0" err="1">
                <a:solidFill>
                  <a:schemeClr val="tx2"/>
                </a:solidFill>
              </a:rPr>
              <a:t>leftChild</a:t>
            </a:r>
            <a:r>
              <a:rPr lang="en-US" altLang="en-US" sz="2400" dirty="0"/>
              <a:t>(p)</a:t>
            </a:r>
          </a:p>
          <a:p>
            <a:pPr lvl="1"/>
            <a:r>
              <a:rPr lang="en-US" altLang="en-US" sz="2400" dirty="0"/>
              <a:t>position </a:t>
            </a:r>
            <a:r>
              <a:rPr lang="en-US" altLang="en-US" sz="2400" dirty="0" err="1">
                <a:solidFill>
                  <a:schemeClr val="tx2"/>
                </a:solidFill>
              </a:rPr>
              <a:t>rightChild</a:t>
            </a:r>
            <a:r>
              <a:rPr lang="en-US" altLang="en-US" sz="2400" dirty="0"/>
              <a:t>(p)</a:t>
            </a:r>
          </a:p>
          <a:p>
            <a:pPr lvl="1"/>
            <a:r>
              <a:rPr lang="en-US" altLang="en-US" sz="2400" dirty="0"/>
              <a:t>position </a:t>
            </a:r>
            <a:r>
              <a:rPr lang="en-US" altLang="en-US" sz="2400" dirty="0">
                <a:solidFill>
                  <a:schemeClr val="tx2"/>
                </a:solidFill>
              </a:rPr>
              <a:t>sibling</a:t>
            </a:r>
            <a:r>
              <a:rPr lang="en-US" altLang="en-US" sz="2400" dirty="0"/>
              <a:t>(p)</a:t>
            </a:r>
          </a:p>
          <a:p>
            <a:r>
              <a:rPr lang="en-US" altLang="en-US" sz="2400" dirty="0"/>
              <a:t>Update methods may be defined by data structures implementing the </a:t>
            </a:r>
            <a:r>
              <a:rPr lang="en-US" altLang="en-US" sz="2400" dirty="0" err="1"/>
              <a:t>BinaryTree</a:t>
            </a:r>
            <a:r>
              <a:rPr lang="en-US" altLang="en-US" sz="2400" dirty="0"/>
              <a:t> ADT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FD3EF-DB98-4393-BD28-BF95A9959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7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F97A-75D4-4710-BDCF-7F0A5C2F5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Binary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D3359-816D-4601-A002-912EAB757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9267D6EC-47BB-465F-BF53-E541AAD89430}"/>
              </a:ext>
            </a:extLst>
          </p:cNvPr>
          <p:cNvGrpSpPr>
            <a:grpSpLocks/>
          </p:cNvGrpSpPr>
          <p:nvPr/>
        </p:nvGrpSpPr>
        <p:grpSpPr bwMode="auto">
          <a:xfrm>
            <a:off x="6344394" y="1676400"/>
            <a:ext cx="3924987" cy="4495800"/>
            <a:chOff x="3009" y="1350"/>
            <a:chExt cx="2515" cy="2897"/>
          </a:xfrm>
        </p:grpSpPr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94C54E8F-772A-4B43-BEE6-C465AF7D82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3" y="1680"/>
              <a:ext cx="360" cy="359"/>
              <a:chOff x="4229" y="1348"/>
              <a:chExt cx="360" cy="359"/>
            </a:xfrm>
          </p:grpSpPr>
          <p:sp>
            <p:nvSpPr>
              <p:cNvPr id="44" name="Oval 5">
                <a:extLst>
                  <a:ext uri="{FF2B5EF4-FFF2-40B4-BE49-F238E27FC236}">
                    <a16:creationId xmlns:a16="http://schemas.microsoft.com/office/drawing/2014/main" id="{89741037-E493-40DF-88FF-85FB72C7B7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9" y="1348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Rectangle 6">
                <a:extLst>
                  <a:ext uri="{FF2B5EF4-FFF2-40B4-BE49-F238E27FC236}">
                    <a16:creationId xmlns:a16="http://schemas.microsoft.com/office/drawing/2014/main" id="{797F12B4-552B-49F9-8DF7-DB42E6F42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8" y="1401"/>
                <a:ext cx="259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>
                    <a:ea typeface="新細明體" panose="02020500000000000000" pitchFamily="18" charset="-120"/>
                  </a:rPr>
                  <a:t>A</a:t>
                </a:r>
              </a:p>
            </p:txBody>
          </p:sp>
        </p:grpSp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5E59BC24-49B5-4CAD-9B7A-160C44681F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2" y="2399"/>
              <a:ext cx="360" cy="359"/>
              <a:chOff x="3618" y="2067"/>
              <a:chExt cx="360" cy="359"/>
            </a:xfrm>
          </p:grpSpPr>
          <p:sp>
            <p:nvSpPr>
              <p:cNvPr id="42" name="Oval 8">
                <a:extLst>
                  <a:ext uri="{FF2B5EF4-FFF2-40B4-BE49-F238E27FC236}">
                    <a16:creationId xmlns:a16="http://schemas.microsoft.com/office/drawing/2014/main" id="{EC80AAAA-9208-4E7D-9B31-F0A00EE6F9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8" y="2067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Rectangle 9">
                <a:extLst>
                  <a:ext uri="{FF2B5EF4-FFF2-40B4-BE49-F238E27FC236}">
                    <a16:creationId xmlns:a16="http://schemas.microsoft.com/office/drawing/2014/main" id="{15898BEB-5939-4CBD-8C43-558B4451C4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7" y="2120"/>
                <a:ext cx="248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>
                    <a:ea typeface="新細明體" panose="02020500000000000000" pitchFamily="18" charset="-120"/>
                  </a:rPr>
                  <a:t>B</a:t>
                </a:r>
              </a:p>
            </p:txBody>
          </p:sp>
        </p:grpSp>
        <p:sp>
          <p:nvSpPr>
            <p:cNvPr id="8" name="Line 10">
              <a:extLst>
                <a:ext uri="{FF2B5EF4-FFF2-40B4-BE49-F238E27FC236}">
                  <a16:creationId xmlns:a16="http://schemas.microsoft.com/office/drawing/2014/main" id="{568220C5-3060-4B9F-8AF2-776B050C1C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1989"/>
              <a:ext cx="482" cy="4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11">
              <a:extLst>
                <a:ext uri="{FF2B5EF4-FFF2-40B4-BE49-F238E27FC236}">
                  <a16:creationId xmlns:a16="http://schemas.microsoft.com/office/drawing/2014/main" id="{5191E42F-20C2-404A-B993-010D764797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3" y="2420"/>
              <a:ext cx="360" cy="359"/>
              <a:chOff x="4809" y="2088"/>
              <a:chExt cx="360" cy="359"/>
            </a:xfrm>
          </p:grpSpPr>
          <p:sp>
            <p:nvSpPr>
              <p:cNvPr id="40" name="Oval 12">
                <a:extLst>
                  <a:ext uri="{FF2B5EF4-FFF2-40B4-BE49-F238E27FC236}">
                    <a16:creationId xmlns:a16="http://schemas.microsoft.com/office/drawing/2014/main" id="{94003E88-65F7-495D-982F-D64F6146FF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9" y="2088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Rectangle 13">
                <a:extLst>
                  <a:ext uri="{FF2B5EF4-FFF2-40B4-BE49-F238E27FC236}">
                    <a16:creationId xmlns:a16="http://schemas.microsoft.com/office/drawing/2014/main" id="{CB1F7D68-FA84-4D53-A1A6-BA52C6965B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8" y="2141"/>
                <a:ext cx="249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>
                    <a:ea typeface="新細明體" panose="02020500000000000000" pitchFamily="18" charset="-120"/>
                  </a:rPr>
                  <a:t>C</a:t>
                </a:r>
              </a:p>
            </p:txBody>
          </p:sp>
        </p:grpSp>
        <p:grpSp>
          <p:nvGrpSpPr>
            <p:cNvPr id="10" name="Group 14">
              <a:extLst>
                <a:ext uri="{FF2B5EF4-FFF2-40B4-BE49-F238E27FC236}">
                  <a16:creationId xmlns:a16="http://schemas.microsoft.com/office/drawing/2014/main" id="{006F1B24-E532-436C-8E60-3B629D56BC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64" y="3096"/>
              <a:ext cx="360" cy="359"/>
              <a:chOff x="5130" y="2764"/>
              <a:chExt cx="360" cy="359"/>
            </a:xfrm>
          </p:grpSpPr>
          <p:sp>
            <p:nvSpPr>
              <p:cNvPr id="38" name="Oval 15">
                <a:extLst>
                  <a:ext uri="{FF2B5EF4-FFF2-40B4-BE49-F238E27FC236}">
                    <a16:creationId xmlns:a16="http://schemas.microsoft.com/office/drawing/2014/main" id="{19449EA3-E6FB-40D6-89F8-B4DCAB155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0" y="2764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Rectangle 16">
                <a:extLst>
                  <a:ext uri="{FF2B5EF4-FFF2-40B4-BE49-F238E27FC236}">
                    <a16:creationId xmlns:a16="http://schemas.microsoft.com/office/drawing/2014/main" id="{FF144DDF-9C36-42AA-A1F4-CE742B5A6C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9" y="2817"/>
                <a:ext cx="259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>
                    <a:ea typeface="新細明體" panose="02020500000000000000" pitchFamily="18" charset="-120"/>
                  </a:rPr>
                  <a:t>G</a:t>
                </a:r>
              </a:p>
            </p:txBody>
          </p:sp>
        </p:grpSp>
        <p:sp>
          <p:nvSpPr>
            <p:cNvPr id="11" name="Line 17">
              <a:extLst>
                <a:ext uri="{FF2B5EF4-FFF2-40B4-BE49-F238E27FC236}">
                  <a16:creationId xmlns:a16="http://schemas.microsoft.com/office/drawing/2014/main" id="{3A8E35FF-5032-4A69-936F-BF5A609510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7" y="2772"/>
              <a:ext cx="181" cy="3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18">
              <a:extLst>
                <a:ext uri="{FF2B5EF4-FFF2-40B4-BE49-F238E27FC236}">
                  <a16:creationId xmlns:a16="http://schemas.microsoft.com/office/drawing/2014/main" id="{91AD0E94-7DE4-4741-A560-2EB6AD4325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5" y="3127"/>
              <a:ext cx="360" cy="359"/>
              <a:chOff x="3951" y="2795"/>
              <a:chExt cx="360" cy="359"/>
            </a:xfrm>
          </p:grpSpPr>
          <p:sp>
            <p:nvSpPr>
              <p:cNvPr id="36" name="Oval 19">
                <a:extLst>
                  <a:ext uri="{FF2B5EF4-FFF2-40B4-BE49-F238E27FC236}">
                    <a16:creationId xmlns:a16="http://schemas.microsoft.com/office/drawing/2014/main" id="{DCFFE3C5-5E91-42E3-A7DB-312323A09D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1" y="2795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Rectangle 20">
                <a:extLst>
                  <a:ext uri="{FF2B5EF4-FFF2-40B4-BE49-F238E27FC236}">
                    <a16:creationId xmlns:a16="http://schemas.microsoft.com/office/drawing/2014/main" id="{41D68DCB-BFCF-4E0A-B2E3-5A1BB2C34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0" y="2848"/>
                <a:ext cx="237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>
                    <a:ea typeface="新細明體" panose="02020500000000000000" pitchFamily="18" charset="-120"/>
                  </a:rPr>
                  <a:t>E</a:t>
                </a:r>
              </a:p>
            </p:txBody>
          </p:sp>
        </p:grpSp>
        <p:grpSp>
          <p:nvGrpSpPr>
            <p:cNvPr id="13" name="Group 21">
              <a:extLst>
                <a:ext uri="{FF2B5EF4-FFF2-40B4-BE49-F238E27FC236}">
                  <a16:creationId xmlns:a16="http://schemas.microsoft.com/office/drawing/2014/main" id="{15172D2D-90D2-45A9-9519-3B54C0CC0F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3888"/>
              <a:ext cx="360" cy="359"/>
              <a:chOff x="3662" y="3556"/>
              <a:chExt cx="360" cy="359"/>
            </a:xfrm>
          </p:grpSpPr>
          <p:sp>
            <p:nvSpPr>
              <p:cNvPr id="34" name="Oval 22">
                <a:extLst>
                  <a:ext uri="{FF2B5EF4-FFF2-40B4-BE49-F238E27FC236}">
                    <a16:creationId xmlns:a16="http://schemas.microsoft.com/office/drawing/2014/main" id="{A0E2F890-0661-45D1-8D0E-316A0EE926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2" y="3556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Rectangle 23">
                <a:extLst>
                  <a:ext uri="{FF2B5EF4-FFF2-40B4-BE49-F238E27FC236}">
                    <a16:creationId xmlns:a16="http://schemas.microsoft.com/office/drawing/2014/main" id="{0B1FF507-9CB9-4124-9739-9CFC3552C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1" y="3609"/>
                <a:ext cx="183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>
                    <a:ea typeface="新細明體" panose="02020500000000000000" pitchFamily="18" charset="-120"/>
                  </a:rPr>
                  <a:t>I</a:t>
                </a:r>
              </a:p>
            </p:txBody>
          </p:sp>
        </p:grpSp>
        <p:sp>
          <p:nvSpPr>
            <p:cNvPr id="14" name="Line 24">
              <a:extLst>
                <a:ext uri="{FF2B5EF4-FFF2-40B4-BE49-F238E27FC236}">
                  <a16:creationId xmlns:a16="http://schemas.microsoft.com/office/drawing/2014/main" id="{2D726286-1BCB-4E57-AD07-5A9C9B8DD1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5" y="3499"/>
              <a:ext cx="267" cy="3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25">
              <a:extLst>
                <a:ext uri="{FF2B5EF4-FFF2-40B4-BE49-F238E27FC236}">
                  <a16:creationId xmlns:a16="http://schemas.microsoft.com/office/drawing/2014/main" id="{1A3DBC28-0204-48B8-A80E-AEECAB7A06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2" y="3116"/>
              <a:ext cx="360" cy="359"/>
              <a:chOff x="3328" y="2784"/>
              <a:chExt cx="360" cy="359"/>
            </a:xfrm>
          </p:grpSpPr>
          <p:sp>
            <p:nvSpPr>
              <p:cNvPr id="32" name="Oval 26">
                <a:extLst>
                  <a:ext uri="{FF2B5EF4-FFF2-40B4-BE49-F238E27FC236}">
                    <a16:creationId xmlns:a16="http://schemas.microsoft.com/office/drawing/2014/main" id="{8B190883-726C-4F13-B603-7115A5DBA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8" y="2784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27">
                <a:extLst>
                  <a:ext uri="{FF2B5EF4-FFF2-40B4-BE49-F238E27FC236}">
                    <a16:creationId xmlns:a16="http://schemas.microsoft.com/office/drawing/2014/main" id="{5DDE760F-F000-4DA7-96E6-43165629BC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7" y="2837"/>
                <a:ext cx="260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>
                    <a:ea typeface="新細明體" panose="02020500000000000000" pitchFamily="18" charset="-120"/>
                  </a:rPr>
                  <a:t>D</a:t>
                </a: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880E5FA2-E6AE-45C3-9010-DB0F306617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9" y="3865"/>
              <a:ext cx="360" cy="359"/>
              <a:chOff x="2975" y="3533"/>
              <a:chExt cx="360" cy="359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FDA1930-88AE-4E83-A429-6047217353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5" y="3533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61A2DF-B34F-43C5-961E-A0951971D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4" y="3586"/>
                <a:ext cx="255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>
                    <a:ea typeface="新細明體" panose="02020500000000000000" pitchFamily="18" charset="-120"/>
                  </a:rPr>
                  <a:t>H</a:t>
                </a:r>
              </a:p>
            </p:txBody>
          </p:sp>
        </p:grpSp>
        <p:grpSp>
          <p:nvGrpSpPr>
            <p:cNvPr id="17" name="Group 31">
              <a:extLst>
                <a:ext uri="{FF2B5EF4-FFF2-40B4-BE49-F238E27FC236}">
                  <a16:creationId xmlns:a16="http://schemas.microsoft.com/office/drawing/2014/main" id="{907B2107-13D5-4660-B856-6B49C96A54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2" y="3095"/>
              <a:ext cx="360" cy="359"/>
              <a:chOff x="4518" y="2763"/>
              <a:chExt cx="360" cy="359"/>
            </a:xfrm>
          </p:grpSpPr>
          <p:sp>
            <p:nvSpPr>
              <p:cNvPr id="28" name="Oval 32">
                <a:extLst>
                  <a:ext uri="{FF2B5EF4-FFF2-40B4-BE49-F238E27FC236}">
                    <a16:creationId xmlns:a16="http://schemas.microsoft.com/office/drawing/2014/main" id="{D84D87C7-699C-4CF5-BCE1-AF151E792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8" y="2763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33">
                <a:extLst>
                  <a:ext uri="{FF2B5EF4-FFF2-40B4-BE49-F238E27FC236}">
                    <a16:creationId xmlns:a16="http://schemas.microsoft.com/office/drawing/2014/main" id="{9478F8EB-FBDA-4DE6-9DFB-AA22159E60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7" y="2816"/>
                <a:ext cx="227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>
                    <a:ea typeface="新細明體" panose="02020500000000000000" pitchFamily="18" charset="-120"/>
                  </a:rPr>
                  <a:t>F</a:t>
                </a:r>
              </a:p>
            </p:txBody>
          </p:sp>
        </p:grpSp>
        <p:sp>
          <p:nvSpPr>
            <p:cNvPr id="18" name="Line 34">
              <a:extLst>
                <a:ext uri="{FF2B5EF4-FFF2-40B4-BE49-F238E27FC236}">
                  <a16:creationId xmlns:a16="http://schemas.microsoft.com/office/drawing/2014/main" id="{02B96AA5-3DCD-4BFF-9D2B-98E2B417E9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19" y="2771"/>
              <a:ext cx="203" cy="3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5">
              <a:extLst>
                <a:ext uri="{FF2B5EF4-FFF2-40B4-BE49-F238E27FC236}">
                  <a16:creationId xmlns:a16="http://schemas.microsoft.com/office/drawing/2014/main" id="{614CC5A5-89F4-4AD2-981C-9BD6AD6526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4" y="2739"/>
              <a:ext cx="235" cy="3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6">
              <a:extLst>
                <a:ext uri="{FF2B5EF4-FFF2-40B4-BE49-F238E27FC236}">
                  <a16:creationId xmlns:a16="http://schemas.microsoft.com/office/drawing/2014/main" id="{65FD436F-0BF0-497A-8180-CFB94D0C73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29" y="2728"/>
              <a:ext cx="204" cy="3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7">
              <a:extLst>
                <a:ext uri="{FF2B5EF4-FFF2-40B4-BE49-F238E27FC236}">
                  <a16:creationId xmlns:a16="http://schemas.microsoft.com/office/drawing/2014/main" id="{6F7C3DCD-F93C-4732-9AC1-23223A3CA8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86" y="3488"/>
              <a:ext cx="268" cy="3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8">
              <a:extLst>
                <a:ext uri="{FF2B5EF4-FFF2-40B4-BE49-F238E27FC236}">
                  <a16:creationId xmlns:a16="http://schemas.microsoft.com/office/drawing/2014/main" id="{0806129A-76FD-4304-9BCB-4A2D2BA148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2000"/>
              <a:ext cx="450" cy="4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39">
              <a:extLst>
                <a:ext uri="{FF2B5EF4-FFF2-40B4-BE49-F238E27FC236}">
                  <a16:creationId xmlns:a16="http://schemas.microsoft.com/office/drawing/2014/main" id="{07C5C12C-BEF6-4615-9B35-D55D72E28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8" y="1350"/>
              <a:ext cx="1861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>
                  <a:solidFill>
                    <a:srgbClr val="003399"/>
                  </a:solidFill>
                  <a:ea typeface="新細明體" panose="02020500000000000000" pitchFamily="18" charset="-120"/>
                </a:rPr>
                <a:t>Complete Binary Tree</a:t>
              </a:r>
              <a:endParaRPr kumimoji="1" lang="en-US" altLang="zh-TW">
                <a:ea typeface="新細明體" panose="02020500000000000000" pitchFamily="18" charset="-120"/>
              </a:endParaRPr>
            </a:p>
          </p:txBody>
        </p:sp>
      </p:grpSp>
      <p:grpSp>
        <p:nvGrpSpPr>
          <p:cNvPr id="46" name="Group 44">
            <a:extLst>
              <a:ext uri="{FF2B5EF4-FFF2-40B4-BE49-F238E27FC236}">
                <a16:creationId xmlns:a16="http://schemas.microsoft.com/office/drawing/2014/main" id="{FC44E6D1-0CFC-44BA-A204-C6D4E290BE78}"/>
              </a:ext>
            </a:extLst>
          </p:cNvPr>
          <p:cNvGrpSpPr>
            <a:grpSpLocks/>
          </p:cNvGrpSpPr>
          <p:nvPr/>
        </p:nvGrpSpPr>
        <p:grpSpPr bwMode="auto">
          <a:xfrm>
            <a:off x="1957232" y="1682750"/>
            <a:ext cx="3833813" cy="4595997"/>
            <a:chOff x="223" y="912"/>
            <a:chExt cx="2480" cy="3038"/>
          </a:xfrm>
        </p:grpSpPr>
        <p:grpSp>
          <p:nvGrpSpPr>
            <p:cNvPr id="47" name="Group 45">
              <a:extLst>
                <a:ext uri="{FF2B5EF4-FFF2-40B4-BE49-F238E27FC236}">
                  <a16:creationId xmlns:a16="http://schemas.microsoft.com/office/drawing/2014/main" id="{5744B15B-4992-4D80-A36E-9EE00549B1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4" y="1307"/>
              <a:ext cx="360" cy="359"/>
              <a:chOff x="1389" y="1133"/>
              <a:chExt cx="360" cy="359"/>
            </a:xfrm>
          </p:grpSpPr>
          <p:sp>
            <p:nvSpPr>
              <p:cNvPr id="73" name="Oval 46">
                <a:extLst>
                  <a:ext uri="{FF2B5EF4-FFF2-40B4-BE49-F238E27FC236}">
                    <a16:creationId xmlns:a16="http://schemas.microsoft.com/office/drawing/2014/main" id="{095E0583-CFE0-4F39-B149-ABCA23EF5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9" y="1133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Rectangle 47">
                <a:extLst>
                  <a:ext uri="{FF2B5EF4-FFF2-40B4-BE49-F238E27FC236}">
                    <a16:creationId xmlns:a16="http://schemas.microsoft.com/office/drawing/2014/main" id="{C6C6D086-8198-495D-9228-C287C70EB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" y="1186"/>
                <a:ext cx="262" cy="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 dirty="0">
                    <a:ea typeface="新細明體" panose="02020500000000000000" pitchFamily="18" charset="-120"/>
                  </a:rPr>
                  <a:t>A</a:t>
                </a:r>
              </a:p>
            </p:txBody>
          </p:sp>
        </p:grpSp>
        <p:grpSp>
          <p:nvGrpSpPr>
            <p:cNvPr id="48" name="Group 48">
              <a:extLst>
                <a:ext uri="{FF2B5EF4-FFF2-40B4-BE49-F238E27FC236}">
                  <a16:creationId xmlns:a16="http://schemas.microsoft.com/office/drawing/2014/main" id="{46ED45EC-C611-453B-A95A-6347268128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" y="1876"/>
              <a:ext cx="360" cy="359"/>
              <a:chOff x="1004" y="1702"/>
              <a:chExt cx="360" cy="359"/>
            </a:xfrm>
          </p:grpSpPr>
          <p:sp>
            <p:nvSpPr>
              <p:cNvPr id="71" name="Oval 49">
                <a:extLst>
                  <a:ext uri="{FF2B5EF4-FFF2-40B4-BE49-F238E27FC236}">
                    <a16:creationId xmlns:a16="http://schemas.microsoft.com/office/drawing/2014/main" id="{AEB8C0C9-B2D2-4105-A355-C5330F3F6E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4" y="1702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Rectangle 50">
                <a:extLst>
                  <a:ext uri="{FF2B5EF4-FFF2-40B4-BE49-F238E27FC236}">
                    <a16:creationId xmlns:a16="http://schemas.microsoft.com/office/drawing/2014/main" id="{7064D3C8-D00D-447F-B9EB-8A49DA883A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3" y="1754"/>
                <a:ext cx="250" cy="3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>
                    <a:ea typeface="新細明體" panose="02020500000000000000" pitchFamily="18" charset="-120"/>
                  </a:rPr>
                  <a:t>B</a:t>
                </a:r>
              </a:p>
            </p:txBody>
          </p:sp>
        </p:grpSp>
        <p:sp>
          <p:nvSpPr>
            <p:cNvPr id="49" name="Line 51">
              <a:extLst>
                <a:ext uri="{FF2B5EF4-FFF2-40B4-BE49-F238E27FC236}">
                  <a16:creationId xmlns:a16="http://schemas.microsoft.com/office/drawing/2014/main" id="{B979601D-6AE2-4600-9076-73DEFB15F7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0" y="1659"/>
              <a:ext cx="215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0" name="Group 52">
              <a:extLst>
                <a:ext uri="{FF2B5EF4-FFF2-40B4-BE49-F238E27FC236}">
                  <a16:creationId xmlns:a16="http://schemas.microsoft.com/office/drawing/2014/main" id="{6AA0FA3F-F90A-467D-9D94-99BDE1335C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1344"/>
              <a:ext cx="360" cy="359"/>
              <a:chOff x="2097" y="1123"/>
              <a:chExt cx="360" cy="359"/>
            </a:xfrm>
          </p:grpSpPr>
          <p:sp>
            <p:nvSpPr>
              <p:cNvPr id="69" name="Oval 53">
                <a:extLst>
                  <a:ext uri="{FF2B5EF4-FFF2-40B4-BE49-F238E27FC236}">
                    <a16:creationId xmlns:a16="http://schemas.microsoft.com/office/drawing/2014/main" id="{10B99744-2C5C-419F-B0F1-66823C34E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" y="1123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Rectangle 54">
                <a:extLst>
                  <a:ext uri="{FF2B5EF4-FFF2-40B4-BE49-F238E27FC236}">
                    <a16:creationId xmlns:a16="http://schemas.microsoft.com/office/drawing/2014/main" id="{8B5284C9-8FA4-4107-B7CD-77C03218E0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6" y="1175"/>
                <a:ext cx="261" cy="3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>
                    <a:ea typeface="新細明體" panose="02020500000000000000" pitchFamily="18" charset="-120"/>
                  </a:rPr>
                  <a:t>A</a:t>
                </a:r>
              </a:p>
            </p:txBody>
          </p:sp>
        </p:grpSp>
        <p:grpSp>
          <p:nvGrpSpPr>
            <p:cNvPr id="51" name="Group 55">
              <a:extLst>
                <a:ext uri="{FF2B5EF4-FFF2-40B4-BE49-F238E27FC236}">
                  <a16:creationId xmlns:a16="http://schemas.microsoft.com/office/drawing/2014/main" id="{4561BA89-529B-4A9C-859B-9E241AE5A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3" y="1924"/>
              <a:ext cx="360" cy="359"/>
              <a:chOff x="2472" y="1703"/>
              <a:chExt cx="360" cy="359"/>
            </a:xfrm>
          </p:grpSpPr>
          <p:sp>
            <p:nvSpPr>
              <p:cNvPr id="67" name="Oval 56">
                <a:extLst>
                  <a:ext uri="{FF2B5EF4-FFF2-40B4-BE49-F238E27FC236}">
                    <a16:creationId xmlns:a16="http://schemas.microsoft.com/office/drawing/2014/main" id="{F003271C-6085-42FB-8C8F-887838E8CC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2" y="1703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Rectangle 57">
                <a:extLst>
                  <a:ext uri="{FF2B5EF4-FFF2-40B4-BE49-F238E27FC236}">
                    <a16:creationId xmlns:a16="http://schemas.microsoft.com/office/drawing/2014/main" id="{F2D0FFE2-010E-4CE7-ACD3-7EF4620F69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756"/>
                <a:ext cx="250" cy="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>
                    <a:ea typeface="新細明體" panose="02020500000000000000" pitchFamily="18" charset="-120"/>
                  </a:rPr>
                  <a:t>B</a:t>
                </a:r>
              </a:p>
            </p:txBody>
          </p:sp>
        </p:grpSp>
        <p:sp>
          <p:nvSpPr>
            <p:cNvPr id="52" name="Line 58">
              <a:extLst>
                <a:ext uri="{FF2B5EF4-FFF2-40B4-BE49-F238E27FC236}">
                  <a16:creationId xmlns:a16="http://schemas.microsoft.com/office/drawing/2014/main" id="{AD30F781-8DF5-48C5-9047-63295AF9DF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1" y="1695"/>
              <a:ext cx="256" cy="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59">
              <a:extLst>
                <a:ext uri="{FF2B5EF4-FFF2-40B4-BE49-F238E27FC236}">
                  <a16:creationId xmlns:a16="http://schemas.microsoft.com/office/drawing/2014/main" id="{701674C4-A3BD-4CE9-8AA7-1CEE7E072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912"/>
              <a:ext cx="1739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dirty="0">
                  <a:solidFill>
                    <a:srgbClr val="003399"/>
                  </a:solidFill>
                  <a:ea typeface="新細明體" panose="02020500000000000000" pitchFamily="18" charset="-120"/>
                </a:rPr>
                <a:t>Skewed Binary Tree</a:t>
              </a:r>
              <a:endParaRPr kumimoji="1" lang="en-US" altLang="zh-TW" dirty="0">
                <a:ea typeface="新細明體" panose="02020500000000000000" pitchFamily="18" charset="-120"/>
              </a:endParaRPr>
            </a:p>
          </p:txBody>
        </p:sp>
        <p:grpSp>
          <p:nvGrpSpPr>
            <p:cNvPr id="54" name="Group 60">
              <a:extLst>
                <a:ext uri="{FF2B5EF4-FFF2-40B4-BE49-F238E27FC236}">
                  <a16:creationId xmlns:a16="http://schemas.microsoft.com/office/drawing/2014/main" id="{0C6D95E3-2851-41B4-8177-0B135F825A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" y="3591"/>
              <a:ext cx="360" cy="359"/>
              <a:chOff x="468" y="3468"/>
              <a:chExt cx="360" cy="359"/>
            </a:xfrm>
          </p:grpSpPr>
          <p:sp>
            <p:nvSpPr>
              <p:cNvPr id="65" name="Oval 61">
                <a:extLst>
                  <a:ext uri="{FF2B5EF4-FFF2-40B4-BE49-F238E27FC236}">
                    <a16:creationId xmlns:a16="http://schemas.microsoft.com/office/drawing/2014/main" id="{74699E72-2C6D-4F82-9A66-4B67A3F6E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" y="3468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Rectangle 62">
                <a:extLst>
                  <a:ext uri="{FF2B5EF4-FFF2-40B4-BE49-F238E27FC236}">
                    <a16:creationId xmlns:a16="http://schemas.microsoft.com/office/drawing/2014/main" id="{83E56B8B-BB69-4F3B-BEC5-93D13A728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" y="3520"/>
                <a:ext cx="239" cy="3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>
                    <a:ea typeface="新細明體" panose="02020500000000000000" pitchFamily="18" charset="-120"/>
                  </a:rPr>
                  <a:t>E</a:t>
                </a:r>
              </a:p>
            </p:txBody>
          </p:sp>
        </p:grpSp>
        <p:sp>
          <p:nvSpPr>
            <p:cNvPr id="55" name="Line 63">
              <a:extLst>
                <a:ext uri="{FF2B5EF4-FFF2-40B4-BE49-F238E27FC236}">
                  <a16:creationId xmlns:a16="http://schemas.microsoft.com/office/drawing/2014/main" id="{A1943058-57BE-400C-83F4-1C99B6E1C7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" y="3320"/>
              <a:ext cx="203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6" name="Group 64">
              <a:extLst>
                <a:ext uri="{FF2B5EF4-FFF2-40B4-BE49-F238E27FC236}">
                  <a16:creationId xmlns:a16="http://schemas.microsoft.com/office/drawing/2014/main" id="{51FFD65D-7A59-43F5-95FA-9322AA4469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8" y="2463"/>
              <a:ext cx="360" cy="359"/>
              <a:chOff x="873" y="2289"/>
              <a:chExt cx="360" cy="359"/>
            </a:xfrm>
          </p:grpSpPr>
          <p:sp>
            <p:nvSpPr>
              <p:cNvPr id="63" name="Oval 65">
                <a:extLst>
                  <a:ext uri="{FF2B5EF4-FFF2-40B4-BE49-F238E27FC236}">
                    <a16:creationId xmlns:a16="http://schemas.microsoft.com/office/drawing/2014/main" id="{CD6E2EF0-C9C4-484A-9BA2-C08E9952D3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" y="2289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Rectangle 66">
                <a:extLst>
                  <a:ext uri="{FF2B5EF4-FFF2-40B4-BE49-F238E27FC236}">
                    <a16:creationId xmlns:a16="http://schemas.microsoft.com/office/drawing/2014/main" id="{7B9FCE2C-535A-439E-890E-D9BF4A569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2" y="2341"/>
                <a:ext cx="250" cy="3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>
                    <a:ea typeface="新細明體" panose="02020500000000000000" pitchFamily="18" charset="-120"/>
                  </a:rPr>
                  <a:t>C</a:t>
                </a:r>
              </a:p>
            </p:txBody>
          </p:sp>
        </p:grpSp>
        <p:grpSp>
          <p:nvGrpSpPr>
            <p:cNvPr id="57" name="Group 67">
              <a:extLst>
                <a:ext uri="{FF2B5EF4-FFF2-40B4-BE49-F238E27FC236}">
                  <a16:creationId xmlns:a16="http://schemas.microsoft.com/office/drawing/2014/main" id="{2C749E09-CC66-4FC1-B8B2-48E22E2312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" y="2957"/>
              <a:ext cx="360" cy="359"/>
              <a:chOff x="648" y="2834"/>
              <a:chExt cx="360" cy="359"/>
            </a:xfrm>
          </p:grpSpPr>
          <p:sp>
            <p:nvSpPr>
              <p:cNvPr id="61" name="Oval 68">
                <a:extLst>
                  <a:ext uri="{FF2B5EF4-FFF2-40B4-BE49-F238E27FC236}">
                    <a16:creationId xmlns:a16="http://schemas.microsoft.com/office/drawing/2014/main" id="{7C1F5835-0FD6-4158-845C-2A3CC8099A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" y="2834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Rectangle 69">
                <a:extLst>
                  <a:ext uri="{FF2B5EF4-FFF2-40B4-BE49-F238E27FC236}">
                    <a16:creationId xmlns:a16="http://schemas.microsoft.com/office/drawing/2014/main" id="{5651C1FE-FF0D-4DB0-86BE-B039052091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" y="2886"/>
                <a:ext cx="261" cy="3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>
                    <a:ea typeface="新細明體" panose="02020500000000000000" pitchFamily="18" charset="-120"/>
                  </a:rPr>
                  <a:t>D</a:t>
                </a:r>
              </a:p>
            </p:txBody>
          </p:sp>
        </p:grpSp>
        <p:sp>
          <p:nvSpPr>
            <p:cNvPr id="58" name="Line 70">
              <a:extLst>
                <a:ext uri="{FF2B5EF4-FFF2-40B4-BE49-F238E27FC236}">
                  <a16:creationId xmlns:a16="http://schemas.microsoft.com/office/drawing/2014/main" id="{054D8903-F1C8-4DDD-9BFD-06994412DB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5" y="2248"/>
              <a:ext cx="87" cy="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71">
              <a:extLst>
                <a:ext uri="{FF2B5EF4-FFF2-40B4-BE49-F238E27FC236}">
                  <a16:creationId xmlns:a16="http://schemas.microsoft.com/office/drawing/2014/main" id="{FD4AB909-0372-4E8D-BCEE-3CFCA80ECA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4" y="2784"/>
              <a:ext cx="106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548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F3E4C-93AB-45E0-8C94-00FDF4FF4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vs Binary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CD296-ECFB-4ED5-831C-7B3484BD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CCAB614-49AD-46E7-AA86-05FD28942FEF}"/>
              </a:ext>
            </a:extLst>
          </p:cNvPr>
          <p:cNvSpPr txBox="1">
            <a:spLocks noChangeArrowheads="1"/>
          </p:cNvSpPr>
          <p:nvPr/>
        </p:nvSpPr>
        <p:spPr>
          <a:xfrm>
            <a:off x="1281701" y="1752600"/>
            <a:ext cx="75438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rgbClr val="FF0000"/>
                </a:solidFill>
              </a:rPr>
              <a:t>The subtrees of a binary tree are ordered; those of a tree are not ordered.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F53CE48-8BCC-45C7-B65E-E7B9BC774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901" y="5199576"/>
            <a:ext cx="7772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 dirty="0">
                <a:solidFill>
                  <a:schemeClr val="accent1"/>
                </a:solidFill>
                <a:latin typeface="+mn-lt"/>
                <a:cs typeface="Times New Roman" panose="02020603050405020304" pitchFamily="18" charset="0"/>
              </a:rPr>
              <a:t>Are different when viewed as binary trees.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 dirty="0">
                <a:solidFill>
                  <a:schemeClr val="accent1"/>
                </a:solidFill>
                <a:latin typeface="+mn-lt"/>
                <a:cs typeface="Times New Roman" panose="02020603050405020304" pitchFamily="18" charset="0"/>
              </a:rPr>
              <a:t>Are the same when viewed as trees.</a:t>
            </a:r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788C3157-4B10-4279-816D-BE1375FBCFD2}"/>
              </a:ext>
            </a:extLst>
          </p:cNvPr>
          <p:cNvGrpSpPr>
            <a:grpSpLocks/>
          </p:cNvGrpSpPr>
          <p:nvPr/>
        </p:nvGrpSpPr>
        <p:grpSpPr bwMode="auto">
          <a:xfrm>
            <a:off x="2805701" y="3352800"/>
            <a:ext cx="838200" cy="1219200"/>
            <a:chOff x="1440" y="2304"/>
            <a:chExt cx="528" cy="768"/>
          </a:xfrm>
          <a:solidFill>
            <a:schemeClr val="bg2"/>
          </a:solidFill>
        </p:grpSpPr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5D9C3005-D7BA-4FA5-B805-03BBA76D3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304"/>
              <a:ext cx="240" cy="24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FCBB7C12-D65D-4079-A9B2-6EC91AD72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832"/>
              <a:ext cx="240" cy="24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latin typeface="Arial" panose="020B0604020202020204" pitchFamily="34" charset="0"/>
                </a:rPr>
                <a:t>B</a:t>
              </a:r>
            </a:p>
          </p:txBody>
        </p:sp>
        <p:cxnSp>
          <p:nvCxnSpPr>
            <p:cNvPr id="10" name="AutoShape 8">
              <a:extLst>
                <a:ext uri="{FF2B5EF4-FFF2-40B4-BE49-F238E27FC236}">
                  <a16:creationId xmlns:a16="http://schemas.microsoft.com/office/drawing/2014/main" id="{76B6D122-EC93-4B4A-9251-EF3F1846BC4D}"/>
                </a:ext>
              </a:extLst>
            </p:cNvPr>
            <p:cNvCxnSpPr>
              <a:cxnSpLocks noChangeShapeType="1"/>
              <a:stCxn id="8" idx="3"/>
              <a:endCxn id="9" idx="0"/>
            </p:cNvCxnSpPr>
            <p:nvPr/>
          </p:nvCxnSpPr>
          <p:spPr bwMode="auto">
            <a:xfrm flipH="1">
              <a:off x="1560" y="2509"/>
              <a:ext cx="203" cy="323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Group 9">
            <a:extLst>
              <a:ext uri="{FF2B5EF4-FFF2-40B4-BE49-F238E27FC236}">
                <a16:creationId xmlns:a16="http://schemas.microsoft.com/office/drawing/2014/main" id="{2DAFB933-5311-45F0-B74F-AF0F55996FDD}"/>
              </a:ext>
            </a:extLst>
          </p:cNvPr>
          <p:cNvGrpSpPr>
            <a:grpSpLocks/>
          </p:cNvGrpSpPr>
          <p:nvPr/>
        </p:nvGrpSpPr>
        <p:grpSpPr bwMode="auto">
          <a:xfrm>
            <a:off x="5015501" y="3352800"/>
            <a:ext cx="838200" cy="1219200"/>
            <a:chOff x="2784" y="2112"/>
            <a:chExt cx="528" cy="768"/>
          </a:xfrm>
          <a:solidFill>
            <a:schemeClr val="bg2"/>
          </a:solidFill>
        </p:grpSpPr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FDF58BD1-808C-495D-AB88-BA1E7FC45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112"/>
              <a:ext cx="240" cy="24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FBFDBD23-4A2B-4085-A0E7-62931595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640"/>
              <a:ext cx="240" cy="24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latin typeface="Arial" panose="020B0604020202020204" pitchFamily="34" charset="0"/>
                </a:rPr>
                <a:t>B</a:t>
              </a:r>
            </a:p>
          </p:txBody>
        </p:sp>
        <p:cxnSp>
          <p:nvCxnSpPr>
            <p:cNvPr id="14" name="AutoShape 12">
              <a:extLst>
                <a:ext uri="{FF2B5EF4-FFF2-40B4-BE49-F238E27FC236}">
                  <a16:creationId xmlns:a16="http://schemas.microsoft.com/office/drawing/2014/main" id="{77AA3FA7-6311-4EAB-9014-A28F9154F23F}"/>
                </a:ext>
              </a:extLst>
            </p:cNvPr>
            <p:cNvCxnSpPr>
              <a:cxnSpLocks noChangeShapeType="1"/>
              <a:stCxn id="12" idx="5"/>
              <a:endCxn id="13" idx="0"/>
            </p:cNvCxnSpPr>
            <p:nvPr/>
          </p:nvCxnSpPr>
          <p:spPr bwMode="auto">
            <a:xfrm>
              <a:off x="2989" y="2317"/>
              <a:ext cx="203" cy="323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1789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FAF3E-1DFC-4DB7-B729-D1BFFD09F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a Binary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B0D03-8C40-4250-87A9-91F574B8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DEC13D5-B72A-4824-997B-E6E693D06272}"/>
              </a:ext>
            </a:extLst>
          </p:cNvPr>
          <p:cNvSpPr txBox="1">
            <a:spLocks noChangeArrowheads="1"/>
          </p:cNvSpPr>
          <p:nvPr/>
        </p:nvSpPr>
        <p:spPr>
          <a:xfrm>
            <a:off x="1206536" y="1756973"/>
            <a:ext cx="4403261" cy="2093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A node is represented by an object storing</a:t>
            </a:r>
          </a:p>
          <a:p>
            <a:pPr lvl="1"/>
            <a:r>
              <a:rPr lang="en-US" altLang="en-US" sz="2400" dirty="0"/>
              <a:t>Element</a:t>
            </a:r>
          </a:p>
          <a:p>
            <a:pPr lvl="1"/>
            <a:r>
              <a:rPr lang="en-US" altLang="en-US" sz="2400" dirty="0"/>
              <a:t>Parent node</a:t>
            </a:r>
          </a:p>
          <a:p>
            <a:pPr lvl="1"/>
            <a:r>
              <a:rPr lang="en-US" altLang="en-US" sz="2400" dirty="0"/>
              <a:t>Left child node</a:t>
            </a:r>
          </a:p>
          <a:p>
            <a:pPr lvl="1"/>
            <a:r>
              <a:rPr lang="en-US" altLang="en-US" sz="2400" dirty="0"/>
              <a:t>Right child node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6DE0B906-F39B-49CD-8629-2019BA8420B8}"/>
              </a:ext>
            </a:extLst>
          </p:cNvPr>
          <p:cNvGrpSpPr>
            <a:grpSpLocks/>
          </p:cNvGrpSpPr>
          <p:nvPr/>
        </p:nvGrpSpPr>
        <p:grpSpPr bwMode="auto">
          <a:xfrm>
            <a:off x="1785137" y="4174734"/>
            <a:ext cx="2938463" cy="2100263"/>
            <a:chOff x="864" y="2592"/>
            <a:chExt cx="1851" cy="1323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40B71ACD-AE01-4DEB-B351-36C1C1C5F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592"/>
              <a:ext cx="316" cy="31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r>
                <a:rPr lang="en-US" altLang="en-US">
                  <a:solidFill>
                    <a:schemeClr val="tx2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B</a:t>
              </a:r>
              <a:endParaRPr lang="en-US" altLang="en-US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9BF8BEA3-B423-4389-8AA8-6EDD42334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" y="3058"/>
              <a:ext cx="316" cy="31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 altLang="en-US">
                  <a:solidFill>
                    <a:schemeClr val="tx2"/>
                  </a:solidFill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60A244A1-F4FE-4D5C-869B-D15956FBC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024"/>
              <a:ext cx="315" cy="31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solidFill>
                    <a:schemeClr val="tx2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D4A65DC6-E94E-4863-97EF-1C9222B88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600"/>
              <a:ext cx="315" cy="31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solidFill>
                    <a:schemeClr val="tx2"/>
                  </a:solidFill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F4F52B8E-ABB5-4B87-9A17-E3AEC6DB4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600"/>
              <a:ext cx="315" cy="31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solidFill>
                    <a:schemeClr val="tx2"/>
                  </a:solidFill>
                  <a:latin typeface="Tahoma" panose="020B0604030504040204" pitchFamily="34" charset="0"/>
                </a:rPr>
                <a:t>E</a:t>
              </a:r>
            </a:p>
          </p:txBody>
        </p:sp>
        <p:cxnSp>
          <p:nvCxnSpPr>
            <p:cNvPr id="12" name="AutoShape 10">
              <a:extLst>
                <a:ext uri="{FF2B5EF4-FFF2-40B4-BE49-F238E27FC236}">
                  <a16:creationId xmlns:a16="http://schemas.microsoft.com/office/drawing/2014/main" id="{6B4A5A27-96E7-4C71-924B-97D9D9897BA7}"/>
                </a:ext>
              </a:extLst>
            </p:cNvPr>
            <p:cNvCxnSpPr>
              <a:cxnSpLocks noChangeShapeType="1"/>
              <a:stCxn id="11" idx="0"/>
              <a:endCxn id="8" idx="5"/>
            </p:cNvCxnSpPr>
            <p:nvPr/>
          </p:nvCxnSpPr>
          <p:spPr bwMode="auto">
            <a:xfrm flipH="1" flipV="1">
              <a:off x="2213" y="3333"/>
              <a:ext cx="345" cy="2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11">
              <a:extLst>
                <a:ext uri="{FF2B5EF4-FFF2-40B4-BE49-F238E27FC236}">
                  <a16:creationId xmlns:a16="http://schemas.microsoft.com/office/drawing/2014/main" id="{4DCB13C9-C355-4952-A916-57CE41F22105}"/>
                </a:ext>
              </a:extLst>
            </p:cNvPr>
            <p:cNvCxnSpPr>
              <a:cxnSpLocks noChangeShapeType="1"/>
              <a:stCxn id="10" idx="0"/>
              <a:endCxn id="8" idx="3"/>
            </p:cNvCxnSpPr>
            <p:nvPr/>
          </p:nvCxnSpPr>
          <p:spPr bwMode="auto">
            <a:xfrm flipV="1">
              <a:off x="1646" y="3333"/>
              <a:ext cx="343" cy="2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2">
              <a:extLst>
                <a:ext uri="{FF2B5EF4-FFF2-40B4-BE49-F238E27FC236}">
                  <a16:creationId xmlns:a16="http://schemas.microsoft.com/office/drawing/2014/main" id="{D9B614ED-F414-41E6-A2C5-0C61EC019D1B}"/>
                </a:ext>
              </a:extLst>
            </p:cNvPr>
            <p:cNvCxnSpPr>
              <a:cxnSpLocks noChangeShapeType="1"/>
              <a:stCxn id="9" idx="0"/>
              <a:endCxn id="7" idx="3"/>
            </p:cNvCxnSpPr>
            <p:nvPr/>
          </p:nvCxnSpPr>
          <p:spPr bwMode="auto">
            <a:xfrm flipV="1">
              <a:off x="1022" y="2867"/>
              <a:ext cx="416" cy="15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3">
              <a:extLst>
                <a:ext uri="{FF2B5EF4-FFF2-40B4-BE49-F238E27FC236}">
                  <a16:creationId xmlns:a16="http://schemas.microsoft.com/office/drawing/2014/main" id="{4936F6FD-D5B0-418A-AD80-FD46E771563D}"/>
                </a:ext>
              </a:extLst>
            </p:cNvPr>
            <p:cNvCxnSpPr>
              <a:cxnSpLocks noChangeShapeType="1"/>
              <a:stCxn id="8" idx="0"/>
              <a:endCxn id="7" idx="5"/>
            </p:cNvCxnSpPr>
            <p:nvPr/>
          </p:nvCxnSpPr>
          <p:spPr bwMode="auto">
            <a:xfrm flipH="1" flipV="1">
              <a:off x="1662" y="2867"/>
              <a:ext cx="439" cy="1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56B8818A-5271-43FD-8671-6946493D0D25}"/>
              </a:ext>
            </a:extLst>
          </p:cNvPr>
          <p:cNvGrpSpPr>
            <a:grpSpLocks/>
          </p:cNvGrpSpPr>
          <p:nvPr/>
        </p:nvGrpSpPr>
        <p:grpSpPr bwMode="auto">
          <a:xfrm>
            <a:off x="6114657" y="1771650"/>
            <a:ext cx="4765675" cy="4416425"/>
            <a:chOff x="2470" y="1116"/>
            <a:chExt cx="3002" cy="2782"/>
          </a:xfrm>
        </p:grpSpPr>
        <p:grpSp>
          <p:nvGrpSpPr>
            <p:cNvPr id="17" name="Group 15">
              <a:extLst>
                <a:ext uri="{FF2B5EF4-FFF2-40B4-BE49-F238E27FC236}">
                  <a16:creationId xmlns:a16="http://schemas.microsoft.com/office/drawing/2014/main" id="{5053EC24-F880-484E-9B19-F79AC91CC8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4" y="1152"/>
              <a:ext cx="768" cy="384"/>
              <a:chOff x="3840" y="960"/>
              <a:chExt cx="768" cy="384"/>
            </a:xfrm>
          </p:grpSpPr>
          <p:sp>
            <p:nvSpPr>
              <p:cNvPr id="64" name="AutoShape 16">
                <a:extLst>
                  <a:ext uri="{FF2B5EF4-FFF2-40B4-BE49-F238E27FC236}">
                    <a16:creationId xmlns:a16="http://schemas.microsoft.com/office/drawing/2014/main" id="{BD219BAA-CA93-4D20-8F2A-D36E98C1A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17">
                <a:extLst>
                  <a:ext uri="{FF2B5EF4-FFF2-40B4-BE49-F238E27FC236}">
                    <a16:creationId xmlns:a16="http://schemas.microsoft.com/office/drawing/2014/main" id="{BE8E1770-A69B-44C9-8FE4-90D7F7F44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18">
                <a:extLst>
                  <a:ext uri="{FF2B5EF4-FFF2-40B4-BE49-F238E27FC236}">
                    <a16:creationId xmlns:a16="http://schemas.microsoft.com/office/drawing/2014/main" id="{C5D6AC41-D611-4D9C-8D73-A609599812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2" y="1152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" name="Group 19">
              <a:extLst>
                <a:ext uri="{FF2B5EF4-FFF2-40B4-BE49-F238E27FC236}">
                  <a16:creationId xmlns:a16="http://schemas.microsoft.com/office/drawing/2014/main" id="{701E5029-A682-4C4F-8BD1-A621A044A1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6" y="2112"/>
              <a:ext cx="768" cy="384"/>
              <a:chOff x="3840" y="960"/>
              <a:chExt cx="768" cy="384"/>
            </a:xfrm>
          </p:grpSpPr>
          <p:sp>
            <p:nvSpPr>
              <p:cNvPr id="61" name="AutoShape 20">
                <a:extLst>
                  <a:ext uri="{FF2B5EF4-FFF2-40B4-BE49-F238E27FC236}">
                    <a16:creationId xmlns:a16="http://schemas.microsoft.com/office/drawing/2014/main" id="{9D3BEC12-CABD-40C1-B710-9542E4D4E9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Rectangle 21">
                <a:extLst>
                  <a:ext uri="{FF2B5EF4-FFF2-40B4-BE49-F238E27FC236}">
                    <a16:creationId xmlns:a16="http://schemas.microsoft.com/office/drawing/2014/main" id="{A6CCED5B-07AA-46DB-9E0E-1CE58718F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22">
                <a:extLst>
                  <a:ext uri="{FF2B5EF4-FFF2-40B4-BE49-F238E27FC236}">
                    <a16:creationId xmlns:a16="http://schemas.microsoft.com/office/drawing/2014/main" id="{ECFC9861-9523-4D6A-8853-18B23D9BF4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2" y="1152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" name="Text Box 23">
              <a:extLst>
                <a:ext uri="{FF2B5EF4-FFF2-40B4-BE49-F238E27FC236}">
                  <a16:creationId xmlns:a16="http://schemas.microsoft.com/office/drawing/2014/main" id="{7FF5282E-2222-4E04-9253-5AA6B1A89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" y="2179"/>
              <a:ext cx="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</a:p>
          </p:txBody>
        </p:sp>
        <p:sp>
          <p:nvSpPr>
            <p:cNvPr id="20" name="Text Box 24">
              <a:extLst>
                <a:ext uri="{FF2B5EF4-FFF2-40B4-BE49-F238E27FC236}">
                  <a16:creationId xmlns:a16="http://schemas.microsoft.com/office/drawing/2014/main" id="{A97D05B4-ACDE-4FA4-B115-246DADB07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2" y="2179"/>
              <a:ext cx="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</a:p>
          </p:txBody>
        </p:sp>
        <p:grpSp>
          <p:nvGrpSpPr>
            <p:cNvPr id="21" name="Group 25">
              <a:extLst>
                <a:ext uri="{FF2B5EF4-FFF2-40B4-BE49-F238E27FC236}">
                  <a16:creationId xmlns:a16="http://schemas.microsoft.com/office/drawing/2014/main" id="{D5B5C076-BDD2-4F60-88A2-0C9FABC4E9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4" y="2112"/>
              <a:ext cx="768" cy="384"/>
              <a:chOff x="3840" y="960"/>
              <a:chExt cx="768" cy="384"/>
            </a:xfrm>
          </p:grpSpPr>
          <p:sp>
            <p:nvSpPr>
              <p:cNvPr id="58" name="AutoShape 26">
                <a:extLst>
                  <a:ext uri="{FF2B5EF4-FFF2-40B4-BE49-F238E27FC236}">
                    <a16:creationId xmlns:a16="http://schemas.microsoft.com/office/drawing/2014/main" id="{9A8B2A8A-49D1-4173-A08F-24056BC6F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Rectangle 27">
                <a:extLst>
                  <a:ext uri="{FF2B5EF4-FFF2-40B4-BE49-F238E27FC236}">
                    <a16:creationId xmlns:a16="http://schemas.microsoft.com/office/drawing/2014/main" id="{3BBEB6F7-23B7-4EE1-9FEC-77CD9C6CE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Line 28">
                <a:extLst>
                  <a:ext uri="{FF2B5EF4-FFF2-40B4-BE49-F238E27FC236}">
                    <a16:creationId xmlns:a16="http://schemas.microsoft.com/office/drawing/2014/main" id="{4E49D838-6249-476A-A2AD-B632B612C8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2" y="1152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" name="Group 29">
              <a:extLst>
                <a:ext uri="{FF2B5EF4-FFF2-40B4-BE49-F238E27FC236}">
                  <a16:creationId xmlns:a16="http://schemas.microsoft.com/office/drawing/2014/main" id="{E2CB032C-B3F6-4714-882E-BF1ACCED96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4" y="3072"/>
              <a:ext cx="768" cy="384"/>
              <a:chOff x="3840" y="960"/>
              <a:chExt cx="768" cy="384"/>
            </a:xfrm>
          </p:grpSpPr>
          <p:sp>
            <p:nvSpPr>
              <p:cNvPr id="55" name="AutoShape 30">
                <a:extLst>
                  <a:ext uri="{FF2B5EF4-FFF2-40B4-BE49-F238E27FC236}">
                    <a16:creationId xmlns:a16="http://schemas.microsoft.com/office/drawing/2014/main" id="{61330045-6C91-4FFB-8BBB-F8A4F2C21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Rectangle 31">
                <a:extLst>
                  <a:ext uri="{FF2B5EF4-FFF2-40B4-BE49-F238E27FC236}">
                    <a16:creationId xmlns:a16="http://schemas.microsoft.com/office/drawing/2014/main" id="{C245300C-F9AE-4218-A193-FD469D680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Line 32">
                <a:extLst>
                  <a:ext uri="{FF2B5EF4-FFF2-40B4-BE49-F238E27FC236}">
                    <a16:creationId xmlns:a16="http://schemas.microsoft.com/office/drawing/2014/main" id="{B78E670C-3CEE-40B5-BAA0-BAC425A0BB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2" y="1152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" name="Text Box 33">
              <a:extLst>
                <a:ext uri="{FF2B5EF4-FFF2-40B4-BE49-F238E27FC236}">
                  <a16:creationId xmlns:a16="http://schemas.microsoft.com/office/drawing/2014/main" id="{76FC679D-DF71-49FF-8D57-C8E5C50797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3139"/>
              <a:ext cx="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</a:p>
          </p:txBody>
        </p:sp>
        <p:sp>
          <p:nvSpPr>
            <p:cNvPr id="24" name="Text Box 34">
              <a:extLst>
                <a:ext uri="{FF2B5EF4-FFF2-40B4-BE49-F238E27FC236}">
                  <a16:creationId xmlns:a16="http://schemas.microsoft.com/office/drawing/2014/main" id="{DCF98AFB-DD95-4980-8A59-90F8ADFA7B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0" y="3139"/>
              <a:ext cx="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</a:p>
          </p:txBody>
        </p:sp>
        <p:grpSp>
          <p:nvGrpSpPr>
            <p:cNvPr id="25" name="Group 35">
              <a:extLst>
                <a:ext uri="{FF2B5EF4-FFF2-40B4-BE49-F238E27FC236}">
                  <a16:creationId xmlns:a16="http://schemas.microsoft.com/office/drawing/2014/main" id="{8CC23A38-B4F1-404C-AAFB-BB414182F8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78" y="3072"/>
              <a:ext cx="768" cy="384"/>
              <a:chOff x="3840" y="960"/>
              <a:chExt cx="768" cy="384"/>
            </a:xfrm>
          </p:grpSpPr>
          <p:sp>
            <p:nvSpPr>
              <p:cNvPr id="52" name="AutoShape 36">
                <a:extLst>
                  <a:ext uri="{FF2B5EF4-FFF2-40B4-BE49-F238E27FC236}">
                    <a16:creationId xmlns:a16="http://schemas.microsoft.com/office/drawing/2014/main" id="{CE284F1F-DD20-431B-BA02-520BBB802E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Rectangle 37">
                <a:extLst>
                  <a:ext uri="{FF2B5EF4-FFF2-40B4-BE49-F238E27FC236}">
                    <a16:creationId xmlns:a16="http://schemas.microsoft.com/office/drawing/2014/main" id="{B1D066CF-AD20-4C7D-8FDD-FF9668B3B4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Line 38">
                <a:extLst>
                  <a:ext uri="{FF2B5EF4-FFF2-40B4-BE49-F238E27FC236}">
                    <a16:creationId xmlns:a16="http://schemas.microsoft.com/office/drawing/2014/main" id="{AE327291-94E4-4F39-B0E8-839A54044C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2" y="1152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Text Box 39">
              <a:extLst>
                <a:ext uri="{FF2B5EF4-FFF2-40B4-BE49-F238E27FC236}">
                  <a16:creationId xmlns:a16="http://schemas.microsoft.com/office/drawing/2014/main" id="{FEF32529-ED06-4490-A38E-3ACCEF6D79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2" y="3139"/>
              <a:ext cx="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</a:p>
          </p:txBody>
        </p:sp>
        <p:sp>
          <p:nvSpPr>
            <p:cNvPr id="27" name="Text Box 40">
              <a:extLst>
                <a:ext uri="{FF2B5EF4-FFF2-40B4-BE49-F238E27FC236}">
                  <a16:creationId xmlns:a16="http://schemas.microsoft.com/office/drawing/2014/main" id="{EE08F26A-1B75-486B-BCE2-53F7E4DD5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4" y="3139"/>
              <a:ext cx="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</a:p>
          </p:txBody>
        </p:sp>
        <p:grpSp>
          <p:nvGrpSpPr>
            <p:cNvPr id="28" name="Group 41">
              <a:extLst>
                <a:ext uri="{FF2B5EF4-FFF2-40B4-BE49-F238E27FC236}">
                  <a16:creationId xmlns:a16="http://schemas.microsoft.com/office/drawing/2014/main" id="{C4C20F6B-74E4-4993-ACA7-25AB9610E6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440"/>
              <a:ext cx="210" cy="538"/>
              <a:chOff x="3504" y="1440"/>
              <a:chExt cx="210" cy="538"/>
            </a:xfrm>
          </p:grpSpPr>
          <p:sp>
            <p:nvSpPr>
              <p:cNvPr id="50" name="Text Box 42">
                <a:extLst>
                  <a:ext uri="{FF2B5EF4-FFF2-40B4-BE49-F238E27FC236}">
                    <a16:creationId xmlns:a16="http://schemas.microsoft.com/office/drawing/2014/main" id="{8779A0E2-4263-4FE5-A28D-31AA854CA1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1728"/>
                <a:ext cx="21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000">
                    <a:solidFill>
                      <a:schemeClr val="tx2"/>
                    </a:solidFill>
                    <a:latin typeface="Tahoma" panose="020B0604030504040204" pitchFamily="34" charset="0"/>
                  </a:rPr>
                  <a:t>B</a:t>
                </a:r>
              </a:p>
            </p:txBody>
          </p:sp>
          <p:cxnSp>
            <p:nvCxnSpPr>
              <p:cNvPr id="51" name="AutoShape 43">
                <a:extLst>
                  <a:ext uri="{FF2B5EF4-FFF2-40B4-BE49-F238E27FC236}">
                    <a16:creationId xmlns:a16="http://schemas.microsoft.com/office/drawing/2014/main" id="{AB181855-32A0-476C-A7C0-FC20FBDB287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H="1">
                <a:off x="3461" y="1579"/>
                <a:ext cx="288" cy="9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chemeClr val="tx2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9" name="Group 44">
              <a:extLst>
                <a:ext uri="{FF2B5EF4-FFF2-40B4-BE49-F238E27FC236}">
                  <a16:creationId xmlns:a16="http://schemas.microsoft.com/office/drawing/2014/main" id="{87D4EB20-9E1A-4760-977D-CB84B453A9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2400"/>
              <a:ext cx="210" cy="538"/>
              <a:chOff x="3504" y="1440"/>
              <a:chExt cx="210" cy="538"/>
            </a:xfrm>
          </p:grpSpPr>
          <p:sp>
            <p:nvSpPr>
              <p:cNvPr id="48" name="Text Box 45">
                <a:extLst>
                  <a:ext uri="{FF2B5EF4-FFF2-40B4-BE49-F238E27FC236}">
                    <a16:creationId xmlns:a16="http://schemas.microsoft.com/office/drawing/2014/main" id="{DDD90F15-5B04-4FD1-A8FE-A5445D340D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1728"/>
                <a:ext cx="21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000">
                    <a:solidFill>
                      <a:schemeClr val="tx2"/>
                    </a:solidFill>
                    <a:latin typeface="Tahoma" panose="020B0604030504040204" pitchFamily="34" charset="0"/>
                  </a:rPr>
                  <a:t>A</a:t>
                </a:r>
              </a:p>
            </p:txBody>
          </p:sp>
          <p:cxnSp>
            <p:nvCxnSpPr>
              <p:cNvPr id="49" name="AutoShape 46">
                <a:extLst>
                  <a:ext uri="{FF2B5EF4-FFF2-40B4-BE49-F238E27FC236}">
                    <a16:creationId xmlns:a16="http://schemas.microsoft.com/office/drawing/2014/main" id="{DFF56661-63B3-45A2-ABAB-1944995294B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H="1">
                <a:off x="3461" y="1579"/>
                <a:ext cx="288" cy="9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chemeClr val="tx2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0" name="Group 47">
              <a:extLst>
                <a:ext uri="{FF2B5EF4-FFF2-40B4-BE49-F238E27FC236}">
                  <a16:creationId xmlns:a16="http://schemas.microsoft.com/office/drawing/2014/main" id="{ECD64BAA-F9E1-4006-B5CF-74330B1AC2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7" y="2400"/>
              <a:ext cx="225" cy="538"/>
              <a:chOff x="3497" y="1440"/>
              <a:chExt cx="225" cy="538"/>
            </a:xfrm>
          </p:grpSpPr>
          <p:sp>
            <p:nvSpPr>
              <p:cNvPr id="46" name="Text Box 48">
                <a:extLst>
                  <a:ext uri="{FF2B5EF4-FFF2-40B4-BE49-F238E27FC236}">
                    <a16:creationId xmlns:a16="http://schemas.microsoft.com/office/drawing/2014/main" id="{00DCC202-E434-4B89-A835-8248F9AC36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7" y="1728"/>
                <a:ext cx="22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000">
                    <a:solidFill>
                      <a:schemeClr val="tx2"/>
                    </a:solidFill>
                    <a:latin typeface="Tahoma" panose="020B0604030504040204" pitchFamily="34" charset="0"/>
                  </a:rPr>
                  <a:t>D</a:t>
                </a:r>
              </a:p>
            </p:txBody>
          </p:sp>
          <p:cxnSp>
            <p:nvCxnSpPr>
              <p:cNvPr id="47" name="AutoShape 49">
                <a:extLst>
                  <a:ext uri="{FF2B5EF4-FFF2-40B4-BE49-F238E27FC236}">
                    <a16:creationId xmlns:a16="http://schemas.microsoft.com/office/drawing/2014/main" id="{8D27AC12-2E16-487A-A810-DE543D2DCEC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H="1">
                <a:off x="3461" y="1579"/>
                <a:ext cx="288" cy="9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chemeClr val="tx2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1" name="Group 50">
              <a:extLst>
                <a:ext uri="{FF2B5EF4-FFF2-40B4-BE49-F238E27FC236}">
                  <a16:creationId xmlns:a16="http://schemas.microsoft.com/office/drawing/2014/main" id="{FBB910C2-B768-413B-B259-74ED7F5B6C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3360"/>
              <a:ext cx="210" cy="538"/>
              <a:chOff x="3504" y="1440"/>
              <a:chExt cx="210" cy="538"/>
            </a:xfrm>
          </p:grpSpPr>
          <p:sp>
            <p:nvSpPr>
              <p:cNvPr id="44" name="Text Box 51">
                <a:extLst>
                  <a:ext uri="{FF2B5EF4-FFF2-40B4-BE49-F238E27FC236}">
                    <a16:creationId xmlns:a16="http://schemas.microsoft.com/office/drawing/2014/main" id="{E363AD6D-0440-48BC-9EFA-401A3B8C28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1728"/>
                <a:ext cx="21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000">
                    <a:solidFill>
                      <a:schemeClr val="tx2"/>
                    </a:solidFill>
                    <a:latin typeface="Tahoma" panose="020B0604030504040204" pitchFamily="34" charset="0"/>
                  </a:rPr>
                  <a:t>C</a:t>
                </a:r>
              </a:p>
            </p:txBody>
          </p:sp>
          <p:cxnSp>
            <p:nvCxnSpPr>
              <p:cNvPr id="45" name="AutoShape 52">
                <a:extLst>
                  <a:ext uri="{FF2B5EF4-FFF2-40B4-BE49-F238E27FC236}">
                    <a16:creationId xmlns:a16="http://schemas.microsoft.com/office/drawing/2014/main" id="{1C6656E4-F8AB-4000-9924-34D063E6033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H="1">
                <a:off x="3461" y="1579"/>
                <a:ext cx="288" cy="9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chemeClr val="tx2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2" name="Group 53">
              <a:extLst>
                <a:ext uri="{FF2B5EF4-FFF2-40B4-BE49-F238E27FC236}">
                  <a16:creationId xmlns:a16="http://schemas.microsoft.com/office/drawing/2014/main" id="{3E3C6DBB-0AB7-4D7F-864C-92157829C3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62" y="3360"/>
              <a:ext cx="206" cy="538"/>
              <a:chOff x="3506" y="1440"/>
              <a:chExt cx="206" cy="538"/>
            </a:xfrm>
          </p:grpSpPr>
          <p:sp>
            <p:nvSpPr>
              <p:cNvPr id="42" name="Text Box 54">
                <a:extLst>
                  <a:ext uri="{FF2B5EF4-FFF2-40B4-BE49-F238E27FC236}">
                    <a16:creationId xmlns:a16="http://schemas.microsoft.com/office/drawing/2014/main" id="{BC48E5C7-8F91-4640-9179-BC0E663CDC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6" y="1728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000">
                    <a:solidFill>
                      <a:schemeClr val="tx2"/>
                    </a:solidFill>
                    <a:latin typeface="Tahoma" panose="020B0604030504040204" pitchFamily="34" charset="0"/>
                  </a:rPr>
                  <a:t>E</a:t>
                </a:r>
              </a:p>
            </p:txBody>
          </p:sp>
          <p:cxnSp>
            <p:nvCxnSpPr>
              <p:cNvPr id="43" name="AutoShape 55">
                <a:extLst>
                  <a:ext uri="{FF2B5EF4-FFF2-40B4-BE49-F238E27FC236}">
                    <a16:creationId xmlns:a16="http://schemas.microsoft.com/office/drawing/2014/main" id="{1542339B-6A2C-4BD3-A59D-0EA2DF93006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H="1">
                <a:off x="3461" y="1579"/>
                <a:ext cx="288" cy="9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chemeClr val="tx2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3" name="Freeform 56">
              <a:extLst>
                <a:ext uri="{FF2B5EF4-FFF2-40B4-BE49-F238E27FC236}">
                  <a16:creationId xmlns:a16="http://schemas.microsoft.com/office/drawing/2014/main" id="{3C06574E-357D-4362-B217-32040C0F9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" y="1536"/>
              <a:ext cx="720" cy="672"/>
            </a:xfrm>
            <a:custGeom>
              <a:avLst/>
              <a:gdLst>
                <a:gd name="T0" fmla="*/ 88 w 720"/>
                <a:gd name="T1" fmla="*/ 672 h 672"/>
                <a:gd name="T2" fmla="*/ 88 w 720"/>
                <a:gd name="T3" fmla="*/ 384 h 672"/>
                <a:gd name="T4" fmla="*/ 616 w 720"/>
                <a:gd name="T5" fmla="*/ 192 h 672"/>
                <a:gd name="T6" fmla="*/ 712 w 720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0" h="672">
                  <a:moveTo>
                    <a:pt x="88" y="672"/>
                  </a:moveTo>
                  <a:cubicBezTo>
                    <a:pt x="44" y="568"/>
                    <a:pt x="0" y="464"/>
                    <a:pt x="88" y="384"/>
                  </a:cubicBezTo>
                  <a:cubicBezTo>
                    <a:pt x="176" y="304"/>
                    <a:pt x="512" y="256"/>
                    <a:pt x="616" y="192"/>
                  </a:cubicBezTo>
                  <a:cubicBezTo>
                    <a:pt x="720" y="128"/>
                    <a:pt x="716" y="64"/>
                    <a:pt x="71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57">
              <a:extLst>
                <a:ext uri="{FF2B5EF4-FFF2-40B4-BE49-F238E27FC236}">
                  <a16:creationId xmlns:a16="http://schemas.microsoft.com/office/drawing/2014/main" id="{B02D4A89-B978-48DA-A831-660C2AFE4C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4" y="1536"/>
              <a:ext cx="720" cy="672"/>
            </a:xfrm>
            <a:custGeom>
              <a:avLst/>
              <a:gdLst>
                <a:gd name="T0" fmla="*/ 88 w 720"/>
                <a:gd name="T1" fmla="*/ 672 h 672"/>
                <a:gd name="T2" fmla="*/ 88 w 720"/>
                <a:gd name="T3" fmla="*/ 384 h 672"/>
                <a:gd name="T4" fmla="*/ 616 w 720"/>
                <a:gd name="T5" fmla="*/ 192 h 672"/>
                <a:gd name="T6" fmla="*/ 712 w 720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0" h="672">
                  <a:moveTo>
                    <a:pt x="88" y="672"/>
                  </a:moveTo>
                  <a:cubicBezTo>
                    <a:pt x="44" y="568"/>
                    <a:pt x="0" y="464"/>
                    <a:pt x="88" y="384"/>
                  </a:cubicBezTo>
                  <a:cubicBezTo>
                    <a:pt x="176" y="304"/>
                    <a:pt x="512" y="256"/>
                    <a:pt x="616" y="192"/>
                  </a:cubicBezTo>
                  <a:cubicBezTo>
                    <a:pt x="720" y="128"/>
                    <a:pt x="716" y="64"/>
                    <a:pt x="71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58">
              <a:extLst>
                <a:ext uri="{FF2B5EF4-FFF2-40B4-BE49-F238E27FC236}">
                  <a16:creationId xmlns:a16="http://schemas.microsoft.com/office/drawing/2014/main" id="{7D2E7B65-55F6-425E-81C9-52D3536E11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16" y="2496"/>
              <a:ext cx="720" cy="672"/>
            </a:xfrm>
            <a:custGeom>
              <a:avLst/>
              <a:gdLst>
                <a:gd name="T0" fmla="*/ 88 w 720"/>
                <a:gd name="T1" fmla="*/ 672 h 672"/>
                <a:gd name="T2" fmla="*/ 88 w 720"/>
                <a:gd name="T3" fmla="*/ 384 h 672"/>
                <a:gd name="T4" fmla="*/ 616 w 720"/>
                <a:gd name="T5" fmla="*/ 192 h 672"/>
                <a:gd name="T6" fmla="*/ 712 w 720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0" h="672">
                  <a:moveTo>
                    <a:pt x="88" y="672"/>
                  </a:moveTo>
                  <a:cubicBezTo>
                    <a:pt x="44" y="568"/>
                    <a:pt x="0" y="464"/>
                    <a:pt x="88" y="384"/>
                  </a:cubicBezTo>
                  <a:cubicBezTo>
                    <a:pt x="176" y="304"/>
                    <a:pt x="512" y="256"/>
                    <a:pt x="616" y="192"/>
                  </a:cubicBezTo>
                  <a:cubicBezTo>
                    <a:pt x="720" y="128"/>
                    <a:pt x="716" y="64"/>
                    <a:pt x="71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59">
              <a:extLst>
                <a:ext uri="{FF2B5EF4-FFF2-40B4-BE49-F238E27FC236}">
                  <a16:creationId xmlns:a16="http://schemas.microsoft.com/office/drawing/2014/main" id="{5A368CC1-4398-4CEE-AF71-85C5BCB46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496"/>
              <a:ext cx="720" cy="672"/>
            </a:xfrm>
            <a:custGeom>
              <a:avLst/>
              <a:gdLst>
                <a:gd name="T0" fmla="*/ 88 w 720"/>
                <a:gd name="T1" fmla="*/ 672 h 672"/>
                <a:gd name="T2" fmla="*/ 88 w 720"/>
                <a:gd name="T3" fmla="*/ 384 h 672"/>
                <a:gd name="T4" fmla="*/ 616 w 720"/>
                <a:gd name="T5" fmla="*/ 192 h 672"/>
                <a:gd name="T6" fmla="*/ 712 w 720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0" h="672">
                  <a:moveTo>
                    <a:pt x="88" y="672"/>
                  </a:moveTo>
                  <a:cubicBezTo>
                    <a:pt x="44" y="568"/>
                    <a:pt x="0" y="464"/>
                    <a:pt x="88" y="384"/>
                  </a:cubicBezTo>
                  <a:cubicBezTo>
                    <a:pt x="176" y="304"/>
                    <a:pt x="512" y="256"/>
                    <a:pt x="616" y="192"/>
                  </a:cubicBezTo>
                  <a:cubicBezTo>
                    <a:pt x="720" y="128"/>
                    <a:pt x="716" y="64"/>
                    <a:pt x="71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60">
              <a:extLst>
                <a:ext uri="{FF2B5EF4-FFF2-40B4-BE49-F238E27FC236}">
                  <a16:creationId xmlns:a16="http://schemas.microsoft.com/office/drawing/2014/main" id="{8744DC5B-A86E-4A75-A6D6-1B40D749B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9" y="1338"/>
              <a:ext cx="699" cy="762"/>
            </a:xfrm>
            <a:custGeom>
              <a:avLst/>
              <a:gdLst>
                <a:gd name="T0" fmla="*/ 699 w 699"/>
                <a:gd name="T1" fmla="*/ 0 h 762"/>
                <a:gd name="T2" fmla="*/ 87 w 699"/>
                <a:gd name="T3" fmla="*/ 246 h 762"/>
                <a:gd name="T4" fmla="*/ 177 w 699"/>
                <a:gd name="T5" fmla="*/ 762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61">
              <a:extLst>
                <a:ext uri="{FF2B5EF4-FFF2-40B4-BE49-F238E27FC236}">
                  <a16:creationId xmlns:a16="http://schemas.microsoft.com/office/drawing/2014/main" id="{D1C09B60-1C2E-4459-BDF0-A4721FE7E3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88" y="1344"/>
              <a:ext cx="768" cy="762"/>
            </a:xfrm>
            <a:custGeom>
              <a:avLst/>
              <a:gdLst>
                <a:gd name="T0" fmla="*/ 699 w 699"/>
                <a:gd name="T1" fmla="*/ 0 h 762"/>
                <a:gd name="T2" fmla="*/ 87 w 699"/>
                <a:gd name="T3" fmla="*/ 246 h 762"/>
                <a:gd name="T4" fmla="*/ 177 w 699"/>
                <a:gd name="T5" fmla="*/ 762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62">
              <a:extLst>
                <a:ext uri="{FF2B5EF4-FFF2-40B4-BE49-F238E27FC236}">
                  <a16:creationId xmlns:a16="http://schemas.microsoft.com/office/drawing/2014/main" id="{236970FC-CA00-44C1-98C8-63C53D2DAEB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08" y="2304"/>
              <a:ext cx="768" cy="762"/>
            </a:xfrm>
            <a:custGeom>
              <a:avLst/>
              <a:gdLst>
                <a:gd name="T0" fmla="*/ 699 w 699"/>
                <a:gd name="T1" fmla="*/ 0 h 762"/>
                <a:gd name="T2" fmla="*/ 87 w 699"/>
                <a:gd name="T3" fmla="*/ 246 h 762"/>
                <a:gd name="T4" fmla="*/ 177 w 699"/>
                <a:gd name="T5" fmla="*/ 762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63">
              <a:extLst>
                <a:ext uri="{FF2B5EF4-FFF2-40B4-BE49-F238E27FC236}">
                  <a16:creationId xmlns:a16="http://schemas.microsoft.com/office/drawing/2014/main" id="{B4BB0984-44DA-41CE-BEBD-8E5751C58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304"/>
              <a:ext cx="699" cy="762"/>
            </a:xfrm>
            <a:custGeom>
              <a:avLst/>
              <a:gdLst>
                <a:gd name="T0" fmla="*/ 699 w 699"/>
                <a:gd name="T1" fmla="*/ 0 h 762"/>
                <a:gd name="T2" fmla="*/ 87 w 699"/>
                <a:gd name="T3" fmla="*/ 246 h 762"/>
                <a:gd name="T4" fmla="*/ 177 w 699"/>
                <a:gd name="T5" fmla="*/ 762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64">
              <a:extLst>
                <a:ext uri="{FF2B5EF4-FFF2-40B4-BE49-F238E27FC236}">
                  <a16:creationId xmlns:a16="http://schemas.microsoft.com/office/drawing/2014/main" id="{F9C025E8-21ED-4846-9365-6CA512DBD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2" y="1116"/>
              <a:ext cx="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408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7832-3E9A-4D61-998D-37D565DE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Applications: Arithmetic Expression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0BE7F-889D-40B5-A105-15D2BDE8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94968E-B79A-418C-9644-F7063B627947}"/>
              </a:ext>
            </a:extLst>
          </p:cNvPr>
          <p:cNvSpPr txBox="1">
            <a:spLocks noChangeArrowheads="1"/>
          </p:cNvSpPr>
          <p:nvPr/>
        </p:nvSpPr>
        <p:spPr>
          <a:xfrm>
            <a:off x="1190671" y="1905000"/>
            <a:ext cx="10090354" cy="1636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latin typeface="+mj-lt"/>
              </a:rPr>
              <a:t>Binary tree associated with an arithmetic expression</a:t>
            </a:r>
          </a:p>
          <a:p>
            <a:pPr lvl="1"/>
            <a:r>
              <a:rPr lang="en-US" altLang="en-US" sz="2400" dirty="0">
                <a:latin typeface="+mj-lt"/>
              </a:rPr>
              <a:t>internal nodes: operators</a:t>
            </a:r>
          </a:p>
          <a:p>
            <a:pPr lvl="1"/>
            <a:r>
              <a:rPr lang="en-US" altLang="en-US" sz="2400" dirty="0">
                <a:latin typeface="+mj-lt"/>
              </a:rPr>
              <a:t>external nodes: operands</a:t>
            </a:r>
          </a:p>
          <a:p>
            <a:r>
              <a:rPr lang="en-US" altLang="en-US" sz="2400" dirty="0">
                <a:latin typeface="+mj-lt"/>
              </a:rPr>
              <a:t>Example: arithmetic expression tree for the expression (2 </a:t>
            </a:r>
            <a:r>
              <a:rPr lang="en-US" altLang="en-US" sz="2400" dirty="0">
                <a:latin typeface="+mj-lt"/>
                <a:sym typeface="Symbol" panose="05050102010706020507" pitchFamily="18" charset="2"/>
              </a:rPr>
              <a:t> (</a:t>
            </a:r>
            <a:r>
              <a:rPr lang="en-US" altLang="en-US" sz="2400" dirty="0">
                <a:latin typeface="+mj-lt"/>
              </a:rPr>
              <a:t>a - 1) + (3 </a:t>
            </a:r>
            <a:r>
              <a:rPr lang="en-US" altLang="en-US" sz="2400" dirty="0">
                <a:latin typeface="+mj-lt"/>
                <a:sym typeface="Symbol" panose="05050102010706020507" pitchFamily="18" charset="2"/>
              </a:rPr>
              <a:t> </a:t>
            </a:r>
            <a:r>
              <a:rPr lang="en-US" altLang="en-US" sz="2400" dirty="0">
                <a:latin typeface="+mj-lt"/>
              </a:rPr>
              <a:t>b))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A8363C21-8B7F-49B1-BFBF-40EAB2F45A8A}"/>
              </a:ext>
            </a:extLst>
          </p:cNvPr>
          <p:cNvGrpSpPr>
            <a:grpSpLocks/>
          </p:cNvGrpSpPr>
          <p:nvPr/>
        </p:nvGrpSpPr>
        <p:grpSpPr bwMode="auto">
          <a:xfrm>
            <a:off x="3171871" y="4038600"/>
            <a:ext cx="3429000" cy="2286000"/>
            <a:chOff x="2928" y="2256"/>
            <a:chExt cx="2160" cy="144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217EC5D2-8540-4CCC-9462-93CCA2258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 altLang="en-US" dirty="0">
                  <a:latin typeface="Symbol" panose="05050102010706020507" pitchFamily="18" charset="2"/>
                </a:rPr>
                <a:t>+</a:t>
              </a: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20E42A97-D777-44DB-9A28-320C6FD8F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 altLang="en-US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AECF335B-CA53-46E7-847B-A3F9BA7C1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 altLang="en-US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endParaRPr lang="en-US" altLang="en-US">
                <a:latin typeface="Symbol" panose="05050102010706020507" pitchFamily="18" charset="2"/>
              </a:endParaRP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A9B75FD0-9B15-4CC0-A5F8-DEB6F72F4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 altLang="en-US">
                  <a:latin typeface="Symbol" panose="05050102010706020507" pitchFamily="18" charset="2"/>
                </a:rPr>
                <a:t>-</a:t>
              </a: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CCC25A09-D86C-4C64-825E-11463F181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C9BDD824-4134-44F1-A66A-4713603C4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73E882AB-3B46-4472-9EB1-42F433B0B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6F5C02A8-5ADE-4137-997F-4252614FB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0B4D2F46-3EE2-4DE0-854E-0B4D9BCEC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latin typeface="Tahoma" panose="020B0604030504040204" pitchFamily="34" charset="0"/>
                </a:rPr>
                <a:t>b</a:t>
              </a:r>
            </a:p>
          </p:txBody>
        </p:sp>
        <p:cxnSp>
          <p:nvCxnSpPr>
            <p:cNvPr id="16" name="AutoShape 14">
              <a:extLst>
                <a:ext uri="{FF2B5EF4-FFF2-40B4-BE49-F238E27FC236}">
                  <a16:creationId xmlns:a16="http://schemas.microsoft.com/office/drawing/2014/main" id="{D538805C-4C64-40F8-A274-BABE42A0285F}"/>
                </a:ext>
              </a:extLst>
            </p:cNvPr>
            <p:cNvCxnSpPr>
              <a:cxnSpLocks noChangeShapeType="1"/>
              <a:stCxn id="7" idx="3"/>
              <a:endCxn id="9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5">
              <a:extLst>
                <a:ext uri="{FF2B5EF4-FFF2-40B4-BE49-F238E27FC236}">
                  <a16:creationId xmlns:a16="http://schemas.microsoft.com/office/drawing/2014/main" id="{CA94CDC2-A931-4348-B904-3D3639EEA4CE}"/>
                </a:ext>
              </a:extLst>
            </p:cNvPr>
            <p:cNvCxnSpPr>
              <a:cxnSpLocks noChangeShapeType="1"/>
              <a:stCxn id="8" idx="1"/>
              <a:endCxn id="7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6">
              <a:extLst>
                <a:ext uri="{FF2B5EF4-FFF2-40B4-BE49-F238E27FC236}">
                  <a16:creationId xmlns:a16="http://schemas.microsoft.com/office/drawing/2014/main" id="{75789367-B5AE-4834-8B9C-EBC3E2039F45}"/>
                </a:ext>
              </a:extLst>
            </p:cNvPr>
            <p:cNvCxnSpPr>
              <a:cxnSpLocks noChangeShapeType="1"/>
              <a:stCxn id="15" idx="0"/>
              <a:endCxn id="8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7">
              <a:extLst>
                <a:ext uri="{FF2B5EF4-FFF2-40B4-BE49-F238E27FC236}">
                  <a16:creationId xmlns:a16="http://schemas.microsoft.com/office/drawing/2014/main" id="{B7ABC18D-85D4-48AF-BA8C-843ED45465ED}"/>
                </a:ext>
              </a:extLst>
            </p:cNvPr>
            <p:cNvCxnSpPr>
              <a:cxnSpLocks noChangeShapeType="1"/>
              <a:stCxn id="14" idx="0"/>
              <a:endCxn id="8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8">
              <a:extLst>
                <a:ext uri="{FF2B5EF4-FFF2-40B4-BE49-F238E27FC236}">
                  <a16:creationId xmlns:a16="http://schemas.microsoft.com/office/drawing/2014/main" id="{5ECC72D2-E788-4E8A-B022-94F599D2650B}"/>
                </a:ext>
              </a:extLst>
            </p:cNvPr>
            <p:cNvCxnSpPr>
              <a:cxnSpLocks noChangeShapeType="1"/>
              <a:stCxn id="13" idx="0"/>
              <a:endCxn id="10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9">
              <a:extLst>
                <a:ext uri="{FF2B5EF4-FFF2-40B4-BE49-F238E27FC236}">
                  <a16:creationId xmlns:a16="http://schemas.microsoft.com/office/drawing/2014/main" id="{3A481E22-B63C-4AC1-A722-A545A52BB32A}"/>
                </a:ext>
              </a:extLst>
            </p:cNvPr>
            <p:cNvCxnSpPr>
              <a:cxnSpLocks noChangeShapeType="1"/>
              <a:stCxn id="12" idx="0"/>
              <a:endCxn id="10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20">
              <a:extLst>
                <a:ext uri="{FF2B5EF4-FFF2-40B4-BE49-F238E27FC236}">
                  <a16:creationId xmlns:a16="http://schemas.microsoft.com/office/drawing/2014/main" id="{132B3DA2-1F42-487C-B649-2E96769BE91F}"/>
                </a:ext>
              </a:extLst>
            </p:cNvPr>
            <p:cNvCxnSpPr>
              <a:cxnSpLocks noChangeShapeType="1"/>
              <a:stCxn id="11" idx="0"/>
              <a:endCxn id="9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1">
              <a:extLst>
                <a:ext uri="{FF2B5EF4-FFF2-40B4-BE49-F238E27FC236}">
                  <a16:creationId xmlns:a16="http://schemas.microsoft.com/office/drawing/2014/main" id="{CC9B61F5-4C95-4C3C-A77D-BA83F79D9B1A}"/>
                </a:ext>
              </a:extLst>
            </p:cNvPr>
            <p:cNvCxnSpPr>
              <a:cxnSpLocks noChangeShapeType="1"/>
              <a:stCxn id="10" idx="1"/>
              <a:endCxn id="9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9492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0244-E1F4-4249-A8E2-8D8F279AD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Applications: Decision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CE693-2255-44CD-B685-E936F3931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ABC6096-836A-45E5-AAB8-2CD3D59D8BE8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1706563"/>
            <a:ext cx="7772400" cy="1570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Binary tree associated with a decision process</a:t>
            </a:r>
          </a:p>
          <a:p>
            <a:pPr lvl="1"/>
            <a:r>
              <a:rPr lang="en-US" altLang="en-US" sz="1800" dirty="0"/>
              <a:t>internal nodes: questions with yes/no answer</a:t>
            </a:r>
          </a:p>
          <a:p>
            <a:pPr lvl="1"/>
            <a:r>
              <a:rPr lang="en-US" altLang="en-US" sz="1800" dirty="0"/>
              <a:t>external nodes: decisions</a:t>
            </a:r>
          </a:p>
          <a:p>
            <a:r>
              <a:rPr lang="en-US" altLang="en-US" sz="2000" dirty="0"/>
              <a:t>Example: dining decision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F3B172DC-59D8-4DE4-81FB-FA9B323C5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4342" y="3557588"/>
            <a:ext cx="2689225" cy="517525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en-US" dirty="0">
                <a:latin typeface="Tahoma" panose="020B0604030504040204" pitchFamily="34" charset="0"/>
              </a:rPr>
              <a:t>Want a fast meal?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976D7CCA-06D6-4B43-8443-FFD6F8DB3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542" y="4587875"/>
            <a:ext cx="2770188" cy="517525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latin typeface="Tahoma" panose="020B0604030504040204" pitchFamily="34" charset="0"/>
              </a:rPr>
              <a:t>How about coffee?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5F6AF7FE-FB90-4501-8CE7-07D258D16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7717" y="4587875"/>
            <a:ext cx="3127375" cy="517525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latin typeface="Tahoma" panose="020B0604030504040204" pitchFamily="34" charset="0"/>
              </a:rPr>
              <a:t>On expense account?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E2A0CD00-7051-451C-B3DE-4703DCCFB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336" y="5706547"/>
            <a:ext cx="1175323" cy="36933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dirty="0">
                <a:latin typeface="Tahoma" panose="020B0604030504040204" pitchFamily="34" charset="0"/>
              </a:rPr>
              <a:t>Starbucks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869CC217-8844-4DFC-A96A-1D9D9B01D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839" y="5706547"/>
            <a:ext cx="974498" cy="36933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dirty="0">
                <a:latin typeface="Tahoma" panose="020B0604030504040204" pitchFamily="34" charset="0"/>
              </a:rPr>
              <a:t>Subway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73DDA025-4BA5-428F-A71C-B3B1525DF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762" y="5706547"/>
            <a:ext cx="1066319" cy="36933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dirty="0">
                <a:latin typeface="Tahoma" panose="020B0604030504040204" pitchFamily="34" charset="0"/>
              </a:rPr>
              <a:t>Plumeria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65F958B0-B42F-46D3-9424-BA50D13B7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4686" y="5706547"/>
            <a:ext cx="716863" cy="36933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dirty="0">
                <a:latin typeface="Tahoma" panose="020B0604030504040204" pitchFamily="34" charset="0"/>
              </a:rPr>
              <a:t>IHOP</a:t>
            </a:r>
          </a:p>
        </p:txBody>
      </p:sp>
      <p:cxnSp>
        <p:nvCxnSpPr>
          <p:cNvPr id="13" name="AutoShape 11">
            <a:extLst>
              <a:ext uri="{FF2B5EF4-FFF2-40B4-BE49-F238E27FC236}">
                <a16:creationId xmlns:a16="http://schemas.microsoft.com/office/drawing/2014/main" id="{140186D5-C492-4BCE-80C3-4D52ADA51C59}"/>
              </a:ext>
            </a:extLst>
          </p:cNvPr>
          <p:cNvCxnSpPr>
            <a:cxnSpLocks noChangeShapeType="1"/>
            <a:stCxn id="6" idx="2"/>
            <a:endCxn id="7" idx="0"/>
          </p:cNvCxnSpPr>
          <p:nvPr/>
        </p:nvCxnSpPr>
        <p:spPr bwMode="auto">
          <a:xfrm flipH="1">
            <a:off x="4301430" y="4084638"/>
            <a:ext cx="1787525" cy="493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2">
            <a:extLst>
              <a:ext uri="{FF2B5EF4-FFF2-40B4-BE49-F238E27FC236}">
                <a16:creationId xmlns:a16="http://schemas.microsoft.com/office/drawing/2014/main" id="{65C4F531-CBF3-4445-8E57-AB991B4E2723}"/>
              </a:ext>
            </a:extLst>
          </p:cNvPr>
          <p:cNvCxnSpPr>
            <a:cxnSpLocks noChangeShapeType="1"/>
            <a:stCxn id="6" idx="2"/>
            <a:endCxn id="8" idx="0"/>
          </p:cNvCxnSpPr>
          <p:nvPr/>
        </p:nvCxnSpPr>
        <p:spPr bwMode="auto">
          <a:xfrm>
            <a:off x="6088955" y="4084638"/>
            <a:ext cx="1822450" cy="493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BEAB989F-1465-48B0-AF6A-E5A2B2189063}"/>
              </a:ext>
            </a:extLst>
          </p:cNvPr>
          <p:cNvCxnSpPr>
            <a:cxnSpLocks noChangeShapeType="1"/>
            <a:stCxn id="9" idx="0"/>
            <a:endCxn id="7" idx="2"/>
          </p:cNvCxnSpPr>
          <p:nvPr/>
        </p:nvCxnSpPr>
        <p:spPr bwMode="auto">
          <a:xfrm flipV="1">
            <a:off x="3517998" y="5105400"/>
            <a:ext cx="782638" cy="60114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C37584A0-F412-44B7-B51E-A70D035120EB}"/>
              </a:ext>
            </a:extLst>
          </p:cNvPr>
          <p:cNvCxnSpPr>
            <a:cxnSpLocks noChangeShapeType="1"/>
            <a:stCxn id="10" idx="0"/>
            <a:endCxn id="7" idx="2"/>
          </p:cNvCxnSpPr>
          <p:nvPr/>
        </p:nvCxnSpPr>
        <p:spPr bwMode="auto">
          <a:xfrm flipH="1" flipV="1">
            <a:off x="4300636" y="5105400"/>
            <a:ext cx="933452" cy="60114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049303EB-031E-47B6-B1AD-442A32EED89C}"/>
              </a:ext>
            </a:extLst>
          </p:cNvPr>
          <p:cNvCxnSpPr>
            <a:cxnSpLocks noChangeShapeType="1"/>
            <a:stCxn id="11" idx="0"/>
            <a:endCxn id="8" idx="2"/>
          </p:cNvCxnSpPr>
          <p:nvPr/>
        </p:nvCxnSpPr>
        <p:spPr bwMode="auto">
          <a:xfrm flipV="1">
            <a:off x="6854922" y="5105400"/>
            <a:ext cx="1056483" cy="60114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8A397436-CF45-4A20-BF06-7CA863ABEB35}"/>
              </a:ext>
            </a:extLst>
          </p:cNvPr>
          <p:cNvCxnSpPr>
            <a:cxnSpLocks noChangeShapeType="1"/>
            <a:stCxn id="12" idx="0"/>
            <a:endCxn id="8" idx="2"/>
          </p:cNvCxnSpPr>
          <p:nvPr/>
        </p:nvCxnSpPr>
        <p:spPr bwMode="auto">
          <a:xfrm flipH="1" flipV="1">
            <a:off x="7911405" y="5105400"/>
            <a:ext cx="1001713" cy="60114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 Box 17">
            <a:extLst>
              <a:ext uri="{FF2B5EF4-FFF2-40B4-BE49-F238E27FC236}">
                <a16:creationId xmlns:a16="http://schemas.microsoft.com/office/drawing/2014/main" id="{90EC60A6-0D9E-4C17-9F61-94D7AE5B4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0005" y="4098925"/>
            <a:ext cx="576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dirty="0">
                <a:solidFill>
                  <a:schemeClr val="tx2"/>
                </a:solidFill>
                <a:latin typeface="Tahoma" panose="020B0604030504040204" pitchFamily="34" charset="0"/>
              </a:rPr>
              <a:t>Yes</a:t>
            </a:r>
          </a:p>
        </p:txBody>
      </p:sp>
      <p:sp>
        <p:nvSpPr>
          <p:cNvPr id="20" name="Text Box 18">
            <a:extLst>
              <a:ext uri="{FF2B5EF4-FFF2-40B4-BE49-F238E27FC236}">
                <a16:creationId xmlns:a16="http://schemas.microsoft.com/office/drawing/2014/main" id="{B248501F-EAB8-4C5F-B2F6-BE3AA9A4A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7380" y="4097338"/>
            <a:ext cx="492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>
                <a:solidFill>
                  <a:schemeClr val="tx2"/>
                </a:solidFill>
                <a:latin typeface="Tahoma" panose="020B0604030504040204" pitchFamily="34" charset="0"/>
              </a:rPr>
              <a:t>No</a:t>
            </a:r>
          </a:p>
        </p:txBody>
      </p:sp>
      <p:sp>
        <p:nvSpPr>
          <p:cNvPr id="21" name="Text Box 19">
            <a:extLst>
              <a:ext uri="{FF2B5EF4-FFF2-40B4-BE49-F238E27FC236}">
                <a16:creationId xmlns:a16="http://schemas.microsoft.com/office/drawing/2014/main" id="{3B2B6D50-DEC0-4C15-A2CA-CED4EB6CF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3517" y="5181600"/>
            <a:ext cx="576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dirty="0">
                <a:solidFill>
                  <a:schemeClr val="tx2"/>
                </a:solidFill>
                <a:latin typeface="Tahoma" panose="020B0604030504040204" pitchFamily="34" charset="0"/>
              </a:rPr>
              <a:t>Yes</a:t>
            </a:r>
          </a:p>
        </p:txBody>
      </p:sp>
      <p:sp>
        <p:nvSpPr>
          <p:cNvPr id="22" name="Text Box 20">
            <a:extLst>
              <a:ext uri="{FF2B5EF4-FFF2-40B4-BE49-F238E27FC236}">
                <a16:creationId xmlns:a16="http://schemas.microsoft.com/office/drawing/2014/main" id="{5EB59B41-C068-462B-B3D5-972F3EEBB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6117" y="5181600"/>
            <a:ext cx="492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>
                <a:solidFill>
                  <a:schemeClr val="tx2"/>
                </a:solidFill>
                <a:latin typeface="Tahoma" panose="020B0604030504040204" pitchFamily="34" charset="0"/>
              </a:rPr>
              <a:t>No</a:t>
            </a:r>
          </a:p>
        </p:txBody>
      </p:sp>
      <p:sp>
        <p:nvSpPr>
          <p:cNvPr id="23" name="Text Box 21">
            <a:extLst>
              <a:ext uri="{FF2B5EF4-FFF2-40B4-BE49-F238E27FC236}">
                <a16:creationId xmlns:a16="http://schemas.microsoft.com/office/drawing/2014/main" id="{0DEB2C72-A516-4BB7-8581-E2E5F6AA9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6317" y="5181600"/>
            <a:ext cx="576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>
                <a:solidFill>
                  <a:schemeClr val="tx2"/>
                </a:solidFill>
                <a:latin typeface="Tahoma" panose="020B0604030504040204" pitchFamily="34" charset="0"/>
              </a:rPr>
              <a:t>Yes</a:t>
            </a:r>
          </a:p>
        </p:txBody>
      </p:sp>
      <p:sp>
        <p:nvSpPr>
          <p:cNvPr id="24" name="Text Box 22">
            <a:extLst>
              <a:ext uri="{FF2B5EF4-FFF2-40B4-BE49-F238E27FC236}">
                <a16:creationId xmlns:a16="http://schemas.microsoft.com/office/drawing/2014/main" id="{70785686-6EB9-4B17-B4A3-40CEE5F9E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8792" y="5181600"/>
            <a:ext cx="492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>
                <a:solidFill>
                  <a:schemeClr val="tx2"/>
                </a:solidFill>
                <a:latin typeface="Tahoma" panose="020B060403050404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90496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AB3A-CF66-4033-8B14-9575CDE91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nodes in a Binary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A8218-D23A-404D-8259-A3844F99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+mj-lt"/>
              </a:rPr>
              <a:t>16</a:t>
            </a:fld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2BD31794-8D82-4479-8BE7-D68A8E534F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2524" y="1965960"/>
                <a:ext cx="7696200" cy="3771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>
                <a:lvl1pPr marL="342900" indent="-342900">
                  <a:spcBef>
                    <a:spcPct val="20000"/>
                  </a:spcBef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SzPct val="75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9pPr>
              </a:lstStyle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solidFill>
                      <a:schemeClr val="accent1"/>
                    </a:solidFill>
                    <a:latin typeface="+mj-lt"/>
                    <a:ea typeface="新細明體" panose="02020500000000000000" pitchFamily="18" charset="-120"/>
                  </a:rPr>
                  <a:t>The maximum number of nodes on depth </a:t>
                </a:r>
                <a:r>
                  <a:rPr lang="en-US" altLang="zh-TW" dirty="0" err="1">
                    <a:solidFill>
                      <a:schemeClr val="accent1"/>
                    </a:solidFill>
                    <a:latin typeface="+mj-lt"/>
                    <a:ea typeface="新細明體" panose="02020500000000000000" pitchFamily="18" charset="-120"/>
                  </a:rPr>
                  <a:t>i</a:t>
                </a:r>
                <a:r>
                  <a:rPr lang="en-US" altLang="zh-TW" dirty="0">
                    <a:solidFill>
                      <a:schemeClr val="accent1"/>
                    </a:solidFill>
                    <a:latin typeface="+mj-lt"/>
                    <a:ea typeface="新細明體" panose="02020500000000000000" pitchFamily="18" charset="-120"/>
                  </a:rPr>
                  <a:t> of a binary tree is </a:t>
                </a:r>
                <a:r>
                  <a:rPr lang="en-US" altLang="zh-TW" dirty="0">
                    <a:solidFill>
                      <a:srgbClr val="CC3300"/>
                    </a:solidFill>
                    <a:latin typeface="+mj-lt"/>
                    <a:ea typeface="新細明體" panose="02020500000000000000" pitchFamily="18" charset="-120"/>
                  </a:rPr>
                  <a:t>2</a:t>
                </a:r>
                <a:r>
                  <a:rPr lang="en-US" altLang="zh-TW" baseline="30000" dirty="0">
                    <a:solidFill>
                      <a:srgbClr val="CC3300"/>
                    </a:solidFill>
                    <a:latin typeface="+mj-lt"/>
                    <a:ea typeface="新細明體" panose="02020500000000000000" pitchFamily="18" charset="-120"/>
                  </a:rPr>
                  <a:t>i</a:t>
                </a:r>
                <a:r>
                  <a:rPr lang="en-US" altLang="zh-TW" dirty="0">
                    <a:solidFill>
                      <a:schemeClr val="accent1"/>
                    </a:solidFill>
                    <a:latin typeface="+mj-lt"/>
                    <a:ea typeface="新細明體" panose="02020500000000000000" pitchFamily="18" charset="-120"/>
                  </a:rPr>
                  <a:t>, </a:t>
                </a:r>
                <a:r>
                  <a:rPr lang="en-US" altLang="zh-TW" dirty="0" err="1">
                    <a:solidFill>
                      <a:schemeClr val="accent1"/>
                    </a:solidFill>
                    <a:latin typeface="+mj-lt"/>
                    <a:ea typeface="新細明體" panose="02020500000000000000" pitchFamily="18" charset="-120"/>
                  </a:rPr>
                  <a:t>i</a:t>
                </a:r>
                <a:r>
                  <a:rPr lang="en-US" altLang="zh-TW" dirty="0">
                    <a:solidFill>
                      <a:schemeClr val="accent1"/>
                    </a:solidFill>
                    <a:latin typeface="+mj-lt"/>
                    <a:ea typeface="新細明體" panose="02020500000000000000" pitchFamily="18" charset="-120"/>
                  </a:rPr>
                  <a:t>&gt;=0.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dirty="0">
                  <a:latin typeface="+mj-lt"/>
                  <a:ea typeface="新細明體" panose="02020500000000000000" pitchFamily="18" charset="-12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solidFill>
                      <a:schemeClr val="accent1"/>
                    </a:solidFill>
                    <a:latin typeface="+mj-lt"/>
                    <a:ea typeface="新細明體" panose="02020500000000000000" pitchFamily="18" charset="-120"/>
                  </a:rPr>
                  <a:t>The maximum number of nodes in a binary tree of height k is </a:t>
                </a:r>
              </a:p>
              <a:p>
                <a:pPr marL="0" indent="0">
                  <a:buNone/>
                </a:pPr>
                <a:r>
                  <a:rPr lang="pt-BR" altLang="zh-TW" dirty="0">
                    <a:solidFill>
                      <a:srgbClr val="CC3300"/>
                    </a:solidFill>
                    <a:latin typeface="+mj-lt"/>
                    <a:ea typeface="新細明體" panose="02020500000000000000" pitchFamily="18" charset="-120"/>
                  </a:rPr>
                  <a:t>  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zh-TW" i="1" smtClean="0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𝑖</m:t>
                        </m:r>
                        <m:r>
                          <a:rPr lang="pt-BR" altLang="zh-TW" i="1" smtClean="0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pt-BR" altLang="zh-TW" i="1" smtClean="0">
                                <a:solidFill>
                                  <a:srgbClr val="CC3300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solidFill>
                                  <a:srgbClr val="CC3300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b="0" i="1" smtClean="0">
                                <a:solidFill>
                                  <a:srgbClr val="CC3300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TW" dirty="0">
                    <a:solidFill>
                      <a:srgbClr val="CC3300"/>
                    </a:solidFill>
                    <a:latin typeface="+mj-lt"/>
                    <a:ea typeface="新細明體" panose="02020500000000000000" pitchFamily="18" charset="-120"/>
                  </a:rPr>
                  <a:t> = 2</a:t>
                </a:r>
                <a:r>
                  <a:rPr lang="en-US" altLang="zh-TW" baseline="30000" dirty="0">
                    <a:solidFill>
                      <a:srgbClr val="CC3300"/>
                    </a:solidFill>
                    <a:latin typeface="+mj-lt"/>
                    <a:ea typeface="新細明體" panose="02020500000000000000" pitchFamily="18" charset="-120"/>
                  </a:rPr>
                  <a:t>k+1</a:t>
                </a:r>
                <a:r>
                  <a:rPr lang="en-US" altLang="zh-TW" dirty="0">
                    <a:solidFill>
                      <a:srgbClr val="CC3300"/>
                    </a:solidFill>
                    <a:latin typeface="+mj-lt"/>
                    <a:ea typeface="新細明體" panose="02020500000000000000" pitchFamily="18" charset="-120"/>
                  </a:rPr>
                  <a:t>-1</a:t>
                </a:r>
                <a:r>
                  <a:rPr lang="en-US" altLang="zh-TW" dirty="0">
                    <a:solidFill>
                      <a:schemeClr val="accent1"/>
                    </a:solidFill>
                    <a:latin typeface="+mj-lt"/>
                    <a:ea typeface="新細明體" panose="02020500000000000000" pitchFamily="18" charset="-120"/>
                  </a:rPr>
                  <a:t>, k&gt;=0.</a:t>
                </a:r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2BD31794-8D82-4479-8BE7-D68A8E534F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2524" y="1965960"/>
                <a:ext cx="7696200" cy="3771900"/>
              </a:xfrm>
              <a:prstGeom prst="rect">
                <a:avLst/>
              </a:prstGeom>
              <a:blipFill>
                <a:blip r:embed="rId4"/>
                <a:stretch>
                  <a:fillRect l="-1425" t="-16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43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4E417-823C-4130-9D16-65BF5A25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vs Full Binary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16EBA-2E4A-4755-9F0D-4E50CCE7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+mj-lt"/>
              </a:rPr>
              <a:t>17</a:t>
            </a:fld>
            <a:endParaRPr lang="en-US" dirty="0">
              <a:latin typeface="+mj-lt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D1E6313-20F0-46CC-B915-1FAFA84E3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785" y="1648557"/>
            <a:ext cx="7924800" cy="228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accent1"/>
                </a:solidFill>
                <a:latin typeface="+mj-lt"/>
                <a:ea typeface="新細明體" panose="02020500000000000000" pitchFamily="18" charset="-120"/>
              </a:rPr>
              <a:t>A labeled binary tree containing the labels 1 to n with root 1, branches leading to nodes labeled 2 and 3, branches from these leading to 4, 5 and 6, 7, respectively, and so 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accent1"/>
                </a:solidFill>
                <a:latin typeface="+mj-lt"/>
                <a:ea typeface="新細明體" panose="02020500000000000000" pitchFamily="18" charset="-120"/>
              </a:rPr>
              <a:t>A binary tree with </a:t>
            </a:r>
            <a:r>
              <a:rPr lang="en-US" altLang="zh-TW" sz="2000" i="1" dirty="0">
                <a:solidFill>
                  <a:schemeClr val="accent1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chemeClr val="accent1"/>
                </a:solidFill>
                <a:latin typeface="+mj-lt"/>
                <a:ea typeface="新細明體" panose="02020500000000000000" pitchFamily="18" charset="-120"/>
              </a:rPr>
              <a:t> nodes and level </a:t>
            </a:r>
            <a:r>
              <a:rPr lang="en-US" altLang="zh-TW" sz="2000" i="1" dirty="0">
                <a:solidFill>
                  <a:schemeClr val="accent1"/>
                </a:solidFill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2000" dirty="0">
                <a:solidFill>
                  <a:schemeClr val="accent1"/>
                </a:solidFill>
                <a:latin typeface="+mj-lt"/>
                <a:ea typeface="新細明體" panose="02020500000000000000" pitchFamily="18" charset="-120"/>
              </a:rPr>
              <a:t> is complete </a:t>
            </a:r>
            <a:r>
              <a:rPr lang="en-US" altLang="zh-TW" sz="2000" i="1" dirty="0" err="1">
                <a:solidFill>
                  <a:schemeClr val="accent1"/>
                </a:solidFill>
                <a:latin typeface="+mj-lt"/>
                <a:ea typeface="新細明體" panose="02020500000000000000" pitchFamily="18" charset="-120"/>
              </a:rPr>
              <a:t>iff</a:t>
            </a:r>
            <a:r>
              <a:rPr lang="en-US" altLang="zh-TW" sz="2000" dirty="0">
                <a:solidFill>
                  <a:schemeClr val="accent1"/>
                </a:solidFill>
                <a:latin typeface="+mj-lt"/>
                <a:ea typeface="新細明體" panose="02020500000000000000" pitchFamily="18" charset="-120"/>
              </a:rPr>
              <a:t> its nodes correspond to the nodes numbered from 1 to </a:t>
            </a:r>
            <a:r>
              <a:rPr lang="en-US" altLang="zh-TW" sz="2000" i="1" dirty="0">
                <a:solidFill>
                  <a:schemeClr val="accent1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chemeClr val="accent1"/>
                </a:solidFill>
                <a:latin typeface="+mj-lt"/>
                <a:ea typeface="新細明體" panose="02020500000000000000" pitchFamily="18" charset="-120"/>
              </a:rPr>
              <a:t> in the full binary tree of level </a:t>
            </a:r>
            <a:r>
              <a:rPr lang="en-US" altLang="zh-TW" sz="2000" i="1" dirty="0">
                <a:solidFill>
                  <a:schemeClr val="accent1"/>
                </a:solidFill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2000" dirty="0">
                <a:solidFill>
                  <a:schemeClr val="accent1"/>
                </a:solidFill>
                <a:latin typeface="+mj-lt"/>
                <a:ea typeface="新細明體" panose="02020500000000000000" pitchFamily="18" charset="-120"/>
              </a:rPr>
              <a:t>.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32DEEDED-59F7-4E3B-B97D-0142333D111C}"/>
              </a:ext>
            </a:extLst>
          </p:cNvPr>
          <p:cNvGrpSpPr>
            <a:grpSpLocks/>
          </p:cNvGrpSpPr>
          <p:nvPr/>
        </p:nvGrpSpPr>
        <p:grpSpPr bwMode="auto">
          <a:xfrm>
            <a:off x="5097160" y="3551554"/>
            <a:ext cx="4140395" cy="2995137"/>
            <a:chOff x="3486" y="2577"/>
            <a:chExt cx="2274" cy="1645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0F8D568F-B8A7-4F35-879A-847CB7162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9" y="2584"/>
              <a:ext cx="225" cy="1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52BCD5A0-9D8A-4408-9EED-07DEA1CAC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" y="2577"/>
              <a:ext cx="159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1800">
                  <a:latin typeface="+mj-lt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672864C8-5CAB-442B-8002-79B5619A0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7" y="2947"/>
              <a:ext cx="225" cy="1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69FAE13B-2249-419A-AFC5-49700C5C9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" y="2951"/>
              <a:ext cx="167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1800">
                  <a:latin typeface="+mj-lt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743DBEB1-F02E-4CAE-A160-653F3106CD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91" y="2740"/>
              <a:ext cx="515" cy="2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2199B083-48FD-45C4-8B8A-A332D8CC2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" y="2958"/>
              <a:ext cx="224" cy="1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E1900D62-E185-4093-9A82-53B463673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" y="2962"/>
              <a:ext cx="159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1800">
                  <a:latin typeface="+mj-lt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4" name="Oval 12">
              <a:extLst>
                <a:ext uri="{FF2B5EF4-FFF2-40B4-BE49-F238E27FC236}">
                  <a16:creationId xmlns:a16="http://schemas.microsoft.com/office/drawing/2014/main" id="{18D520EA-E28F-4DD7-8D3E-83E158774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7" y="3342"/>
              <a:ext cx="225" cy="1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4A56F460-3C2B-4246-9D53-04414B03E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9" y="3346"/>
              <a:ext cx="157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1800">
                  <a:latin typeface="+mj-lt"/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8621BCB2-FE8A-4FC0-97F1-6672DD58D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1" y="3124"/>
              <a:ext cx="171" cy="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ACBAAC4E-B49F-4233-AB6F-5931316AF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4" y="3337"/>
              <a:ext cx="224" cy="1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ECF00B98-A294-4CD6-B26E-31A2A3068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3351"/>
              <a:ext cx="163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1800">
                  <a:latin typeface="+mj-lt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19" name="Oval 17">
              <a:extLst>
                <a:ext uri="{FF2B5EF4-FFF2-40B4-BE49-F238E27FC236}">
                  <a16:creationId xmlns:a16="http://schemas.microsoft.com/office/drawing/2014/main" id="{5DF5E80F-8538-46C4-93AA-EA2B1AFA6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" y="3721"/>
              <a:ext cx="225" cy="1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B3E12087-2F5F-4995-B0DF-FAFDDBFFB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" y="3736"/>
              <a:ext cx="217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1800">
                  <a:latin typeface="+mj-lt"/>
                  <a:ea typeface="新細明體" panose="02020500000000000000" pitchFamily="18" charset="-120"/>
                </a:rPr>
                <a:t>11</a:t>
              </a:r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8619B4BE-F3D8-48DC-A713-9080EB0700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8" y="3522"/>
              <a:ext cx="103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1538A208-5D31-4DED-9CA0-C2DD57896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" y="3352"/>
              <a:ext cx="225" cy="1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1AB8D258-06C8-4776-847A-CBDE4047A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" y="3356"/>
              <a:ext cx="167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1800" dirty="0">
                  <a:latin typeface="+mj-lt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24" name="Oval 22">
              <a:extLst>
                <a:ext uri="{FF2B5EF4-FFF2-40B4-BE49-F238E27FC236}">
                  <a16:creationId xmlns:a16="http://schemas.microsoft.com/office/drawing/2014/main" id="{C2E50D7B-AB49-4B82-AF86-EC1B3F045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9" y="3720"/>
              <a:ext cx="225" cy="1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4B2422C5-7C08-4C78-8889-1327DF5C7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" y="3734"/>
              <a:ext cx="225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1800">
                  <a:latin typeface="+mj-lt"/>
                  <a:ea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9662AC3A-DD22-49BD-BD88-85370DC91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1" y="3330"/>
              <a:ext cx="224" cy="18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402E864B-3A5D-49C5-B8A3-B85F14069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1" y="3345"/>
              <a:ext cx="169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1800">
                  <a:latin typeface="+mj-lt"/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A0C24A8C-762E-4CA7-9EC9-8DEA41CC56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02" y="3123"/>
              <a:ext cx="247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0A90D6F7-9F89-4DA5-9988-ADD666AAAE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0" y="3127"/>
              <a:ext cx="23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CB020A8F-6022-42D8-88F2-842E78B869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1" y="3132"/>
              <a:ext cx="236" cy="2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" name="Line 29">
              <a:extLst>
                <a:ext uri="{FF2B5EF4-FFF2-40B4-BE49-F238E27FC236}">
                  <a16:creationId xmlns:a16="http://schemas.microsoft.com/office/drawing/2014/main" id="{0D1B523B-36DC-4D74-9AA2-ADD64E3944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40" y="3516"/>
              <a:ext cx="103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" name="Line 30">
              <a:extLst>
                <a:ext uri="{FF2B5EF4-FFF2-40B4-BE49-F238E27FC236}">
                  <a16:creationId xmlns:a16="http://schemas.microsoft.com/office/drawing/2014/main" id="{AD339345-B598-499D-A3F5-82C6499749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" y="2750"/>
              <a:ext cx="504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" name="Oval 31">
              <a:extLst>
                <a:ext uri="{FF2B5EF4-FFF2-40B4-BE49-F238E27FC236}">
                  <a16:creationId xmlns:a16="http://schemas.microsoft.com/office/drawing/2014/main" id="{D4C37583-D418-419A-8D5C-036285EF9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4" y="3721"/>
              <a:ext cx="225" cy="1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" name="Rectangle 32">
              <a:extLst>
                <a:ext uri="{FF2B5EF4-FFF2-40B4-BE49-F238E27FC236}">
                  <a16:creationId xmlns:a16="http://schemas.microsoft.com/office/drawing/2014/main" id="{0E81EBD3-AA9B-4E65-9C77-7384E00C5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" y="3736"/>
              <a:ext cx="169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1800">
                  <a:latin typeface="+mj-lt"/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35" name="Oval 33">
              <a:extLst>
                <a:ext uri="{FF2B5EF4-FFF2-40B4-BE49-F238E27FC236}">
                  <a16:creationId xmlns:a16="http://schemas.microsoft.com/office/drawing/2014/main" id="{1679726D-7772-455C-A8A0-C4E29EF18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" y="3730"/>
              <a:ext cx="225" cy="1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6" name="Rectangle 34">
              <a:extLst>
                <a:ext uri="{FF2B5EF4-FFF2-40B4-BE49-F238E27FC236}">
                  <a16:creationId xmlns:a16="http://schemas.microsoft.com/office/drawing/2014/main" id="{1DCB28D1-9EA7-4DE9-AE4F-D71011B45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8" y="3744"/>
              <a:ext cx="167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1800">
                  <a:latin typeface="+mj-lt"/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37" name="Line 35">
              <a:extLst>
                <a:ext uri="{FF2B5EF4-FFF2-40B4-BE49-F238E27FC236}">
                  <a16:creationId xmlns:a16="http://schemas.microsoft.com/office/drawing/2014/main" id="{6DC79B4F-413A-4A99-B93E-CD54995812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84" y="3543"/>
              <a:ext cx="107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8" name="Line 36">
              <a:extLst>
                <a:ext uri="{FF2B5EF4-FFF2-40B4-BE49-F238E27FC236}">
                  <a16:creationId xmlns:a16="http://schemas.microsoft.com/office/drawing/2014/main" id="{EE2CD9F1-F504-4B4C-B9D2-B6A700D9B5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6" y="3543"/>
              <a:ext cx="107" cy="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9" name="Oval 37">
              <a:extLst>
                <a:ext uri="{FF2B5EF4-FFF2-40B4-BE49-F238E27FC236}">
                  <a16:creationId xmlns:a16="http://schemas.microsoft.com/office/drawing/2014/main" id="{64BCC710-5515-42C7-94ED-BC585E6C3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" y="3710"/>
              <a:ext cx="225" cy="1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" name="Rectangle 38">
              <a:extLst>
                <a:ext uri="{FF2B5EF4-FFF2-40B4-BE49-F238E27FC236}">
                  <a16:creationId xmlns:a16="http://schemas.microsoft.com/office/drawing/2014/main" id="{C29D402A-7FBC-4964-9DE8-51666A5EF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0" y="3703"/>
              <a:ext cx="220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1800">
                  <a:latin typeface="+mj-lt"/>
                  <a:ea typeface="新細明體" panose="02020500000000000000" pitchFamily="18" charset="-120"/>
                </a:rPr>
                <a:t>15</a:t>
              </a:r>
            </a:p>
          </p:txBody>
        </p:sp>
        <p:sp>
          <p:nvSpPr>
            <p:cNvPr id="41" name="Oval 39">
              <a:extLst>
                <a:ext uri="{FF2B5EF4-FFF2-40B4-BE49-F238E27FC236}">
                  <a16:creationId xmlns:a16="http://schemas.microsoft.com/office/drawing/2014/main" id="{188A0DBD-6E46-4887-BD3F-324FF5D89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3709"/>
              <a:ext cx="225" cy="1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2" name="Rectangle 40">
              <a:extLst>
                <a:ext uri="{FF2B5EF4-FFF2-40B4-BE49-F238E27FC236}">
                  <a16:creationId xmlns:a16="http://schemas.microsoft.com/office/drawing/2014/main" id="{062383B6-491E-4259-BBE0-F8110DE18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8" y="3701"/>
              <a:ext cx="225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1800">
                  <a:latin typeface="+mj-lt"/>
                  <a:ea typeface="新細明體" panose="02020500000000000000" pitchFamily="18" charset="-120"/>
                </a:rPr>
                <a:t>14</a:t>
              </a:r>
            </a:p>
          </p:txBody>
        </p:sp>
        <p:sp>
          <p:nvSpPr>
            <p:cNvPr id="43" name="Oval 41">
              <a:extLst>
                <a:ext uri="{FF2B5EF4-FFF2-40B4-BE49-F238E27FC236}">
                  <a16:creationId xmlns:a16="http://schemas.microsoft.com/office/drawing/2014/main" id="{A5E5005E-0035-4BB3-948E-817BADAC0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3" y="3710"/>
              <a:ext cx="225" cy="1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Rectangle 42">
              <a:extLst>
                <a:ext uri="{FF2B5EF4-FFF2-40B4-BE49-F238E27FC236}">
                  <a16:creationId xmlns:a16="http://schemas.microsoft.com/office/drawing/2014/main" id="{F6CD7843-67C5-47C6-8C08-CCE8CB261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2" y="3704"/>
              <a:ext cx="213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1800">
                  <a:latin typeface="+mj-lt"/>
                  <a:ea typeface="新細明體" panose="02020500000000000000" pitchFamily="18" charset="-120"/>
                </a:rPr>
                <a:t>13</a:t>
              </a:r>
            </a:p>
          </p:txBody>
        </p:sp>
        <p:sp>
          <p:nvSpPr>
            <p:cNvPr id="45" name="Oval 43">
              <a:extLst>
                <a:ext uri="{FF2B5EF4-FFF2-40B4-BE49-F238E27FC236}">
                  <a16:creationId xmlns:a16="http://schemas.microsoft.com/office/drawing/2014/main" id="{7E3FEF3F-50EB-47CB-A689-6807F023D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5" y="3719"/>
              <a:ext cx="225" cy="1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Rectangle 44">
              <a:extLst>
                <a:ext uri="{FF2B5EF4-FFF2-40B4-BE49-F238E27FC236}">
                  <a16:creationId xmlns:a16="http://schemas.microsoft.com/office/drawing/2014/main" id="{F6DCA041-B9B3-4C6D-AFF3-BB8804BBC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8" y="3712"/>
              <a:ext cx="225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1800">
                  <a:latin typeface="+mj-lt"/>
                  <a:ea typeface="新細明體" panose="02020500000000000000" pitchFamily="18" charset="-120"/>
                </a:rPr>
                <a:t>12</a:t>
              </a:r>
            </a:p>
          </p:txBody>
        </p:sp>
        <p:sp>
          <p:nvSpPr>
            <p:cNvPr id="47" name="Line 45">
              <a:extLst>
                <a:ext uri="{FF2B5EF4-FFF2-40B4-BE49-F238E27FC236}">
                  <a16:creationId xmlns:a16="http://schemas.microsoft.com/office/drawing/2014/main" id="{3AF4F999-5E34-48F3-ACEF-7DFD97F333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8" y="3511"/>
              <a:ext cx="103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Line 46">
              <a:extLst>
                <a:ext uri="{FF2B5EF4-FFF2-40B4-BE49-F238E27FC236}">
                  <a16:creationId xmlns:a16="http://schemas.microsoft.com/office/drawing/2014/main" id="{F1D12432-2BB7-47E1-989C-2EB0901547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50" y="3505"/>
              <a:ext cx="103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Line 47">
              <a:extLst>
                <a:ext uri="{FF2B5EF4-FFF2-40B4-BE49-F238E27FC236}">
                  <a16:creationId xmlns:a16="http://schemas.microsoft.com/office/drawing/2014/main" id="{C3B6818B-D956-4738-AB76-4A401E39F8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94" y="3532"/>
              <a:ext cx="107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Line 48">
              <a:extLst>
                <a:ext uri="{FF2B5EF4-FFF2-40B4-BE49-F238E27FC236}">
                  <a16:creationId xmlns:a16="http://schemas.microsoft.com/office/drawing/2014/main" id="{4EDB211E-7BB6-4366-AA2B-EEF4EBC2FF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3532"/>
              <a:ext cx="107" cy="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Text Box 49">
              <a:extLst>
                <a:ext uri="{FF2B5EF4-FFF2-40B4-BE49-F238E27FC236}">
                  <a16:creationId xmlns:a16="http://schemas.microsoft.com/office/drawing/2014/main" id="{0B6E513A-0758-46CF-8A6D-817779B7D4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4" y="4002"/>
              <a:ext cx="1585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TW" sz="2000" dirty="0">
                  <a:solidFill>
                    <a:srgbClr val="CC3300"/>
                  </a:solidFill>
                  <a:latin typeface="+mj-lt"/>
                  <a:ea typeface="新細明體" panose="02020500000000000000" pitchFamily="18" charset="-120"/>
                </a:rPr>
                <a:t>Full binary tree of depth 3</a:t>
              </a:r>
            </a:p>
          </p:txBody>
        </p:sp>
      </p:grpSp>
      <p:grpSp>
        <p:nvGrpSpPr>
          <p:cNvPr id="52" name="Group 50">
            <a:extLst>
              <a:ext uri="{FF2B5EF4-FFF2-40B4-BE49-F238E27FC236}">
                <a16:creationId xmlns:a16="http://schemas.microsoft.com/office/drawing/2014/main" id="{7506DD15-41AC-43C5-9926-7D25C014F1DA}"/>
              </a:ext>
            </a:extLst>
          </p:cNvPr>
          <p:cNvGrpSpPr>
            <a:grpSpLocks/>
          </p:cNvGrpSpPr>
          <p:nvPr/>
        </p:nvGrpSpPr>
        <p:grpSpPr bwMode="auto">
          <a:xfrm>
            <a:off x="1515439" y="3664667"/>
            <a:ext cx="2843415" cy="2920848"/>
            <a:chOff x="846" y="2578"/>
            <a:chExt cx="1579" cy="1622"/>
          </a:xfrm>
        </p:grpSpPr>
        <p:sp>
          <p:nvSpPr>
            <p:cNvPr id="53" name="Oval 51">
              <a:extLst>
                <a:ext uri="{FF2B5EF4-FFF2-40B4-BE49-F238E27FC236}">
                  <a16:creationId xmlns:a16="http://schemas.microsoft.com/office/drawing/2014/main" id="{389B3845-2DFF-41E5-8129-9A39EE07A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8" y="2585"/>
              <a:ext cx="225" cy="1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Rectangle 52">
              <a:extLst>
                <a:ext uri="{FF2B5EF4-FFF2-40B4-BE49-F238E27FC236}">
                  <a16:creationId xmlns:a16="http://schemas.microsoft.com/office/drawing/2014/main" id="{1DCCEEDB-8903-4DE8-9422-13DAC297D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9" y="2578"/>
              <a:ext cx="161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1800">
                  <a:latin typeface="+mj-lt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55" name="Oval 53">
              <a:extLst>
                <a:ext uri="{FF2B5EF4-FFF2-40B4-BE49-F238E27FC236}">
                  <a16:creationId xmlns:a16="http://schemas.microsoft.com/office/drawing/2014/main" id="{D11B03A6-0C22-4C24-8802-DCA820B1D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2" y="2969"/>
              <a:ext cx="225" cy="1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Rectangle 54">
              <a:extLst>
                <a:ext uri="{FF2B5EF4-FFF2-40B4-BE49-F238E27FC236}">
                  <a16:creationId xmlns:a16="http://schemas.microsoft.com/office/drawing/2014/main" id="{BEFCB594-632E-480F-9DCA-21F7DF811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4" y="2973"/>
              <a:ext cx="169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1800">
                  <a:latin typeface="+mj-lt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57" name="Line 55">
              <a:extLst>
                <a:ext uri="{FF2B5EF4-FFF2-40B4-BE49-F238E27FC236}">
                  <a16:creationId xmlns:a16="http://schemas.microsoft.com/office/drawing/2014/main" id="{5F28D2B9-F3AD-4DF1-8F46-B7D9CCB4B8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50" y="2748"/>
              <a:ext cx="304" cy="2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Oval 56">
              <a:extLst>
                <a:ext uri="{FF2B5EF4-FFF2-40B4-BE49-F238E27FC236}">
                  <a16:creationId xmlns:a16="http://schemas.microsoft.com/office/drawing/2014/main" id="{96F1F4B6-F63A-4D44-BCF9-CDF78967D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" y="2980"/>
              <a:ext cx="224" cy="1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Rectangle 57">
              <a:extLst>
                <a:ext uri="{FF2B5EF4-FFF2-40B4-BE49-F238E27FC236}">
                  <a16:creationId xmlns:a16="http://schemas.microsoft.com/office/drawing/2014/main" id="{BE1B2EFF-81E2-419D-B240-9734B00E7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7" y="2984"/>
              <a:ext cx="161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1800">
                  <a:latin typeface="+mj-lt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60" name="Oval 58">
              <a:extLst>
                <a:ext uri="{FF2B5EF4-FFF2-40B4-BE49-F238E27FC236}">
                  <a16:creationId xmlns:a16="http://schemas.microsoft.com/office/drawing/2014/main" id="{2CC29DD7-24C2-4734-BB61-9CE3FAE8D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" y="3342"/>
              <a:ext cx="225" cy="1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Rectangle 59">
              <a:extLst>
                <a:ext uri="{FF2B5EF4-FFF2-40B4-BE49-F238E27FC236}">
                  <a16:creationId xmlns:a16="http://schemas.microsoft.com/office/drawing/2014/main" id="{7084A384-93B2-4FCD-86E5-C9D37D665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3346"/>
              <a:ext cx="158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1800">
                  <a:latin typeface="+mj-lt"/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62" name="Line 60">
              <a:extLst>
                <a:ext uri="{FF2B5EF4-FFF2-40B4-BE49-F238E27FC236}">
                  <a16:creationId xmlns:a16="http://schemas.microsoft.com/office/drawing/2014/main" id="{121AA850-68CC-4AFD-885D-E1798DD92B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2" y="3167"/>
              <a:ext cx="115" cy="1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Oval 61">
              <a:extLst>
                <a:ext uri="{FF2B5EF4-FFF2-40B4-BE49-F238E27FC236}">
                  <a16:creationId xmlns:a16="http://schemas.microsoft.com/office/drawing/2014/main" id="{6597A291-F67A-445A-A767-4088814DF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" y="3359"/>
              <a:ext cx="224" cy="1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Rectangle 62">
              <a:extLst>
                <a:ext uri="{FF2B5EF4-FFF2-40B4-BE49-F238E27FC236}">
                  <a16:creationId xmlns:a16="http://schemas.microsoft.com/office/drawing/2014/main" id="{F38A828F-385D-44D9-8E1F-CA0867815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4" y="3373"/>
              <a:ext cx="165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1800" dirty="0">
                  <a:latin typeface="+mj-lt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65" name="Oval 63">
              <a:extLst>
                <a:ext uri="{FF2B5EF4-FFF2-40B4-BE49-F238E27FC236}">
                  <a16:creationId xmlns:a16="http://schemas.microsoft.com/office/drawing/2014/main" id="{C8DB31E0-8010-4B14-AEB6-5EC5D65A1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" y="3775"/>
              <a:ext cx="225" cy="1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Rectangle 64">
              <a:extLst>
                <a:ext uri="{FF2B5EF4-FFF2-40B4-BE49-F238E27FC236}">
                  <a16:creationId xmlns:a16="http://schemas.microsoft.com/office/drawing/2014/main" id="{09F382C5-19E8-48E9-9B3B-6C4F9BA27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" y="3790"/>
              <a:ext cx="171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1800">
                  <a:latin typeface="+mj-lt"/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67" name="Line 65">
              <a:extLst>
                <a:ext uri="{FF2B5EF4-FFF2-40B4-BE49-F238E27FC236}">
                  <a16:creationId xmlns:a16="http://schemas.microsoft.com/office/drawing/2014/main" id="{98ACC477-689E-4DE2-9A7A-E93E151071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1" y="3565"/>
              <a:ext cx="169" cy="2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Oval 66">
              <a:extLst>
                <a:ext uri="{FF2B5EF4-FFF2-40B4-BE49-F238E27FC236}">
                  <a16:creationId xmlns:a16="http://schemas.microsoft.com/office/drawing/2014/main" id="{6D105CCD-D017-482B-9162-B7D16D5EF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" y="3352"/>
              <a:ext cx="225" cy="1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Rectangle 67">
              <a:extLst>
                <a:ext uri="{FF2B5EF4-FFF2-40B4-BE49-F238E27FC236}">
                  <a16:creationId xmlns:a16="http://schemas.microsoft.com/office/drawing/2014/main" id="{31CB5439-8873-41D1-9105-F300F089C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" y="3356"/>
              <a:ext cx="169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1800">
                  <a:latin typeface="+mj-lt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70" name="Oval 68">
              <a:extLst>
                <a:ext uri="{FF2B5EF4-FFF2-40B4-BE49-F238E27FC236}">
                  <a16:creationId xmlns:a16="http://schemas.microsoft.com/office/drawing/2014/main" id="{43206D0C-2170-4A90-8DA9-163DD912F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" y="3763"/>
              <a:ext cx="225" cy="1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1" name="Rectangle 69">
              <a:extLst>
                <a:ext uri="{FF2B5EF4-FFF2-40B4-BE49-F238E27FC236}">
                  <a16:creationId xmlns:a16="http://schemas.microsoft.com/office/drawing/2014/main" id="{CA15F342-AF7F-444A-8D00-F02F4D54C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" y="3777"/>
              <a:ext cx="169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1800">
                  <a:latin typeface="+mj-lt"/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72" name="Oval 70">
              <a:extLst>
                <a:ext uri="{FF2B5EF4-FFF2-40B4-BE49-F238E27FC236}">
                  <a16:creationId xmlns:a16="http://schemas.microsoft.com/office/drawing/2014/main" id="{35DEC6FF-15D6-438D-ACDC-55CCE16C6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" y="3341"/>
              <a:ext cx="224" cy="18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Rectangle 71">
              <a:extLst>
                <a:ext uri="{FF2B5EF4-FFF2-40B4-BE49-F238E27FC236}">
                  <a16:creationId xmlns:a16="http://schemas.microsoft.com/office/drawing/2014/main" id="{2E244787-FEB9-4041-9E99-FCDA788A9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1" y="3356"/>
              <a:ext cx="171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1800">
                  <a:latin typeface="+mj-lt"/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74" name="Line 72">
              <a:extLst>
                <a:ext uri="{FF2B5EF4-FFF2-40B4-BE49-F238E27FC236}">
                  <a16:creationId xmlns:a16="http://schemas.microsoft.com/office/drawing/2014/main" id="{8DBEC0B1-0B4F-4F44-AC6F-94C85F218B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5" y="3166"/>
              <a:ext cx="128" cy="1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Line 73">
              <a:extLst>
                <a:ext uri="{FF2B5EF4-FFF2-40B4-BE49-F238E27FC236}">
                  <a16:creationId xmlns:a16="http://schemas.microsoft.com/office/drawing/2014/main" id="{4BC0BD30-A2E3-4133-B0D1-A731A3AF7C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4" y="3149"/>
              <a:ext cx="148" cy="2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Line 74">
              <a:extLst>
                <a:ext uri="{FF2B5EF4-FFF2-40B4-BE49-F238E27FC236}">
                  <a16:creationId xmlns:a16="http://schemas.microsoft.com/office/drawing/2014/main" id="{4836ACF0-058D-4EED-A5EA-EC6CA8466A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3" y="3143"/>
              <a:ext cx="129" cy="2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Line 75">
              <a:extLst>
                <a:ext uri="{FF2B5EF4-FFF2-40B4-BE49-F238E27FC236}">
                  <a16:creationId xmlns:a16="http://schemas.microsoft.com/office/drawing/2014/main" id="{91AA0C1B-0B24-4937-B4E0-26A8FDA809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7" y="3559"/>
              <a:ext cx="169" cy="1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Line 76">
              <a:extLst>
                <a:ext uri="{FF2B5EF4-FFF2-40B4-BE49-F238E27FC236}">
                  <a16:creationId xmlns:a16="http://schemas.microsoft.com/office/drawing/2014/main" id="{566AE03B-CECE-43DB-A8A9-08D841F05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3" y="2754"/>
              <a:ext cx="284" cy="2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Text Box 77">
              <a:extLst>
                <a:ext uri="{FF2B5EF4-FFF2-40B4-BE49-F238E27FC236}">
                  <a16:creationId xmlns:a16="http://schemas.microsoft.com/office/drawing/2014/main" id="{31B7EB3B-6C71-4792-96D9-8930960CB7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6" y="3978"/>
              <a:ext cx="1349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TW" sz="2000" dirty="0">
                  <a:solidFill>
                    <a:srgbClr val="CC3300"/>
                  </a:solidFill>
                  <a:latin typeface="+mj-lt"/>
                  <a:ea typeface="新細明體" panose="02020500000000000000" pitchFamily="18" charset="-120"/>
                </a:rPr>
                <a:t>Complete binary tree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942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4DDDA-E0B5-4B44-8836-FF865CDF6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3AA70-A5CC-4F61-9A28-84D2B208B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/>
              <a:t>Let l, R, and r stand for moving left, visiting </a:t>
            </a:r>
            <a:br>
              <a:rPr lang="en-US" altLang="zh-TW" sz="2400" dirty="0"/>
            </a:br>
            <a:r>
              <a:rPr lang="en-US" altLang="zh-TW" sz="2400" dirty="0"/>
              <a:t>the node and moving right.</a:t>
            </a:r>
          </a:p>
          <a:p>
            <a:endParaRPr lang="en-US" altLang="zh-TW" sz="2400" dirty="0"/>
          </a:p>
          <a:p>
            <a:r>
              <a:rPr lang="en-US" altLang="zh-TW" sz="2400" dirty="0"/>
              <a:t>There are six possible combinations of traversal</a:t>
            </a:r>
          </a:p>
          <a:p>
            <a:pPr lvl="1"/>
            <a:r>
              <a:rPr lang="en-US" altLang="zh-TW" sz="2400" dirty="0" err="1"/>
              <a:t>lRr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lrR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Rlr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Rrl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rRl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rlR</a:t>
            </a:r>
            <a:endParaRPr lang="en-US" altLang="zh-TW" sz="2400" dirty="0"/>
          </a:p>
          <a:p>
            <a:pPr lvl="1"/>
            <a:endParaRPr lang="en-US" altLang="zh-TW" sz="2400" dirty="0"/>
          </a:p>
          <a:p>
            <a:r>
              <a:rPr lang="en-US" altLang="zh-TW" sz="2400" dirty="0"/>
              <a:t>Adopt convention that we traverse left before </a:t>
            </a:r>
            <a:br>
              <a:rPr lang="en-US" altLang="zh-TW" sz="2400" dirty="0"/>
            </a:br>
            <a:r>
              <a:rPr lang="en-US" altLang="zh-TW" sz="2400" dirty="0"/>
              <a:t>right, only 3 traversals remain</a:t>
            </a:r>
          </a:p>
          <a:p>
            <a:pPr lvl="1"/>
            <a:r>
              <a:rPr lang="en-US" altLang="zh-TW" sz="2400" dirty="0" err="1"/>
              <a:t>lRr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lrR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Rlr</a:t>
            </a:r>
            <a:endParaRPr lang="en-US" altLang="zh-TW" sz="2400" dirty="0"/>
          </a:p>
          <a:p>
            <a:pPr lvl="1"/>
            <a:r>
              <a:rPr lang="en-US" altLang="zh-TW" sz="2400" dirty="0" err="1"/>
              <a:t>Inorder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Postorder</a:t>
            </a:r>
            <a:r>
              <a:rPr lang="en-US" altLang="zh-TW" sz="2400" dirty="0"/>
              <a:t>, Preorder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A08D3-6EF7-4379-9739-A7E9BBFD0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66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5B969-55D4-435E-B9D0-6DCE0B66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 119">
            <a:extLst>
              <a:ext uri="{FF2B5EF4-FFF2-40B4-BE49-F238E27FC236}">
                <a16:creationId xmlns:a16="http://schemas.microsoft.com/office/drawing/2014/main" id="{357D42FF-F65A-43E5-8796-49E1110CE5E4}"/>
              </a:ext>
            </a:extLst>
          </p:cNvPr>
          <p:cNvSpPr>
            <a:spLocks noGrp="1"/>
          </p:cNvSpPr>
          <p:nvPr/>
        </p:nvSpPr>
        <p:spPr bwMode="auto">
          <a:xfrm>
            <a:off x="8458200" y="57150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fld id="{DF976CA8-014A-43E4-B0B6-E3835E81A608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E95D12-7C0B-4859-9F3F-F87701D60D0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905000" y="685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chemeClr val="accent1"/>
                </a:solidFill>
              </a:rPr>
              <a:t>The order in which the nodes are visited during a tree traversal can be easily determined by imagining there is a “flag” attached to each node, as follows: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749B9D-CCAE-4B83-A296-5AC0893D28F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828800" y="3124200"/>
            <a:ext cx="7848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solidFill>
                  <a:schemeClr val="accent1"/>
                </a:solidFill>
              </a:rPr>
              <a:t>To traverse the tree, collect the flags: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9649032-BE5C-4F08-8BE5-E1F5D00CD625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057400"/>
            <a:ext cx="1219200" cy="976313"/>
            <a:chOff x="720" y="1728"/>
            <a:chExt cx="768" cy="615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D0985430-B0FE-4DA1-A0DB-8FF173CBF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72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8" name="Line 6">
              <a:extLst>
                <a:ext uri="{FF2B5EF4-FFF2-40B4-BE49-F238E27FC236}">
                  <a16:creationId xmlns:a16="http://schemas.microsoft.com/office/drawing/2014/main" id="{74A0C89F-8D85-43D8-9502-94834B07C8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1920"/>
              <a:ext cx="192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9" name="Line 7">
              <a:extLst>
                <a:ext uri="{FF2B5EF4-FFF2-40B4-BE49-F238E27FC236}">
                  <a16:creationId xmlns:a16="http://schemas.microsoft.com/office/drawing/2014/main" id="{A45B5D2D-E22E-4BD2-9E0D-795CBE2922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920"/>
              <a:ext cx="144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0" name="AutoShape 14">
              <a:extLst>
                <a:ext uri="{FF2B5EF4-FFF2-40B4-BE49-F238E27FC236}">
                  <a16:creationId xmlns:a16="http://schemas.microsoft.com/office/drawing/2014/main" id="{FD717B5B-1397-4F90-9798-6390C3173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799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1" name="Line 15">
              <a:extLst>
                <a:ext uri="{FF2B5EF4-FFF2-40B4-BE49-F238E27FC236}">
                  <a16:creationId xmlns:a16="http://schemas.microsoft.com/office/drawing/2014/main" id="{691AFDCD-F65E-455D-91C4-73675DFF86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1824"/>
              <a:ext cx="96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2" name="Text Box 21">
              <a:extLst>
                <a:ext uri="{FF2B5EF4-FFF2-40B4-BE49-F238E27FC236}">
                  <a16:creationId xmlns:a16="http://schemas.microsoft.com/office/drawing/2014/main" id="{5DEC06C1-A4B1-4663-8FE2-B993FF676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112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>
                  <a:latin typeface="Trebuchet MS" panose="020B0603020202020204" pitchFamily="34" charset="0"/>
                </a:rPr>
                <a:t>preorder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EF4EC51-483A-42AD-A669-0EA1692ECB27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2057400"/>
            <a:ext cx="1219200" cy="976313"/>
            <a:chOff x="1680" y="1728"/>
            <a:chExt cx="768" cy="615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0592CA1A-8D21-4447-9EB7-0108D1F7C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72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2" name="Line 9">
              <a:extLst>
                <a:ext uri="{FF2B5EF4-FFF2-40B4-BE49-F238E27FC236}">
                  <a16:creationId xmlns:a16="http://schemas.microsoft.com/office/drawing/2014/main" id="{5F4C058C-90EA-4A56-8D97-71B370652C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1920"/>
              <a:ext cx="192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3" name="Line 10">
              <a:extLst>
                <a:ext uri="{FF2B5EF4-FFF2-40B4-BE49-F238E27FC236}">
                  <a16:creationId xmlns:a16="http://schemas.microsoft.com/office/drawing/2014/main" id="{E8F7953D-FDBE-41EB-A45B-D466D8E16D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920"/>
              <a:ext cx="144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4" name="AutoShape 16">
              <a:extLst>
                <a:ext uri="{FF2B5EF4-FFF2-40B4-BE49-F238E27FC236}">
                  <a16:creationId xmlns:a16="http://schemas.microsoft.com/office/drawing/2014/main" id="{14406C11-D63E-4C97-9509-5EE1C557DD5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089" y="2021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5" name="Line 17">
              <a:extLst>
                <a:ext uri="{FF2B5EF4-FFF2-40B4-BE49-F238E27FC236}">
                  <a16:creationId xmlns:a16="http://schemas.microsoft.com/office/drawing/2014/main" id="{D162AD09-9753-4A87-BAFA-3B36943B7DD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2064" y="1968"/>
              <a:ext cx="96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6" name="Text Box 22">
              <a:extLst>
                <a:ext uri="{FF2B5EF4-FFF2-40B4-BE49-F238E27FC236}">
                  <a16:creationId xmlns:a16="http://schemas.microsoft.com/office/drawing/2014/main" id="{0B2A44A2-8951-488E-9051-BE2063876E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112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>
                  <a:latin typeface="Trebuchet MS" panose="020B0603020202020204" pitchFamily="34" charset="0"/>
                </a:rPr>
                <a:t>inorder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44930B-FE3E-4449-84DC-1092DADCEDB5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057400"/>
            <a:ext cx="1219200" cy="976313"/>
            <a:chOff x="2688" y="1728"/>
            <a:chExt cx="768" cy="615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E140304-F386-4110-941F-EC3131A28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72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5" name="Line 12">
              <a:extLst>
                <a:ext uri="{FF2B5EF4-FFF2-40B4-BE49-F238E27FC236}">
                  <a16:creationId xmlns:a16="http://schemas.microsoft.com/office/drawing/2014/main" id="{1A361FC9-7C57-4F81-B4BC-A74978DD35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1920"/>
              <a:ext cx="192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6" name="Line 13">
              <a:extLst>
                <a:ext uri="{FF2B5EF4-FFF2-40B4-BE49-F238E27FC236}">
                  <a16:creationId xmlns:a16="http://schemas.microsoft.com/office/drawing/2014/main" id="{8F4FFF71-14EE-4707-B318-9917ED8445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920"/>
              <a:ext cx="144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5F6A5E61-E025-4AE1-A8DF-FB99868653A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178" y="1804"/>
              <a:ext cx="144" cy="48"/>
              <a:chOff x="1008" y="1895"/>
              <a:chExt cx="144" cy="48"/>
            </a:xfrm>
          </p:grpSpPr>
          <p:sp>
            <p:nvSpPr>
              <p:cNvPr id="109" name="AutoShape 18">
                <a:extLst>
                  <a:ext uri="{FF2B5EF4-FFF2-40B4-BE49-F238E27FC236}">
                    <a16:creationId xmlns:a16="http://schemas.microsoft.com/office/drawing/2014/main" id="{191D6A18-A67C-4CDD-80C0-41F9333271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895"/>
                <a:ext cx="48" cy="48"/>
              </a:xfrm>
              <a:prstGeom prst="flowChartConnector">
                <a:avLst/>
              </a:prstGeom>
              <a:solidFill>
                <a:srgbClr val="FF0000"/>
              </a:solidFill>
              <a:ln w="222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0" name="Line 19">
                <a:extLst>
                  <a:ext uri="{FF2B5EF4-FFF2-40B4-BE49-F238E27FC236}">
                    <a16:creationId xmlns:a16="http://schemas.microsoft.com/office/drawing/2014/main" id="{2CDA5C6E-1683-4143-A3A2-066CEE748C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6" y="1920"/>
                <a:ext cx="96" cy="0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08" name="Text Box 23">
              <a:extLst>
                <a:ext uri="{FF2B5EF4-FFF2-40B4-BE49-F238E27FC236}">
                  <a16:creationId xmlns:a16="http://schemas.microsoft.com/office/drawing/2014/main" id="{19123EFD-23F9-47A4-A716-E68725E457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112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>
                  <a:latin typeface="Trebuchet MS" panose="020B0603020202020204" pitchFamily="34" charset="0"/>
                </a:rPr>
                <a:t>postorder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CB20C41-0B24-4D24-9EBC-69463AC5A8CA}"/>
              </a:ext>
            </a:extLst>
          </p:cNvPr>
          <p:cNvGrpSpPr>
            <a:grpSpLocks/>
          </p:cNvGrpSpPr>
          <p:nvPr/>
        </p:nvGrpSpPr>
        <p:grpSpPr bwMode="auto">
          <a:xfrm>
            <a:off x="2205039" y="3810000"/>
            <a:ext cx="2290763" cy="1371600"/>
            <a:chOff x="621" y="2832"/>
            <a:chExt cx="1443" cy="864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AB0E796-6380-4F41-9D93-27580319A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832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rebuchet MS" panose="020B0603020202020204" pitchFamily="34" charset="0"/>
                </a:rPr>
                <a:t>A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4136F17-D8C9-4F5E-8D74-207553E5C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16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rebuchet MS" panose="020B0603020202020204" pitchFamily="34" charset="0"/>
                </a:rPr>
                <a:t>B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848C452-9F7F-4BF7-8CD4-911366EF5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16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rebuchet MS" panose="020B0603020202020204" pitchFamily="34" charset="0"/>
                </a:rPr>
                <a:t>C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5CD28F1A-8F08-44C7-A423-73251D62F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rebuchet MS" panose="020B0603020202020204" pitchFamily="34" charset="0"/>
                </a:rPr>
                <a:t>D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C8FC228-2EE5-470D-93ED-680129BF5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rebuchet MS" panose="020B0603020202020204" pitchFamily="34" charset="0"/>
                </a:rPr>
                <a:t>E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21A2A7A6-8606-4FDA-85E7-703B6F962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rebuchet MS" panose="020B0603020202020204" pitchFamily="34" charset="0"/>
                </a:rPr>
                <a:t>F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8F620912-BA48-44B2-93F6-9ECF260E8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rebuchet MS" panose="020B0603020202020204" pitchFamily="34" charset="0"/>
                </a:rPr>
                <a:t>G</a:t>
              </a:r>
            </a:p>
          </p:txBody>
        </p:sp>
        <p:cxnSp>
          <p:nvCxnSpPr>
            <p:cNvPr id="84" name="AutoShape 31">
              <a:extLst>
                <a:ext uri="{FF2B5EF4-FFF2-40B4-BE49-F238E27FC236}">
                  <a16:creationId xmlns:a16="http://schemas.microsoft.com/office/drawing/2014/main" id="{9C976066-91FA-4638-92D5-21B0DA2B2A84}"/>
                </a:ext>
              </a:extLst>
            </p:cNvPr>
            <p:cNvCxnSpPr>
              <a:cxnSpLocks noChangeShapeType="1"/>
              <a:stCxn id="77" idx="3"/>
              <a:endCxn id="78" idx="7"/>
            </p:cNvCxnSpPr>
            <p:nvPr/>
          </p:nvCxnSpPr>
          <p:spPr bwMode="auto">
            <a:xfrm flipH="1">
              <a:off x="1076" y="3003"/>
              <a:ext cx="296" cy="186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AutoShape 32">
              <a:extLst>
                <a:ext uri="{FF2B5EF4-FFF2-40B4-BE49-F238E27FC236}">
                  <a16:creationId xmlns:a16="http://schemas.microsoft.com/office/drawing/2014/main" id="{C50F5F66-790B-45FF-88D1-CAB7C2EAF618}"/>
                </a:ext>
              </a:extLst>
            </p:cNvPr>
            <p:cNvCxnSpPr>
              <a:cxnSpLocks noChangeShapeType="1"/>
              <a:stCxn id="77" idx="5"/>
              <a:endCxn id="79" idx="1"/>
            </p:cNvCxnSpPr>
            <p:nvPr/>
          </p:nvCxnSpPr>
          <p:spPr bwMode="auto">
            <a:xfrm>
              <a:off x="1508" y="3003"/>
              <a:ext cx="200" cy="186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AutoShape 33">
              <a:extLst>
                <a:ext uri="{FF2B5EF4-FFF2-40B4-BE49-F238E27FC236}">
                  <a16:creationId xmlns:a16="http://schemas.microsoft.com/office/drawing/2014/main" id="{33587613-86DF-4B1C-8687-99BA479E6BE7}"/>
                </a:ext>
              </a:extLst>
            </p:cNvPr>
            <p:cNvCxnSpPr>
              <a:cxnSpLocks noChangeShapeType="1"/>
              <a:stCxn id="78" idx="3"/>
              <a:endCxn id="80" idx="0"/>
            </p:cNvCxnSpPr>
            <p:nvPr/>
          </p:nvCxnSpPr>
          <p:spPr bwMode="auto">
            <a:xfrm flipH="1">
              <a:off x="816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AutoShape 34">
              <a:extLst>
                <a:ext uri="{FF2B5EF4-FFF2-40B4-BE49-F238E27FC236}">
                  <a16:creationId xmlns:a16="http://schemas.microsoft.com/office/drawing/2014/main" id="{46EAA776-5F30-4FBE-9FBC-E4536805ED21}"/>
                </a:ext>
              </a:extLst>
            </p:cNvPr>
            <p:cNvCxnSpPr>
              <a:cxnSpLocks noChangeShapeType="1"/>
              <a:stCxn id="78" idx="5"/>
              <a:endCxn id="81" idx="0"/>
            </p:cNvCxnSpPr>
            <p:nvPr/>
          </p:nvCxnSpPr>
          <p:spPr bwMode="auto">
            <a:xfrm>
              <a:off x="1076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AutoShape 35">
              <a:extLst>
                <a:ext uri="{FF2B5EF4-FFF2-40B4-BE49-F238E27FC236}">
                  <a16:creationId xmlns:a16="http://schemas.microsoft.com/office/drawing/2014/main" id="{66DB328B-6BD4-46E7-8A62-ED882E5A0A44}"/>
                </a:ext>
              </a:extLst>
            </p:cNvPr>
            <p:cNvCxnSpPr>
              <a:cxnSpLocks noChangeShapeType="1"/>
              <a:stCxn id="79" idx="3"/>
              <a:endCxn id="82" idx="0"/>
            </p:cNvCxnSpPr>
            <p:nvPr/>
          </p:nvCxnSpPr>
          <p:spPr bwMode="auto">
            <a:xfrm flipH="1">
              <a:off x="1584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AutoShape 36">
              <a:extLst>
                <a:ext uri="{FF2B5EF4-FFF2-40B4-BE49-F238E27FC236}">
                  <a16:creationId xmlns:a16="http://schemas.microsoft.com/office/drawing/2014/main" id="{5438A9F4-4EAE-4D12-9166-A65688FBD630}"/>
                </a:ext>
              </a:extLst>
            </p:cNvPr>
            <p:cNvCxnSpPr>
              <a:cxnSpLocks noChangeShapeType="1"/>
              <a:stCxn id="79" idx="5"/>
              <a:endCxn id="83" idx="0"/>
            </p:cNvCxnSpPr>
            <p:nvPr/>
          </p:nvCxnSpPr>
          <p:spPr bwMode="auto">
            <a:xfrm>
              <a:off x="1844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0" name="AutoShape 37">
              <a:extLst>
                <a:ext uri="{FF2B5EF4-FFF2-40B4-BE49-F238E27FC236}">
                  <a16:creationId xmlns:a16="http://schemas.microsoft.com/office/drawing/2014/main" id="{B29391D7-E36F-48A5-BDBA-94FCB2D6D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" y="3575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cxnSp>
          <p:nvCxnSpPr>
            <p:cNvPr id="91" name="AutoShape 43">
              <a:extLst>
                <a:ext uri="{FF2B5EF4-FFF2-40B4-BE49-F238E27FC236}">
                  <a16:creationId xmlns:a16="http://schemas.microsoft.com/office/drawing/2014/main" id="{8B081541-F283-4CCC-94D7-E85377E9844C}"/>
                </a:ext>
              </a:extLst>
            </p:cNvPr>
            <p:cNvCxnSpPr>
              <a:cxnSpLocks noChangeShapeType="1"/>
              <a:stCxn id="90" idx="6"/>
              <a:endCxn id="81" idx="2"/>
            </p:cNvCxnSpPr>
            <p:nvPr/>
          </p:nvCxnSpPr>
          <p:spPr bwMode="auto">
            <a:xfrm>
              <a:off x="1053" y="3599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2" name="AutoShape 44">
              <a:extLst>
                <a:ext uri="{FF2B5EF4-FFF2-40B4-BE49-F238E27FC236}">
                  <a16:creationId xmlns:a16="http://schemas.microsoft.com/office/drawing/2014/main" id="{5AE07A24-CE65-431B-BF6A-7D002E371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" y="3567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cxnSp>
          <p:nvCxnSpPr>
            <p:cNvPr id="93" name="AutoShape 45">
              <a:extLst>
                <a:ext uri="{FF2B5EF4-FFF2-40B4-BE49-F238E27FC236}">
                  <a16:creationId xmlns:a16="http://schemas.microsoft.com/office/drawing/2014/main" id="{A0A5AAAD-0567-4B4C-8033-59B269CA6B2C}"/>
                </a:ext>
              </a:extLst>
            </p:cNvPr>
            <p:cNvCxnSpPr>
              <a:cxnSpLocks noChangeShapeType="1"/>
              <a:stCxn id="92" idx="6"/>
            </p:cNvCxnSpPr>
            <p:nvPr/>
          </p:nvCxnSpPr>
          <p:spPr bwMode="auto">
            <a:xfrm>
              <a:off x="1442" y="3591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4" name="AutoShape 46">
              <a:extLst>
                <a:ext uri="{FF2B5EF4-FFF2-40B4-BE49-F238E27FC236}">
                  <a16:creationId xmlns:a16="http://schemas.microsoft.com/office/drawing/2014/main" id="{5DA0FDB9-0F74-4C50-992D-80EA9DDDE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" y="3562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cxnSp>
          <p:nvCxnSpPr>
            <p:cNvPr id="95" name="AutoShape 47">
              <a:extLst>
                <a:ext uri="{FF2B5EF4-FFF2-40B4-BE49-F238E27FC236}">
                  <a16:creationId xmlns:a16="http://schemas.microsoft.com/office/drawing/2014/main" id="{FE4426E7-A1AA-4E17-8255-9594ACA18DC5}"/>
                </a:ext>
              </a:extLst>
            </p:cNvPr>
            <p:cNvCxnSpPr>
              <a:cxnSpLocks noChangeShapeType="1"/>
              <a:stCxn id="94" idx="6"/>
            </p:cNvCxnSpPr>
            <p:nvPr/>
          </p:nvCxnSpPr>
          <p:spPr bwMode="auto">
            <a:xfrm>
              <a:off x="1828" y="3586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6" name="AutoShape 48">
              <a:extLst>
                <a:ext uri="{FF2B5EF4-FFF2-40B4-BE49-F238E27FC236}">
                  <a16:creationId xmlns:a16="http://schemas.microsoft.com/office/drawing/2014/main" id="{DC40BE82-DC90-4DC2-BA2B-52CE64912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3572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cxnSp>
          <p:nvCxnSpPr>
            <p:cNvPr id="97" name="AutoShape 49">
              <a:extLst>
                <a:ext uri="{FF2B5EF4-FFF2-40B4-BE49-F238E27FC236}">
                  <a16:creationId xmlns:a16="http://schemas.microsoft.com/office/drawing/2014/main" id="{D6B768E8-9CCC-4557-9767-1FF046ACD7A4}"/>
                </a:ext>
              </a:extLst>
            </p:cNvPr>
            <p:cNvCxnSpPr>
              <a:cxnSpLocks noChangeShapeType="1"/>
              <a:stCxn id="96" idx="6"/>
            </p:cNvCxnSpPr>
            <p:nvPr/>
          </p:nvCxnSpPr>
          <p:spPr bwMode="auto">
            <a:xfrm>
              <a:off x="676" y="3596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8" name="AutoShape 50">
              <a:extLst>
                <a:ext uri="{FF2B5EF4-FFF2-40B4-BE49-F238E27FC236}">
                  <a16:creationId xmlns:a16="http://schemas.microsoft.com/office/drawing/2014/main" id="{7C59F81B-78B2-438F-A8BA-A3149F258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1" y="3241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cxnSp>
          <p:nvCxnSpPr>
            <p:cNvPr id="99" name="AutoShape 51">
              <a:extLst>
                <a:ext uri="{FF2B5EF4-FFF2-40B4-BE49-F238E27FC236}">
                  <a16:creationId xmlns:a16="http://schemas.microsoft.com/office/drawing/2014/main" id="{F68736F9-4C03-49FF-93CE-9DD799C1DD76}"/>
                </a:ext>
              </a:extLst>
            </p:cNvPr>
            <p:cNvCxnSpPr>
              <a:cxnSpLocks noChangeShapeType="1"/>
              <a:stCxn id="98" idx="6"/>
            </p:cNvCxnSpPr>
            <p:nvPr/>
          </p:nvCxnSpPr>
          <p:spPr bwMode="auto">
            <a:xfrm>
              <a:off x="1636" y="3265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0" name="AutoShape 52">
              <a:extLst>
                <a:ext uri="{FF2B5EF4-FFF2-40B4-BE49-F238E27FC236}">
                  <a16:creationId xmlns:a16="http://schemas.microsoft.com/office/drawing/2014/main" id="{68A6B371-3866-4BDA-9C72-802E6EE68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" y="2903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cxnSp>
          <p:nvCxnSpPr>
            <p:cNvPr id="101" name="AutoShape 53">
              <a:extLst>
                <a:ext uri="{FF2B5EF4-FFF2-40B4-BE49-F238E27FC236}">
                  <a16:creationId xmlns:a16="http://schemas.microsoft.com/office/drawing/2014/main" id="{D7AA64C8-F7CB-4F2C-85B9-4A5EEABFD9D6}"/>
                </a:ext>
              </a:extLst>
            </p:cNvPr>
            <p:cNvCxnSpPr>
              <a:cxnSpLocks noChangeShapeType="1"/>
              <a:stCxn id="100" idx="6"/>
            </p:cNvCxnSpPr>
            <p:nvPr/>
          </p:nvCxnSpPr>
          <p:spPr bwMode="auto">
            <a:xfrm>
              <a:off x="1300" y="2927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2" name="AutoShape 54">
              <a:extLst>
                <a:ext uri="{FF2B5EF4-FFF2-40B4-BE49-F238E27FC236}">
                  <a16:creationId xmlns:a16="http://schemas.microsoft.com/office/drawing/2014/main" id="{C83059E1-88F4-461C-8208-294D156FD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" y="3244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cxnSp>
          <p:nvCxnSpPr>
            <p:cNvPr id="103" name="AutoShape 55">
              <a:extLst>
                <a:ext uri="{FF2B5EF4-FFF2-40B4-BE49-F238E27FC236}">
                  <a16:creationId xmlns:a16="http://schemas.microsoft.com/office/drawing/2014/main" id="{C3C2C87B-7FC9-4E77-89C5-20FC1ABEA140}"/>
                </a:ext>
              </a:extLst>
            </p:cNvPr>
            <p:cNvCxnSpPr>
              <a:cxnSpLocks noChangeShapeType="1"/>
              <a:stCxn id="102" idx="6"/>
            </p:cNvCxnSpPr>
            <p:nvPr/>
          </p:nvCxnSpPr>
          <p:spPr bwMode="auto">
            <a:xfrm>
              <a:off x="863" y="3268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484C3F-52C8-4CC1-A589-B446304CFBA4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3810000"/>
            <a:ext cx="2292350" cy="1371600"/>
            <a:chOff x="3840" y="2832"/>
            <a:chExt cx="1444" cy="864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C1E9E3A-C2C4-47AF-8C1B-436CED468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832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rebuchet MS" panose="020B0603020202020204" pitchFamily="34" charset="0"/>
                </a:rPr>
                <a:t>A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274D78A-12AC-4CBB-A2A5-12D7ABFB1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16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rebuchet MS" panose="020B0603020202020204" pitchFamily="34" charset="0"/>
                </a:rPr>
                <a:t>B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3CF546B-890C-4B12-A065-DBE43E105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316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rebuchet MS" panose="020B0603020202020204" pitchFamily="34" charset="0"/>
                </a:rPr>
                <a:t>C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70E822-29BF-4FBF-B030-0D9E6C9C5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rebuchet MS" panose="020B0603020202020204" pitchFamily="34" charset="0"/>
                </a:rPr>
                <a:t>D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C7EF2E-3C26-4678-B937-1F86E5CD5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rebuchet MS" panose="020B0603020202020204" pitchFamily="34" charset="0"/>
                </a:rPr>
                <a:t>E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F77D9C4-C568-4AA9-AB04-C1153FDC0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rebuchet MS" panose="020B0603020202020204" pitchFamily="34" charset="0"/>
                </a:rPr>
                <a:t>F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6B22158-08F2-425E-9862-6D283FFDE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rebuchet MS" panose="020B0603020202020204" pitchFamily="34" charset="0"/>
                </a:rPr>
                <a:t>G</a:t>
              </a:r>
            </a:p>
          </p:txBody>
        </p:sp>
        <p:cxnSp>
          <p:nvCxnSpPr>
            <p:cNvPr id="57" name="AutoShape 76">
              <a:extLst>
                <a:ext uri="{FF2B5EF4-FFF2-40B4-BE49-F238E27FC236}">
                  <a16:creationId xmlns:a16="http://schemas.microsoft.com/office/drawing/2014/main" id="{4990F809-2E01-4312-BB07-70C0F0CA6ACC}"/>
                </a:ext>
              </a:extLst>
            </p:cNvPr>
            <p:cNvCxnSpPr>
              <a:cxnSpLocks noChangeShapeType="1"/>
              <a:stCxn id="50" idx="3"/>
              <a:endCxn id="51" idx="7"/>
            </p:cNvCxnSpPr>
            <p:nvPr/>
          </p:nvCxnSpPr>
          <p:spPr bwMode="auto">
            <a:xfrm flipH="1">
              <a:off x="4196" y="3003"/>
              <a:ext cx="296" cy="186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AutoShape 77">
              <a:extLst>
                <a:ext uri="{FF2B5EF4-FFF2-40B4-BE49-F238E27FC236}">
                  <a16:creationId xmlns:a16="http://schemas.microsoft.com/office/drawing/2014/main" id="{C8C5AF0D-4DEB-460F-947C-4B336AFE2F8B}"/>
                </a:ext>
              </a:extLst>
            </p:cNvPr>
            <p:cNvCxnSpPr>
              <a:cxnSpLocks noChangeShapeType="1"/>
              <a:stCxn id="50" idx="5"/>
              <a:endCxn id="52" idx="1"/>
            </p:cNvCxnSpPr>
            <p:nvPr/>
          </p:nvCxnSpPr>
          <p:spPr bwMode="auto">
            <a:xfrm>
              <a:off x="4628" y="3003"/>
              <a:ext cx="200" cy="186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78">
              <a:extLst>
                <a:ext uri="{FF2B5EF4-FFF2-40B4-BE49-F238E27FC236}">
                  <a16:creationId xmlns:a16="http://schemas.microsoft.com/office/drawing/2014/main" id="{F3695113-81AF-4180-A856-E0A6FA0A854B}"/>
                </a:ext>
              </a:extLst>
            </p:cNvPr>
            <p:cNvCxnSpPr>
              <a:cxnSpLocks noChangeShapeType="1"/>
              <a:stCxn id="51" idx="3"/>
              <a:endCxn id="53" idx="0"/>
            </p:cNvCxnSpPr>
            <p:nvPr/>
          </p:nvCxnSpPr>
          <p:spPr bwMode="auto">
            <a:xfrm flipH="1">
              <a:off x="3936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AutoShape 79">
              <a:extLst>
                <a:ext uri="{FF2B5EF4-FFF2-40B4-BE49-F238E27FC236}">
                  <a16:creationId xmlns:a16="http://schemas.microsoft.com/office/drawing/2014/main" id="{4B1600D5-49E6-4725-86C9-985E86FA7F5D}"/>
                </a:ext>
              </a:extLst>
            </p:cNvPr>
            <p:cNvCxnSpPr>
              <a:cxnSpLocks noChangeShapeType="1"/>
              <a:stCxn id="51" idx="5"/>
              <a:endCxn id="54" idx="0"/>
            </p:cNvCxnSpPr>
            <p:nvPr/>
          </p:nvCxnSpPr>
          <p:spPr bwMode="auto">
            <a:xfrm>
              <a:off x="4196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AutoShape 80">
              <a:extLst>
                <a:ext uri="{FF2B5EF4-FFF2-40B4-BE49-F238E27FC236}">
                  <a16:creationId xmlns:a16="http://schemas.microsoft.com/office/drawing/2014/main" id="{6582AC32-95CD-4F7F-BEBA-43D627F5C7FD}"/>
                </a:ext>
              </a:extLst>
            </p:cNvPr>
            <p:cNvCxnSpPr>
              <a:cxnSpLocks noChangeShapeType="1"/>
              <a:stCxn id="52" idx="3"/>
              <a:endCxn id="55" idx="0"/>
            </p:cNvCxnSpPr>
            <p:nvPr/>
          </p:nvCxnSpPr>
          <p:spPr bwMode="auto">
            <a:xfrm flipH="1">
              <a:off x="4704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AutoShape 81">
              <a:extLst>
                <a:ext uri="{FF2B5EF4-FFF2-40B4-BE49-F238E27FC236}">
                  <a16:creationId xmlns:a16="http://schemas.microsoft.com/office/drawing/2014/main" id="{08A07CA8-4F9F-4429-85E9-80A304F0A492}"/>
                </a:ext>
              </a:extLst>
            </p:cNvPr>
            <p:cNvCxnSpPr>
              <a:cxnSpLocks noChangeShapeType="1"/>
              <a:stCxn id="52" idx="5"/>
              <a:endCxn id="56" idx="0"/>
            </p:cNvCxnSpPr>
            <p:nvPr/>
          </p:nvCxnSpPr>
          <p:spPr bwMode="auto">
            <a:xfrm>
              <a:off x="4964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3" name="AutoShape 82">
              <a:extLst>
                <a:ext uri="{FF2B5EF4-FFF2-40B4-BE49-F238E27FC236}">
                  <a16:creationId xmlns:a16="http://schemas.microsoft.com/office/drawing/2014/main" id="{4844F8B8-5B06-49DF-B092-5BA9827B31B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707" y="2900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cxnSp>
          <p:nvCxnSpPr>
            <p:cNvPr id="64" name="AutoShape 83">
              <a:extLst>
                <a:ext uri="{FF2B5EF4-FFF2-40B4-BE49-F238E27FC236}">
                  <a16:creationId xmlns:a16="http://schemas.microsoft.com/office/drawing/2014/main" id="{FD26087F-5FE6-4094-8F2E-E890EBD08B8E}"/>
                </a:ext>
              </a:extLst>
            </p:cNvPr>
            <p:cNvCxnSpPr>
              <a:cxnSpLocks noChangeShapeType="1"/>
              <a:stCxn id="63" idx="6"/>
            </p:cNvCxnSpPr>
            <p:nvPr/>
          </p:nvCxnSpPr>
          <p:spPr bwMode="auto">
            <a:xfrm flipH="1">
              <a:off x="4656" y="2923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5" name="AutoShape 84">
              <a:extLst>
                <a:ext uri="{FF2B5EF4-FFF2-40B4-BE49-F238E27FC236}">
                  <a16:creationId xmlns:a16="http://schemas.microsoft.com/office/drawing/2014/main" id="{9464E0AF-AF50-4FC6-80BA-B36106FE541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275" y="3231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cxnSp>
          <p:nvCxnSpPr>
            <p:cNvPr id="66" name="AutoShape 85">
              <a:extLst>
                <a:ext uri="{FF2B5EF4-FFF2-40B4-BE49-F238E27FC236}">
                  <a16:creationId xmlns:a16="http://schemas.microsoft.com/office/drawing/2014/main" id="{847DB199-37B3-40E3-BDBF-D6C146D35F76}"/>
                </a:ext>
              </a:extLst>
            </p:cNvPr>
            <p:cNvCxnSpPr>
              <a:cxnSpLocks noChangeShapeType="1"/>
              <a:stCxn id="65" idx="6"/>
            </p:cNvCxnSpPr>
            <p:nvPr/>
          </p:nvCxnSpPr>
          <p:spPr bwMode="auto">
            <a:xfrm flipH="1">
              <a:off x="4224" y="3254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7" name="AutoShape 86">
              <a:extLst>
                <a:ext uri="{FF2B5EF4-FFF2-40B4-BE49-F238E27FC236}">
                  <a16:creationId xmlns:a16="http://schemas.microsoft.com/office/drawing/2014/main" id="{A27EF76A-03BF-4C13-9E04-2C1F305AF65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45" y="3249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cxnSp>
          <p:nvCxnSpPr>
            <p:cNvPr id="68" name="AutoShape 87">
              <a:extLst>
                <a:ext uri="{FF2B5EF4-FFF2-40B4-BE49-F238E27FC236}">
                  <a16:creationId xmlns:a16="http://schemas.microsoft.com/office/drawing/2014/main" id="{8E76AF7E-6302-4CB7-9CEB-78BA8D210731}"/>
                </a:ext>
              </a:extLst>
            </p:cNvPr>
            <p:cNvCxnSpPr>
              <a:cxnSpLocks noChangeShapeType="1"/>
              <a:stCxn id="67" idx="6"/>
            </p:cNvCxnSpPr>
            <p:nvPr/>
          </p:nvCxnSpPr>
          <p:spPr bwMode="auto">
            <a:xfrm flipH="1">
              <a:off x="4994" y="3272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AutoShape 88">
              <a:extLst>
                <a:ext uri="{FF2B5EF4-FFF2-40B4-BE49-F238E27FC236}">
                  <a16:creationId xmlns:a16="http://schemas.microsoft.com/office/drawing/2014/main" id="{A0753341-1401-482D-B4B4-817E5C5BD5B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084" y="3572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cxnSp>
          <p:nvCxnSpPr>
            <p:cNvPr id="70" name="AutoShape 89">
              <a:extLst>
                <a:ext uri="{FF2B5EF4-FFF2-40B4-BE49-F238E27FC236}">
                  <a16:creationId xmlns:a16="http://schemas.microsoft.com/office/drawing/2014/main" id="{1BBB4C27-5251-4580-B5AE-04BC878C06D1}"/>
                </a:ext>
              </a:extLst>
            </p:cNvPr>
            <p:cNvCxnSpPr>
              <a:cxnSpLocks noChangeShapeType="1"/>
              <a:stCxn id="69" idx="6"/>
            </p:cNvCxnSpPr>
            <p:nvPr/>
          </p:nvCxnSpPr>
          <p:spPr bwMode="auto">
            <a:xfrm flipH="1">
              <a:off x="4033" y="3595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" name="AutoShape 90">
              <a:extLst>
                <a:ext uri="{FF2B5EF4-FFF2-40B4-BE49-F238E27FC236}">
                  <a16:creationId xmlns:a16="http://schemas.microsoft.com/office/drawing/2014/main" id="{091270A2-DAE7-46B6-A7BC-285D6AF5F7A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64" y="3571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cxnSp>
          <p:nvCxnSpPr>
            <p:cNvPr id="72" name="AutoShape 91">
              <a:extLst>
                <a:ext uri="{FF2B5EF4-FFF2-40B4-BE49-F238E27FC236}">
                  <a16:creationId xmlns:a16="http://schemas.microsoft.com/office/drawing/2014/main" id="{49B9E8F5-24EA-4193-827C-03E97FD5663C}"/>
                </a:ext>
              </a:extLst>
            </p:cNvPr>
            <p:cNvCxnSpPr>
              <a:cxnSpLocks noChangeShapeType="1"/>
              <a:stCxn id="71" idx="6"/>
            </p:cNvCxnSpPr>
            <p:nvPr/>
          </p:nvCxnSpPr>
          <p:spPr bwMode="auto">
            <a:xfrm flipH="1">
              <a:off x="4413" y="3594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3" name="AutoShape 92">
              <a:extLst>
                <a:ext uri="{FF2B5EF4-FFF2-40B4-BE49-F238E27FC236}">
                  <a16:creationId xmlns:a16="http://schemas.microsoft.com/office/drawing/2014/main" id="{FD1EA848-6E6A-4D31-B845-FD9578BC420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51" y="3566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cxnSp>
          <p:nvCxnSpPr>
            <p:cNvPr id="74" name="AutoShape 93">
              <a:extLst>
                <a:ext uri="{FF2B5EF4-FFF2-40B4-BE49-F238E27FC236}">
                  <a16:creationId xmlns:a16="http://schemas.microsoft.com/office/drawing/2014/main" id="{87E32D69-11A3-4BA5-B303-86F369D2F1E2}"/>
                </a:ext>
              </a:extLst>
            </p:cNvPr>
            <p:cNvCxnSpPr>
              <a:cxnSpLocks noChangeShapeType="1"/>
              <a:stCxn id="73" idx="6"/>
            </p:cNvCxnSpPr>
            <p:nvPr/>
          </p:nvCxnSpPr>
          <p:spPr bwMode="auto">
            <a:xfrm flipH="1">
              <a:off x="4800" y="3589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5" name="AutoShape 94">
              <a:extLst>
                <a:ext uri="{FF2B5EF4-FFF2-40B4-BE49-F238E27FC236}">
                  <a16:creationId xmlns:a16="http://schemas.microsoft.com/office/drawing/2014/main" id="{1CC1A3EF-390A-41CD-B264-3732377AEEC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236" y="3576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cxnSp>
          <p:nvCxnSpPr>
            <p:cNvPr id="76" name="AutoShape 95">
              <a:extLst>
                <a:ext uri="{FF2B5EF4-FFF2-40B4-BE49-F238E27FC236}">
                  <a16:creationId xmlns:a16="http://schemas.microsoft.com/office/drawing/2014/main" id="{22037B82-4174-4210-A314-1BA6CC68C2DF}"/>
                </a:ext>
              </a:extLst>
            </p:cNvPr>
            <p:cNvCxnSpPr>
              <a:cxnSpLocks noChangeShapeType="1"/>
              <a:stCxn id="75" idx="6"/>
            </p:cNvCxnSpPr>
            <p:nvPr/>
          </p:nvCxnSpPr>
          <p:spPr bwMode="auto">
            <a:xfrm flipH="1">
              <a:off x="5185" y="3599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03004B4-8CE1-4708-8116-03B6E08D2321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3814765"/>
            <a:ext cx="2133600" cy="1557338"/>
            <a:chOff x="2304" y="2832"/>
            <a:chExt cx="1344" cy="9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7034CDE-D13D-4C02-8CC4-CC356E82B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832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rebuchet MS" panose="020B0603020202020204" pitchFamily="34" charset="0"/>
                </a:rPr>
                <a:t>A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BBF9CDC-65A3-43CB-8C54-067D61E0D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316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rebuchet MS" panose="020B0603020202020204" pitchFamily="34" charset="0"/>
                </a:rPr>
                <a:t>B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36F16BF-922D-4C57-AABC-01018AA92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16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rebuchet MS" panose="020B0603020202020204" pitchFamily="34" charset="0"/>
                </a:rPr>
                <a:t>C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04F5D0B-1450-4C37-AEED-400F40B71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rebuchet MS" panose="020B0603020202020204" pitchFamily="34" charset="0"/>
                </a:rPr>
                <a:t>D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5083068-3BF3-4A88-9425-2DDC5DC73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Trebuchet MS" panose="020B0603020202020204" pitchFamily="34" charset="0"/>
                </a:rPr>
                <a:t>E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FD39565-3849-4CA2-B4D7-C215E5733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rebuchet MS" panose="020B0603020202020204" pitchFamily="34" charset="0"/>
                </a:rPr>
                <a:t>F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3D47FF1-F028-4A7B-BDF9-7F8BA65DB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rebuchet MS" panose="020B0603020202020204" pitchFamily="34" charset="0"/>
                </a:rPr>
                <a:t>G</a:t>
              </a:r>
            </a:p>
          </p:txBody>
        </p:sp>
        <p:cxnSp>
          <p:nvCxnSpPr>
            <p:cNvPr id="30" name="AutoShape 63">
              <a:extLst>
                <a:ext uri="{FF2B5EF4-FFF2-40B4-BE49-F238E27FC236}">
                  <a16:creationId xmlns:a16="http://schemas.microsoft.com/office/drawing/2014/main" id="{39EA82DB-6E89-479E-9FF4-35AE09D166A0}"/>
                </a:ext>
              </a:extLst>
            </p:cNvPr>
            <p:cNvCxnSpPr>
              <a:cxnSpLocks noChangeShapeType="1"/>
              <a:stCxn id="23" idx="3"/>
              <a:endCxn id="24" idx="7"/>
            </p:cNvCxnSpPr>
            <p:nvPr/>
          </p:nvCxnSpPr>
          <p:spPr bwMode="auto">
            <a:xfrm flipH="1">
              <a:off x="2660" y="3003"/>
              <a:ext cx="296" cy="186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64">
              <a:extLst>
                <a:ext uri="{FF2B5EF4-FFF2-40B4-BE49-F238E27FC236}">
                  <a16:creationId xmlns:a16="http://schemas.microsoft.com/office/drawing/2014/main" id="{6C780A0C-C6C9-46F9-9E92-577172AD9773}"/>
                </a:ext>
              </a:extLst>
            </p:cNvPr>
            <p:cNvCxnSpPr>
              <a:cxnSpLocks noChangeShapeType="1"/>
              <a:stCxn id="23" idx="5"/>
              <a:endCxn id="25" idx="1"/>
            </p:cNvCxnSpPr>
            <p:nvPr/>
          </p:nvCxnSpPr>
          <p:spPr bwMode="auto">
            <a:xfrm>
              <a:off x="3092" y="3003"/>
              <a:ext cx="200" cy="186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65">
              <a:extLst>
                <a:ext uri="{FF2B5EF4-FFF2-40B4-BE49-F238E27FC236}">
                  <a16:creationId xmlns:a16="http://schemas.microsoft.com/office/drawing/2014/main" id="{0EA7B7EE-30C4-4542-8C1E-2C0919E5DA1A}"/>
                </a:ext>
              </a:extLst>
            </p:cNvPr>
            <p:cNvCxnSpPr>
              <a:cxnSpLocks noChangeShapeType="1"/>
              <a:stCxn id="24" idx="3"/>
              <a:endCxn id="26" idx="0"/>
            </p:cNvCxnSpPr>
            <p:nvPr/>
          </p:nvCxnSpPr>
          <p:spPr bwMode="auto">
            <a:xfrm flipH="1">
              <a:off x="2400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66">
              <a:extLst>
                <a:ext uri="{FF2B5EF4-FFF2-40B4-BE49-F238E27FC236}">
                  <a16:creationId xmlns:a16="http://schemas.microsoft.com/office/drawing/2014/main" id="{9FAD08FF-65A8-464C-94A3-43FB730294DF}"/>
                </a:ext>
              </a:extLst>
            </p:cNvPr>
            <p:cNvCxnSpPr>
              <a:cxnSpLocks noChangeShapeType="1"/>
              <a:stCxn id="24" idx="5"/>
              <a:endCxn id="27" idx="0"/>
            </p:cNvCxnSpPr>
            <p:nvPr/>
          </p:nvCxnSpPr>
          <p:spPr bwMode="auto">
            <a:xfrm>
              <a:off x="2660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67">
              <a:extLst>
                <a:ext uri="{FF2B5EF4-FFF2-40B4-BE49-F238E27FC236}">
                  <a16:creationId xmlns:a16="http://schemas.microsoft.com/office/drawing/2014/main" id="{30178A7C-0329-4C43-B6F6-75AD6D4B5BB5}"/>
                </a:ext>
              </a:extLst>
            </p:cNvPr>
            <p:cNvCxnSpPr>
              <a:cxnSpLocks noChangeShapeType="1"/>
              <a:stCxn id="25" idx="3"/>
              <a:endCxn id="28" idx="0"/>
            </p:cNvCxnSpPr>
            <p:nvPr/>
          </p:nvCxnSpPr>
          <p:spPr bwMode="auto">
            <a:xfrm flipH="1">
              <a:off x="3168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AutoShape 68">
              <a:extLst>
                <a:ext uri="{FF2B5EF4-FFF2-40B4-BE49-F238E27FC236}">
                  <a16:creationId xmlns:a16="http://schemas.microsoft.com/office/drawing/2014/main" id="{CB04E83F-0A65-41EF-BF6D-4DE86C5E4B15}"/>
                </a:ext>
              </a:extLst>
            </p:cNvPr>
            <p:cNvCxnSpPr>
              <a:cxnSpLocks noChangeShapeType="1"/>
              <a:stCxn id="25" idx="5"/>
              <a:endCxn id="29" idx="0"/>
            </p:cNvCxnSpPr>
            <p:nvPr/>
          </p:nvCxnSpPr>
          <p:spPr bwMode="auto">
            <a:xfrm>
              <a:off x="3428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AutoShape 96">
              <a:extLst>
                <a:ext uri="{FF2B5EF4-FFF2-40B4-BE49-F238E27FC236}">
                  <a16:creationId xmlns:a16="http://schemas.microsoft.com/office/drawing/2014/main" id="{741DA80E-B6A4-4220-9282-A229BE24D4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3000" y="3096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cxnSp>
          <p:nvCxnSpPr>
            <p:cNvPr id="37" name="AutoShape 98">
              <a:extLst>
                <a:ext uri="{FF2B5EF4-FFF2-40B4-BE49-F238E27FC236}">
                  <a16:creationId xmlns:a16="http://schemas.microsoft.com/office/drawing/2014/main" id="{D2A1F37F-B7C2-4C9E-B7BD-29A92784C421}"/>
                </a:ext>
              </a:extLst>
            </p:cNvPr>
            <p:cNvCxnSpPr>
              <a:cxnSpLocks noChangeShapeType="1"/>
              <a:stCxn id="36" idx="6"/>
              <a:endCxn id="23" idx="4"/>
            </p:cNvCxnSpPr>
            <p:nvPr/>
          </p:nvCxnSpPr>
          <p:spPr bwMode="auto">
            <a:xfrm flipV="1">
              <a:off x="3024" y="3031"/>
              <a:ext cx="0" cy="58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AutoShape 99">
              <a:extLst>
                <a:ext uri="{FF2B5EF4-FFF2-40B4-BE49-F238E27FC236}">
                  <a16:creationId xmlns:a16="http://schemas.microsoft.com/office/drawing/2014/main" id="{6658FDB1-4BBC-47A5-8B9C-32D25D3EBE7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2560" y="3424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cxnSp>
          <p:nvCxnSpPr>
            <p:cNvPr id="39" name="AutoShape 100">
              <a:extLst>
                <a:ext uri="{FF2B5EF4-FFF2-40B4-BE49-F238E27FC236}">
                  <a16:creationId xmlns:a16="http://schemas.microsoft.com/office/drawing/2014/main" id="{D4648614-510B-4230-997F-AC72BB923D24}"/>
                </a:ext>
              </a:extLst>
            </p:cNvPr>
            <p:cNvCxnSpPr>
              <a:cxnSpLocks noChangeShapeType="1"/>
              <a:stCxn id="38" idx="6"/>
            </p:cNvCxnSpPr>
            <p:nvPr/>
          </p:nvCxnSpPr>
          <p:spPr bwMode="auto">
            <a:xfrm flipV="1">
              <a:off x="2584" y="3359"/>
              <a:ext cx="0" cy="58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" name="AutoShape 101">
              <a:extLst>
                <a:ext uri="{FF2B5EF4-FFF2-40B4-BE49-F238E27FC236}">
                  <a16:creationId xmlns:a16="http://schemas.microsoft.com/office/drawing/2014/main" id="{763D65F5-FB59-4E37-A1BE-89C4CE41F2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3344" y="3421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cxnSp>
          <p:nvCxnSpPr>
            <p:cNvPr id="41" name="AutoShape 102">
              <a:extLst>
                <a:ext uri="{FF2B5EF4-FFF2-40B4-BE49-F238E27FC236}">
                  <a16:creationId xmlns:a16="http://schemas.microsoft.com/office/drawing/2014/main" id="{190B9C61-EF7F-4F0D-89AF-D6D5094089FD}"/>
                </a:ext>
              </a:extLst>
            </p:cNvPr>
            <p:cNvCxnSpPr>
              <a:cxnSpLocks noChangeShapeType="1"/>
              <a:stCxn id="40" idx="6"/>
            </p:cNvCxnSpPr>
            <p:nvPr/>
          </p:nvCxnSpPr>
          <p:spPr bwMode="auto">
            <a:xfrm flipV="1">
              <a:off x="3368" y="3356"/>
              <a:ext cx="0" cy="58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AutoShape 103">
              <a:extLst>
                <a:ext uri="{FF2B5EF4-FFF2-40B4-BE49-F238E27FC236}">
                  <a16:creationId xmlns:a16="http://schemas.microsoft.com/office/drawing/2014/main" id="{0C3432C8-E0A4-48EC-AC06-0CD72A3549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2380" y="3764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cxnSp>
          <p:nvCxnSpPr>
            <p:cNvPr id="43" name="AutoShape 104">
              <a:extLst>
                <a:ext uri="{FF2B5EF4-FFF2-40B4-BE49-F238E27FC236}">
                  <a16:creationId xmlns:a16="http://schemas.microsoft.com/office/drawing/2014/main" id="{573C4BF3-75D2-4B95-BB78-9C7198D7BA5B}"/>
                </a:ext>
              </a:extLst>
            </p:cNvPr>
            <p:cNvCxnSpPr>
              <a:cxnSpLocks noChangeShapeType="1"/>
              <a:stCxn id="42" idx="6"/>
            </p:cNvCxnSpPr>
            <p:nvPr/>
          </p:nvCxnSpPr>
          <p:spPr bwMode="auto">
            <a:xfrm flipV="1">
              <a:off x="2404" y="3699"/>
              <a:ext cx="0" cy="58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" name="AutoShape 105">
              <a:extLst>
                <a:ext uri="{FF2B5EF4-FFF2-40B4-BE49-F238E27FC236}">
                  <a16:creationId xmlns:a16="http://schemas.microsoft.com/office/drawing/2014/main" id="{846DAC1A-0035-492B-A883-F4D74D18DE8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2760" y="3761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cxnSp>
          <p:nvCxnSpPr>
            <p:cNvPr id="45" name="AutoShape 106">
              <a:extLst>
                <a:ext uri="{FF2B5EF4-FFF2-40B4-BE49-F238E27FC236}">
                  <a16:creationId xmlns:a16="http://schemas.microsoft.com/office/drawing/2014/main" id="{83F03592-9067-4E4F-94DA-F1941B360B8A}"/>
                </a:ext>
              </a:extLst>
            </p:cNvPr>
            <p:cNvCxnSpPr>
              <a:cxnSpLocks noChangeShapeType="1"/>
              <a:stCxn id="44" idx="6"/>
            </p:cNvCxnSpPr>
            <p:nvPr/>
          </p:nvCxnSpPr>
          <p:spPr bwMode="auto">
            <a:xfrm flipV="1">
              <a:off x="2784" y="3696"/>
              <a:ext cx="0" cy="58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" name="AutoShape 107">
              <a:extLst>
                <a:ext uri="{FF2B5EF4-FFF2-40B4-BE49-F238E27FC236}">
                  <a16:creationId xmlns:a16="http://schemas.microsoft.com/office/drawing/2014/main" id="{8766A9FF-734F-4D48-B4ED-D81F43A255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3140" y="3761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cxnSp>
          <p:nvCxnSpPr>
            <p:cNvPr id="47" name="AutoShape 108">
              <a:extLst>
                <a:ext uri="{FF2B5EF4-FFF2-40B4-BE49-F238E27FC236}">
                  <a16:creationId xmlns:a16="http://schemas.microsoft.com/office/drawing/2014/main" id="{503A3F74-68B3-4122-BE91-E7A212090BF8}"/>
                </a:ext>
              </a:extLst>
            </p:cNvPr>
            <p:cNvCxnSpPr>
              <a:cxnSpLocks noChangeShapeType="1"/>
              <a:stCxn id="46" idx="6"/>
            </p:cNvCxnSpPr>
            <p:nvPr/>
          </p:nvCxnSpPr>
          <p:spPr bwMode="auto">
            <a:xfrm flipV="1">
              <a:off x="3164" y="3696"/>
              <a:ext cx="0" cy="58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" name="AutoShape 109">
              <a:extLst>
                <a:ext uri="{FF2B5EF4-FFF2-40B4-BE49-F238E27FC236}">
                  <a16:creationId xmlns:a16="http://schemas.microsoft.com/office/drawing/2014/main" id="{68112F92-45C6-45F0-AAAA-B4CBFE45B4C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3536" y="3765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cxnSp>
          <p:nvCxnSpPr>
            <p:cNvPr id="49" name="AutoShape 110">
              <a:extLst>
                <a:ext uri="{FF2B5EF4-FFF2-40B4-BE49-F238E27FC236}">
                  <a16:creationId xmlns:a16="http://schemas.microsoft.com/office/drawing/2014/main" id="{30EE8CC9-77E3-43DD-B3F8-9564E0DEA2CF}"/>
                </a:ext>
              </a:extLst>
            </p:cNvPr>
            <p:cNvCxnSpPr>
              <a:cxnSpLocks noChangeShapeType="1"/>
              <a:stCxn id="48" idx="6"/>
            </p:cNvCxnSpPr>
            <p:nvPr/>
          </p:nvCxnSpPr>
          <p:spPr bwMode="auto">
            <a:xfrm flipV="1">
              <a:off x="3560" y="3700"/>
              <a:ext cx="0" cy="58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D17BD6-3608-47B6-AFC2-0936EA0B677D}"/>
              </a:ext>
            </a:extLst>
          </p:cNvPr>
          <p:cNvGrpSpPr>
            <a:grpSpLocks/>
          </p:cNvGrpSpPr>
          <p:nvPr/>
        </p:nvGrpSpPr>
        <p:grpSpPr bwMode="auto">
          <a:xfrm>
            <a:off x="2133601" y="3705227"/>
            <a:ext cx="2438401" cy="2101851"/>
            <a:chOff x="576" y="2766"/>
            <a:chExt cx="1536" cy="1324"/>
          </a:xfrm>
        </p:grpSpPr>
        <p:sp>
          <p:nvSpPr>
            <p:cNvPr id="21" name="Freeform 111">
              <a:extLst>
                <a:ext uri="{FF2B5EF4-FFF2-40B4-BE49-F238E27FC236}">
                  <a16:creationId xmlns:a16="http://schemas.microsoft.com/office/drawing/2014/main" id="{10937E5C-1064-4310-A16A-07DCCED80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" y="2766"/>
              <a:ext cx="1391" cy="1055"/>
            </a:xfrm>
            <a:custGeom>
              <a:avLst/>
              <a:gdLst>
                <a:gd name="T0" fmla="*/ 683 w 1391"/>
                <a:gd name="T1" fmla="*/ 0 h 1055"/>
                <a:gd name="T2" fmla="*/ 678 w 1391"/>
                <a:gd name="T3" fmla="*/ 70 h 1055"/>
                <a:gd name="T4" fmla="*/ 661 w 1391"/>
                <a:gd name="T5" fmla="*/ 167 h 1055"/>
                <a:gd name="T6" fmla="*/ 555 w 1391"/>
                <a:gd name="T7" fmla="*/ 242 h 1055"/>
                <a:gd name="T8" fmla="*/ 485 w 1391"/>
                <a:gd name="T9" fmla="*/ 277 h 1055"/>
                <a:gd name="T10" fmla="*/ 458 w 1391"/>
                <a:gd name="T11" fmla="*/ 285 h 1055"/>
                <a:gd name="T12" fmla="*/ 406 w 1391"/>
                <a:gd name="T13" fmla="*/ 316 h 1055"/>
                <a:gd name="T14" fmla="*/ 326 w 1391"/>
                <a:gd name="T15" fmla="*/ 391 h 1055"/>
                <a:gd name="T16" fmla="*/ 291 w 1391"/>
                <a:gd name="T17" fmla="*/ 417 h 1055"/>
                <a:gd name="T18" fmla="*/ 238 w 1391"/>
                <a:gd name="T19" fmla="*/ 457 h 1055"/>
                <a:gd name="T20" fmla="*/ 216 w 1391"/>
                <a:gd name="T21" fmla="*/ 510 h 1055"/>
                <a:gd name="T22" fmla="*/ 177 w 1391"/>
                <a:gd name="T23" fmla="*/ 576 h 1055"/>
                <a:gd name="T24" fmla="*/ 85 w 1391"/>
                <a:gd name="T25" fmla="*/ 734 h 1055"/>
                <a:gd name="T26" fmla="*/ 32 w 1391"/>
                <a:gd name="T27" fmla="*/ 822 h 1055"/>
                <a:gd name="T28" fmla="*/ 1 w 1391"/>
                <a:gd name="T29" fmla="*/ 914 h 1055"/>
                <a:gd name="T30" fmla="*/ 5 w 1391"/>
                <a:gd name="T31" fmla="*/ 998 h 1055"/>
                <a:gd name="T32" fmla="*/ 120 w 1391"/>
                <a:gd name="T33" fmla="*/ 1055 h 1055"/>
                <a:gd name="T34" fmla="*/ 247 w 1391"/>
                <a:gd name="T35" fmla="*/ 1033 h 1055"/>
                <a:gd name="T36" fmla="*/ 300 w 1391"/>
                <a:gd name="T37" fmla="*/ 1002 h 1055"/>
                <a:gd name="T38" fmla="*/ 331 w 1391"/>
                <a:gd name="T39" fmla="*/ 963 h 1055"/>
                <a:gd name="T40" fmla="*/ 401 w 1391"/>
                <a:gd name="T41" fmla="*/ 857 h 1055"/>
                <a:gd name="T42" fmla="*/ 432 w 1391"/>
                <a:gd name="T43" fmla="*/ 861 h 1055"/>
                <a:gd name="T44" fmla="*/ 449 w 1391"/>
                <a:gd name="T45" fmla="*/ 888 h 1055"/>
                <a:gd name="T46" fmla="*/ 476 w 1391"/>
                <a:gd name="T47" fmla="*/ 971 h 1055"/>
                <a:gd name="T48" fmla="*/ 489 w 1391"/>
                <a:gd name="T49" fmla="*/ 998 h 1055"/>
                <a:gd name="T50" fmla="*/ 529 w 1391"/>
                <a:gd name="T51" fmla="*/ 1011 h 1055"/>
                <a:gd name="T52" fmla="*/ 691 w 1391"/>
                <a:gd name="T53" fmla="*/ 989 h 1055"/>
                <a:gd name="T54" fmla="*/ 735 w 1391"/>
                <a:gd name="T55" fmla="*/ 923 h 1055"/>
                <a:gd name="T56" fmla="*/ 735 w 1391"/>
                <a:gd name="T57" fmla="*/ 800 h 1055"/>
                <a:gd name="T58" fmla="*/ 713 w 1391"/>
                <a:gd name="T59" fmla="*/ 760 h 1055"/>
                <a:gd name="T60" fmla="*/ 704 w 1391"/>
                <a:gd name="T61" fmla="*/ 747 h 1055"/>
                <a:gd name="T62" fmla="*/ 669 w 1391"/>
                <a:gd name="T63" fmla="*/ 668 h 1055"/>
                <a:gd name="T64" fmla="*/ 661 w 1391"/>
                <a:gd name="T65" fmla="*/ 633 h 1055"/>
                <a:gd name="T66" fmla="*/ 665 w 1391"/>
                <a:gd name="T67" fmla="*/ 541 h 1055"/>
                <a:gd name="T68" fmla="*/ 810 w 1391"/>
                <a:gd name="T69" fmla="*/ 448 h 1055"/>
                <a:gd name="T70" fmla="*/ 986 w 1391"/>
                <a:gd name="T71" fmla="*/ 483 h 1055"/>
                <a:gd name="T72" fmla="*/ 986 w 1391"/>
                <a:gd name="T73" fmla="*/ 562 h 1055"/>
                <a:gd name="T74" fmla="*/ 968 w 1391"/>
                <a:gd name="T75" fmla="*/ 589 h 1055"/>
                <a:gd name="T76" fmla="*/ 920 w 1391"/>
                <a:gd name="T77" fmla="*/ 655 h 1055"/>
                <a:gd name="T78" fmla="*/ 854 w 1391"/>
                <a:gd name="T79" fmla="*/ 725 h 1055"/>
                <a:gd name="T80" fmla="*/ 823 w 1391"/>
                <a:gd name="T81" fmla="*/ 760 h 1055"/>
                <a:gd name="T82" fmla="*/ 801 w 1391"/>
                <a:gd name="T83" fmla="*/ 800 h 1055"/>
                <a:gd name="T84" fmla="*/ 788 w 1391"/>
                <a:gd name="T85" fmla="*/ 839 h 1055"/>
                <a:gd name="T86" fmla="*/ 792 w 1391"/>
                <a:gd name="T87" fmla="*/ 897 h 1055"/>
                <a:gd name="T88" fmla="*/ 938 w 1391"/>
                <a:gd name="T89" fmla="*/ 1029 h 1055"/>
                <a:gd name="T90" fmla="*/ 1043 w 1391"/>
                <a:gd name="T91" fmla="*/ 1011 h 1055"/>
                <a:gd name="T92" fmla="*/ 1091 w 1391"/>
                <a:gd name="T93" fmla="*/ 963 h 1055"/>
                <a:gd name="T94" fmla="*/ 1105 w 1391"/>
                <a:gd name="T95" fmla="*/ 949 h 1055"/>
                <a:gd name="T96" fmla="*/ 1109 w 1391"/>
                <a:gd name="T97" fmla="*/ 787 h 1055"/>
                <a:gd name="T98" fmla="*/ 1135 w 1391"/>
                <a:gd name="T99" fmla="*/ 690 h 1055"/>
                <a:gd name="T100" fmla="*/ 1166 w 1391"/>
                <a:gd name="T101" fmla="*/ 694 h 1055"/>
                <a:gd name="T102" fmla="*/ 1184 w 1391"/>
                <a:gd name="T103" fmla="*/ 752 h 1055"/>
                <a:gd name="T104" fmla="*/ 1206 w 1391"/>
                <a:gd name="T105" fmla="*/ 839 h 1055"/>
                <a:gd name="T106" fmla="*/ 1228 w 1391"/>
                <a:gd name="T107" fmla="*/ 936 h 1055"/>
                <a:gd name="T108" fmla="*/ 1259 w 1391"/>
                <a:gd name="T109" fmla="*/ 989 h 1055"/>
                <a:gd name="T110" fmla="*/ 1324 w 1391"/>
                <a:gd name="T111" fmla="*/ 1033 h 1055"/>
                <a:gd name="T112" fmla="*/ 1382 w 1391"/>
                <a:gd name="T113" fmla="*/ 1051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91" h="1055">
                  <a:moveTo>
                    <a:pt x="683" y="0"/>
                  </a:moveTo>
                  <a:cubicBezTo>
                    <a:pt x="690" y="24"/>
                    <a:pt x="684" y="47"/>
                    <a:pt x="678" y="70"/>
                  </a:cubicBezTo>
                  <a:cubicBezTo>
                    <a:pt x="677" y="83"/>
                    <a:pt x="671" y="154"/>
                    <a:pt x="661" y="167"/>
                  </a:cubicBezTo>
                  <a:cubicBezTo>
                    <a:pt x="639" y="194"/>
                    <a:pt x="585" y="224"/>
                    <a:pt x="555" y="242"/>
                  </a:cubicBezTo>
                  <a:cubicBezTo>
                    <a:pt x="534" y="255"/>
                    <a:pt x="508" y="268"/>
                    <a:pt x="485" y="277"/>
                  </a:cubicBezTo>
                  <a:cubicBezTo>
                    <a:pt x="476" y="280"/>
                    <a:pt x="458" y="285"/>
                    <a:pt x="458" y="285"/>
                  </a:cubicBezTo>
                  <a:cubicBezTo>
                    <a:pt x="440" y="298"/>
                    <a:pt x="426" y="310"/>
                    <a:pt x="406" y="316"/>
                  </a:cubicBezTo>
                  <a:cubicBezTo>
                    <a:pt x="379" y="341"/>
                    <a:pt x="358" y="371"/>
                    <a:pt x="326" y="391"/>
                  </a:cubicBezTo>
                  <a:cubicBezTo>
                    <a:pt x="316" y="407"/>
                    <a:pt x="307" y="407"/>
                    <a:pt x="291" y="417"/>
                  </a:cubicBezTo>
                  <a:cubicBezTo>
                    <a:pt x="272" y="430"/>
                    <a:pt x="257" y="445"/>
                    <a:pt x="238" y="457"/>
                  </a:cubicBezTo>
                  <a:cubicBezTo>
                    <a:pt x="232" y="477"/>
                    <a:pt x="228" y="493"/>
                    <a:pt x="216" y="510"/>
                  </a:cubicBezTo>
                  <a:cubicBezTo>
                    <a:pt x="209" y="533"/>
                    <a:pt x="190" y="555"/>
                    <a:pt x="177" y="576"/>
                  </a:cubicBezTo>
                  <a:cubicBezTo>
                    <a:pt x="144" y="628"/>
                    <a:pt x="130" y="689"/>
                    <a:pt x="85" y="734"/>
                  </a:cubicBezTo>
                  <a:cubicBezTo>
                    <a:pt x="73" y="766"/>
                    <a:pt x="48" y="792"/>
                    <a:pt x="32" y="822"/>
                  </a:cubicBezTo>
                  <a:cubicBezTo>
                    <a:pt x="18" y="848"/>
                    <a:pt x="10" y="885"/>
                    <a:pt x="1" y="914"/>
                  </a:cubicBezTo>
                  <a:cubicBezTo>
                    <a:pt x="2" y="942"/>
                    <a:pt x="0" y="971"/>
                    <a:pt x="5" y="998"/>
                  </a:cubicBezTo>
                  <a:cubicBezTo>
                    <a:pt x="13" y="1038"/>
                    <a:pt x="89" y="1045"/>
                    <a:pt x="120" y="1055"/>
                  </a:cubicBezTo>
                  <a:cubicBezTo>
                    <a:pt x="168" y="1052"/>
                    <a:pt x="203" y="1047"/>
                    <a:pt x="247" y="1033"/>
                  </a:cubicBezTo>
                  <a:cubicBezTo>
                    <a:pt x="265" y="1021"/>
                    <a:pt x="280" y="1010"/>
                    <a:pt x="300" y="1002"/>
                  </a:cubicBezTo>
                  <a:cubicBezTo>
                    <a:pt x="312" y="990"/>
                    <a:pt x="331" y="963"/>
                    <a:pt x="331" y="963"/>
                  </a:cubicBezTo>
                  <a:cubicBezTo>
                    <a:pt x="342" y="924"/>
                    <a:pt x="360" y="870"/>
                    <a:pt x="401" y="857"/>
                  </a:cubicBezTo>
                  <a:cubicBezTo>
                    <a:pt x="411" y="858"/>
                    <a:pt x="422" y="857"/>
                    <a:pt x="432" y="861"/>
                  </a:cubicBezTo>
                  <a:cubicBezTo>
                    <a:pt x="445" y="866"/>
                    <a:pt x="445" y="877"/>
                    <a:pt x="449" y="888"/>
                  </a:cubicBezTo>
                  <a:cubicBezTo>
                    <a:pt x="458" y="915"/>
                    <a:pt x="467" y="943"/>
                    <a:pt x="476" y="971"/>
                  </a:cubicBezTo>
                  <a:cubicBezTo>
                    <a:pt x="479" y="981"/>
                    <a:pt x="479" y="991"/>
                    <a:pt x="489" y="998"/>
                  </a:cubicBezTo>
                  <a:cubicBezTo>
                    <a:pt x="497" y="1005"/>
                    <a:pt x="519" y="1008"/>
                    <a:pt x="529" y="1011"/>
                  </a:cubicBezTo>
                  <a:cubicBezTo>
                    <a:pt x="590" y="1008"/>
                    <a:pt x="635" y="1006"/>
                    <a:pt x="691" y="989"/>
                  </a:cubicBezTo>
                  <a:cubicBezTo>
                    <a:pt x="706" y="967"/>
                    <a:pt x="720" y="945"/>
                    <a:pt x="735" y="923"/>
                  </a:cubicBezTo>
                  <a:cubicBezTo>
                    <a:pt x="749" y="873"/>
                    <a:pt x="743" y="902"/>
                    <a:pt x="735" y="800"/>
                  </a:cubicBezTo>
                  <a:cubicBezTo>
                    <a:pt x="734" y="786"/>
                    <a:pt x="719" y="769"/>
                    <a:pt x="713" y="760"/>
                  </a:cubicBezTo>
                  <a:cubicBezTo>
                    <a:pt x="710" y="756"/>
                    <a:pt x="704" y="747"/>
                    <a:pt x="704" y="747"/>
                  </a:cubicBezTo>
                  <a:cubicBezTo>
                    <a:pt x="695" y="719"/>
                    <a:pt x="686" y="692"/>
                    <a:pt x="669" y="668"/>
                  </a:cubicBezTo>
                  <a:cubicBezTo>
                    <a:pt x="667" y="656"/>
                    <a:pt x="661" y="645"/>
                    <a:pt x="661" y="633"/>
                  </a:cubicBezTo>
                  <a:cubicBezTo>
                    <a:pt x="661" y="602"/>
                    <a:pt x="663" y="572"/>
                    <a:pt x="665" y="541"/>
                  </a:cubicBezTo>
                  <a:cubicBezTo>
                    <a:pt x="670" y="481"/>
                    <a:pt x="767" y="465"/>
                    <a:pt x="810" y="448"/>
                  </a:cubicBezTo>
                  <a:cubicBezTo>
                    <a:pt x="880" y="452"/>
                    <a:pt x="929" y="448"/>
                    <a:pt x="986" y="483"/>
                  </a:cubicBezTo>
                  <a:cubicBezTo>
                    <a:pt x="1005" y="512"/>
                    <a:pt x="996" y="530"/>
                    <a:pt x="986" y="562"/>
                  </a:cubicBezTo>
                  <a:cubicBezTo>
                    <a:pt x="983" y="572"/>
                    <a:pt x="968" y="589"/>
                    <a:pt x="968" y="589"/>
                  </a:cubicBezTo>
                  <a:cubicBezTo>
                    <a:pt x="960" y="614"/>
                    <a:pt x="935" y="633"/>
                    <a:pt x="920" y="655"/>
                  </a:cubicBezTo>
                  <a:cubicBezTo>
                    <a:pt x="911" y="684"/>
                    <a:pt x="878" y="708"/>
                    <a:pt x="854" y="725"/>
                  </a:cubicBezTo>
                  <a:cubicBezTo>
                    <a:pt x="833" y="756"/>
                    <a:pt x="845" y="746"/>
                    <a:pt x="823" y="760"/>
                  </a:cubicBezTo>
                  <a:cubicBezTo>
                    <a:pt x="819" y="775"/>
                    <a:pt x="801" y="800"/>
                    <a:pt x="801" y="800"/>
                  </a:cubicBezTo>
                  <a:cubicBezTo>
                    <a:pt x="797" y="813"/>
                    <a:pt x="792" y="826"/>
                    <a:pt x="788" y="839"/>
                  </a:cubicBezTo>
                  <a:cubicBezTo>
                    <a:pt x="789" y="858"/>
                    <a:pt x="790" y="878"/>
                    <a:pt x="792" y="897"/>
                  </a:cubicBezTo>
                  <a:cubicBezTo>
                    <a:pt x="802" y="994"/>
                    <a:pt x="856" y="1006"/>
                    <a:pt x="938" y="1029"/>
                  </a:cubicBezTo>
                  <a:cubicBezTo>
                    <a:pt x="978" y="1025"/>
                    <a:pt x="1007" y="1022"/>
                    <a:pt x="1043" y="1011"/>
                  </a:cubicBezTo>
                  <a:cubicBezTo>
                    <a:pt x="1061" y="998"/>
                    <a:pt x="1075" y="979"/>
                    <a:pt x="1091" y="963"/>
                  </a:cubicBezTo>
                  <a:cubicBezTo>
                    <a:pt x="1096" y="958"/>
                    <a:pt x="1105" y="949"/>
                    <a:pt x="1105" y="949"/>
                  </a:cubicBezTo>
                  <a:cubicBezTo>
                    <a:pt x="1126" y="880"/>
                    <a:pt x="1113" y="932"/>
                    <a:pt x="1109" y="787"/>
                  </a:cubicBezTo>
                  <a:cubicBezTo>
                    <a:pt x="1112" y="731"/>
                    <a:pt x="1098" y="716"/>
                    <a:pt x="1135" y="690"/>
                  </a:cubicBezTo>
                  <a:cubicBezTo>
                    <a:pt x="1145" y="691"/>
                    <a:pt x="1156" y="690"/>
                    <a:pt x="1166" y="694"/>
                  </a:cubicBezTo>
                  <a:cubicBezTo>
                    <a:pt x="1181" y="701"/>
                    <a:pt x="1180" y="738"/>
                    <a:pt x="1184" y="752"/>
                  </a:cubicBezTo>
                  <a:cubicBezTo>
                    <a:pt x="1191" y="781"/>
                    <a:pt x="1201" y="809"/>
                    <a:pt x="1206" y="839"/>
                  </a:cubicBezTo>
                  <a:cubicBezTo>
                    <a:pt x="1211" y="870"/>
                    <a:pt x="1213" y="908"/>
                    <a:pt x="1228" y="936"/>
                  </a:cubicBezTo>
                  <a:cubicBezTo>
                    <a:pt x="1236" y="950"/>
                    <a:pt x="1247" y="978"/>
                    <a:pt x="1259" y="989"/>
                  </a:cubicBezTo>
                  <a:cubicBezTo>
                    <a:pt x="1277" y="1005"/>
                    <a:pt x="1304" y="1019"/>
                    <a:pt x="1324" y="1033"/>
                  </a:cubicBezTo>
                  <a:cubicBezTo>
                    <a:pt x="1337" y="1042"/>
                    <a:pt x="1391" y="1039"/>
                    <a:pt x="1382" y="1051"/>
                  </a:cubicBezTo>
                </a:path>
              </a:pathLst>
            </a:custGeom>
            <a:noFill/>
            <a:ln w="9525" cap="flat" cmpd="sng">
              <a:solidFill>
                <a:schemeClr val="folHlink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Text Box 114">
              <a:extLst>
                <a:ext uri="{FF2B5EF4-FFF2-40B4-BE49-F238E27FC236}">
                  <a16:creationId xmlns:a16="http://schemas.microsoft.com/office/drawing/2014/main" id="{BA835983-4472-4FB9-9E10-80FA9FEAB9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840"/>
              <a:ext cx="15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>
                  <a:latin typeface="Trebuchet MS" panose="020B0603020202020204" pitchFamily="34" charset="0"/>
                </a:rPr>
                <a:t>A B D E C F G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412F2E-F086-441A-9790-9D4F5770BD14}"/>
              </a:ext>
            </a:extLst>
          </p:cNvPr>
          <p:cNvGrpSpPr>
            <a:grpSpLocks/>
          </p:cNvGrpSpPr>
          <p:nvPr/>
        </p:nvGrpSpPr>
        <p:grpSpPr bwMode="auto">
          <a:xfrm>
            <a:off x="4687888" y="3822702"/>
            <a:ext cx="2551112" cy="1984376"/>
            <a:chOff x="2185" y="2840"/>
            <a:chExt cx="1607" cy="1250"/>
          </a:xfrm>
        </p:grpSpPr>
        <p:sp>
          <p:nvSpPr>
            <p:cNvPr id="19" name="Freeform 112">
              <a:extLst>
                <a:ext uri="{FF2B5EF4-FFF2-40B4-BE49-F238E27FC236}">
                  <a16:creationId xmlns:a16="http://schemas.microsoft.com/office/drawing/2014/main" id="{6BA6EF9C-1681-4D41-AC00-44D9B5FFB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5" y="2840"/>
              <a:ext cx="1517" cy="1007"/>
            </a:xfrm>
            <a:custGeom>
              <a:avLst/>
              <a:gdLst>
                <a:gd name="T0" fmla="*/ 625 w 1517"/>
                <a:gd name="T1" fmla="*/ 0 h 1007"/>
                <a:gd name="T2" fmla="*/ 589 w 1517"/>
                <a:gd name="T3" fmla="*/ 58 h 1007"/>
                <a:gd name="T4" fmla="*/ 576 w 1517"/>
                <a:gd name="T5" fmla="*/ 66 h 1007"/>
                <a:gd name="T6" fmla="*/ 537 w 1517"/>
                <a:gd name="T7" fmla="*/ 106 h 1007"/>
                <a:gd name="T8" fmla="*/ 462 w 1517"/>
                <a:gd name="T9" fmla="*/ 172 h 1007"/>
                <a:gd name="T10" fmla="*/ 374 w 1517"/>
                <a:gd name="T11" fmla="*/ 229 h 1007"/>
                <a:gd name="T12" fmla="*/ 167 w 1517"/>
                <a:gd name="T13" fmla="*/ 414 h 1007"/>
                <a:gd name="T14" fmla="*/ 141 w 1517"/>
                <a:gd name="T15" fmla="*/ 462 h 1007"/>
                <a:gd name="T16" fmla="*/ 84 w 1517"/>
                <a:gd name="T17" fmla="*/ 546 h 1007"/>
                <a:gd name="T18" fmla="*/ 71 w 1517"/>
                <a:gd name="T19" fmla="*/ 581 h 1007"/>
                <a:gd name="T20" fmla="*/ 57 w 1517"/>
                <a:gd name="T21" fmla="*/ 616 h 1007"/>
                <a:gd name="T22" fmla="*/ 5 w 1517"/>
                <a:gd name="T23" fmla="*/ 840 h 1007"/>
                <a:gd name="T24" fmla="*/ 13 w 1517"/>
                <a:gd name="T25" fmla="*/ 902 h 1007"/>
                <a:gd name="T26" fmla="*/ 57 w 1517"/>
                <a:gd name="T27" fmla="*/ 919 h 1007"/>
                <a:gd name="T28" fmla="*/ 172 w 1517"/>
                <a:gd name="T29" fmla="*/ 946 h 1007"/>
                <a:gd name="T30" fmla="*/ 304 w 1517"/>
                <a:gd name="T31" fmla="*/ 928 h 1007"/>
                <a:gd name="T32" fmla="*/ 378 w 1517"/>
                <a:gd name="T33" fmla="*/ 823 h 1007"/>
                <a:gd name="T34" fmla="*/ 356 w 1517"/>
                <a:gd name="T35" fmla="*/ 678 h 1007"/>
                <a:gd name="T36" fmla="*/ 343 w 1517"/>
                <a:gd name="T37" fmla="*/ 634 h 1007"/>
                <a:gd name="T38" fmla="*/ 392 w 1517"/>
                <a:gd name="T39" fmla="*/ 603 h 1007"/>
                <a:gd name="T40" fmla="*/ 422 w 1517"/>
                <a:gd name="T41" fmla="*/ 638 h 1007"/>
                <a:gd name="T42" fmla="*/ 418 w 1517"/>
                <a:gd name="T43" fmla="*/ 748 h 1007"/>
                <a:gd name="T44" fmla="*/ 422 w 1517"/>
                <a:gd name="T45" fmla="*/ 823 h 1007"/>
                <a:gd name="T46" fmla="*/ 559 w 1517"/>
                <a:gd name="T47" fmla="*/ 915 h 1007"/>
                <a:gd name="T48" fmla="*/ 607 w 1517"/>
                <a:gd name="T49" fmla="*/ 928 h 1007"/>
                <a:gd name="T50" fmla="*/ 691 w 1517"/>
                <a:gd name="T51" fmla="*/ 919 h 1007"/>
                <a:gd name="T52" fmla="*/ 726 w 1517"/>
                <a:gd name="T53" fmla="*/ 875 h 1007"/>
                <a:gd name="T54" fmla="*/ 735 w 1517"/>
                <a:gd name="T55" fmla="*/ 862 h 1007"/>
                <a:gd name="T56" fmla="*/ 774 w 1517"/>
                <a:gd name="T57" fmla="*/ 735 h 1007"/>
                <a:gd name="T58" fmla="*/ 664 w 1517"/>
                <a:gd name="T59" fmla="*/ 445 h 1007"/>
                <a:gd name="T60" fmla="*/ 743 w 1517"/>
                <a:gd name="T61" fmla="*/ 295 h 1007"/>
                <a:gd name="T62" fmla="*/ 853 w 1517"/>
                <a:gd name="T63" fmla="*/ 299 h 1007"/>
                <a:gd name="T64" fmla="*/ 880 w 1517"/>
                <a:gd name="T65" fmla="*/ 339 h 1007"/>
                <a:gd name="T66" fmla="*/ 902 w 1517"/>
                <a:gd name="T67" fmla="*/ 396 h 1007"/>
                <a:gd name="T68" fmla="*/ 866 w 1517"/>
                <a:gd name="T69" fmla="*/ 541 h 1007"/>
                <a:gd name="T70" fmla="*/ 805 w 1517"/>
                <a:gd name="T71" fmla="*/ 730 h 1007"/>
                <a:gd name="T72" fmla="*/ 836 w 1517"/>
                <a:gd name="T73" fmla="*/ 893 h 1007"/>
                <a:gd name="T74" fmla="*/ 915 w 1517"/>
                <a:gd name="T75" fmla="*/ 928 h 1007"/>
                <a:gd name="T76" fmla="*/ 963 w 1517"/>
                <a:gd name="T77" fmla="*/ 941 h 1007"/>
                <a:gd name="T78" fmla="*/ 1078 w 1517"/>
                <a:gd name="T79" fmla="*/ 928 h 1007"/>
                <a:gd name="T80" fmla="*/ 1152 w 1517"/>
                <a:gd name="T81" fmla="*/ 836 h 1007"/>
                <a:gd name="T82" fmla="*/ 1117 w 1517"/>
                <a:gd name="T83" fmla="*/ 673 h 1007"/>
                <a:gd name="T84" fmla="*/ 1170 w 1517"/>
                <a:gd name="T85" fmla="*/ 616 h 1007"/>
                <a:gd name="T86" fmla="*/ 1196 w 1517"/>
                <a:gd name="T87" fmla="*/ 620 h 1007"/>
                <a:gd name="T88" fmla="*/ 1201 w 1517"/>
                <a:gd name="T89" fmla="*/ 634 h 1007"/>
                <a:gd name="T90" fmla="*/ 1218 w 1517"/>
                <a:gd name="T91" fmla="*/ 695 h 1007"/>
                <a:gd name="T92" fmla="*/ 1262 w 1517"/>
                <a:gd name="T93" fmla="*/ 893 h 1007"/>
                <a:gd name="T94" fmla="*/ 1328 w 1517"/>
                <a:gd name="T95" fmla="*/ 928 h 1007"/>
                <a:gd name="T96" fmla="*/ 1372 w 1517"/>
                <a:gd name="T97" fmla="*/ 946 h 1007"/>
                <a:gd name="T98" fmla="*/ 1385 w 1517"/>
                <a:gd name="T99" fmla="*/ 950 h 1007"/>
                <a:gd name="T100" fmla="*/ 1456 w 1517"/>
                <a:gd name="T101" fmla="*/ 985 h 1007"/>
                <a:gd name="T102" fmla="*/ 1517 w 1517"/>
                <a:gd name="T103" fmla="*/ 1007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17" h="1007">
                  <a:moveTo>
                    <a:pt x="625" y="0"/>
                  </a:moveTo>
                  <a:cubicBezTo>
                    <a:pt x="612" y="20"/>
                    <a:pt x="606" y="41"/>
                    <a:pt x="589" y="58"/>
                  </a:cubicBezTo>
                  <a:cubicBezTo>
                    <a:pt x="585" y="62"/>
                    <a:pt x="580" y="63"/>
                    <a:pt x="576" y="66"/>
                  </a:cubicBezTo>
                  <a:cubicBezTo>
                    <a:pt x="562" y="79"/>
                    <a:pt x="549" y="92"/>
                    <a:pt x="537" y="106"/>
                  </a:cubicBezTo>
                  <a:cubicBezTo>
                    <a:pt x="515" y="133"/>
                    <a:pt x="497" y="161"/>
                    <a:pt x="462" y="172"/>
                  </a:cubicBezTo>
                  <a:cubicBezTo>
                    <a:pt x="438" y="196"/>
                    <a:pt x="400" y="205"/>
                    <a:pt x="374" y="229"/>
                  </a:cubicBezTo>
                  <a:cubicBezTo>
                    <a:pt x="305" y="291"/>
                    <a:pt x="227" y="343"/>
                    <a:pt x="167" y="414"/>
                  </a:cubicBezTo>
                  <a:cubicBezTo>
                    <a:pt x="155" y="428"/>
                    <a:pt x="151" y="446"/>
                    <a:pt x="141" y="462"/>
                  </a:cubicBezTo>
                  <a:cubicBezTo>
                    <a:pt x="124" y="490"/>
                    <a:pt x="102" y="517"/>
                    <a:pt x="84" y="546"/>
                  </a:cubicBezTo>
                  <a:cubicBezTo>
                    <a:pt x="77" y="557"/>
                    <a:pt x="76" y="569"/>
                    <a:pt x="71" y="581"/>
                  </a:cubicBezTo>
                  <a:cubicBezTo>
                    <a:pt x="66" y="593"/>
                    <a:pt x="57" y="616"/>
                    <a:pt x="57" y="616"/>
                  </a:cubicBezTo>
                  <a:cubicBezTo>
                    <a:pt x="45" y="692"/>
                    <a:pt x="17" y="764"/>
                    <a:pt x="5" y="840"/>
                  </a:cubicBezTo>
                  <a:cubicBezTo>
                    <a:pt x="7" y="861"/>
                    <a:pt x="0" y="886"/>
                    <a:pt x="13" y="902"/>
                  </a:cubicBezTo>
                  <a:cubicBezTo>
                    <a:pt x="23" y="914"/>
                    <a:pt x="43" y="915"/>
                    <a:pt x="57" y="919"/>
                  </a:cubicBezTo>
                  <a:cubicBezTo>
                    <a:pt x="97" y="931"/>
                    <a:pt x="130" y="941"/>
                    <a:pt x="172" y="946"/>
                  </a:cubicBezTo>
                  <a:cubicBezTo>
                    <a:pt x="220" y="943"/>
                    <a:pt x="259" y="941"/>
                    <a:pt x="304" y="928"/>
                  </a:cubicBezTo>
                  <a:cubicBezTo>
                    <a:pt x="347" y="898"/>
                    <a:pt x="369" y="874"/>
                    <a:pt x="378" y="823"/>
                  </a:cubicBezTo>
                  <a:cubicBezTo>
                    <a:pt x="376" y="777"/>
                    <a:pt x="384" y="719"/>
                    <a:pt x="356" y="678"/>
                  </a:cubicBezTo>
                  <a:cubicBezTo>
                    <a:pt x="352" y="663"/>
                    <a:pt x="349" y="648"/>
                    <a:pt x="343" y="634"/>
                  </a:cubicBezTo>
                  <a:cubicBezTo>
                    <a:pt x="351" y="611"/>
                    <a:pt x="369" y="608"/>
                    <a:pt x="392" y="603"/>
                  </a:cubicBezTo>
                  <a:cubicBezTo>
                    <a:pt x="413" y="609"/>
                    <a:pt x="417" y="617"/>
                    <a:pt x="422" y="638"/>
                  </a:cubicBezTo>
                  <a:cubicBezTo>
                    <a:pt x="421" y="675"/>
                    <a:pt x="418" y="711"/>
                    <a:pt x="418" y="748"/>
                  </a:cubicBezTo>
                  <a:cubicBezTo>
                    <a:pt x="418" y="773"/>
                    <a:pt x="420" y="798"/>
                    <a:pt x="422" y="823"/>
                  </a:cubicBezTo>
                  <a:cubicBezTo>
                    <a:pt x="430" y="908"/>
                    <a:pt x="485" y="910"/>
                    <a:pt x="559" y="915"/>
                  </a:cubicBezTo>
                  <a:cubicBezTo>
                    <a:pt x="575" y="919"/>
                    <a:pt x="591" y="923"/>
                    <a:pt x="607" y="928"/>
                  </a:cubicBezTo>
                  <a:cubicBezTo>
                    <a:pt x="635" y="926"/>
                    <a:pt x="668" y="935"/>
                    <a:pt x="691" y="919"/>
                  </a:cubicBezTo>
                  <a:cubicBezTo>
                    <a:pt x="703" y="911"/>
                    <a:pt x="721" y="882"/>
                    <a:pt x="726" y="875"/>
                  </a:cubicBezTo>
                  <a:cubicBezTo>
                    <a:pt x="729" y="871"/>
                    <a:pt x="735" y="862"/>
                    <a:pt x="735" y="862"/>
                  </a:cubicBezTo>
                  <a:cubicBezTo>
                    <a:pt x="748" y="819"/>
                    <a:pt x="764" y="779"/>
                    <a:pt x="774" y="735"/>
                  </a:cubicBezTo>
                  <a:cubicBezTo>
                    <a:pt x="764" y="628"/>
                    <a:pt x="684" y="550"/>
                    <a:pt x="664" y="445"/>
                  </a:cubicBezTo>
                  <a:cubicBezTo>
                    <a:pt x="669" y="374"/>
                    <a:pt x="661" y="310"/>
                    <a:pt x="743" y="295"/>
                  </a:cubicBezTo>
                  <a:cubicBezTo>
                    <a:pt x="780" y="296"/>
                    <a:pt x="817" y="290"/>
                    <a:pt x="853" y="299"/>
                  </a:cubicBezTo>
                  <a:cubicBezTo>
                    <a:pt x="869" y="303"/>
                    <a:pt x="880" y="339"/>
                    <a:pt x="880" y="339"/>
                  </a:cubicBezTo>
                  <a:cubicBezTo>
                    <a:pt x="886" y="358"/>
                    <a:pt x="895" y="377"/>
                    <a:pt x="902" y="396"/>
                  </a:cubicBezTo>
                  <a:cubicBezTo>
                    <a:pt x="898" y="440"/>
                    <a:pt x="893" y="502"/>
                    <a:pt x="866" y="541"/>
                  </a:cubicBezTo>
                  <a:cubicBezTo>
                    <a:pt x="847" y="604"/>
                    <a:pt x="820" y="666"/>
                    <a:pt x="805" y="730"/>
                  </a:cubicBezTo>
                  <a:cubicBezTo>
                    <a:pt x="805" y="736"/>
                    <a:pt x="793" y="880"/>
                    <a:pt x="836" y="893"/>
                  </a:cubicBezTo>
                  <a:cubicBezTo>
                    <a:pt x="859" y="909"/>
                    <a:pt x="889" y="919"/>
                    <a:pt x="915" y="928"/>
                  </a:cubicBezTo>
                  <a:cubicBezTo>
                    <a:pt x="931" y="933"/>
                    <a:pt x="963" y="941"/>
                    <a:pt x="963" y="941"/>
                  </a:cubicBezTo>
                  <a:cubicBezTo>
                    <a:pt x="1024" y="938"/>
                    <a:pt x="1035" y="943"/>
                    <a:pt x="1078" y="928"/>
                  </a:cubicBezTo>
                  <a:cubicBezTo>
                    <a:pt x="1115" y="901"/>
                    <a:pt x="1141" y="882"/>
                    <a:pt x="1152" y="836"/>
                  </a:cubicBezTo>
                  <a:cubicBezTo>
                    <a:pt x="1148" y="777"/>
                    <a:pt x="1138" y="728"/>
                    <a:pt x="1117" y="673"/>
                  </a:cubicBezTo>
                  <a:cubicBezTo>
                    <a:pt x="1124" y="641"/>
                    <a:pt x="1138" y="626"/>
                    <a:pt x="1170" y="616"/>
                  </a:cubicBezTo>
                  <a:cubicBezTo>
                    <a:pt x="1179" y="617"/>
                    <a:pt x="1188" y="616"/>
                    <a:pt x="1196" y="620"/>
                  </a:cubicBezTo>
                  <a:cubicBezTo>
                    <a:pt x="1200" y="622"/>
                    <a:pt x="1200" y="629"/>
                    <a:pt x="1201" y="634"/>
                  </a:cubicBezTo>
                  <a:cubicBezTo>
                    <a:pt x="1207" y="656"/>
                    <a:pt x="1212" y="674"/>
                    <a:pt x="1218" y="695"/>
                  </a:cubicBezTo>
                  <a:cubicBezTo>
                    <a:pt x="1215" y="748"/>
                    <a:pt x="1188" y="870"/>
                    <a:pt x="1262" y="893"/>
                  </a:cubicBezTo>
                  <a:cubicBezTo>
                    <a:pt x="1280" y="906"/>
                    <a:pt x="1307" y="921"/>
                    <a:pt x="1328" y="928"/>
                  </a:cubicBezTo>
                  <a:cubicBezTo>
                    <a:pt x="1350" y="943"/>
                    <a:pt x="1335" y="935"/>
                    <a:pt x="1372" y="946"/>
                  </a:cubicBezTo>
                  <a:cubicBezTo>
                    <a:pt x="1376" y="947"/>
                    <a:pt x="1385" y="950"/>
                    <a:pt x="1385" y="950"/>
                  </a:cubicBezTo>
                  <a:cubicBezTo>
                    <a:pt x="1406" y="964"/>
                    <a:pt x="1432" y="976"/>
                    <a:pt x="1456" y="985"/>
                  </a:cubicBezTo>
                  <a:cubicBezTo>
                    <a:pt x="1471" y="990"/>
                    <a:pt x="1505" y="995"/>
                    <a:pt x="1517" y="1007"/>
                  </a:cubicBezTo>
                </a:path>
              </a:pathLst>
            </a:custGeom>
            <a:noFill/>
            <a:ln w="9525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Text Box 115">
              <a:extLst>
                <a:ext uri="{FF2B5EF4-FFF2-40B4-BE49-F238E27FC236}">
                  <a16:creationId xmlns:a16="http://schemas.microsoft.com/office/drawing/2014/main" id="{C1BEC460-D89B-4572-A476-E542C63540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3840"/>
              <a:ext cx="15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dirty="0">
                  <a:latin typeface="Trebuchet MS" panose="020B0603020202020204" pitchFamily="34" charset="0"/>
                </a:rPr>
                <a:t>D B E A F C G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64E591-8B5A-44CD-9CE3-F4E862397401}"/>
              </a:ext>
            </a:extLst>
          </p:cNvPr>
          <p:cNvGrpSpPr>
            <a:grpSpLocks/>
          </p:cNvGrpSpPr>
          <p:nvPr/>
        </p:nvGrpSpPr>
        <p:grpSpPr bwMode="auto">
          <a:xfrm>
            <a:off x="7162802" y="3744915"/>
            <a:ext cx="2514601" cy="2062163"/>
            <a:chOff x="3744" y="2791"/>
            <a:chExt cx="1584" cy="1299"/>
          </a:xfrm>
        </p:grpSpPr>
        <p:sp>
          <p:nvSpPr>
            <p:cNvPr id="17" name="Freeform 113">
              <a:extLst>
                <a:ext uri="{FF2B5EF4-FFF2-40B4-BE49-F238E27FC236}">
                  <a16:creationId xmlns:a16="http://schemas.microsoft.com/office/drawing/2014/main" id="{32DF04E9-E0DC-49C6-97C4-6C43C4E71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2791"/>
              <a:ext cx="1559" cy="1098"/>
            </a:xfrm>
            <a:custGeom>
              <a:avLst/>
              <a:gdLst>
                <a:gd name="T0" fmla="*/ 569 w 1559"/>
                <a:gd name="T1" fmla="*/ 120 h 1098"/>
                <a:gd name="T2" fmla="*/ 341 w 1559"/>
                <a:gd name="T3" fmla="*/ 278 h 1098"/>
                <a:gd name="T4" fmla="*/ 139 w 1559"/>
                <a:gd name="T5" fmla="*/ 454 h 1098"/>
                <a:gd name="T6" fmla="*/ 59 w 1559"/>
                <a:gd name="T7" fmla="*/ 564 h 1098"/>
                <a:gd name="T8" fmla="*/ 15 w 1559"/>
                <a:gd name="T9" fmla="*/ 836 h 1098"/>
                <a:gd name="T10" fmla="*/ 191 w 1559"/>
                <a:gd name="T11" fmla="*/ 1012 h 1098"/>
                <a:gd name="T12" fmla="*/ 345 w 1559"/>
                <a:gd name="T13" fmla="*/ 933 h 1098"/>
                <a:gd name="T14" fmla="*/ 358 w 1559"/>
                <a:gd name="T15" fmla="*/ 810 h 1098"/>
                <a:gd name="T16" fmla="*/ 328 w 1559"/>
                <a:gd name="T17" fmla="*/ 696 h 1098"/>
                <a:gd name="T18" fmla="*/ 424 w 1559"/>
                <a:gd name="T19" fmla="*/ 674 h 1098"/>
                <a:gd name="T20" fmla="*/ 508 w 1559"/>
                <a:gd name="T21" fmla="*/ 1043 h 1098"/>
                <a:gd name="T22" fmla="*/ 706 w 1559"/>
                <a:gd name="T23" fmla="*/ 1039 h 1098"/>
                <a:gd name="T24" fmla="*/ 745 w 1559"/>
                <a:gd name="T25" fmla="*/ 819 h 1098"/>
                <a:gd name="T26" fmla="*/ 710 w 1559"/>
                <a:gd name="T27" fmla="*/ 766 h 1098"/>
                <a:gd name="T28" fmla="*/ 605 w 1559"/>
                <a:gd name="T29" fmla="*/ 595 h 1098"/>
                <a:gd name="T30" fmla="*/ 565 w 1559"/>
                <a:gd name="T31" fmla="*/ 498 h 1098"/>
                <a:gd name="T32" fmla="*/ 591 w 1559"/>
                <a:gd name="T33" fmla="*/ 419 h 1098"/>
                <a:gd name="T34" fmla="*/ 873 w 1559"/>
                <a:gd name="T35" fmla="*/ 379 h 1098"/>
                <a:gd name="T36" fmla="*/ 868 w 1559"/>
                <a:gd name="T37" fmla="*/ 612 h 1098"/>
                <a:gd name="T38" fmla="*/ 833 w 1559"/>
                <a:gd name="T39" fmla="*/ 709 h 1098"/>
                <a:gd name="T40" fmla="*/ 816 w 1559"/>
                <a:gd name="T41" fmla="*/ 920 h 1098"/>
                <a:gd name="T42" fmla="*/ 978 w 1559"/>
                <a:gd name="T43" fmla="*/ 1083 h 1098"/>
                <a:gd name="T44" fmla="*/ 1167 w 1559"/>
                <a:gd name="T45" fmla="*/ 973 h 1098"/>
                <a:gd name="T46" fmla="*/ 1106 w 1559"/>
                <a:gd name="T47" fmla="*/ 775 h 1098"/>
                <a:gd name="T48" fmla="*/ 1141 w 1559"/>
                <a:gd name="T49" fmla="*/ 661 h 1098"/>
                <a:gd name="T50" fmla="*/ 1181 w 1559"/>
                <a:gd name="T51" fmla="*/ 691 h 1098"/>
                <a:gd name="T52" fmla="*/ 1229 w 1559"/>
                <a:gd name="T53" fmla="*/ 964 h 1098"/>
                <a:gd name="T54" fmla="*/ 1321 w 1559"/>
                <a:gd name="T55" fmla="*/ 1043 h 1098"/>
                <a:gd name="T56" fmla="*/ 1524 w 1559"/>
                <a:gd name="T57" fmla="*/ 1004 h 1098"/>
                <a:gd name="T58" fmla="*/ 1537 w 1559"/>
                <a:gd name="T59" fmla="*/ 819 h 1098"/>
                <a:gd name="T60" fmla="*/ 1484 w 1559"/>
                <a:gd name="T61" fmla="*/ 749 h 1098"/>
                <a:gd name="T62" fmla="*/ 1330 w 1559"/>
                <a:gd name="T63" fmla="*/ 494 h 1098"/>
                <a:gd name="T64" fmla="*/ 1216 w 1559"/>
                <a:gd name="T65" fmla="*/ 353 h 1098"/>
                <a:gd name="T66" fmla="*/ 1027 w 1559"/>
                <a:gd name="T67" fmla="*/ 203 h 1098"/>
                <a:gd name="T68" fmla="*/ 974 w 1559"/>
                <a:gd name="T69" fmla="*/ 137 h 1098"/>
                <a:gd name="T70" fmla="*/ 1009 w 1559"/>
                <a:gd name="T71" fmla="*/ 1 h 1098"/>
                <a:gd name="T72" fmla="*/ 1141 w 1559"/>
                <a:gd name="T73" fmla="*/ 32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59" h="1098">
                  <a:moveTo>
                    <a:pt x="644" y="45"/>
                  </a:moveTo>
                  <a:cubicBezTo>
                    <a:pt x="634" y="76"/>
                    <a:pt x="596" y="102"/>
                    <a:pt x="569" y="120"/>
                  </a:cubicBezTo>
                  <a:cubicBezTo>
                    <a:pt x="552" y="148"/>
                    <a:pt x="513" y="163"/>
                    <a:pt x="486" y="181"/>
                  </a:cubicBezTo>
                  <a:cubicBezTo>
                    <a:pt x="438" y="214"/>
                    <a:pt x="389" y="245"/>
                    <a:pt x="341" y="278"/>
                  </a:cubicBezTo>
                  <a:cubicBezTo>
                    <a:pt x="293" y="311"/>
                    <a:pt x="254" y="357"/>
                    <a:pt x="209" y="392"/>
                  </a:cubicBezTo>
                  <a:cubicBezTo>
                    <a:pt x="186" y="410"/>
                    <a:pt x="157" y="431"/>
                    <a:pt x="139" y="454"/>
                  </a:cubicBezTo>
                  <a:cubicBezTo>
                    <a:pt x="119" y="480"/>
                    <a:pt x="100" y="514"/>
                    <a:pt x="77" y="537"/>
                  </a:cubicBezTo>
                  <a:cubicBezTo>
                    <a:pt x="68" y="569"/>
                    <a:pt x="81" y="532"/>
                    <a:pt x="59" y="564"/>
                  </a:cubicBezTo>
                  <a:cubicBezTo>
                    <a:pt x="44" y="585"/>
                    <a:pt x="35" y="612"/>
                    <a:pt x="20" y="634"/>
                  </a:cubicBezTo>
                  <a:cubicBezTo>
                    <a:pt x="0" y="707"/>
                    <a:pt x="10" y="726"/>
                    <a:pt x="15" y="836"/>
                  </a:cubicBezTo>
                  <a:cubicBezTo>
                    <a:pt x="18" y="899"/>
                    <a:pt x="58" y="937"/>
                    <a:pt x="108" y="968"/>
                  </a:cubicBezTo>
                  <a:cubicBezTo>
                    <a:pt x="148" y="993"/>
                    <a:pt x="137" y="1005"/>
                    <a:pt x="191" y="1012"/>
                  </a:cubicBezTo>
                  <a:cubicBezTo>
                    <a:pt x="242" y="1009"/>
                    <a:pt x="255" y="1013"/>
                    <a:pt x="292" y="999"/>
                  </a:cubicBezTo>
                  <a:cubicBezTo>
                    <a:pt x="316" y="976"/>
                    <a:pt x="327" y="959"/>
                    <a:pt x="345" y="933"/>
                  </a:cubicBezTo>
                  <a:cubicBezTo>
                    <a:pt x="351" y="914"/>
                    <a:pt x="356" y="895"/>
                    <a:pt x="363" y="876"/>
                  </a:cubicBezTo>
                  <a:cubicBezTo>
                    <a:pt x="361" y="854"/>
                    <a:pt x="361" y="832"/>
                    <a:pt x="358" y="810"/>
                  </a:cubicBezTo>
                  <a:cubicBezTo>
                    <a:pt x="354" y="781"/>
                    <a:pt x="333" y="758"/>
                    <a:pt x="323" y="731"/>
                  </a:cubicBezTo>
                  <a:cubicBezTo>
                    <a:pt x="325" y="719"/>
                    <a:pt x="322" y="706"/>
                    <a:pt x="328" y="696"/>
                  </a:cubicBezTo>
                  <a:cubicBezTo>
                    <a:pt x="339" y="678"/>
                    <a:pt x="371" y="673"/>
                    <a:pt x="389" y="669"/>
                  </a:cubicBezTo>
                  <a:cubicBezTo>
                    <a:pt x="401" y="671"/>
                    <a:pt x="413" y="670"/>
                    <a:pt x="424" y="674"/>
                  </a:cubicBezTo>
                  <a:cubicBezTo>
                    <a:pt x="443" y="682"/>
                    <a:pt x="444" y="740"/>
                    <a:pt x="446" y="753"/>
                  </a:cubicBezTo>
                  <a:cubicBezTo>
                    <a:pt x="447" y="797"/>
                    <a:pt x="424" y="998"/>
                    <a:pt x="508" y="1043"/>
                  </a:cubicBezTo>
                  <a:cubicBezTo>
                    <a:pt x="528" y="1054"/>
                    <a:pt x="552" y="1054"/>
                    <a:pt x="574" y="1056"/>
                  </a:cubicBezTo>
                  <a:cubicBezTo>
                    <a:pt x="635" y="1053"/>
                    <a:pt x="657" y="1054"/>
                    <a:pt x="706" y="1039"/>
                  </a:cubicBezTo>
                  <a:cubicBezTo>
                    <a:pt x="738" y="1006"/>
                    <a:pt x="756" y="975"/>
                    <a:pt x="772" y="933"/>
                  </a:cubicBezTo>
                  <a:cubicBezTo>
                    <a:pt x="765" y="899"/>
                    <a:pt x="761" y="849"/>
                    <a:pt x="745" y="819"/>
                  </a:cubicBezTo>
                  <a:cubicBezTo>
                    <a:pt x="734" y="799"/>
                    <a:pt x="738" y="812"/>
                    <a:pt x="723" y="793"/>
                  </a:cubicBezTo>
                  <a:cubicBezTo>
                    <a:pt x="684" y="743"/>
                    <a:pt x="741" y="811"/>
                    <a:pt x="710" y="766"/>
                  </a:cubicBezTo>
                  <a:cubicBezTo>
                    <a:pt x="701" y="753"/>
                    <a:pt x="686" y="738"/>
                    <a:pt x="675" y="727"/>
                  </a:cubicBezTo>
                  <a:cubicBezTo>
                    <a:pt x="662" y="680"/>
                    <a:pt x="626" y="639"/>
                    <a:pt x="605" y="595"/>
                  </a:cubicBezTo>
                  <a:cubicBezTo>
                    <a:pt x="597" y="579"/>
                    <a:pt x="597" y="566"/>
                    <a:pt x="587" y="551"/>
                  </a:cubicBezTo>
                  <a:cubicBezTo>
                    <a:pt x="582" y="532"/>
                    <a:pt x="576" y="514"/>
                    <a:pt x="565" y="498"/>
                  </a:cubicBezTo>
                  <a:cubicBezTo>
                    <a:pt x="562" y="489"/>
                    <a:pt x="556" y="481"/>
                    <a:pt x="556" y="472"/>
                  </a:cubicBezTo>
                  <a:cubicBezTo>
                    <a:pt x="556" y="449"/>
                    <a:pt x="576" y="432"/>
                    <a:pt x="591" y="419"/>
                  </a:cubicBezTo>
                  <a:cubicBezTo>
                    <a:pt x="643" y="376"/>
                    <a:pt x="696" y="362"/>
                    <a:pt x="763" y="353"/>
                  </a:cubicBezTo>
                  <a:cubicBezTo>
                    <a:pt x="812" y="356"/>
                    <a:pt x="835" y="353"/>
                    <a:pt x="873" y="379"/>
                  </a:cubicBezTo>
                  <a:cubicBezTo>
                    <a:pt x="886" y="397"/>
                    <a:pt x="895" y="418"/>
                    <a:pt x="908" y="436"/>
                  </a:cubicBezTo>
                  <a:cubicBezTo>
                    <a:pt x="924" y="492"/>
                    <a:pt x="901" y="564"/>
                    <a:pt x="868" y="612"/>
                  </a:cubicBezTo>
                  <a:cubicBezTo>
                    <a:pt x="862" y="633"/>
                    <a:pt x="853" y="645"/>
                    <a:pt x="846" y="665"/>
                  </a:cubicBezTo>
                  <a:cubicBezTo>
                    <a:pt x="841" y="680"/>
                    <a:pt x="839" y="695"/>
                    <a:pt x="833" y="709"/>
                  </a:cubicBezTo>
                  <a:cubicBezTo>
                    <a:pt x="827" y="742"/>
                    <a:pt x="817" y="773"/>
                    <a:pt x="811" y="806"/>
                  </a:cubicBezTo>
                  <a:cubicBezTo>
                    <a:pt x="813" y="844"/>
                    <a:pt x="813" y="882"/>
                    <a:pt x="816" y="920"/>
                  </a:cubicBezTo>
                  <a:cubicBezTo>
                    <a:pt x="820" y="977"/>
                    <a:pt x="870" y="1042"/>
                    <a:pt x="921" y="1065"/>
                  </a:cubicBezTo>
                  <a:cubicBezTo>
                    <a:pt x="939" y="1073"/>
                    <a:pt x="960" y="1076"/>
                    <a:pt x="978" y="1083"/>
                  </a:cubicBezTo>
                  <a:cubicBezTo>
                    <a:pt x="1101" y="1078"/>
                    <a:pt x="1091" y="1098"/>
                    <a:pt x="1150" y="1034"/>
                  </a:cubicBezTo>
                  <a:cubicBezTo>
                    <a:pt x="1156" y="1013"/>
                    <a:pt x="1163" y="995"/>
                    <a:pt x="1167" y="973"/>
                  </a:cubicBezTo>
                  <a:cubicBezTo>
                    <a:pt x="1164" y="927"/>
                    <a:pt x="1164" y="870"/>
                    <a:pt x="1141" y="828"/>
                  </a:cubicBezTo>
                  <a:cubicBezTo>
                    <a:pt x="1131" y="810"/>
                    <a:pt x="1116" y="793"/>
                    <a:pt x="1106" y="775"/>
                  </a:cubicBezTo>
                  <a:cubicBezTo>
                    <a:pt x="1097" y="759"/>
                    <a:pt x="1095" y="739"/>
                    <a:pt x="1088" y="722"/>
                  </a:cubicBezTo>
                  <a:cubicBezTo>
                    <a:pt x="1095" y="678"/>
                    <a:pt x="1099" y="670"/>
                    <a:pt x="1141" y="661"/>
                  </a:cubicBezTo>
                  <a:cubicBezTo>
                    <a:pt x="1151" y="662"/>
                    <a:pt x="1163" y="660"/>
                    <a:pt x="1172" y="665"/>
                  </a:cubicBezTo>
                  <a:cubicBezTo>
                    <a:pt x="1180" y="669"/>
                    <a:pt x="1178" y="682"/>
                    <a:pt x="1181" y="691"/>
                  </a:cubicBezTo>
                  <a:cubicBezTo>
                    <a:pt x="1188" y="712"/>
                    <a:pt x="1190" y="726"/>
                    <a:pt x="1203" y="744"/>
                  </a:cubicBezTo>
                  <a:cubicBezTo>
                    <a:pt x="1225" y="814"/>
                    <a:pt x="1208" y="892"/>
                    <a:pt x="1229" y="964"/>
                  </a:cubicBezTo>
                  <a:cubicBezTo>
                    <a:pt x="1235" y="986"/>
                    <a:pt x="1242" y="1014"/>
                    <a:pt x="1264" y="1026"/>
                  </a:cubicBezTo>
                  <a:cubicBezTo>
                    <a:pt x="1277" y="1033"/>
                    <a:pt x="1306" y="1040"/>
                    <a:pt x="1321" y="1043"/>
                  </a:cubicBezTo>
                  <a:cubicBezTo>
                    <a:pt x="1406" y="1040"/>
                    <a:pt x="1420" y="1043"/>
                    <a:pt x="1480" y="1030"/>
                  </a:cubicBezTo>
                  <a:cubicBezTo>
                    <a:pt x="1511" y="1008"/>
                    <a:pt x="1496" y="1016"/>
                    <a:pt x="1524" y="1004"/>
                  </a:cubicBezTo>
                  <a:cubicBezTo>
                    <a:pt x="1543" y="984"/>
                    <a:pt x="1550" y="971"/>
                    <a:pt x="1559" y="946"/>
                  </a:cubicBezTo>
                  <a:cubicBezTo>
                    <a:pt x="1555" y="911"/>
                    <a:pt x="1557" y="850"/>
                    <a:pt x="1537" y="819"/>
                  </a:cubicBezTo>
                  <a:cubicBezTo>
                    <a:pt x="1534" y="814"/>
                    <a:pt x="1527" y="811"/>
                    <a:pt x="1524" y="806"/>
                  </a:cubicBezTo>
                  <a:cubicBezTo>
                    <a:pt x="1508" y="781"/>
                    <a:pt x="1508" y="764"/>
                    <a:pt x="1484" y="749"/>
                  </a:cubicBezTo>
                  <a:cubicBezTo>
                    <a:pt x="1448" y="693"/>
                    <a:pt x="1417" y="632"/>
                    <a:pt x="1387" y="573"/>
                  </a:cubicBezTo>
                  <a:cubicBezTo>
                    <a:pt x="1372" y="544"/>
                    <a:pt x="1349" y="520"/>
                    <a:pt x="1330" y="494"/>
                  </a:cubicBezTo>
                  <a:cubicBezTo>
                    <a:pt x="1314" y="472"/>
                    <a:pt x="1306" y="443"/>
                    <a:pt x="1286" y="423"/>
                  </a:cubicBezTo>
                  <a:cubicBezTo>
                    <a:pt x="1268" y="405"/>
                    <a:pt x="1239" y="365"/>
                    <a:pt x="1216" y="353"/>
                  </a:cubicBezTo>
                  <a:cubicBezTo>
                    <a:pt x="1199" y="344"/>
                    <a:pt x="1182" y="333"/>
                    <a:pt x="1167" y="322"/>
                  </a:cubicBezTo>
                  <a:cubicBezTo>
                    <a:pt x="1116" y="286"/>
                    <a:pt x="1072" y="245"/>
                    <a:pt x="1027" y="203"/>
                  </a:cubicBezTo>
                  <a:cubicBezTo>
                    <a:pt x="1014" y="191"/>
                    <a:pt x="1002" y="178"/>
                    <a:pt x="992" y="164"/>
                  </a:cubicBezTo>
                  <a:cubicBezTo>
                    <a:pt x="985" y="155"/>
                    <a:pt x="980" y="146"/>
                    <a:pt x="974" y="137"/>
                  </a:cubicBezTo>
                  <a:cubicBezTo>
                    <a:pt x="971" y="133"/>
                    <a:pt x="965" y="124"/>
                    <a:pt x="965" y="124"/>
                  </a:cubicBezTo>
                  <a:cubicBezTo>
                    <a:pt x="953" y="73"/>
                    <a:pt x="953" y="11"/>
                    <a:pt x="1009" y="1"/>
                  </a:cubicBezTo>
                  <a:cubicBezTo>
                    <a:pt x="1081" y="4"/>
                    <a:pt x="1078" y="0"/>
                    <a:pt x="1123" y="14"/>
                  </a:cubicBezTo>
                  <a:cubicBezTo>
                    <a:pt x="1137" y="23"/>
                    <a:pt x="1159" y="22"/>
                    <a:pt x="1141" y="32"/>
                  </a:cubicBezTo>
                </a:path>
              </a:pathLst>
            </a:custGeom>
            <a:noFill/>
            <a:ln w="9525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Text Box 116">
              <a:extLst>
                <a:ext uri="{FF2B5EF4-FFF2-40B4-BE49-F238E27FC236}">
                  <a16:creationId xmlns:a16="http://schemas.microsoft.com/office/drawing/2014/main" id="{E9582DEC-E112-4288-9A6C-B2B4CB9ADD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840"/>
              <a:ext cx="15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dirty="0">
                  <a:latin typeface="Trebuchet MS" panose="020B0603020202020204" pitchFamily="34" charset="0"/>
                </a:rPr>
                <a:t>D E B F G C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059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591003-C73A-4057-A710-1378951A5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8F57E-36A3-4815-9012-B034B659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+mj-lt"/>
              </a:rPr>
              <a:t>2</a:t>
            </a:fld>
            <a:endParaRPr lang="en-US" dirty="0">
              <a:latin typeface="+mj-lt"/>
            </a:endParaRPr>
          </a:p>
        </p:txBody>
      </p:sp>
      <p:pic>
        <p:nvPicPr>
          <p:cNvPr id="7" name="Picture 3" descr="up">
            <a:extLst>
              <a:ext uri="{FF2B5EF4-FFF2-40B4-BE49-F238E27FC236}">
                <a16:creationId xmlns:a16="http://schemas.microsoft.com/office/drawing/2014/main" id="{C5BA24A6-71DD-451E-8746-B8289F5D0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452" y="2471675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E5BF117C-6199-4552-931B-97E5E87F8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1652" y="4833875"/>
            <a:ext cx="1905000" cy="592138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 dirty="0">
                <a:solidFill>
                  <a:schemeClr val="accent1"/>
                </a:solidFill>
                <a:latin typeface="+mj-lt"/>
              </a:rPr>
              <a:t>branches</a:t>
            </a:r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6A7C0172-37C6-4BF8-B3D4-39B3F5993B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41852" y="3995675"/>
            <a:ext cx="1752600" cy="990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40D55958-1E86-467D-9A9A-EA3D057F67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8052" y="4376675"/>
            <a:ext cx="1447800" cy="838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205A0C62-76E1-4B5B-84AE-CFF1FDBF8D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32652" y="3538475"/>
            <a:ext cx="1981200" cy="914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E117E008-8E86-4C89-B141-438F5918D3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08852" y="3690875"/>
            <a:ext cx="1981200" cy="914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294C7056-0241-4A32-8696-05EAA0C7F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3852" y="3005075"/>
            <a:ext cx="137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accent1"/>
                </a:solidFill>
                <a:latin typeface="+mj-lt"/>
              </a:rPr>
              <a:t>leaves</a:t>
            </a: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57B49EE4-B0E2-4C90-A858-E7AB577BA6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80252" y="3386075"/>
            <a:ext cx="1981200" cy="914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15" name="Group 11">
            <a:extLst>
              <a:ext uri="{FF2B5EF4-FFF2-40B4-BE49-F238E27FC236}">
                <a16:creationId xmlns:a16="http://schemas.microsoft.com/office/drawing/2014/main" id="{416C495B-B2CE-4DFB-9F19-6593329BD210}"/>
              </a:ext>
            </a:extLst>
          </p:cNvPr>
          <p:cNvGrpSpPr>
            <a:grpSpLocks/>
          </p:cNvGrpSpPr>
          <p:nvPr/>
        </p:nvGrpSpPr>
        <p:grpSpPr bwMode="auto">
          <a:xfrm>
            <a:off x="2951252" y="2090675"/>
            <a:ext cx="2971800" cy="1143000"/>
            <a:chOff x="720" y="1104"/>
            <a:chExt cx="1872" cy="720"/>
          </a:xfrm>
        </p:grpSpPr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id="{2A2377E1-7860-4465-AF29-28A84E41B9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104"/>
              <a:ext cx="624" cy="368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3200" dirty="0">
                  <a:solidFill>
                    <a:schemeClr val="accent1"/>
                  </a:solidFill>
                  <a:latin typeface="+mj-lt"/>
                </a:rPr>
                <a:t>root</a:t>
              </a:r>
            </a:p>
          </p:txBody>
        </p:sp>
        <p:sp>
          <p:nvSpPr>
            <p:cNvPr id="17" name="Line 13">
              <a:extLst>
                <a:ext uri="{FF2B5EF4-FFF2-40B4-BE49-F238E27FC236}">
                  <a16:creationId xmlns:a16="http://schemas.microsoft.com/office/drawing/2014/main" id="{BD46163D-1ED5-41E0-A5BA-8BB038F766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344"/>
              <a:ext cx="1392" cy="48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18" name="Group 14">
            <a:extLst>
              <a:ext uri="{FF2B5EF4-FFF2-40B4-BE49-F238E27FC236}">
                <a16:creationId xmlns:a16="http://schemas.microsoft.com/office/drawing/2014/main" id="{683A72C9-C9DD-46E5-A27B-1C7C0E5C1338}"/>
              </a:ext>
            </a:extLst>
          </p:cNvPr>
          <p:cNvGrpSpPr>
            <a:grpSpLocks/>
          </p:cNvGrpSpPr>
          <p:nvPr/>
        </p:nvGrpSpPr>
        <p:grpSpPr bwMode="auto">
          <a:xfrm>
            <a:off x="5389652" y="3614675"/>
            <a:ext cx="1676400" cy="2484438"/>
            <a:chOff x="2256" y="2064"/>
            <a:chExt cx="1056" cy="1565"/>
          </a:xfrm>
        </p:grpSpPr>
        <p:sp>
          <p:nvSpPr>
            <p:cNvPr id="19" name="Line 15">
              <a:extLst>
                <a:ext uri="{FF2B5EF4-FFF2-40B4-BE49-F238E27FC236}">
                  <a16:creationId xmlns:a16="http://schemas.microsoft.com/office/drawing/2014/main" id="{F497412F-A419-47D9-90CC-0CF08A999A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064"/>
              <a:ext cx="0" cy="124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20" name="Line 16">
              <a:extLst>
                <a:ext uri="{FF2B5EF4-FFF2-40B4-BE49-F238E27FC236}">
                  <a16:creationId xmlns:a16="http://schemas.microsoft.com/office/drawing/2014/main" id="{C46D9037-71D8-4AC8-A6D9-959B332AC3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256"/>
              <a:ext cx="0" cy="105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21" name="Text Box 17">
              <a:extLst>
                <a:ext uri="{FF2B5EF4-FFF2-40B4-BE49-F238E27FC236}">
                  <a16:creationId xmlns:a16="http://schemas.microsoft.com/office/drawing/2014/main" id="{81309C1D-C3A0-4E51-90F2-36DB610698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3264"/>
              <a:ext cx="10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3200">
                  <a:solidFill>
                    <a:schemeClr val="accent1"/>
                  </a:solidFill>
                  <a:latin typeface="+mj-lt"/>
                </a:rPr>
                <a:t>nodes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938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96E9-1B1C-4664-8527-6307E3A77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20595-D37E-4311-9142-0A18D947D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E2572-4C9D-4335-803E-94E3A460E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037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8CAB60-79C8-44AD-9D2F-44C807EF0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a BST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21AACF-4869-4F7C-85EC-9647DEDBB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749175"/>
            <a:ext cx="4903342" cy="4038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en-US" sz="2000" dirty="0"/>
              <a:t>Binary tree property</a:t>
            </a:r>
          </a:p>
          <a:p>
            <a:pPr lvl="1"/>
            <a:r>
              <a:rPr lang="en-US" altLang="en-US" dirty="0"/>
              <a:t>Each node has </a:t>
            </a:r>
            <a:r>
              <a:rPr lang="en-US" altLang="en-US" dirty="0">
                <a:sym typeface="Symbol" panose="05050102010706020507" pitchFamily="18" charset="2"/>
              </a:rPr>
              <a:t> 2</a:t>
            </a:r>
            <a:r>
              <a:rPr lang="en-US" altLang="en-US" dirty="0"/>
              <a:t> children</a:t>
            </a:r>
          </a:p>
          <a:p>
            <a:pPr lvl="1"/>
            <a:r>
              <a:rPr lang="en-US" altLang="en-US" dirty="0"/>
              <a:t>Result:</a:t>
            </a:r>
          </a:p>
          <a:p>
            <a:pPr lvl="2"/>
            <a:r>
              <a:rPr lang="en-US" altLang="en-US" sz="2000" dirty="0"/>
              <a:t>storage is small</a:t>
            </a:r>
          </a:p>
          <a:p>
            <a:pPr lvl="2"/>
            <a:r>
              <a:rPr lang="en-US" altLang="en-US" sz="2000" dirty="0"/>
              <a:t>operations are simple</a:t>
            </a:r>
          </a:p>
          <a:p>
            <a:pPr lvl="2"/>
            <a:r>
              <a:rPr lang="en-US" altLang="en-US" sz="2000" dirty="0"/>
              <a:t>average depth is small</a:t>
            </a:r>
          </a:p>
          <a:p>
            <a:pPr>
              <a:buNone/>
            </a:pPr>
            <a:r>
              <a:rPr lang="en-US" altLang="en-US" sz="2000" dirty="0"/>
              <a:t>Search tree property</a:t>
            </a:r>
          </a:p>
          <a:p>
            <a:pPr lvl="1"/>
            <a:r>
              <a:rPr lang="en-US" altLang="en-US" dirty="0"/>
              <a:t>All keys in left subtree smaller than root’s key</a:t>
            </a:r>
          </a:p>
          <a:p>
            <a:pPr lvl="1"/>
            <a:r>
              <a:rPr lang="en-US" altLang="en-US" dirty="0"/>
              <a:t>All keys in right subtree larger than root’s key</a:t>
            </a:r>
          </a:p>
          <a:p>
            <a:pPr lvl="1"/>
            <a:r>
              <a:rPr lang="en-US" altLang="en-US" dirty="0"/>
              <a:t>Result:</a:t>
            </a:r>
          </a:p>
          <a:p>
            <a:pPr lvl="2"/>
            <a:r>
              <a:rPr lang="en-US" altLang="en-US" sz="2000" dirty="0"/>
              <a:t>Easy to find any given key</a:t>
            </a:r>
          </a:p>
          <a:p>
            <a:pPr lvl="2"/>
            <a:r>
              <a:rPr lang="en-US" altLang="en-US" sz="2000" dirty="0"/>
              <a:t>Insert/delete by changing links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0CC51-426F-464F-8113-3E2C294C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D9892B90-2CE5-4B41-8022-A6CA9E4E73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19053" y="45339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5EE0B901-35E5-4424-A02B-F0BEE22E2B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252753" y="36449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CE27050D-BC4C-4E40-9FE4-456AAE9C83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85953" y="36449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5208AEB8-E4AB-4C82-8DB1-B0A3F0D88F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19153" y="36449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F5721CD9-4ADC-46C7-8758-0BCB99822A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52353" y="36449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2" name="Oval 8">
            <a:extLst>
              <a:ext uri="{FF2B5EF4-FFF2-40B4-BE49-F238E27FC236}">
                <a16:creationId xmlns:a16="http://schemas.microsoft.com/office/drawing/2014/main" id="{F8D1FE1A-8A5D-4902-B929-72B1212A6F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719353" y="27559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259515E4-EBAC-4B1D-AD89-A852B65730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85753" y="27559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4" name="Oval 10">
            <a:extLst>
              <a:ext uri="{FF2B5EF4-FFF2-40B4-BE49-F238E27FC236}">
                <a16:creationId xmlns:a16="http://schemas.microsoft.com/office/drawing/2014/main" id="{36225752-37D1-49AB-801B-405490A218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52553" y="18669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8</a:t>
            </a:r>
          </a:p>
        </p:txBody>
      </p:sp>
      <p:cxnSp>
        <p:nvCxnSpPr>
          <p:cNvPr id="15" name="AutoShape 11">
            <a:extLst>
              <a:ext uri="{FF2B5EF4-FFF2-40B4-BE49-F238E27FC236}">
                <a16:creationId xmlns:a16="http://schemas.microsoft.com/office/drawing/2014/main" id="{B4733F76-85FB-46E4-A6C2-75E37BF728BF}"/>
              </a:ext>
            </a:extLst>
          </p:cNvPr>
          <p:cNvCxnSpPr>
            <a:cxnSpLocks noChangeShapeType="1"/>
            <a:stCxn id="14" idx="3"/>
            <a:endCxn id="13" idx="0"/>
          </p:cNvCxnSpPr>
          <p:nvPr/>
        </p:nvCxnSpPr>
        <p:spPr bwMode="auto">
          <a:xfrm flipH="1">
            <a:off x="7776253" y="22113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12">
            <a:extLst>
              <a:ext uri="{FF2B5EF4-FFF2-40B4-BE49-F238E27FC236}">
                <a16:creationId xmlns:a16="http://schemas.microsoft.com/office/drawing/2014/main" id="{A4429C8B-0FFD-4625-A622-1E3A68648FC5}"/>
              </a:ext>
            </a:extLst>
          </p:cNvPr>
          <p:cNvCxnSpPr>
            <a:cxnSpLocks noChangeShapeType="1"/>
            <a:stCxn id="14" idx="5"/>
            <a:endCxn id="12" idx="0"/>
          </p:cNvCxnSpPr>
          <p:nvPr/>
        </p:nvCxnSpPr>
        <p:spPr bwMode="auto">
          <a:xfrm>
            <a:off x="8977991" y="22113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3">
            <a:extLst>
              <a:ext uri="{FF2B5EF4-FFF2-40B4-BE49-F238E27FC236}">
                <a16:creationId xmlns:a16="http://schemas.microsoft.com/office/drawing/2014/main" id="{425E2254-8286-419D-A5E6-992E11944540}"/>
              </a:ext>
            </a:extLst>
          </p:cNvPr>
          <p:cNvCxnSpPr>
            <a:cxnSpLocks noChangeShapeType="1"/>
            <a:stCxn id="12" idx="3"/>
            <a:endCxn id="9" idx="0"/>
          </p:cNvCxnSpPr>
          <p:nvPr/>
        </p:nvCxnSpPr>
        <p:spPr bwMode="auto">
          <a:xfrm flipH="1">
            <a:off x="9376453" y="31003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4">
            <a:extLst>
              <a:ext uri="{FF2B5EF4-FFF2-40B4-BE49-F238E27FC236}">
                <a16:creationId xmlns:a16="http://schemas.microsoft.com/office/drawing/2014/main" id="{4A46C947-4B24-4894-9AA9-65C74CA01791}"/>
              </a:ext>
            </a:extLst>
          </p:cNvPr>
          <p:cNvCxnSpPr>
            <a:cxnSpLocks noChangeShapeType="1"/>
            <a:stCxn id="12" idx="5"/>
            <a:endCxn id="8" idx="0"/>
          </p:cNvCxnSpPr>
          <p:nvPr/>
        </p:nvCxnSpPr>
        <p:spPr bwMode="auto">
          <a:xfrm>
            <a:off x="10044791" y="31003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15">
            <a:extLst>
              <a:ext uri="{FF2B5EF4-FFF2-40B4-BE49-F238E27FC236}">
                <a16:creationId xmlns:a16="http://schemas.microsoft.com/office/drawing/2014/main" id="{B9522EF4-CE82-4E79-B42A-B0F7689F0996}"/>
              </a:ext>
            </a:extLst>
          </p:cNvPr>
          <p:cNvCxnSpPr>
            <a:cxnSpLocks noChangeShapeType="1"/>
            <a:stCxn id="13" idx="3"/>
            <a:endCxn id="11" idx="0"/>
          </p:cNvCxnSpPr>
          <p:nvPr/>
        </p:nvCxnSpPr>
        <p:spPr bwMode="auto">
          <a:xfrm flipH="1">
            <a:off x="7242853" y="31003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16">
            <a:extLst>
              <a:ext uri="{FF2B5EF4-FFF2-40B4-BE49-F238E27FC236}">
                <a16:creationId xmlns:a16="http://schemas.microsoft.com/office/drawing/2014/main" id="{46D96DA8-674A-4BC6-A84C-FD8258893D42}"/>
              </a:ext>
            </a:extLst>
          </p:cNvPr>
          <p:cNvCxnSpPr>
            <a:cxnSpLocks noChangeShapeType="1"/>
            <a:stCxn id="13" idx="5"/>
            <a:endCxn id="10" idx="0"/>
          </p:cNvCxnSpPr>
          <p:nvPr/>
        </p:nvCxnSpPr>
        <p:spPr bwMode="auto">
          <a:xfrm>
            <a:off x="7911191" y="31003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17">
            <a:extLst>
              <a:ext uri="{FF2B5EF4-FFF2-40B4-BE49-F238E27FC236}">
                <a16:creationId xmlns:a16="http://schemas.microsoft.com/office/drawing/2014/main" id="{541089EE-EF32-420A-97CA-410AE03269E3}"/>
              </a:ext>
            </a:extLst>
          </p:cNvPr>
          <p:cNvCxnSpPr>
            <a:cxnSpLocks noChangeShapeType="1"/>
            <a:stCxn id="11" idx="5"/>
            <a:endCxn id="7" idx="0"/>
          </p:cNvCxnSpPr>
          <p:nvPr/>
        </p:nvCxnSpPr>
        <p:spPr bwMode="auto">
          <a:xfrm>
            <a:off x="7377791" y="39893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Oval 18">
            <a:extLst>
              <a:ext uri="{FF2B5EF4-FFF2-40B4-BE49-F238E27FC236}">
                <a16:creationId xmlns:a16="http://schemas.microsoft.com/office/drawing/2014/main" id="{8304C254-4012-4C0E-A111-89C8E69BDF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19453" y="45339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23" name="Oval 19">
            <a:extLst>
              <a:ext uri="{FF2B5EF4-FFF2-40B4-BE49-F238E27FC236}">
                <a16:creationId xmlns:a16="http://schemas.microsoft.com/office/drawing/2014/main" id="{F845CD20-2418-4823-B167-C16D880264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43253" y="53721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ABB0B484-09FC-47F1-9A35-A662AE0019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85853" y="45339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</a:p>
        </p:txBody>
      </p:sp>
      <p:cxnSp>
        <p:nvCxnSpPr>
          <p:cNvPr id="25" name="AutoShape 21">
            <a:extLst>
              <a:ext uri="{FF2B5EF4-FFF2-40B4-BE49-F238E27FC236}">
                <a16:creationId xmlns:a16="http://schemas.microsoft.com/office/drawing/2014/main" id="{03F5D5B7-A547-4648-8BAC-1F993C478D87}"/>
              </a:ext>
            </a:extLst>
          </p:cNvPr>
          <p:cNvCxnSpPr>
            <a:cxnSpLocks noChangeShapeType="1"/>
            <a:stCxn id="10" idx="5"/>
            <a:endCxn id="24" idx="0"/>
          </p:cNvCxnSpPr>
          <p:nvPr/>
        </p:nvCxnSpPr>
        <p:spPr bwMode="auto">
          <a:xfrm>
            <a:off x="8444591" y="39893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Oval 22">
            <a:extLst>
              <a:ext uri="{FF2B5EF4-FFF2-40B4-BE49-F238E27FC236}">
                <a16:creationId xmlns:a16="http://schemas.microsoft.com/office/drawing/2014/main" id="{70DB2442-A4B0-431C-B5C3-ABA376464B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19253" y="45339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9</a:t>
            </a:r>
          </a:p>
        </p:txBody>
      </p:sp>
      <p:cxnSp>
        <p:nvCxnSpPr>
          <p:cNvPr id="27" name="AutoShape 23">
            <a:extLst>
              <a:ext uri="{FF2B5EF4-FFF2-40B4-BE49-F238E27FC236}">
                <a16:creationId xmlns:a16="http://schemas.microsoft.com/office/drawing/2014/main" id="{BBB8D633-D572-4E7F-827A-5B6881444C6A}"/>
              </a:ext>
            </a:extLst>
          </p:cNvPr>
          <p:cNvCxnSpPr>
            <a:cxnSpLocks noChangeShapeType="1"/>
            <a:stCxn id="9" idx="3"/>
            <a:endCxn id="26" idx="0"/>
          </p:cNvCxnSpPr>
          <p:nvPr/>
        </p:nvCxnSpPr>
        <p:spPr bwMode="auto">
          <a:xfrm flipH="1">
            <a:off x="9109753" y="39893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24">
            <a:extLst>
              <a:ext uri="{FF2B5EF4-FFF2-40B4-BE49-F238E27FC236}">
                <a16:creationId xmlns:a16="http://schemas.microsoft.com/office/drawing/2014/main" id="{730AE7C0-FE5A-4E84-AC90-6A9768F521BC}"/>
              </a:ext>
            </a:extLst>
          </p:cNvPr>
          <p:cNvCxnSpPr>
            <a:cxnSpLocks noChangeShapeType="1"/>
            <a:stCxn id="22" idx="4"/>
            <a:endCxn id="23" idx="0"/>
          </p:cNvCxnSpPr>
          <p:nvPr/>
        </p:nvCxnSpPr>
        <p:spPr bwMode="auto">
          <a:xfrm flipH="1">
            <a:off x="10633753" y="4933950"/>
            <a:ext cx="76200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25">
            <a:extLst>
              <a:ext uri="{FF2B5EF4-FFF2-40B4-BE49-F238E27FC236}">
                <a16:creationId xmlns:a16="http://schemas.microsoft.com/office/drawing/2014/main" id="{F91C55DC-B2E7-40BD-9FAB-89D322E69829}"/>
              </a:ext>
            </a:extLst>
          </p:cNvPr>
          <p:cNvCxnSpPr>
            <a:cxnSpLocks noChangeShapeType="1"/>
            <a:stCxn id="8" idx="5"/>
            <a:endCxn id="22" idx="0"/>
          </p:cNvCxnSpPr>
          <p:nvPr/>
        </p:nvCxnSpPr>
        <p:spPr bwMode="auto">
          <a:xfrm>
            <a:off x="10578191" y="39893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D0B2FA3-259F-43EB-90BD-B74D64E807D4}"/>
              </a:ext>
            </a:extLst>
          </p:cNvPr>
          <p:cNvSpPr txBox="1"/>
          <p:nvPr/>
        </p:nvSpPr>
        <p:spPr>
          <a:xfrm>
            <a:off x="6472720" y="5879068"/>
            <a:ext cx="512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Binary Search Tree does not allow duplicate values</a:t>
            </a:r>
          </a:p>
        </p:txBody>
      </p:sp>
    </p:spTree>
    <p:extLst>
      <p:ext uri="{BB962C8B-B14F-4D97-AF65-F5344CB8AC3E}">
        <p14:creationId xmlns:p14="http://schemas.microsoft.com/office/powerpoint/2010/main" val="6625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B6670-5569-4BB3-9FC8-D913F8A3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03C87-5812-4C26-8371-27DF2AFDF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E5CCBEC7-DC05-4110-A1FB-5C1BC868ED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14509" y="473381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7463D1E5-32D7-49EC-BDE5-D7B4EEF069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48209" y="384481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8B67EC1F-C1BE-40D5-8134-C384F2E818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81409" y="384481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5AFE7BFB-A398-4920-932A-032AD6E076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47809" y="384481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E5AB1929-2089-47C8-BDDE-619442AA39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14809" y="295581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1E34535C-AF72-4FFE-BF92-EAF7425AAE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81209" y="295581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A5678DF6-6BF8-4BC6-8473-F45138E1A6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48009" y="206681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cxnSp>
        <p:nvCxnSpPr>
          <p:cNvPr id="12" name="AutoShape 10">
            <a:extLst>
              <a:ext uri="{FF2B5EF4-FFF2-40B4-BE49-F238E27FC236}">
                <a16:creationId xmlns:a16="http://schemas.microsoft.com/office/drawing/2014/main" id="{9B147F86-AA17-4565-B4E4-34B26336C9DD}"/>
              </a:ext>
            </a:extLst>
          </p:cNvPr>
          <p:cNvCxnSpPr>
            <a:cxnSpLocks noChangeShapeType="1"/>
            <a:stCxn id="11" idx="3"/>
            <a:endCxn id="10" idx="0"/>
          </p:cNvCxnSpPr>
          <p:nvPr/>
        </p:nvCxnSpPr>
        <p:spPr bwMode="auto">
          <a:xfrm flipH="1">
            <a:off x="2671709" y="2411306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1">
            <a:extLst>
              <a:ext uri="{FF2B5EF4-FFF2-40B4-BE49-F238E27FC236}">
                <a16:creationId xmlns:a16="http://schemas.microsoft.com/office/drawing/2014/main" id="{971812BB-2E73-4FC5-B0BA-9D0C81E114CC}"/>
              </a:ext>
            </a:extLst>
          </p:cNvPr>
          <p:cNvCxnSpPr>
            <a:cxnSpLocks noChangeShapeType="1"/>
            <a:stCxn id="11" idx="5"/>
            <a:endCxn id="9" idx="0"/>
          </p:cNvCxnSpPr>
          <p:nvPr/>
        </p:nvCxnSpPr>
        <p:spPr bwMode="auto">
          <a:xfrm>
            <a:off x="3873447" y="2411306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2">
            <a:extLst>
              <a:ext uri="{FF2B5EF4-FFF2-40B4-BE49-F238E27FC236}">
                <a16:creationId xmlns:a16="http://schemas.microsoft.com/office/drawing/2014/main" id="{E0EF09CC-916F-4B13-9AB2-53B4E32ECE16}"/>
              </a:ext>
            </a:extLst>
          </p:cNvPr>
          <p:cNvCxnSpPr>
            <a:cxnSpLocks noChangeShapeType="1"/>
            <a:stCxn id="9" idx="3"/>
            <a:endCxn id="7" idx="0"/>
          </p:cNvCxnSpPr>
          <p:nvPr/>
        </p:nvCxnSpPr>
        <p:spPr bwMode="auto">
          <a:xfrm flipH="1">
            <a:off x="4271909" y="3300306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1DE65F06-E5F3-438E-A602-D7B9DA00E417}"/>
              </a:ext>
            </a:extLst>
          </p:cNvPr>
          <p:cNvCxnSpPr>
            <a:cxnSpLocks noChangeShapeType="1"/>
            <a:stCxn id="9" idx="5"/>
            <a:endCxn id="6" idx="0"/>
          </p:cNvCxnSpPr>
          <p:nvPr/>
        </p:nvCxnSpPr>
        <p:spPr bwMode="auto">
          <a:xfrm>
            <a:off x="4940247" y="3300306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75A930DF-CF25-4C12-A21B-767AE7D694A2}"/>
              </a:ext>
            </a:extLst>
          </p:cNvPr>
          <p:cNvCxnSpPr>
            <a:cxnSpLocks noChangeShapeType="1"/>
            <a:stCxn id="10" idx="3"/>
            <a:endCxn id="8" idx="0"/>
          </p:cNvCxnSpPr>
          <p:nvPr/>
        </p:nvCxnSpPr>
        <p:spPr bwMode="auto">
          <a:xfrm flipH="1">
            <a:off x="2138309" y="3300306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7CF78113-FE9E-491F-AEB0-A2C74C5F5FAB}"/>
              </a:ext>
            </a:extLst>
          </p:cNvPr>
          <p:cNvCxnSpPr>
            <a:cxnSpLocks noChangeShapeType="1"/>
            <a:stCxn id="8" idx="5"/>
            <a:endCxn id="5" idx="0"/>
          </p:cNvCxnSpPr>
          <p:nvPr/>
        </p:nvCxnSpPr>
        <p:spPr bwMode="auto">
          <a:xfrm>
            <a:off x="2273247" y="4189306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Oval 16">
            <a:extLst>
              <a:ext uri="{FF2B5EF4-FFF2-40B4-BE49-F238E27FC236}">
                <a16:creationId xmlns:a16="http://schemas.microsoft.com/office/drawing/2014/main" id="{FC294BE7-70C5-49C1-9794-961425DECF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13484" y="442901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9" name="Oval 17">
            <a:extLst>
              <a:ext uri="{FF2B5EF4-FFF2-40B4-BE49-F238E27FC236}">
                <a16:creationId xmlns:a16="http://schemas.microsoft.com/office/drawing/2014/main" id="{B3790350-24A2-407C-9D19-58DB09CD34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47184" y="354001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18</a:t>
            </a:r>
          </a:p>
        </p:txBody>
      </p:sp>
      <p:sp>
        <p:nvSpPr>
          <p:cNvPr id="20" name="Oval 18">
            <a:extLst>
              <a:ext uri="{FF2B5EF4-FFF2-40B4-BE49-F238E27FC236}">
                <a16:creationId xmlns:a16="http://schemas.microsoft.com/office/drawing/2014/main" id="{6095F68B-9398-43AC-9A89-8969B1E537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80384" y="354001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1" name="Oval 19">
            <a:extLst>
              <a:ext uri="{FF2B5EF4-FFF2-40B4-BE49-F238E27FC236}">
                <a16:creationId xmlns:a16="http://schemas.microsoft.com/office/drawing/2014/main" id="{8E33BC1A-AE7C-4F0A-A37C-F7B736E88B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13584" y="354001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EABCBF5F-AC0E-44CF-86EA-9D0D3B4C4B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46784" y="354001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3" name="Oval 21">
            <a:extLst>
              <a:ext uri="{FF2B5EF4-FFF2-40B4-BE49-F238E27FC236}">
                <a16:creationId xmlns:a16="http://schemas.microsoft.com/office/drawing/2014/main" id="{B08E8A67-6010-48FA-B08B-C35B7314F4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13784" y="2651018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24" name="Oval 22">
            <a:extLst>
              <a:ext uri="{FF2B5EF4-FFF2-40B4-BE49-F238E27FC236}">
                <a16:creationId xmlns:a16="http://schemas.microsoft.com/office/drawing/2014/main" id="{6C161BD3-5A6F-4E15-9355-188A4BBC8C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80184" y="2651018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5" name="Oval 23">
            <a:extLst>
              <a:ext uri="{FF2B5EF4-FFF2-40B4-BE49-F238E27FC236}">
                <a16:creationId xmlns:a16="http://schemas.microsoft.com/office/drawing/2014/main" id="{3C583D26-5D59-4097-A00A-DDE4F70099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46984" y="176201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8</a:t>
            </a:r>
          </a:p>
        </p:txBody>
      </p:sp>
      <p:cxnSp>
        <p:nvCxnSpPr>
          <p:cNvPr id="26" name="AutoShape 24">
            <a:extLst>
              <a:ext uri="{FF2B5EF4-FFF2-40B4-BE49-F238E27FC236}">
                <a16:creationId xmlns:a16="http://schemas.microsoft.com/office/drawing/2014/main" id="{950D786D-D195-4CF9-B0F5-AA5D5E23B719}"/>
              </a:ext>
            </a:extLst>
          </p:cNvPr>
          <p:cNvCxnSpPr>
            <a:cxnSpLocks noChangeShapeType="1"/>
            <a:stCxn id="25" idx="3"/>
            <a:endCxn id="24" idx="0"/>
          </p:cNvCxnSpPr>
          <p:nvPr/>
        </p:nvCxnSpPr>
        <p:spPr bwMode="auto">
          <a:xfrm flipH="1">
            <a:off x="7170684" y="2106506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25">
            <a:extLst>
              <a:ext uri="{FF2B5EF4-FFF2-40B4-BE49-F238E27FC236}">
                <a16:creationId xmlns:a16="http://schemas.microsoft.com/office/drawing/2014/main" id="{CA6D1F8C-5E96-4699-996B-4B709FF90260}"/>
              </a:ext>
            </a:extLst>
          </p:cNvPr>
          <p:cNvCxnSpPr>
            <a:cxnSpLocks noChangeShapeType="1"/>
            <a:stCxn id="25" idx="5"/>
            <a:endCxn id="23" idx="0"/>
          </p:cNvCxnSpPr>
          <p:nvPr/>
        </p:nvCxnSpPr>
        <p:spPr bwMode="auto">
          <a:xfrm>
            <a:off x="8372422" y="2106506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26">
            <a:extLst>
              <a:ext uri="{FF2B5EF4-FFF2-40B4-BE49-F238E27FC236}">
                <a16:creationId xmlns:a16="http://schemas.microsoft.com/office/drawing/2014/main" id="{DC280F30-56D0-4E5E-BFF2-5FE56398872D}"/>
              </a:ext>
            </a:extLst>
          </p:cNvPr>
          <p:cNvCxnSpPr>
            <a:cxnSpLocks noChangeShapeType="1"/>
            <a:stCxn id="23" idx="3"/>
            <a:endCxn id="20" idx="0"/>
          </p:cNvCxnSpPr>
          <p:nvPr/>
        </p:nvCxnSpPr>
        <p:spPr bwMode="auto">
          <a:xfrm flipH="1">
            <a:off x="8770884" y="2995506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27">
            <a:extLst>
              <a:ext uri="{FF2B5EF4-FFF2-40B4-BE49-F238E27FC236}">
                <a16:creationId xmlns:a16="http://schemas.microsoft.com/office/drawing/2014/main" id="{E4B916F1-CD85-47E4-8839-CD07E8D6A0A2}"/>
              </a:ext>
            </a:extLst>
          </p:cNvPr>
          <p:cNvCxnSpPr>
            <a:cxnSpLocks noChangeShapeType="1"/>
            <a:stCxn id="23" idx="5"/>
            <a:endCxn id="19" idx="0"/>
          </p:cNvCxnSpPr>
          <p:nvPr/>
        </p:nvCxnSpPr>
        <p:spPr bwMode="auto">
          <a:xfrm>
            <a:off x="9439222" y="2995506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28">
            <a:extLst>
              <a:ext uri="{FF2B5EF4-FFF2-40B4-BE49-F238E27FC236}">
                <a16:creationId xmlns:a16="http://schemas.microsoft.com/office/drawing/2014/main" id="{BCEADB96-B2E2-4E74-983C-ED0237FB1D1D}"/>
              </a:ext>
            </a:extLst>
          </p:cNvPr>
          <p:cNvCxnSpPr>
            <a:cxnSpLocks noChangeShapeType="1"/>
            <a:stCxn id="24" idx="3"/>
            <a:endCxn id="22" idx="0"/>
          </p:cNvCxnSpPr>
          <p:nvPr/>
        </p:nvCxnSpPr>
        <p:spPr bwMode="auto">
          <a:xfrm flipH="1">
            <a:off x="6637284" y="2995506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29">
            <a:extLst>
              <a:ext uri="{FF2B5EF4-FFF2-40B4-BE49-F238E27FC236}">
                <a16:creationId xmlns:a16="http://schemas.microsoft.com/office/drawing/2014/main" id="{465F51E9-6174-4F31-9B00-16CB70031898}"/>
              </a:ext>
            </a:extLst>
          </p:cNvPr>
          <p:cNvCxnSpPr>
            <a:cxnSpLocks noChangeShapeType="1"/>
            <a:stCxn id="24" idx="5"/>
            <a:endCxn id="21" idx="0"/>
          </p:cNvCxnSpPr>
          <p:nvPr/>
        </p:nvCxnSpPr>
        <p:spPr bwMode="auto">
          <a:xfrm>
            <a:off x="7305622" y="2995506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30">
            <a:extLst>
              <a:ext uri="{FF2B5EF4-FFF2-40B4-BE49-F238E27FC236}">
                <a16:creationId xmlns:a16="http://schemas.microsoft.com/office/drawing/2014/main" id="{CDF66825-8052-4CCC-A05F-3B768F3C1544}"/>
              </a:ext>
            </a:extLst>
          </p:cNvPr>
          <p:cNvCxnSpPr>
            <a:cxnSpLocks noChangeShapeType="1"/>
            <a:stCxn id="22" idx="5"/>
            <a:endCxn id="18" idx="0"/>
          </p:cNvCxnSpPr>
          <p:nvPr/>
        </p:nvCxnSpPr>
        <p:spPr bwMode="auto">
          <a:xfrm>
            <a:off x="6772222" y="3884506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Oval 31">
            <a:extLst>
              <a:ext uri="{FF2B5EF4-FFF2-40B4-BE49-F238E27FC236}">
                <a16:creationId xmlns:a16="http://schemas.microsoft.com/office/drawing/2014/main" id="{12E85F24-B14A-41E3-9B72-4CDFEE5A9B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13884" y="4429018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34" name="Oval 32">
            <a:extLst>
              <a:ext uri="{FF2B5EF4-FFF2-40B4-BE49-F238E27FC236}">
                <a16:creationId xmlns:a16="http://schemas.microsoft.com/office/drawing/2014/main" id="{BE7BB6E2-5009-45D4-B1C5-52D6B435C3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09084" y="5199827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21</a:t>
            </a:r>
          </a:p>
        </p:txBody>
      </p:sp>
      <p:cxnSp>
        <p:nvCxnSpPr>
          <p:cNvPr id="35" name="AutoShape 33">
            <a:extLst>
              <a:ext uri="{FF2B5EF4-FFF2-40B4-BE49-F238E27FC236}">
                <a16:creationId xmlns:a16="http://schemas.microsoft.com/office/drawing/2014/main" id="{FA9D9D88-F863-4CAF-B83B-C9DDCB950F96}"/>
              </a:ext>
            </a:extLst>
          </p:cNvPr>
          <p:cNvCxnSpPr>
            <a:cxnSpLocks noChangeShapeType="1"/>
            <a:stCxn id="33" idx="4"/>
            <a:endCxn id="34" idx="0"/>
          </p:cNvCxnSpPr>
          <p:nvPr/>
        </p:nvCxnSpPr>
        <p:spPr bwMode="auto">
          <a:xfrm flipH="1">
            <a:off x="9799584" y="4810018"/>
            <a:ext cx="304800" cy="3898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34">
            <a:extLst>
              <a:ext uri="{FF2B5EF4-FFF2-40B4-BE49-F238E27FC236}">
                <a16:creationId xmlns:a16="http://schemas.microsoft.com/office/drawing/2014/main" id="{7449FD27-161D-459C-9422-BE069A67E408}"/>
              </a:ext>
            </a:extLst>
          </p:cNvPr>
          <p:cNvCxnSpPr>
            <a:cxnSpLocks noChangeShapeType="1"/>
            <a:stCxn id="19" idx="5"/>
            <a:endCxn id="33" idx="0"/>
          </p:cNvCxnSpPr>
          <p:nvPr/>
        </p:nvCxnSpPr>
        <p:spPr bwMode="auto">
          <a:xfrm>
            <a:off x="9972622" y="3884506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 Box 35">
            <a:extLst>
              <a:ext uri="{FF2B5EF4-FFF2-40B4-BE49-F238E27FC236}">
                <a16:creationId xmlns:a16="http://schemas.microsoft.com/office/drawing/2014/main" id="{62485F0F-AF56-48A5-836D-9A2EFAE64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09" y="5343418"/>
            <a:ext cx="347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BINARY SEARCH TREE</a:t>
            </a:r>
          </a:p>
        </p:txBody>
      </p:sp>
      <p:sp>
        <p:nvSpPr>
          <p:cNvPr id="38" name="Text Box 36">
            <a:extLst>
              <a:ext uri="{FF2B5EF4-FFF2-40B4-BE49-F238E27FC236}">
                <a16:creationId xmlns:a16="http://schemas.microsoft.com/office/drawing/2014/main" id="{1BD1A9A0-D6C9-4EF5-9DDD-0FD724C55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09" y="5114818"/>
            <a:ext cx="3470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NOT A</a:t>
            </a:r>
          </a:p>
          <a:p>
            <a:pPr algn="ctr" eaLnBrk="0" hangingPunct="0"/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BINARY SEARCH TREE</a:t>
            </a:r>
          </a:p>
        </p:txBody>
      </p:sp>
      <p:sp>
        <p:nvSpPr>
          <p:cNvPr id="39" name="Oval 37">
            <a:extLst>
              <a:ext uri="{FF2B5EF4-FFF2-40B4-BE49-F238E27FC236}">
                <a16:creationId xmlns:a16="http://schemas.microsoft.com/office/drawing/2014/main" id="{1180063B-70F3-4D20-9F81-564BFB77CE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78597" y="3541606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</a:p>
        </p:txBody>
      </p:sp>
      <p:cxnSp>
        <p:nvCxnSpPr>
          <p:cNvPr id="40" name="AutoShape 38">
            <a:extLst>
              <a:ext uri="{FF2B5EF4-FFF2-40B4-BE49-F238E27FC236}">
                <a16:creationId xmlns:a16="http://schemas.microsoft.com/office/drawing/2014/main" id="{F8FBDE31-E8B1-42A8-B880-446770B7B5BA}"/>
              </a:ext>
            </a:extLst>
          </p:cNvPr>
          <p:cNvCxnSpPr>
            <a:cxnSpLocks noChangeShapeType="1"/>
            <a:stCxn id="24" idx="4"/>
            <a:endCxn id="39" idx="0"/>
          </p:cNvCxnSpPr>
          <p:nvPr/>
        </p:nvCxnSpPr>
        <p:spPr bwMode="auto">
          <a:xfrm flipH="1">
            <a:off x="7169097" y="3051068"/>
            <a:ext cx="1587" cy="471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Oval 39">
            <a:extLst>
              <a:ext uri="{FF2B5EF4-FFF2-40B4-BE49-F238E27FC236}">
                <a16:creationId xmlns:a16="http://schemas.microsoft.com/office/drawing/2014/main" id="{4598CFAA-6888-48D6-B4CA-3A045E9C09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47084" y="442901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15</a:t>
            </a:r>
          </a:p>
        </p:txBody>
      </p:sp>
      <p:cxnSp>
        <p:nvCxnSpPr>
          <p:cNvPr id="42" name="AutoShape 40">
            <a:extLst>
              <a:ext uri="{FF2B5EF4-FFF2-40B4-BE49-F238E27FC236}">
                <a16:creationId xmlns:a16="http://schemas.microsoft.com/office/drawing/2014/main" id="{6D16F0F4-5419-4EBB-9620-D5B3EADC8C80}"/>
              </a:ext>
            </a:extLst>
          </p:cNvPr>
          <p:cNvCxnSpPr>
            <a:cxnSpLocks noChangeShapeType="1"/>
            <a:stCxn id="20" idx="5"/>
            <a:endCxn id="41" idx="0"/>
          </p:cNvCxnSpPr>
          <p:nvPr/>
        </p:nvCxnSpPr>
        <p:spPr bwMode="auto">
          <a:xfrm>
            <a:off x="8905822" y="3884506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5EBAC8F-6286-427C-A8D4-3E19D3F96D26}"/>
              </a:ext>
            </a:extLst>
          </p:cNvPr>
          <p:cNvSpPr txBox="1"/>
          <p:nvPr/>
        </p:nvSpPr>
        <p:spPr>
          <a:xfrm>
            <a:off x="5778447" y="2066818"/>
            <a:ext cx="1316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than 2 elements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55C4D6-DEDC-4651-B9FF-13441B944AE1}"/>
              </a:ext>
            </a:extLst>
          </p:cNvPr>
          <p:cNvSpPr txBox="1"/>
          <p:nvPr/>
        </p:nvSpPr>
        <p:spPr>
          <a:xfrm>
            <a:off x="9552665" y="2302909"/>
            <a:ext cx="2027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is larger and on the left subtree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EE0DF9-E284-47C4-8B4F-B3B94F9517CB}"/>
              </a:ext>
            </a:extLst>
          </p:cNvPr>
          <p:cNvSpPr txBox="1"/>
          <p:nvPr/>
        </p:nvSpPr>
        <p:spPr>
          <a:xfrm>
            <a:off x="10425470" y="4257268"/>
            <a:ext cx="1316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child is Larger</a:t>
            </a:r>
          </a:p>
        </p:txBody>
      </p:sp>
    </p:spTree>
    <p:extLst>
      <p:ext uri="{BB962C8B-B14F-4D97-AF65-F5344CB8AC3E}">
        <p14:creationId xmlns:p14="http://schemas.microsoft.com/office/powerpoint/2010/main" val="139292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3" grpId="0" animBg="1"/>
      <p:bldP spid="34" grpId="0" animBg="1"/>
      <p:bldP spid="37" grpId="0"/>
      <p:bldP spid="38" grpId="0"/>
      <p:bldP spid="39" grpId="0" animBg="1"/>
      <p:bldP spid="41" grpId="0" animBg="1"/>
      <p:bldP spid="3" grpId="0"/>
      <p:bldP spid="43" grpId="0"/>
      <p:bldP spid="4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4CC20BD-BB37-4892-BC79-1EF4173EE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Trees for same set of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2A233-DC34-42D3-81B3-23204C06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0CD377B-4814-4AB6-B9E8-A053BA3B977B}"/>
              </a:ext>
            </a:extLst>
          </p:cNvPr>
          <p:cNvSpPr txBox="1">
            <a:spLocks noChangeArrowheads="1"/>
          </p:cNvSpPr>
          <p:nvPr/>
        </p:nvSpPr>
        <p:spPr>
          <a:xfrm>
            <a:off x="2238054" y="1683543"/>
            <a:ext cx="7848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>
              <a:cs typeface="Times New Roman" panose="02020603050405020304" pitchFamily="18" charset="0"/>
            </a:endParaRPr>
          </a:p>
          <a:p>
            <a:endParaRPr lang="en-US" altLang="en-US" dirty="0">
              <a:cs typeface="Times New Roman" panose="02020603050405020304" pitchFamily="18" charset="0"/>
            </a:endParaRPr>
          </a:p>
          <a:p>
            <a:endParaRPr lang="en-US" altLang="en-US" dirty="0">
              <a:cs typeface="Times New Roman" panose="02020603050405020304" pitchFamily="18" charset="0"/>
            </a:endParaRPr>
          </a:p>
          <a:p>
            <a:endParaRPr lang="en-US" altLang="en-US" dirty="0">
              <a:cs typeface="Times New Roman" panose="02020603050405020304" pitchFamily="18" charset="0"/>
            </a:endParaRPr>
          </a:p>
          <a:p>
            <a:endParaRPr lang="en-US" altLang="en-US" dirty="0">
              <a:cs typeface="Times New Roman" panose="02020603050405020304" pitchFamily="18" charset="0"/>
            </a:endParaRPr>
          </a:p>
          <a:p>
            <a:endParaRPr lang="en-US" altLang="en-US" dirty="0">
              <a:cs typeface="Times New Roman" panose="02020603050405020304" pitchFamily="18" charset="0"/>
            </a:endParaRPr>
          </a:p>
          <a:p>
            <a:endParaRPr lang="en-US" altLang="en-US" dirty="0">
              <a:cs typeface="Times New Roman" panose="02020603050405020304" pitchFamily="18" charset="0"/>
            </a:endParaRPr>
          </a:p>
          <a:p>
            <a:endParaRPr lang="en-US" altLang="en-US" dirty="0">
              <a:cs typeface="Times New Roman" panose="02020603050405020304" pitchFamily="18" charset="0"/>
            </a:endParaRPr>
          </a:p>
          <a:p>
            <a:r>
              <a:rPr lang="en-US" altLang="en-US" dirty="0">
                <a:cs typeface="Times New Roman" panose="02020603050405020304" pitchFamily="18" charset="0"/>
              </a:rPr>
              <a:t>Average depth of a node is O(log N); maximum depth of a node is O(N)</a:t>
            </a:r>
          </a:p>
          <a:p>
            <a:endParaRPr lang="en-US" altLang="en-US" dirty="0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E0E2282-BBCE-4616-ACE8-65E5F7CCD9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531692"/>
              </p:ext>
            </p:extLst>
          </p:nvPr>
        </p:nvGraphicFramePr>
        <p:xfrm>
          <a:off x="3076254" y="1607343"/>
          <a:ext cx="5715000" cy="364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" name="Bitmap Image" r:id="rId3" imgW="3809524" imgH="2429214" progId="Paint.Picture">
                  <p:embed/>
                </p:oleObj>
              </mc:Choice>
              <mc:Fallback>
                <p:oleObj name="Bitmap Image" r:id="rId3" imgW="3809524" imgH="2429214" progId="Paint.Picture">
                  <p:embed/>
                  <p:pic>
                    <p:nvPicPr>
                      <p:cNvPr id="292868" name="Object 4">
                        <a:extLst>
                          <a:ext uri="{FF2B5EF4-FFF2-40B4-BE49-F238E27FC236}">
                            <a16:creationId xmlns:a16="http://schemas.microsoft.com/office/drawing/2014/main" id="{40B003EC-43E8-4B2F-86C9-47AD5E4CFC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254" y="1607343"/>
                        <a:ext cx="5715000" cy="364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 cap="flat" cmpd="sng">
                            <a:solidFill>
                              <a:srgbClr val="FF0000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038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4F56D-FA4D-4FAD-9A82-BCBF17395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- Recursive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6F62E-A5A8-4213-8DA4-81F05DB6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5929AC1-609E-44A2-BFCF-31317747A612}"/>
              </a:ext>
            </a:extLst>
          </p:cNvPr>
          <p:cNvSpPr txBox="1">
            <a:spLocks noChangeArrowheads="1"/>
          </p:cNvSpPr>
          <p:nvPr/>
        </p:nvSpPr>
        <p:spPr>
          <a:xfrm>
            <a:off x="6441890" y="2204719"/>
            <a:ext cx="4962418" cy="38100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find(Comparable key, Node&lt;T&gt; t)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if 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t.key</a:t>
            </a:r>
            <a:r>
              <a:rPr lang="en-US" altLang="en-US" sz="1800" b="1" dirty="0">
                <a:latin typeface="Courier New" panose="02070309020205020404" pitchFamily="49" charset="0"/>
              </a:rPr>
              <a:t> == key) return t;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else if (key &lt;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t.key</a:t>
            </a:r>
            <a:r>
              <a:rPr lang="en-US" altLang="en-US" sz="1800" b="1" dirty="0">
                <a:latin typeface="Courier New" panose="02070309020205020404" pitchFamily="49" charset="0"/>
              </a:rPr>
              <a:t> &amp;&amp;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t.left</a:t>
            </a:r>
            <a:r>
              <a:rPr lang="en-US" altLang="en-US" sz="1800" b="1" dirty="0">
                <a:latin typeface="Courier New" panose="02070309020205020404" pitchFamily="49" charset="0"/>
              </a:rPr>
              <a:t>!=null)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return find(key,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t.left</a:t>
            </a:r>
            <a:r>
              <a:rPr lang="en-US" altLang="en-US" sz="1800" b="1" dirty="0">
                <a:latin typeface="Courier New" panose="02070309020205020404" pitchFamily="49" charset="0"/>
              </a:rPr>
              <a:t>);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else if (key &gt;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t.key</a:t>
            </a:r>
            <a:r>
              <a:rPr lang="en-US" altLang="en-US" sz="1800" b="1" dirty="0">
                <a:latin typeface="Courier New" panose="02070309020205020404" pitchFamily="49" charset="0"/>
              </a:rPr>
              <a:t> &amp;&amp;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t.right</a:t>
            </a:r>
            <a:r>
              <a:rPr lang="en-US" altLang="en-US" sz="1800" b="1" dirty="0">
                <a:latin typeface="Courier New" panose="02070309020205020404" pitchFamily="49" charset="0"/>
              </a:rPr>
              <a:t>!=null)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return find(key,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t.right</a:t>
            </a:r>
            <a:r>
              <a:rPr lang="en-US" altLang="en-US" sz="1800" b="1" dirty="0">
                <a:latin typeface="Courier New" panose="02070309020205020404" pitchFamily="49" charset="0"/>
              </a:rPr>
              <a:t>);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else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return t;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7F1F5339-9AB1-4709-A0D3-F39CA0985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39893" y="3428145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BD0E8EDE-125E-40F7-AD95-CAED94BFA4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68293" y="3428145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406B15F3-92DF-4745-AA9E-AB91579423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1493" y="3428145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0" name="Oval 7">
            <a:extLst>
              <a:ext uri="{FF2B5EF4-FFF2-40B4-BE49-F238E27FC236}">
                <a16:creationId xmlns:a16="http://schemas.microsoft.com/office/drawing/2014/main" id="{FE5306AE-D455-4718-A8B5-BF26A323F9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6993" y="2785207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06183E73-4AD4-4119-8A68-6BE32BC9B5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72993" y="2785207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73258334-9D73-4042-944A-6377ED80E1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11193" y="1870807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</a:p>
        </p:txBody>
      </p:sp>
      <p:cxnSp>
        <p:nvCxnSpPr>
          <p:cNvPr id="13" name="AutoShape 10">
            <a:extLst>
              <a:ext uri="{FF2B5EF4-FFF2-40B4-BE49-F238E27FC236}">
                <a16:creationId xmlns:a16="http://schemas.microsoft.com/office/drawing/2014/main" id="{209111A6-07DE-43E2-B530-456766D5F481}"/>
              </a:ext>
            </a:extLst>
          </p:cNvPr>
          <p:cNvCxnSpPr>
            <a:cxnSpLocks noChangeShapeType="1"/>
            <a:stCxn id="12" idx="3"/>
            <a:endCxn id="11" idx="0"/>
          </p:cNvCxnSpPr>
          <p:nvPr/>
        </p:nvCxnSpPr>
        <p:spPr bwMode="auto">
          <a:xfrm flipH="1">
            <a:off x="2863493" y="2215295"/>
            <a:ext cx="703263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1">
            <a:extLst>
              <a:ext uri="{FF2B5EF4-FFF2-40B4-BE49-F238E27FC236}">
                <a16:creationId xmlns:a16="http://schemas.microsoft.com/office/drawing/2014/main" id="{8C4D2665-D063-4E0E-A3E5-3EA452D41B1F}"/>
              </a:ext>
            </a:extLst>
          </p:cNvPr>
          <p:cNvCxnSpPr>
            <a:cxnSpLocks noChangeShapeType="1"/>
            <a:stCxn id="12" idx="5"/>
            <a:endCxn id="10" idx="0"/>
          </p:cNvCxnSpPr>
          <p:nvPr/>
        </p:nvCxnSpPr>
        <p:spPr bwMode="auto">
          <a:xfrm>
            <a:off x="3836631" y="2215295"/>
            <a:ext cx="550862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2">
            <a:extLst>
              <a:ext uri="{FF2B5EF4-FFF2-40B4-BE49-F238E27FC236}">
                <a16:creationId xmlns:a16="http://schemas.microsoft.com/office/drawing/2014/main" id="{11BDB281-E3F3-43F0-93B6-A1EA17FAD05F}"/>
              </a:ext>
            </a:extLst>
          </p:cNvPr>
          <p:cNvCxnSpPr>
            <a:cxnSpLocks noChangeShapeType="1"/>
            <a:stCxn id="10" idx="5"/>
            <a:endCxn id="7" idx="0"/>
          </p:cNvCxnSpPr>
          <p:nvPr/>
        </p:nvCxnSpPr>
        <p:spPr bwMode="auto">
          <a:xfrm>
            <a:off x="4522431" y="3129695"/>
            <a:ext cx="207962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3C9B1D47-C3B9-49F2-B17A-A39BDEDB1B25}"/>
              </a:ext>
            </a:extLst>
          </p:cNvPr>
          <p:cNvCxnSpPr>
            <a:cxnSpLocks noChangeShapeType="1"/>
            <a:stCxn id="11" idx="3"/>
            <a:endCxn id="9" idx="0"/>
          </p:cNvCxnSpPr>
          <p:nvPr/>
        </p:nvCxnSpPr>
        <p:spPr bwMode="auto">
          <a:xfrm flipH="1">
            <a:off x="2291993" y="3129695"/>
            <a:ext cx="436563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4">
            <a:extLst>
              <a:ext uri="{FF2B5EF4-FFF2-40B4-BE49-F238E27FC236}">
                <a16:creationId xmlns:a16="http://schemas.microsoft.com/office/drawing/2014/main" id="{B0C3466A-5F95-4AC2-9314-AB851B94985B}"/>
              </a:ext>
            </a:extLst>
          </p:cNvPr>
          <p:cNvCxnSpPr>
            <a:cxnSpLocks noChangeShapeType="1"/>
            <a:stCxn id="11" idx="5"/>
            <a:endCxn id="8" idx="0"/>
          </p:cNvCxnSpPr>
          <p:nvPr/>
        </p:nvCxnSpPr>
        <p:spPr bwMode="auto">
          <a:xfrm>
            <a:off x="2998431" y="3129695"/>
            <a:ext cx="360362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Oval 15">
            <a:extLst>
              <a:ext uri="{FF2B5EF4-FFF2-40B4-BE49-F238E27FC236}">
                <a16:creationId xmlns:a16="http://schemas.microsoft.com/office/drawing/2014/main" id="{116AEA46-957D-4156-A53B-D9E7418888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6593" y="4080607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30</a:t>
            </a:r>
          </a:p>
        </p:txBody>
      </p:sp>
      <p:cxnSp>
        <p:nvCxnSpPr>
          <p:cNvPr id="19" name="AutoShape 16">
            <a:extLst>
              <a:ext uri="{FF2B5EF4-FFF2-40B4-BE49-F238E27FC236}">
                <a16:creationId xmlns:a16="http://schemas.microsoft.com/office/drawing/2014/main" id="{78A9E647-9F3A-41FA-91AA-29E4D89E741E}"/>
              </a:ext>
            </a:extLst>
          </p:cNvPr>
          <p:cNvCxnSpPr>
            <a:cxnSpLocks noChangeShapeType="1"/>
            <a:stCxn id="7" idx="5"/>
            <a:endCxn id="18" idx="0"/>
          </p:cNvCxnSpPr>
          <p:nvPr/>
        </p:nvCxnSpPr>
        <p:spPr bwMode="auto">
          <a:xfrm>
            <a:off x="4865331" y="3772632"/>
            <a:ext cx="131762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Oval 17">
            <a:extLst>
              <a:ext uri="{FF2B5EF4-FFF2-40B4-BE49-F238E27FC236}">
                <a16:creationId xmlns:a16="http://schemas.microsoft.com/office/drawing/2014/main" id="{B3C4CB34-A666-4E6B-BB2B-D1D78021F6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01593" y="4080607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</a:p>
        </p:txBody>
      </p:sp>
      <p:cxnSp>
        <p:nvCxnSpPr>
          <p:cNvPr id="21" name="AutoShape 18">
            <a:extLst>
              <a:ext uri="{FF2B5EF4-FFF2-40B4-BE49-F238E27FC236}">
                <a16:creationId xmlns:a16="http://schemas.microsoft.com/office/drawing/2014/main" id="{ACED8214-E0C9-484B-A86D-25620B5FE374}"/>
              </a:ext>
            </a:extLst>
          </p:cNvPr>
          <p:cNvCxnSpPr>
            <a:cxnSpLocks noChangeShapeType="1"/>
            <a:stCxn id="8" idx="3"/>
            <a:endCxn id="20" idx="0"/>
          </p:cNvCxnSpPr>
          <p:nvPr/>
        </p:nvCxnSpPr>
        <p:spPr bwMode="auto">
          <a:xfrm flipH="1">
            <a:off x="3092093" y="3772632"/>
            <a:ext cx="131763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Oval 19">
            <a:extLst>
              <a:ext uri="{FF2B5EF4-FFF2-40B4-BE49-F238E27FC236}">
                <a16:creationId xmlns:a16="http://schemas.microsoft.com/office/drawing/2014/main" id="{7756DD24-0026-49AF-B6B6-911EBDE340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73193" y="407267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17</a:t>
            </a:r>
          </a:p>
        </p:txBody>
      </p:sp>
      <p:cxnSp>
        <p:nvCxnSpPr>
          <p:cNvPr id="23" name="AutoShape 20">
            <a:extLst>
              <a:ext uri="{FF2B5EF4-FFF2-40B4-BE49-F238E27FC236}">
                <a16:creationId xmlns:a16="http://schemas.microsoft.com/office/drawing/2014/main" id="{F8398C53-1EB8-4A80-B0DE-35C603720872}"/>
              </a:ext>
            </a:extLst>
          </p:cNvPr>
          <p:cNvCxnSpPr>
            <a:cxnSpLocks noChangeShapeType="1"/>
            <a:stCxn id="7" idx="3"/>
            <a:endCxn id="22" idx="0"/>
          </p:cNvCxnSpPr>
          <p:nvPr/>
        </p:nvCxnSpPr>
        <p:spPr bwMode="auto">
          <a:xfrm flipH="1">
            <a:off x="4463693" y="3772632"/>
            <a:ext cx="131763" cy="280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 Box 22">
            <a:extLst>
              <a:ext uri="{FF2B5EF4-FFF2-40B4-BE49-F238E27FC236}">
                <a16:creationId xmlns:a16="http://schemas.microsoft.com/office/drawing/2014/main" id="{77966ECB-D385-4F11-8EF1-BD02DD131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530" y="4786955"/>
            <a:ext cx="443706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200" dirty="0">
                <a:solidFill>
                  <a:schemeClr val="accent1"/>
                </a:solidFill>
                <a:latin typeface="+mj-lt"/>
              </a:rPr>
              <a:t>Runtime:</a:t>
            </a:r>
          </a:p>
          <a:p>
            <a:pPr lvl="1" eaLnBrk="0" hangingPunct="0"/>
            <a:r>
              <a:rPr lang="en-US" altLang="en-US" sz="2200" dirty="0">
                <a:solidFill>
                  <a:schemeClr val="accent1"/>
                </a:solidFill>
                <a:latin typeface="+mj-lt"/>
              </a:rPr>
              <a:t>Best-worse case? O(log n)</a:t>
            </a:r>
          </a:p>
          <a:p>
            <a:pPr lvl="1" eaLnBrk="0" hangingPunct="0"/>
            <a:r>
              <a:rPr lang="en-US" altLang="en-US" sz="2200" dirty="0">
                <a:solidFill>
                  <a:schemeClr val="accent1"/>
                </a:solidFill>
                <a:latin typeface="+mj-lt"/>
              </a:rPr>
              <a:t>Worst-worse case? O(n) </a:t>
            </a:r>
          </a:p>
        </p:txBody>
      </p:sp>
    </p:spTree>
    <p:extLst>
      <p:ext uri="{BB962C8B-B14F-4D97-AF65-F5344CB8AC3E}">
        <p14:creationId xmlns:p14="http://schemas.microsoft.com/office/powerpoint/2010/main" val="32464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8" grpId="0" animBg="1"/>
      <p:bldP spid="20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2DCABBBE-9171-492E-A419-C021EDF39C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9065" y="797959"/>
            <a:ext cx="7772400" cy="1143000"/>
          </a:xfrm>
        </p:spPr>
        <p:txBody>
          <a:bodyPr/>
          <a:lstStyle/>
          <a:p>
            <a:r>
              <a:rPr lang="en-US" altLang="en-US"/>
              <a:t>Iterative Find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98113F6-BAEA-4E91-9A4C-51A3BEBE2EC4}"/>
              </a:ext>
            </a:extLst>
          </p:cNvPr>
          <p:cNvSpPr txBox="1">
            <a:spLocks noChangeArrowheads="1"/>
          </p:cNvSpPr>
          <p:nvPr/>
        </p:nvSpPr>
        <p:spPr>
          <a:xfrm>
            <a:off x="6254733" y="1842237"/>
            <a:ext cx="5562600" cy="419288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find(Comparable key, Node&lt;T&gt; t)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{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while (t != NULL &amp;&amp;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t.key</a:t>
            </a:r>
            <a:r>
              <a:rPr lang="en-US" altLang="en-US" sz="1600" b="1" dirty="0">
                <a:latin typeface="Courier New" panose="02070309020205020404" pitchFamily="49" charset="0"/>
              </a:rPr>
              <a:t> != key)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{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if (key &lt;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t.key</a:t>
            </a:r>
            <a:r>
              <a:rPr lang="en-US" altLang="en-US" sz="1600" b="1" dirty="0">
                <a:latin typeface="Courier New" panose="02070309020205020404" pitchFamily="49" charset="0"/>
              </a:rPr>
              <a:t>)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t =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t.left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else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t =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t.right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}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return t;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9AB55296-E12B-471E-8923-0ECEC43831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68321" y="3726897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E22827F6-C880-483C-865A-61C06246C0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96721" y="3726897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37B04D78-E2E3-4665-B509-831901566C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29921" y="3726897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0" name="Oval 7">
            <a:extLst>
              <a:ext uri="{FF2B5EF4-FFF2-40B4-BE49-F238E27FC236}">
                <a16:creationId xmlns:a16="http://schemas.microsoft.com/office/drawing/2014/main" id="{2715D52E-38BB-4C43-BA49-24E8D0A7EF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25421" y="3083959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2CEF756A-97AA-49D6-A217-AAD0561750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01421" y="3083959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2F72B7B6-F8C1-45A1-9BA3-D76606D456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39621" y="2169559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</a:p>
        </p:txBody>
      </p:sp>
      <p:cxnSp>
        <p:nvCxnSpPr>
          <p:cNvPr id="13" name="AutoShape 10">
            <a:extLst>
              <a:ext uri="{FF2B5EF4-FFF2-40B4-BE49-F238E27FC236}">
                <a16:creationId xmlns:a16="http://schemas.microsoft.com/office/drawing/2014/main" id="{71BF87EF-823B-4AEF-A80F-0D8017535C27}"/>
              </a:ext>
            </a:extLst>
          </p:cNvPr>
          <p:cNvCxnSpPr>
            <a:cxnSpLocks noChangeShapeType="1"/>
            <a:stCxn id="12" idx="3"/>
            <a:endCxn id="11" idx="0"/>
          </p:cNvCxnSpPr>
          <p:nvPr/>
        </p:nvCxnSpPr>
        <p:spPr bwMode="auto">
          <a:xfrm flipH="1">
            <a:off x="2991921" y="2514047"/>
            <a:ext cx="703263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1">
            <a:extLst>
              <a:ext uri="{FF2B5EF4-FFF2-40B4-BE49-F238E27FC236}">
                <a16:creationId xmlns:a16="http://schemas.microsoft.com/office/drawing/2014/main" id="{A96740E5-1F05-4779-AA6F-2372EC2AE3D2}"/>
              </a:ext>
            </a:extLst>
          </p:cNvPr>
          <p:cNvCxnSpPr>
            <a:cxnSpLocks noChangeShapeType="1"/>
            <a:stCxn id="12" idx="5"/>
            <a:endCxn id="10" idx="0"/>
          </p:cNvCxnSpPr>
          <p:nvPr/>
        </p:nvCxnSpPr>
        <p:spPr bwMode="auto">
          <a:xfrm>
            <a:off x="3965059" y="2514047"/>
            <a:ext cx="550862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2">
            <a:extLst>
              <a:ext uri="{FF2B5EF4-FFF2-40B4-BE49-F238E27FC236}">
                <a16:creationId xmlns:a16="http://schemas.microsoft.com/office/drawing/2014/main" id="{E61C5A8E-2847-4C75-BE0B-F36F444D3BBE}"/>
              </a:ext>
            </a:extLst>
          </p:cNvPr>
          <p:cNvCxnSpPr>
            <a:cxnSpLocks noChangeShapeType="1"/>
            <a:stCxn id="10" idx="5"/>
            <a:endCxn id="7" idx="0"/>
          </p:cNvCxnSpPr>
          <p:nvPr/>
        </p:nvCxnSpPr>
        <p:spPr bwMode="auto">
          <a:xfrm>
            <a:off x="4650859" y="3428447"/>
            <a:ext cx="207962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775E6945-A17A-4328-98F3-717FD518563B}"/>
              </a:ext>
            </a:extLst>
          </p:cNvPr>
          <p:cNvCxnSpPr>
            <a:cxnSpLocks noChangeShapeType="1"/>
            <a:stCxn id="11" idx="3"/>
            <a:endCxn id="9" idx="0"/>
          </p:cNvCxnSpPr>
          <p:nvPr/>
        </p:nvCxnSpPr>
        <p:spPr bwMode="auto">
          <a:xfrm flipH="1">
            <a:off x="2420421" y="3428447"/>
            <a:ext cx="436563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4">
            <a:extLst>
              <a:ext uri="{FF2B5EF4-FFF2-40B4-BE49-F238E27FC236}">
                <a16:creationId xmlns:a16="http://schemas.microsoft.com/office/drawing/2014/main" id="{30080D2E-16A8-462A-B79C-10BD367405DC}"/>
              </a:ext>
            </a:extLst>
          </p:cNvPr>
          <p:cNvCxnSpPr>
            <a:cxnSpLocks noChangeShapeType="1"/>
            <a:stCxn id="11" idx="5"/>
            <a:endCxn id="8" idx="0"/>
          </p:cNvCxnSpPr>
          <p:nvPr/>
        </p:nvCxnSpPr>
        <p:spPr bwMode="auto">
          <a:xfrm>
            <a:off x="3126859" y="3428447"/>
            <a:ext cx="360362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Oval 15">
            <a:extLst>
              <a:ext uri="{FF2B5EF4-FFF2-40B4-BE49-F238E27FC236}">
                <a16:creationId xmlns:a16="http://schemas.microsoft.com/office/drawing/2014/main" id="{CCDF0AF7-B94A-4CB3-B10C-CCA19129ED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35021" y="4379359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30</a:t>
            </a:r>
          </a:p>
        </p:txBody>
      </p:sp>
      <p:cxnSp>
        <p:nvCxnSpPr>
          <p:cNvPr id="19" name="AutoShape 16">
            <a:extLst>
              <a:ext uri="{FF2B5EF4-FFF2-40B4-BE49-F238E27FC236}">
                <a16:creationId xmlns:a16="http://schemas.microsoft.com/office/drawing/2014/main" id="{C2E8F4C4-6570-4DA9-A2EE-705515208D5D}"/>
              </a:ext>
            </a:extLst>
          </p:cNvPr>
          <p:cNvCxnSpPr>
            <a:cxnSpLocks noChangeShapeType="1"/>
            <a:stCxn id="7" idx="5"/>
            <a:endCxn id="18" idx="0"/>
          </p:cNvCxnSpPr>
          <p:nvPr/>
        </p:nvCxnSpPr>
        <p:spPr bwMode="auto">
          <a:xfrm>
            <a:off x="4993759" y="4071384"/>
            <a:ext cx="131762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Oval 17">
            <a:extLst>
              <a:ext uri="{FF2B5EF4-FFF2-40B4-BE49-F238E27FC236}">
                <a16:creationId xmlns:a16="http://schemas.microsoft.com/office/drawing/2014/main" id="{5FFE9852-5E3D-474C-BCC5-CAFA2FDAB7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30021" y="4379359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</a:p>
        </p:txBody>
      </p:sp>
      <p:cxnSp>
        <p:nvCxnSpPr>
          <p:cNvPr id="21" name="AutoShape 18">
            <a:extLst>
              <a:ext uri="{FF2B5EF4-FFF2-40B4-BE49-F238E27FC236}">
                <a16:creationId xmlns:a16="http://schemas.microsoft.com/office/drawing/2014/main" id="{FCF60975-AD58-4428-A19D-223482ED9313}"/>
              </a:ext>
            </a:extLst>
          </p:cNvPr>
          <p:cNvCxnSpPr>
            <a:cxnSpLocks noChangeShapeType="1"/>
            <a:stCxn id="8" idx="3"/>
            <a:endCxn id="20" idx="0"/>
          </p:cNvCxnSpPr>
          <p:nvPr/>
        </p:nvCxnSpPr>
        <p:spPr bwMode="auto">
          <a:xfrm flipH="1">
            <a:off x="3220521" y="4071384"/>
            <a:ext cx="131763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Oval 19">
            <a:extLst>
              <a:ext uri="{FF2B5EF4-FFF2-40B4-BE49-F238E27FC236}">
                <a16:creationId xmlns:a16="http://schemas.microsoft.com/office/drawing/2014/main" id="{4D973D13-3EB5-4A20-A11E-ED0573F38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01621" y="4371422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17</a:t>
            </a:r>
          </a:p>
        </p:txBody>
      </p:sp>
      <p:cxnSp>
        <p:nvCxnSpPr>
          <p:cNvPr id="23" name="AutoShape 20">
            <a:extLst>
              <a:ext uri="{FF2B5EF4-FFF2-40B4-BE49-F238E27FC236}">
                <a16:creationId xmlns:a16="http://schemas.microsoft.com/office/drawing/2014/main" id="{84D53BAC-9E93-4FEE-BD56-0EC9DFEBBC58}"/>
              </a:ext>
            </a:extLst>
          </p:cNvPr>
          <p:cNvCxnSpPr>
            <a:cxnSpLocks noChangeShapeType="1"/>
            <a:stCxn id="7" idx="3"/>
            <a:endCxn id="22" idx="0"/>
          </p:cNvCxnSpPr>
          <p:nvPr/>
        </p:nvCxnSpPr>
        <p:spPr bwMode="auto">
          <a:xfrm flipH="1">
            <a:off x="4592121" y="4071384"/>
            <a:ext cx="131763" cy="280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597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8" grpId="0" animBg="1"/>
      <p:bldP spid="20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668B2-A2AC-4374-B2B5-47CEC2C19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Max &amp; Min of a BST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FF9FF-A0F2-4695-A072-AE3AFE80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DFE206E-AF46-465D-9F68-39BCB3D3F114}"/>
              </a:ext>
            </a:extLst>
          </p:cNvPr>
          <p:cNvSpPr txBox="1">
            <a:spLocks noChangeArrowheads="1"/>
          </p:cNvSpPr>
          <p:nvPr/>
        </p:nvSpPr>
        <p:spPr>
          <a:xfrm>
            <a:off x="1970070" y="1923836"/>
            <a:ext cx="3810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Find </a:t>
            </a:r>
            <a:r>
              <a:rPr lang="en-US" altLang="en-US" sz="2400" dirty="0">
                <a:solidFill>
                  <a:srgbClr val="FF0000"/>
                </a:solidFill>
              </a:rPr>
              <a:t>minimum</a:t>
            </a:r>
          </a:p>
          <a:p>
            <a:pPr lvl="1"/>
            <a:r>
              <a:rPr lang="en-US" altLang="en-US" sz="2200" dirty="0"/>
              <a:t>Start from the root</a:t>
            </a:r>
          </a:p>
          <a:p>
            <a:pPr lvl="1"/>
            <a:r>
              <a:rPr lang="en-US" altLang="en-US" sz="2200" dirty="0"/>
              <a:t>Traverse left subtree recursively till you reach the left most leaf.</a:t>
            </a:r>
          </a:p>
          <a:p>
            <a:pPr lvl="1"/>
            <a:r>
              <a:rPr lang="en-US" altLang="en-US" sz="2200" dirty="0"/>
              <a:t>That is the minimum</a:t>
            </a:r>
            <a:endParaRPr lang="en-US" altLang="en-US" sz="2400" dirty="0"/>
          </a:p>
          <a:p>
            <a:r>
              <a:rPr lang="en-US" altLang="en-US" sz="2400" dirty="0"/>
              <a:t>Find </a:t>
            </a:r>
            <a:r>
              <a:rPr lang="en-US" altLang="en-US" sz="2400" dirty="0">
                <a:solidFill>
                  <a:srgbClr val="00B050"/>
                </a:solidFill>
              </a:rPr>
              <a:t>maximum</a:t>
            </a:r>
          </a:p>
          <a:p>
            <a:pPr lvl="1"/>
            <a:r>
              <a:rPr lang="en-US" altLang="en-US" sz="2200" dirty="0"/>
              <a:t>Start from the root</a:t>
            </a:r>
          </a:p>
          <a:p>
            <a:pPr lvl="1"/>
            <a:r>
              <a:rPr lang="en-US" altLang="en-US" sz="2200" dirty="0"/>
              <a:t>Traverse the right subtree recursively till you reach the right most leaf.</a:t>
            </a:r>
          </a:p>
          <a:p>
            <a:pPr lvl="1"/>
            <a:r>
              <a:rPr lang="en-US" altLang="en-US" sz="2200" dirty="0"/>
              <a:t>That is the maximum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CAF706AC-E7CD-4C89-8981-6F35543B81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475770" y="4235236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 dirty="0">
                <a:solidFill>
                  <a:srgbClr val="00B050"/>
                </a:solidFill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EAA7C88E-70DD-46FD-AC6D-318B105163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42170" y="4235236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accent1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2F2909E1-A168-4B5B-8369-042DE9DEA3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75370" y="4235236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87B9A748-A326-400C-9539-42A74A43BD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42370" y="3346236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 dirty="0">
                <a:solidFill>
                  <a:srgbClr val="00B050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06E903F3-1869-41D9-B797-8E61A82361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08770" y="3346236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FA3038A7-0FA3-4427-B558-40BA80D8F8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75570" y="2457236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accent1"/>
                </a:solidFill>
                <a:latin typeface="Times New Roman" panose="02020603050405020304" pitchFamily="18" charset="0"/>
              </a:rPr>
              <a:t>10</a:t>
            </a:r>
          </a:p>
        </p:txBody>
      </p:sp>
      <p:cxnSp>
        <p:nvCxnSpPr>
          <p:cNvPr id="12" name="AutoShape 10">
            <a:extLst>
              <a:ext uri="{FF2B5EF4-FFF2-40B4-BE49-F238E27FC236}">
                <a16:creationId xmlns:a16="http://schemas.microsoft.com/office/drawing/2014/main" id="{629A84FA-C9E9-45DC-AB25-18C59D6AB1D4}"/>
              </a:ext>
            </a:extLst>
          </p:cNvPr>
          <p:cNvCxnSpPr>
            <a:cxnSpLocks noChangeShapeType="1"/>
            <a:stCxn id="11" idx="3"/>
            <a:endCxn id="10" idx="0"/>
          </p:cNvCxnSpPr>
          <p:nvPr/>
        </p:nvCxnSpPr>
        <p:spPr bwMode="auto">
          <a:xfrm flipH="1">
            <a:off x="6999270" y="2801724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1">
            <a:extLst>
              <a:ext uri="{FF2B5EF4-FFF2-40B4-BE49-F238E27FC236}">
                <a16:creationId xmlns:a16="http://schemas.microsoft.com/office/drawing/2014/main" id="{006682CB-9A07-477C-BC38-E862A0C3F6A1}"/>
              </a:ext>
            </a:extLst>
          </p:cNvPr>
          <p:cNvCxnSpPr>
            <a:cxnSpLocks noChangeShapeType="1"/>
            <a:stCxn id="11" idx="5"/>
            <a:endCxn id="9" idx="0"/>
          </p:cNvCxnSpPr>
          <p:nvPr/>
        </p:nvCxnSpPr>
        <p:spPr bwMode="auto">
          <a:xfrm>
            <a:off x="8201008" y="2801724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2">
            <a:extLst>
              <a:ext uri="{FF2B5EF4-FFF2-40B4-BE49-F238E27FC236}">
                <a16:creationId xmlns:a16="http://schemas.microsoft.com/office/drawing/2014/main" id="{5F9FC274-E9ED-4728-AF39-F52C83ABB20C}"/>
              </a:ext>
            </a:extLst>
          </p:cNvPr>
          <p:cNvCxnSpPr>
            <a:cxnSpLocks noChangeShapeType="1"/>
            <a:stCxn id="9" idx="5"/>
            <a:endCxn id="6" idx="0"/>
          </p:cNvCxnSpPr>
          <p:nvPr/>
        </p:nvCxnSpPr>
        <p:spPr bwMode="auto">
          <a:xfrm>
            <a:off x="9267808" y="3690724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BC831685-F9F8-454E-AFC6-4E33E4D99C56}"/>
              </a:ext>
            </a:extLst>
          </p:cNvPr>
          <p:cNvCxnSpPr>
            <a:cxnSpLocks noChangeShapeType="1"/>
            <a:stCxn id="10" idx="3"/>
            <a:endCxn id="8" idx="0"/>
          </p:cNvCxnSpPr>
          <p:nvPr/>
        </p:nvCxnSpPr>
        <p:spPr bwMode="auto">
          <a:xfrm flipH="1">
            <a:off x="6465870" y="3690724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C966E097-0062-44AA-ABB0-7226D814E0DD}"/>
              </a:ext>
            </a:extLst>
          </p:cNvPr>
          <p:cNvCxnSpPr>
            <a:cxnSpLocks noChangeShapeType="1"/>
            <a:stCxn id="10" idx="5"/>
            <a:endCxn id="7" idx="0"/>
          </p:cNvCxnSpPr>
          <p:nvPr/>
        </p:nvCxnSpPr>
        <p:spPr bwMode="auto">
          <a:xfrm>
            <a:off x="7134208" y="3690724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Oval 15">
            <a:extLst>
              <a:ext uri="{FF2B5EF4-FFF2-40B4-BE49-F238E27FC236}">
                <a16:creationId xmlns:a16="http://schemas.microsoft.com/office/drawing/2014/main" id="{3C54D296-F2E1-4892-94C4-2E85345E40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742470" y="5124236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rgbClr val="00B050"/>
                </a:solidFill>
                <a:latin typeface="Times New Roman" panose="02020603050405020304" pitchFamily="18" charset="0"/>
              </a:rPr>
              <a:t>30</a:t>
            </a:r>
          </a:p>
        </p:txBody>
      </p: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6E054A67-F722-4C33-BA65-5909D5A928E5}"/>
              </a:ext>
            </a:extLst>
          </p:cNvPr>
          <p:cNvCxnSpPr>
            <a:cxnSpLocks noChangeShapeType="1"/>
            <a:stCxn id="6" idx="5"/>
            <a:endCxn id="17" idx="0"/>
          </p:cNvCxnSpPr>
          <p:nvPr/>
        </p:nvCxnSpPr>
        <p:spPr bwMode="auto">
          <a:xfrm>
            <a:off x="9801208" y="4579724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Oval 17">
            <a:extLst>
              <a:ext uri="{FF2B5EF4-FFF2-40B4-BE49-F238E27FC236}">
                <a16:creationId xmlns:a16="http://schemas.microsoft.com/office/drawing/2014/main" id="{ABC4000C-A8DA-4DD7-B67D-2F28DE8399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75470" y="5124236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accent1"/>
                </a:solidFill>
                <a:latin typeface="Times New Roman" panose="02020603050405020304" pitchFamily="18" charset="0"/>
              </a:rPr>
              <a:t>7</a:t>
            </a:r>
          </a:p>
        </p:txBody>
      </p:sp>
      <p:cxnSp>
        <p:nvCxnSpPr>
          <p:cNvPr id="20" name="AutoShape 18">
            <a:extLst>
              <a:ext uri="{FF2B5EF4-FFF2-40B4-BE49-F238E27FC236}">
                <a16:creationId xmlns:a16="http://schemas.microsoft.com/office/drawing/2014/main" id="{F4AF4161-9F40-4D88-A26B-BA1CE61A50EB}"/>
              </a:ext>
            </a:extLst>
          </p:cNvPr>
          <p:cNvCxnSpPr>
            <a:cxnSpLocks noChangeShapeType="1"/>
            <a:stCxn id="7" idx="3"/>
            <a:endCxn id="19" idx="0"/>
          </p:cNvCxnSpPr>
          <p:nvPr/>
        </p:nvCxnSpPr>
        <p:spPr bwMode="auto">
          <a:xfrm flipH="1">
            <a:off x="7265970" y="4579724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Oval 19">
            <a:extLst>
              <a:ext uri="{FF2B5EF4-FFF2-40B4-BE49-F238E27FC236}">
                <a16:creationId xmlns:a16="http://schemas.microsoft.com/office/drawing/2014/main" id="{272FAFA8-CF4F-4DEC-B7B9-200C5BFDBE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09070" y="5116299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accent1"/>
                </a:solidFill>
                <a:latin typeface="Times New Roman" panose="02020603050405020304" pitchFamily="18" charset="0"/>
              </a:rPr>
              <a:t>17</a:t>
            </a:r>
          </a:p>
        </p:txBody>
      </p:sp>
      <p:cxnSp>
        <p:nvCxnSpPr>
          <p:cNvPr id="22" name="AutoShape 20">
            <a:extLst>
              <a:ext uri="{FF2B5EF4-FFF2-40B4-BE49-F238E27FC236}">
                <a16:creationId xmlns:a16="http://schemas.microsoft.com/office/drawing/2014/main" id="{5B36D612-8064-4EE8-B301-60363F4F1E3E}"/>
              </a:ext>
            </a:extLst>
          </p:cNvPr>
          <p:cNvCxnSpPr>
            <a:cxnSpLocks noChangeShapeType="1"/>
            <a:stCxn id="6" idx="3"/>
            <a:endCxn id="21" idx="0"/>
          </p:cNvCxnSpPr>
          <p:nvPr/>
        </p:nvCxnSpPr>
        <p:spPr bwMode="auto">
          <a:xfrm flipH="1">
            <a:off x="9399570" y="4579724"/>
            <a:ext cx="131763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7013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7" grpId="0" animBg="1"/>
      <p:bldP spid="19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676A4-E9C6-437F-9531-A01D0BC4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in Binary Search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07902-D560-4CE9-9C65-DE6FD4CB3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1F8CEC5-D41A-4321-9632-03F3A735FA92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762469"/>
            <a:ext cx="5303180" cy="478005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insert(Comparable x, Node&lt;T&gt; t)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if ( t == NULL ) {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t = new Node&lt;T&gt;(x);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en-US" sz="16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} else if (x &lt;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t.key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) {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insert( x,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t.left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);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en-US" sz="16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} else if (x &gt;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t.key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) {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insert( x,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t.right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);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C4163BA7-043E-408F-AC1C-6F013A05F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183" y="1754310"/>
            <a:ext cx="35052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2270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</a:rPr>
              <a:t>Concept: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accent1"/>
              </a:solidFill>
              <a:latin typeface="Tahoma" panose="020B0604030504040204" pitchFamily="34" charset="0"/>
            </a:endParaRPr>
          </a:p>
          <a:p>
            <a:pPr marL="573087" lvl="1" indent="-342900" eaLnBrk="1" hangingPunct="1">
              <a:buClr>
                <a:schemeClr val="hlink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</a:rPr>
              <a:t>Proceed down tree as in Find</a:t>
            </a:r>
          </a:p>
          <a:p>
            <a:pPr marL="573087" lvl="1" indent="-342900" eaLnBrk="1" hangingPunct="1">
              <a:buClr>
                <a:schemeClr val="hlink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</a:rPr>
              <a:t>If new key not found, then insert a new node at last spot traversed</a:t>
            </a:r>
          </a:p>
        </p:txBody>
      </p:sp>
    </p:spTree>
    <p:extLst>
      <p:ext uri="{BB962C8B-B14F-4D97-AF65-F5344CB8AC3E}">
        <p14:creationId xmlns:p14="http://schemas.microsoft.com/office/powerpoint/2010/main" val="77273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3F37A-1941-4966-8E7E-76F7FF6F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532CB27-FD42-4593-A16C-1C704F38E8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71728" y="374230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0C95A49-5642-4A48-A4E0-2B839B3861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00128" y="374230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BC53C8-CC87-4F25-9597-B723E2E121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33328" y="374230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3047A2-A86E-4B60-A5C6-B78AC522E9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28828" y="309937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0525862-D6A6-41B1-84CF-B73D6587EB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04828" y="309937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38B2E7A-143C-4848-96F4-42E880D194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43028" y="218497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</a:p>
        </p:txBody>
      </p:sp>
      <p:cxnSp>
        <p:nvCxnSpPr>
          <p:cNvPr id="11" name="AutoShape 10">
            <a:extLst>
              <a:ext uri="{FF2B5EF4-FFF2-40B4-BE49-F238E27FC236}">
                <a16:creationId xmlns:a16="http://schemas.microsoft.com/office/drawing/2014/main" id="{CB7D0F55-08A2-45B4-886A-36F5E05FA3D5}"/>
              </a:ext>
            </a:extLst>
          </p:cNvPr>
          <p:cNvCxnSpPr>
            <a:cxnSpLocks noChangeShapeType="1"/>
            <a:stCxn id="10" idx="3"/>
            <a:endCxn id="9" idx="0"/>
          </p:cNvCxnSpPr>
          <p:nvPr/>
        </p:nvCxnSpPr>
        <p:spPr bwMode="auto">
          <a:xfrm flipH="1">
            <a:off x="1995328" y="2529458"/>
            <a:ext cx="703263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11">
            <a:extLst>
              <a:ext uri="{FF2B5EF4-FFF2-40B4-BE49-F238E27FC236}">
                <a16:creationId xmlns:a16="http://schemas.microsoft.com/office/drawing/2014/main" id="{6BAB70AE-FC90-4E3D-964E-9328587C02C7}"/>
              </a:ext>
            </a:extLst>
          </p:cNvPr>
          <p:cNvCxnSpPr>
            <a:cxnSpLocks noChangeShapeType="1"/>
            <a:stCxn id="10" idx="5"/>
            <a:endCxn id="8" idx="0"/>
          </p:cNvCxnSpPr>
          <p:nvPr/>
        </p:nvCxnSpPr>
        <p:spPr bwMode="auto">
          <a:xfrm>
            <a:off x="2968466" y="2529458"/>
            <a:ext cx="550862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77B4C616-5D98-43F4-9E39-062DEF3F6467}"/>
              </a:ext>
            </a:extLst>
          </p:cNvPr>
          <p:cNvCxnSpPr>
            <a:cxnSpLocks noChangeShapeType="1"/>
            <a:stCxn id="8" idx="5"/>
            <a:endCxn id="5" idx="0"/>
          </p:cNvCxnSpPr>
          <p:nvPr/>
        </p:nvCxnSpPr>
        <p:spPr bwMode="auto">
          <a:xfrm>
            <a:off x="3654266" y="3443858"/>
            <a:ext cx="207962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B263BD49-E30C-4112-BD4D-E9773648F8DB}"/>
              </a:ext>
            </a:extLst>
          </p:cNvPr>
          <p:cNvCxnSpPr>
            <a:cxnSpLocks noChangeShapeType="1"/>
            <a:stCxn id="9" idx="3"/>
            <a:endCxn id="7" idx="0"/>
          </p:cNvCxnSpPr>
          <p:nvPr/>
        </p:nvCxnSpPr>
        <p:spPr bwMode="auto">
          <a:xfrm flipH="1">
            <a:off x="1423828" y="3443858"/>
            <a:ext cx="436563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060003E4-C4D3-464D-BD90-9063BE7656E6}"/>
              </a:ext>
            </a:extLst>
          </p:cNvPr>
          <p:cNvCxnSpPr>
            <a:cxnSpLocks noChangeShapeType="1"/>
            <a:stCxn id="9" idx="5"/>
            <a:endCxn id="6" idx="0"/>
          </p:cNvCxnSpPr>
          <p:nvPr/>
        </p:nvCxnSpPr>
        <p:spPr bwMode="auto">
          <a:xfrm>
            <a:off x="2130266" y="3443858"/>
            <a:ext cx="360362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6D0C8D0-9A00-40AD-8BFB-1B368FCBBF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38428" y="439477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30</a:t>
            </a:r>
          </a:p>
        </p:txBody>
      </p:sp>
      <p:cxnSp>
        <p:nvCxnSpPr>
          <p:cNvPr id="17" name="AutoShape 16">
            <a:extLst>
              <a:ext uri="{FF2B5EF4-FFF2-40B4-BE49-F238E27FC236}">
                <a16:creationId xmlns:a16="http://schemas.microsoft.com/office/drawing/2014/main" id="{98B2D460-D21D-4C9F-88D7-EAA8B751576C}"/>
              </a:ext>
            </a:extLst>
          </p:cNvPr>
          <p:cNvCxnSpPr>
            <a:cxnSpLocks noChangeShapeType="1"/>
            <a:stCxn id="5" idx="5"/>
            <a:endCxn id="16" idx="0"/>
          </p:cNvCxnSpPr>
          <p:nvPr/>
        </p:nvCxnSpPr>
        <p:spPr bwMode="auto">
          <a:xfrm>
            <a:off x="3997166" y="4086795"/>
            <a:ext cx="131762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2E456F4-271C-436D-962A-D06649B047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33428" y="439477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</a:p>
        </p:txBody>
      </p: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F8E33D2B-3F1E-437B-AB9F-C3EBFAEBED64}"/>
              </a:ext>
            </a:extLst>
          </p:cNvPr>
          <p:cNvCxnSpPr>
            <a:cxnSpLocks noChangeShapeType="1"/>
            <a:stCxn id="6" idx="3"/>
            <a:endCxn id="18" idx="0"/>
          </p:cNvCxnSpPr>
          <p:nvPr/>
        </p:nvCxnSpPr>
        <p:spPr bwMode="auto">
          <a:xfrm flipH="1">
            <a:off x="2223928" y="4086795"/>
            <a:ext cx="131763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6086D1B9-BF86-4D66-9A83-1A2876168C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05028" y="438683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17</a:t>
            </a:r>
          </a:p>
        </p:txBody>
      </p:sp>
      <p:cxnSp>
        <p:nvCxnSpPr>
          <p:cNvPr id="21" name="AutoShape 20">
            <a:extLst>
              <a:ext uri="{FF2B5EF4-FFF2-40B4-BE49-F238E27FC236}">
                <a16:creationId xmlns:a16="http://schemas.microsoft.com/office/drawing/2014/main" id="{0CA37FC6-85D1-45C7-B64A-F40CB03494F4}"/>
              </a:ext>
            </a:extLst>
          </p:cNvPr>
          <p:cNvCxnSpPr>
            <a:cxnSpLocks noChangeShapeType="1"/>
            <a:stCxn id="5" idx="3"/>
            <a:endCxn id="20" idx="0"/>
          </p:cNvCxnSpPr>
          <p:nvPr/>
        </p:nvCxnSpPr>
        <p:spPr bwMode="auto">
          <a:xfrm flipH="1">
            <a:off x="3595528" y="4086795"/>
            <a:ext cx="131763" cy="280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D346635-8AD3-4E6F-A35D-6006A19F07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77474" y="374230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172669B-1F88-489E-902C-3A2681F60D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05874" y="374230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5879875-4996-488D-8443-CD28F38807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39074" y="374230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382AD9D-7E50-428A-A9EE-FDC6F001ED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34574" y="309937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D47038-D73D-44D1-9E1F-D3F1F5433B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10574" y="309937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102A5AA-D29D-4B65-A1E1-94D2965BA5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48774" y="218497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</a:p>
        </p:txBody>
      </p:sp>
      <p:cxnSp>
        <p:nvCxnSpPr>
          <p:cNvPr id="28" name="AutoShape 10">
            <a:extLst>
              <a:ext uri="{FF2B5EF4-FFF2-40B4-BE49-F238E27FC236}">
                <a16:creationId xmlns:a16="http://schemas.microsoft.com/office/drawing/2014/main" id="{54BCD20D-3ECC-49A8-B907-2A1941341D47}"/>
              </a:ext>
            </a:extLst>
          </p:cNvPr>
          <p:cNvCxnSpPr>
            <a:cxnSpLocks noChangeShapeType="1"/>
            <a:stCxn id="27" idx="3"/>
            <a:endCxn id="26" idx="0"/>
          </p:cNvCxnSpPr>
          <p:nvPr/>
        </p:nvCxnSpPr>
        <p:spPr bwMode="auto">
          <a:xfrm flipH="1">
            <a:off x="7301074" y="2529458"/>
            <a:ext cx="703263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11">
            <a:extLst>
              <a:ext uri="{FF2B5EF4-FFF2-40B4-BE49-F238E27FC236}">
                <a16:creationId xmlns:a16="http://schemas.microsoft.com/office/drawing/2014/main" id="{87AEDA30-640B-44E6-9B90-4AE8F2747589}"/>
              </a:ext>
            </a:extLst>
          </p:cNvPr>
          <p:cNvCxnSpPr>
            <a:cxnSpLocks noChangeShapeType="1"/>
            <a:stCxn id="27" idx="5"/>
            <a:endCxn id="25" idx="0"/>
          </p:cNvCxnSpPr>
          <p:nvPr/>
        </p:nvCxnSpPr>
        <p:spPr bwMode="auto">
          <a:xfrm>
            <a:off x="8274212" y="2529458"/>
            <a:ext cx="550862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12">
            <a:extLst>
              <a:ext uri="{FF2B5EF4-FFF2-40B4-BE49-F238E27FC236}">
                <a16:creationId xmlns:a16="http://schemas.microsoft.com/office/drawing/2014/main" id="{ADDEBA1A-0A2A-474B-993C-809D121D3EED}"/>
              </a:ext>
            </a:extLst>
          </p:cNvPr>
          <p:cNvCxnSpPr>
            <a:cxnSpLocks noChangeShapeType="1"/>
            <a:stCxn id="25" idx="5"/>
            <a:endCxn id="22" idx="0"/>
          </p:cNvCxnSpPr>
          <p:nvPr/>
        </p:nvCxnSpPr>
        <p:spPr bwMode="auto">
          <a:xfrm>
            <a:off x="8960012" y="3443858"/>
            <a:ext cx="207962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13">
            <a:extLst>
              <a:ext uri="{FF2B5EF4-FFF2-40B4-BE49-F238E27FC236}">
                <a16:creationId xmlns:a16="http://schemas.microsoft.com/office/drawing/2014/main" id="{598AB306-0BDD-4795-9D53-5664C57206A0}"/>
              </a:ext>
            </a:extLst>
          </p:cNvPr>
          <p:cNvCxnSpPr>
            <a:cxnSpLocks noChangeShapeType="1"/>
            <a:stCxn id="26" idx="3"/>
            <a:endCxn id="24" idx="0"/>
          </p:cNvCxnSpPr>
          <p:nvPr/>
        </p:nvCxnSpPr>
        <p:spPr bwMode="auto">
          <a:xfrm flipH="1">
            <a:off x="6729574" y="3443858"/>
            <a:ext cx="436563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14">
            <a:extLst>
              <a:ext uri="{FF2B5EF4-FFF2-40B4-BE49-F238E27FC236}">
                <a16:creationId xmlns:a16="http://schemas.microsoft.com/office/drawing/2014/main" id="{0B01932E-BC2C-4B43-AEE6-A44DAF368D73}"/>
              </a:ext>
            </a:extLst>
          </p:cNvPr>
          <p:cNvCxnSpPr>
            <a:cxnSpLocks noChangeShapeType="1"/>
            <a:stCxn id="26" idx="5"/>
            <a:endCxn id="23" idx="0"/>
          </p:cNvCxnSpPr>
          <p:nvPr/>
        </p:nvCxnSpPr>
        <p:spPr bwMode="auto">
          <a:xfrm>
            <a:off x="7436012" y="3443858"/>
            <a:ext cx="360362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2D98A812-4672-428C-A808-E3EE51DA23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44174" y="439477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30</a:t>
            </a:r>
          </a:p>
        </p:txBody>
      </p:sp>
      <p:cxnSp>
        <p:nvCxnSpPr>
          <p:cNvPr id="34" name="AutoShape 16">
            <a:extLst>
              <a:ext uri="{FF2B5EF4-FFF2-40B4-BE49-F238E27FC236}">
                <a16:creationId xmlns:a16="http://schemas.microsoft.com/office/drawing/2014/main" id="{2D866DF8-1EBC-4342-8642-B092FBDC7B90}"/>
              </a:ext>
            </a:extLst>
          </p:cNvPr>
          <p:cNvCxnSpPr>
            <a:cxnSpLocks noChangeShapeType="1"/>
            <a:stCxn id="22" idx="5"/>
            <a:endCxn id="33" idx="0"/>
          </p:cNvCxnSpPr>
          <p:nvPr/>
        </p:nvCxnSpPr>
        <p:spPr bwMode="auto">
          <a:xfrm>
            <a:off x="9302912" y="4086795"/>
            <a:ext cx="131762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0265DB2F-6F34-4C2C-9ACB-924D92AC2E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39174" y="439477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</a:p>
        </p:txBody>
      </p:sp>
      <p:cxnSp>
        <p:nvCxnSpPr>
          <p:cNvPr id="36" name="AutoShape 18">
            <a:extLst>
              <a:ext uri="{FF2B5EF4-FFF2-40B4-BE49-F238E27FC236}">
                <a16:creationId xmlns:a16="http://schemas.microsoft.com/office/drawing/2014/main" id="{C87A72E0-CB9A-4A49-B8DE-345E010B83EF}"/>
              </a:ext>
            </a:extLst>
          </p:cNvPr>
          <p:cNvCxnSpPr>
            <a:cxnSpLocks noChangeShapeType="1"/>
            <a:stCxn id="23" idx="3"/>
            <a:endCxn id="35" idx="0"/>
          </p:cNvCxnSpPr>
          <p:nvPr/>
        </p:nvCxnSpPr>
        <p:spPr bwMode="auto">
          <a:xfrm flipH="1">
            <a:off x="7529674" y="4086795"/>
            <a:ext cx="131763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EAD0E72-47BC-42A9-AF1C-4FC9A2F39B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10774" y="438683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17</a:t>
            </a:r>
          </a:p>
        </p:txBody>
      </p:sp>
      <p:cxnSp>
        <p:nvCxnSpPr>
          <p:cNvPr id="38" name="AutoShape 20">
            <a:extLst>
              <a:ext uri="{FF2B5EF4-FFF2-40B4-BE49-F238E27FC236}">
                <a16:creationId xmlns:a16="http://schemas.microsoft.com/office/drawing/2014/main" id="{FAE0F2EE-D64D-4021-825F-BD35EAFE669D}"/>
              </a:ext>
            </a:extLst>
          </p:cNvPr>
          <p:cNvCxnSpPr>
            <a:cxnSpLocks noChangeShapeType="1"/>
            <a:stCxn id="22" idx="3"/>
            <a:endCxn id="37" idx="0"/>
          </p:cNvCxnSpPr>
          <p:nvPr/>
        </p:nvCxnSpPr>
        <p:spPr bwMode="auto">
          <a:xfrm flipH="1">
            <a:off x="8901274" y="4086795"/>
            <a:ext cx="131763" cy="280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773D7E7-A4BD-4784-B2C8-420C2BDEA794}"/>
              </a:ext>
            </a:extLst>
          </p:cNvPr>
          <p:cNvCxnSpPr>
            <a:cxnSpLocks/>
          </p:cNvCxnSpPr>
          <p:nvPr/>
        </p:nvCxnSpPr>
        <p:spPr>
          <a:xfrm flipH="1">
            <a:off x="9729627" y="4592548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7F55F17-D5C5-4A7F-8C42-D6D57A57C486}"/>
              </a:ext>
            </a:extLst>
          </p:cNvPr>
          <p:cNvCxnSpPr/>
          <p:nvPr/>
        </p:nvCxnSpPr>
        <p:spPr>
          <a:xfrm>
            <a:off x="8072493" y="3311704"/>
            <a:ext cx="4953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0C8427E-2EED-4F3E-97FF-8BC32B6FE184}"/>
              </a:ext>
            </a:extLst>
          </p:cNvPr>
          <p:cNvCxnSpPr/>
          <p:nvPr/>
        </p:nvCxnSpPr>
        <p:spPr>
          <a:xfrm>
            <a:off x="8377293" y="3958975"/>
            <a:ext cx="4953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5950B89-4E23-4060-898C-43F8208CE45F}"/>
              </a:ext>
            </a:extLst>
          </p:cNvPr>
          <p:cNvCxnSpPr/>
          <p:nvPr/>
        </p:nvCxnSpPr>
        <p:spPr>
          <a:xfrm>
            <a:off x="7453474" y="2484634"/>
            <a:ext cx="4953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1877E81-8625-416B-A368-8B32E14F1A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19856" y="5130699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</a:rPr>
              <a:t>25</a:t>
            </a:r>
          </a:p>
        </p:txBody>
      </p:sp>
      <p:cxnSp>
        <p:nvCxnSpPr>
          <p:cNvPr id="47" name="AutoShape 18">
            <a:extLst>
              <a:ext uri="{FF2B5EF4-FFF2-40B4-BE49-F238E27FC236}">
                <a16:creationId xmlns:a16="http://schemas.microsoft.com/office/drawing/2014/main" id="{144E9B75-D4DB-45EC-81B7-9ABE4C2AC5C2}"/>
              </a:ext>
            </a:extLst>
          </p:cNvPr>
          <p:cNvCxnSpPr>
            <a:cxnSpLocks noChangeShapeType="1"/>
            <a:endCxn id="46" idx="0"/>
          </p:cNvCxnSpPr>
          <p:nvPr/>
        </p:nvCxnSpPr>
        <p:spPr bwMode="auto">
          <a:xfrm flipH="1">
            <a:off x="9210356" y="4822724"/>
            <a:ext cx="131763" cy="288925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4B57852-2DE0-4760-A8C6-7CEF221DBDD1}"/>
              </a:ext>
            </a:extLst>
          </p:cNvPr>
          <p:cNvSpPr txBox="1"/>
          <p:nvPr/>
        </p:nvSpPr>
        <p:spPr>
          <a:xfrm>
            <a:off x="2185828" y="1217488"/>
            <a:ext cx="3338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Insert(25)</a:t>
            </a:r>
          </a:p>
        </p:txBody>
      </p:sp>
    </p:spTree>
    <p:extLst>
      <p:ext uri="{BB962C8B-B14F-4D97-AF65-F5344CB8AC3E}">
        <p14:creationId xmlns:p14="http://schemas.microsoft.com/office/powerpoint/2010/main" val="219912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6" grpId="0" animBg="1"/>
      <p:bldP spid="18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3" grpId="0" animBg="1"/>
      <p:bldP spid="35" grpId="0" animBg="1"/>
      <p:bldP spid="37" grpId="0" animBg="1"/>
      <p:bldP spid="46" grpId="0" animBg="1"/>
      <p:bldP spid="4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3E842-6B44-4096-A27E-9E9FB5D0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in BST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EA75B-2FFC-4B2C-904F-1663907EE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Case 1: Node to be deleted is a leaf</a:t>
            </a:r>
          </a:p>
          <a:p>
            <a:pPr marL="45720" indent="0">
              <a:buNone/>
            </a:pPr>
            <a:endParaRPr lang="en-US" sz="2400" dirty="0"/>
          </a:p>
          <a:p>
            <a:r>
              <a:rPr lang="en-US" sz="2400" dirty="0"/>
              <a:t>Case 2: Node to be deleted has one child</a:t>
            </a:r>
          </a:p>
          <a:p>
            <a:pPr marL="45720" indent="0">
              <a:buNone/>
            </a:pPr>
            <a:endParaRPr lang="en-US" sz="2400" dirty="0"/>
          </a:p>
          <a:p>
            <a:r>
              <a:rPr lang="en-US" sz="2400" dirty="0"/>
              <a:t>Case 3: Node to be deleted has two children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300C8-D335-4170-A735-2F7D6CCCF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4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2E6B5-7B1E-4DFA-8092-7C0234F0D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Tree?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F5CCB-C961-46F8-8521-1FF59F728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4728681" cy="4038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A tree is a finite nonempty set of elements.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It is an abstract model of a hierarchical structure.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Consists of nodes with a parent-child relation.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Applications: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Organization charts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File systems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Programming environments</a:t>
            </a:r>
          </a:p>
          <a:p>
            <a:pPr marL="4572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BE8C4-5D06-4996-A179-1E0949016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F594F3-0EF6-416B-AD97-4C6361B062A1}"/>
              </a:ext>
            </a:extLst>
          </p:cNvPr>
          <p:cNvGrpSpPr>
            <a:grpSpLocks/>
          </p:cNvGrpSpPr>
          <p:nvPr/>
        </p:nvGrpSpPr>
        <p:grpSpPr bwMode="auto">
          <a:xfrm>
            <a:off x="5923052" y="1965960"/>
            <a:ext cx="5240338" cy="3132138"/>
            <a:chOff x="2180" y="957"/>
            <a:chExt cx="3301" cy="1973"/>
          </a:xfrm>
          <a:solidFill>
            <a:schemeClr val="bg2"/>
          </a:solidFill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1A982F0C-04FE-4FF8-B911-FF97322B0B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33" y="957"/>
              <a:ext cx="1082" cy="242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 dirty="0" err="1">
                  <a:latin typeface="Tahoma" panose="020B0604030504040204" pitchFamily="34" charset="0"/>
                </a:rPr>
                <a:t>Computers”R”Us</a:t>
              </a:r>
              <a:endParaRPr lang="en-US" altLang="en-US" sz="1600" dirty="0">
                <a:latin typeface="Tahoma" panose="020B0604030504040204" pitchFamily="34" charset="0"/>
              </a:endParaRPr>
            </a:p>
          </p:txBody>
        </p:sp>
        <p:sp>
          <p:nvSpPr>
            <p:cNvPr id="7" name="AutoShape 6">
              <a:extLst>
                <a:ext uri="{FF2B5EF4-FFF2-40B4-BE49-F238E27FC236}">
                  <a16:creationId xmlns:a16="http://schemas.microsoft.com/office/drawing/2014/main" id="{16001C4A-28B0-480E-A611-E721C2E7E2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04" y="1533"/>
              <a:ext cx="437" cy="242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Sales</a:t>
              </a: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13641D66-7EB8-4EB1-B8A6-0B0CBC13F2E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85" y="1533"/>
              <a:ext cx="396" cy="242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R&amp;D</a:t>
              </a:r>
            </a:p>
          </p:txBody>
        </p:sp>
        <p:sp>
          <p:nvSpPr>
            <p:cNvPr id="9" name="AutoShape 8">
              <a:extLst>
                <a:ext uri="{FF2B5EF4-FFF2-40B4-BE49-F238E27FC236}">
                  <a16:creationId xmlns:a16="http://schemas.microsoft.com/office/drawing/2014/main" id="{E80AE0AD-DD70-40BB-AA3D-25FAA33EBF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77" y="1533"/>
              <a:ext cx="956" cy="242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Manufacturing</a:t>
              </a:r>
            </a:p>
          </p:txBody>
        </p:sp>
        <p:sp>
          <p:nvSpPr>
            <p:cNvPr id="10" name="AutoShape 9">
              <a:extLst>
                <a:ext uri="{FF2B5EF4-FFF2-40B4-BE49-F238E27FC236}">
                  <a16:creationId xmlns:a16="http://schemas.microsoft.com/office/drawing/2014/main" id="{81EF89F5-4C93-4630-A5BA-E92A433D158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87" y="2109"/>
              <a:ext cx="591" cy="242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Laptops</a:t>
              </a:r>
            </a:p>
          </p:txBody>
        </p:sp>
        <p:sp>
          <p:nvSpPr>
            <p:cNvPr id="11" name="AutoShape 10">
              <a:extLst>
                <a:ext uri="{FF2B5EF4-FFF2-40B4-BE49-F238E27FC236}">
                  <a16:creationId xmlns:a16="http://schemas.microsoft.com/office/drawing/2014/main" id="{E2B6643E-27E9-4675-89F3-86354AE8DB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12" y="2109"/>
              <a:ext cx="664" cy="242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Desktops</a:t>
              </a:r>
            </a:p>
          </p:txBody>
        </p:sp>
        <p:sp>
          <p:nvSpPr>
            <p:cNvPr id="12" name="AutoShape 11">
              <a:extLst>
                <a:ext uri="{FF2B5EF4-FFF2-40B4-BE49-F238E27FC236}">
                  <a16:creationId xmlns:a16="http://schemas.microsoft.com/office/drawing/2014/main" id="{5A5F4C5C-A9D7-4DB0-814F-CCAD04895FC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51" y="2108"/>
              <a:ext cx="297" cy="242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US</a:t>
              </a:r>
            </a:p>
          </p:txBody>
        </p:sp>
        <p:sp>
          <p:nvSpPr>
            <p:cNvPr id="13" name="AutoShape 12">
              <a:extLst>
                <a:ext uri="{FF2B5EF4-FFF2-40B4-BE49-F238E27FC236}">
                  <a16:creationId xmlns:a16="http://schemas.microsoft.com/office/drawing/2014/main" id="{EBEDF5C5-E69C-4972-B707-F54EA1BA73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83" y="2109"/>
              <a:ext cx="870" cy="242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International</a:t>
              </a:r>
            </a:p>
          </p:txBody>
        </p:sp>
        <p:cxnSp>
          <p:nvCxnSpPr>
            <p:cNvPr id="14" name="AutoShape 13">
              <a:extLst>
                <a:ext uri="{FF2B5EF4-FFF2-40B4-BE49-F238E27FC236}">
                  <a16:creationId xmlns:a16="http://schemas.microsoft.com/office/drawing/2014/main" id="{A5625661-4ADB-4989-9E70-55654CA97B26}"/>
                </a:ext>
              </a:extLst>
            </p:cNvPr>
            <p:cNvCxnSpPr>
              <a:cxnSpLocks noChangeShapeType="1"/>
              <a:stCxn id="6" idx="2"/>
              <a:endCxn id="7" idx="0"/>
            </p:cNvCxnSpPr>
            <p:nvPr/>
          </p:nvCxnSpPr>
          <p:spPr bwMode="auto">
            <a:xfrm flipH="1">
              <a:off x="2823" y="1205"/>
              <a:ext cx="1051" cy="322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4">
              <a:extLst>
                <a:ext uri="{FF2B5EF4-FFF2-40B4-BE49-F238E27FC236}">
                  <a16:creationId xmlns:a16="http://schemas.microsoft.com/office/drawing/2014/main" id="{9EB3B8AB-5083-4BD9-8016-2A6AE250120D}"/>
                </a:ext>
              </a:extLst>
            </p:cNvPr>
            <p:cNvCxnSpPr>
              <a:cxnSpLocks noChangeShapeType="1"/>
              <a:stCxn id="6" idx="2"/>
              <a:endCxn id="9" idx="0"/>
            </p:cNvCxnSpPr>
            <p:nvPr/>
          </p:nvCxnSpPr>
          <p:spPr bwMode="auto">
            <a:xfrm>
              <a:off x="3874" y="1205"/>
              <a:ext cx="581" cy="322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5">
              <a:extLst>
                <a:ext uri="{FF2B5EF4-FFF2-40B4-BE49-F238E27FC236}">
                  <a16:creationId xmlns:a16="http://schemas.microsoft.com/office/drawing/2014/main" id="{33F8156F-1357-4D39-ACED-4A09792981BA}"/>
                </a:ext>
              </a:extLst>
            </p:cNvPr>
            <p:cNvCxnSpPr>
              <a:cxnSpLocks noChangeShapeType="1"/>
              <a:stCxn id="6" idx="2"/>
              <a:endCxn id="8" idx="0"/>
            </p:cNvCxnSpPr>
            <p:nvPr/>
          </p:nvCxnSpPr>
          <p:spPr bwMode="auto">
            <a:xfrm>
              <a:off x="3874" y="1205"/>
              <a:ext cx="1409" cy="322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6">
              <a:extLst>
                <a:ext uri="{FF2B5EF4-FFF2-40B4-BE49-F238E27FC236}">
                  <a16:creationId xmlns:a16="http://schemas.microsoft.com/office/drawing/2014/main" id="{2DF71C16-6822-45FF-9C77-F7AA4656BE37}"/>
                </a:ext>
              </a:extLst>
            </p:cNvPr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>
              <a:off x="4455" y="1781"/>
              <a:ext cx="389" cy="322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7">
              <a:extLst>
                <a:ext uri="{FF2B5EF4-FFF2-40B4-BE49-F238E27FC236}">
                  <a16:creationId xmlns:a16="http://schemas.microsoft.com/office/drawing/2014/main" id="{0CE1850B-1CE3-4117-9B65-6719E6133E4C}"/>
                </a:ext>
              </a:extLst>
            </p:cNvPr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 flipH="1">
              <a:off x="4083" y="1781"/>
              <a:ext cx="372" cy="322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8">
              <a:extLst>
                <a:ext uri="{FF2B5EF4-FFF2-40B4-BE49-F238E27FC236}">
                  <a16:creationId xmlns:a16="http://schemas.microsoft.com/office/drawing/2014/main" id="{B295C34C-4F15-44DC-AD86-028EE36AA44A}"/>
                </a:ext>
              </a:extLst>
            </p:cNvPr>
            <p:cNvCxnSpPr>
              <a:cxnSpLocks noChangeShapeType="1"/>
              <a:stCxn id="7" idx="2"/>
              <a:endCxn id="13" idx="0"/>
            </p:cNvCxnSpPr>
            <p:nvPr/>
          </p:nvCxnSpPr>
          <p:spPr bwMode="auto">
            <a:xfrm>
              <a:off x="2823" y="1781"/>
              <a:ext cx="395" cy="322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9">
              <a:extLst>
                <a:ext uri="{FF2B5EF4-FFF2-40B4-BE49-F238E27FC236}">
                  <a16:creationId xmlns:a16="http://schemas.microsoft.com/office/drawing/2014/main" id="{DE19259D-4110-4877-8F97-F2A25C6D3391}"/>
                </a:ext>
              </a:extLst>
            </p:cNvPr>
            <p:cNvCxnSpPr>
              <a:cxnSpLocks noChangeShapeType="1"/>
              <a:stCxn id="7" idx="2"/>
              <a:endCxn id="12" idx="0"/>
            </p:cNvCxnSpPr>
            <p:nvPr/>
          </p:nvCxnSpPr>
          <p:spPr bwMode="auto">
            <a:xfrm flipH="1">
              <a:off x="2500" y="1781"/>
              <a:ext cx="323" cy="32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AutoShape 20">
              <a:extLst>
                <a:ext uri="{FF2B5EF4-FFF2-40B4-BE49-F238E27FC236}">
                  <a16:creationId xmlns:a16="http://schemas.microsoft.com/office/drawing/2014/main" id="{BC48A1B6-3D85-419C-B02B-42ECF68951E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80" y="2688"/>
              <a:ext cx="547" cy="242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Europe</a:t>
              </a:r>
            </a:p>
          </p:txBody>
        </p:sp>
        <p:sp>
          <p:nvSpPr>
            <p:cNvPr id="22" name="AutoShape 21">
              <a:extLst>
                <a:ext uri="{FF2B5EF4-FFF2-40B4-BE49-F238E27FC236}">
                  <a16:creationId xmlns:a16="http://schemas.microsoft.com/office/drawing/2014/main" id="{B199B19D-E5C7-4612-B31E-7D75C2E148B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23" y="2688"/>
              <a:ext cx="374" cy="242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Asia</a:t>
              </a:r>
            </a:p>
          </p:txBody>
        </p:sp>
        <p:cxnSp>
          <p:nvCxnSpPr>
            <p:cNvPr id="23" name="AutoShape 22">
              <a:extLst>
                <a:ext uri="{FF2B5EF4-FFF2-40B4-BE49-F238E27FC236}">
                  <a16:creationId xmlns:a16="http://schemas.microsoft.com/office/drawing/2014/main" id="{FD46D234-4159-4B9E-92B2-5548943E3CD3}"/>
                </a:ext>
              </a:extLst>
            </p:cNvPr>
            <p:cNvCxnSpPr>
              <a:cxnSpLocks noChangeShapeType="1"/>
              <a:stCxn id="13" idx="2"/>
              <a:endCxn id="22" idx="0"/>
            </p:cNvCxnSpPr>
            <p:nvPr/>
          </p:nvCxnSpPr>
          <p:spPr bwMode="auto">
            <a:xfrm flipH="1">
              <a:off x="3210" y="2357"/>
              <a:ext cx="8" cy="325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23">
              <a:extLst>
                <a:ext uri="{FF2B5EF4-FFF2-40B4-BE49-F238E27FC236}">
                  <a16:creationId xmlns:a16="http://schemas.microsoft.com/office/drawing/2014/main" id="{4E41D76C-06A3-46D1-B44E-5E3CC63906C5}"/>
                </a:ext>
              </a:extLst>
            </p:cNvPr>
            <p:cNvCxnSpPr>
              <a:cxnSpLocks noChangeShapeType="1"/>
              <a:stCxn id="13" idx="2"/>
              <a:endCxn id="21" idx="0"/>
            </p:cNvCxnSpPr>
            <p:nvPr/>
          </p:nvCxnSpPr>
          <p:spPr bwMode="auto">
            <a:xfrm flipH="1">
              <a:off x="2454" y="2357"/>
              <a:ext cx="764" cy="325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AutoShape 24">
              <a:extLst>
                <a:ext uri="{FF2B5EF4-FFF2-40B4-BE49-F238E27FC236}">
                  <a16:creationId xmlns:a16="http://schemas.microsoft.com/office/drawing/2014/main" id="{1F6E7736-644C-460E-99FE-A2583F72956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98" y="2688"/>
              <a:ext cx="570" cy="242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 dirty="0">
                  <a:latin typeface="Tahoma" panose="020B0604030504040204" pitchFamily="34" charset="0"/>
                </a:rPr>
                <a:t>Canada</a:t>
              </a:r>
            </a:p>
          </p:txBody>
        </p:sp>
        <p:cxnSp>
          <p:nvCxnSpPr>
            <p:cNvPr id="26" name="AutoShape 25">
              <a:extLst>
                <a:ext uri="{FF2B5EF4-FFF2-40B4-BE49-F238E27FC236}">
                  <a16:creationId xmlns:a16="http://schemas.microsoft.com/office/drawing/2014/main" id="{26E476F1-C969-4A4F-995A-7C1608D35425}"/>
                </a:ext>
              </a:extLst>
            </p:cNvPr>
            <p:cNvCxnSpPr>
              <a:cxnSpLocks noChangeShapeType="1"/>
              <a:stCxn id="13" idx="2"/>
              <a:endCxn id="25" idx="0"/>
            </p:cNvCxnSpPr>
            <p:nvPr/>
          </p:nvCxnSpPr>
          <p:spPr bwMode="auto">
            <a:xfrm>
              <a:off x="3218" y="2357"/>
              <a:ext cx="765" cy="325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18190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>
            <a:extLst>
              <a:ext uri="{FF2B5EF4-FFF2-40B4-BE49-F238E27FC236}">
                <a16:creationId xmlns:a16="http://schemas.microsoft.com/office/drawing/2014/main" id="{3DB364C9-8205-4C1B-B603-476DB8572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Deletion - Leaf Case</a:t>
            </a:r>
          </a:p>
        </p:txBody>
      </p:sp>
      <p:sp>
        <p:nvSpPr>
          <p:cNvPr id="49157" name="Oval 3">
            <a:extLst>
              <a:ext uri="{FF2B5EF4-FFF2-40B4-BE49-F238E27FC236}">
                <a16:creationId xmlns:a16="http://schemas.microsoft.com/office/drawing/2014/main" id="{75CDB2D9-10BE-40D4-8F3A-3C09A7CE70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58465" y="4756649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49158" name="Oval 4">
            <a:extLst>
              <a:ext uri="{FF2B5EF4-FFF2-40B4-BE49-F238E27FC236}">
                <a16:creationId xmlns:a16="http://schemas.microsoft.com/office/drawing/2014/main" id="{9B5E9E67-51F8-4DD0-992F-C6AF53F587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24865" y="4756649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49159" name="Oval 5">
            <a:extLst>
              <a:ext uri="{FF2B5EF4-FFF2-40B4-BE49-F238E27FC236}">
                <a16:creationId xmlns:a16="http://schemas.microsoft.com/office/drawing/2014/main" id="{43D2D974-B9AB-432E-AF7D-9E194928C6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8065" y="4756649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9160" name="Oval 6">
            <a:extLst>
              <a:ext uri="{FF2B5EF4-FFF2-40B4-BE49-F238E27FC236}">
                <a16:creationId xmlns:a16="http://schemas.microsoft.com/office/drawing/2014/main" id="{6B785072-C80B-4477-BE1A-6E2A4A7D2D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25065" y="3867649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49161" name="Oval 7">
            <a:extLst>
              <a:ext uri="{FF2B5EF4-FFF2-40B4-BE49-F238E27FC236}">
                <a16:creationId xmlns:a16="http://schemas.microsoft.com/office/drawing/2014/main" id="{B00C1DD7-DF8F-4BD7-8739-5BA4D6411F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91465" y="3867649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9162" name="Oval 8">
            <a:extLst>
              <a:ext uri="{FF2B5EF4-FFF2-40B4-BE49-F238E27FC236}">
                <a16:creationId xmlns:a16="http://schemas.microsoft.com/office/drawing/2014/main" id="{E6F087B0-B47C-42B8-83F8-9C745C075C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58265" y="2978649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</a:p>
        </p:txBody>
      </p:sp>
      <p:cxnSp>
        <p:nvCxnSpPr>
          <p:cNvPr id="49163" name="AutoShape 9">
            <a:extLst>
              <a:ext uri="{FF2B5EF4-FFF2-40B4-BE49-F238E27FC236}">
                <a16:creationId xmlns:a16="http://schemas.microsoft.com/office/drawing/2014/main" id="{04EC9AB0-6305-4230-B0D0-3BCDEB19BEBE}"/>
              </a:ext>
            </a:extLst>
          </p:cNvPr>
          <p:cNvCxnSpPr>
            <a:cxnSpLocks noChangeShapeType="1"/>
            <a:stCxn id="49162" idx="3"/>
            <a:endCxn id="49161" idx="0"/>
          </p:cNvCxnSpPr>
          <p:nvPr/>
        </p:nvCxnSpPr>
        <p:spPr bwMode="auto">
          <a:xfrm flipH="1">
            <a:off x="1681966" y="3323137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64" name="AutoShape 10">
            <a:extLst>
              <a:ext uri="{FF2B5EF4-FFF2-40B4-BE49-F238E27FC236}">
                <a16:creationId xmlns:a16="http://schemas.microsoft.com/office/drawing/2014/main" id="{1C8B0F89-0461-4B4E-9098-16D09D54EA7F}"/>
              </a:ext>
            </a:extLst>
          </p:cNvPr>
          <p:cNvCxnSpPr>
            <a:cxnSpLocks noChangeShapeType="1"/>
            <a:stCxn id="49162" idx="5"/>
            <a:endCxn id="49160" idx="0"/>
          </p:cNvCxnSpPr>
          <p:nvPr/>
        </p:nvCxnSpPr>
        <p:spPr bwMode="auto">
          <a:xfrm>
            <a:off x="2883703" y="3323137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65" name="AutoShape 11">
            <a:extLst>
              <a:ext uri="{FF2B5EF4-FFF2-40B4-BE49-F238E27FC236}">
                <a16:creationId xmlns:a16="http://schemas.microsoft.com/office/drawing/2014/main" id="{F3EC3726-79B0-42C3-8499-A0D3DF955C6B}"/>
              </a:ext>
            </a:extLst>
          </p:cNvPr>
          <p:cNvCxnSpPr>
            <a:cxnSpLocks noChangeShapeType="1"/>
            <a:stCxn id="49160" idx="5"/>
            <a:endCxn id="49157" idx="0"/>
          </p:cNvCxnSpPr>
          <p:nvPr/>
        </p:nvCxnSpPr>
        <p:spPr bwMode="auto">
          <a:xfrm>
            <a:off x="3950503" y="4212137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66" name="AutoShape 12">
            <a:extLst>
              <a:ext uri="{FF2B5EF4-FFF2-40B4-BE49-F238E27FC236}">
                <a16:creationId xmlns:a16="http://schemas.microsoft.com/office/drawing/2014/main" id="{A6FDFD34-162F-41B2-95EC-155FAF75B3AC}"/>
              </a:ext>
            </a:extLst>
          </p:cNvPr>
          <p:cNvCxnSpPr>
            <a:cxnSpLocks noChangeShapeType="1"/>
            <a:stCxn id="49161" idx="3"/>
            <a:endCxn id="49159" idx="0"/>
          </p:cNvCxnSpPr>
          <p:nvPr/>
        </p:nvCxnSpPr>
        <p:spPr bwMode="auto">
          <a:xfrm flipH="1">
            <a:off x="1148566" y="4212137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67" name="AutoShape 13">
            <a:extLst>
              <a:ext uri="{FF2B5EF4-FFF2-40B4-BE49-F238E27FC236}">
                <a16:creationId xmlns:a16="http://schemas.microsoft.com/office/drawing/2014/main" id="{26975416-9C62-4384-91B8-EEA22DC7BE8D}"/>
              </a:ext>
            </a:extLst>
          </p:cNvPr>
          <p:cNvCxnSpPr>
            <a:cxnSpLocks noChangeShapeType="1"/>
            <a:stCxn id="49161" idx="5"/>
            <a:endCxn id="49158" idx="0"/>
          </p:cNvCxnSpPr>
          <p:nvPr/>
        </p:nvCxnSpPr>
        <p:spPr bwMode="auto">
          <a:xfrm>
            <a:off x="1816903" y="4212137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68" name="Oval 14">
            <a:extLst>
              <a:ext uri="{FF2B5EF4-FFF2-40B4-BE49-F238E27FC236}">
                <a16:creationId xmlns:a16="http://schemas.microsoft.com/office/drawing/2014/main" id="{6FC16E07-7DE5-4BA5-9E31-D0FDD02FD2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25165" y="5645649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30</a:t>
            </a:r>
          </a:p>
        </p:txBody>
      </p:sp>
      <p:cxnSp>
        <p:nvCxnSpPr>
          <p:cNvPr id="49169" name="AutoShape 15">
            <a:extLst>
              <a:ext uri="{FF2B5EF4-FFF2-40B4-BE49-F238E27FC236}">
                <a16:creationId xmlns:a16="http://schemas.microsoft.com/office/drawing/2014/main" id="{3A071686-D29C-47DA-A656-7F7D49B308D4}"/>
              </a:ext>
            </a:extLst>
          </p:cNvPr>
          <p:cNvCxnSpPr>
            <a:cxnSpLocks noChangeShapeType="1"/>
            <a:stCxn id="49157" idx="5"/>
            <a:endCxn id="49168" idx="0"/>
          </p:cNvCxnSpPr>
          <p:nvPr/>
        </p:nvCxnSpPr>
        <p:spPr bwMode="auto">
          <a:xfrm>
            <a:off x="4483903" y="5101137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70" name="Oval 16">
            <a:extLst>
              <a:ext uri="{FF2B5EF4-FFF2-40B4-BE49-F238E27FC236}">
                <a16:creationId xmlns:a16="http://schemas.microsoft.com/office/drawing/2014/main" id="{B203CC49-30DF-4889-B1F1-E3D903CB22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8165" y="5645649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</a:p>
        </p:txBody>
      </p:sp>
      <p:cxnSp>
        <p:nvCxnSpPr>
          <p:cNvPr id="49171" name="AutoShape 17">
            <a:extLst>
              <a:ext uri="{FF2B5EF4-FFF2-40B4-BE49-F238E27FC236}">
                <a16:creationId xmlns:a16="http://schemas.microsoft.com/office/drawing/2014/main" id="{3EAD6107-CD44-4C52-8762-2B58A992E9FB}"/>
              </a:ext>
            </a:extLst>
          </p:cNvPr>
          <p:cNvCxnSpPr>
            <a:cxnSpLocks noChangeShapeType="1"/>
            <a:stCxn id="49158" idx="3"/>
            <a:endCxn id="49170" idx="0"/>
          </p:cNvCxnSpPr>
          <p:nvPr/>
        </p:nvCxnSpPr>
        <p:spPr bwMode="auto">
          <a:xfrm flipH="1">
            <a:off x="1948666" y="5101137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72" name="Oval 18">
            <a:extLst>
              <a:ext uri="{FF2B5EF4-FFF2-40B4-BE49-F238E27FC236}">
                <a16:creationId xmlns:a16="http://schemas.microsoft.com/office/drawing/2014/main" id="{925C840B-364A-49A9-BA7F-1032817378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91765" y="5637712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17</a:t>
            </a:r>
          </a:p>
        </p:txBody>
      </p:sp>
      <p:cxnSp>
        <p:nvCxnSpPr>
          <p:cNvPr id="49173" name="AutoShape 19">
            <a:extLst>
              <a:ext uri="{FF2B5EF4-FFF2-40B4-BE49-F238E27FC236}">
                <a16:creationId xmlns:a16="http://schemas.microsoft.com/office/drawing/2014/main" id="{C11603D9-E64D-47B2-AFD5-CE05C603099B}"/>
              </a:ext>
            </a:extLst>
          </p:cNvPr>
          <p:cNvCxnSpPr>
            <a:cxnSpLocks noChangeShapeType="1"/>
            <a:stCxn id="49157" idx="3"/>
            <a:endCxn id="49172" idx="0"/>
          </p:cNvCxnSpPr>
          <p:nvPr/>
        </p:nvCxnSpPr>
        <p:spPr bwMode="auto">
          <a:xfrm flipH="1">
            <a:off x="4082266" y="5101138"/>
            <a:ext cx="131763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74" name="Text Box 20">
            <a:extLst>
              <a:ext uri="{FF2B5EF4-FFF2-40B4-BE49-F238E27FC236}">
                <a16:creationId xmlns:a16="http://schemas.microsoft.com/office/drawing/2014/main" id="{5582E142-C601-4B15-B26E-7DB2348ED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5815" y="2056046"/>
            <a:ext cx="148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 dirty="0">
                <a:solidFill>
                  <a:schemeClr val="accent1"/>
                </a:solidFill>
                <a:latin typeface="+mj-lt"/>
              </a:rPr>
              <a:t>Delete(17)</a:t>
            </a: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EA9147A5-F850-45C5-AC76-CFDE42316B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759165" y="4720137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24" name="Oval 4">
            <a:extLst>
              <a:ext uri="{FF2B5EF4-FFF2-40B4-BE49-F238E27FC236}">
                <a16:creationId xmlns:a16="http://schemas.microsoft.com/office/drawing/2014/main" id="{AC55CC80-2A54-44AF-B827-2DBC726DC9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25565" y="4720137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7558E740-AAF7-42B5-9FF7-482FCB75F7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8765" y="4720137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6" name="Oval 6">
            <a:extLst>
              <a:ext uri="{FF2B5EF4-FFF2-40B4-BE49-F238E27FC236}">
                <a16:creationId xmlns:a16="http://schemas.microsoft.com/office/drawing/2014/main" id="{2BE7D1B9-F640-4009-A4D1-F344C4FF63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25765" y="3831137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27" name="Oval 7">
            <a:extLst>
              <a:ext uri="{FF2B5EF4-FFF2-40B4-BE49-F238E27FC236}">
                <a16:creationId xmlns:a16="http://schemas.microsoft.com/office/drawing/2014/main" id="{E64C29B2-87E9-4F4B-8F4A-76B9612B76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92165" y="3831137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8" name="Oval 8">
            <a:extLst>
              <a:ext uri="{FF2B5EF4-FFF2-40B4-BE49-F238E27FC236}">
                <a16:creationId xmlns:a16="http://schemas.microsoft.com/office/drawing/2014/main" id="{6CA6B552-1100-4DD4-AE96-DEC5B96123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58965" y="2942137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</a:p>
        </p:txBody>
      </p:sp>
      <p:cxnSp>
        <p:nvCxnSpPr>
          <p:cNvPr id="29" name="AutoShape 9">
            <a:extLst>
              <a:ext uri="{FF2B5EF4-FFF2-40B4-BE49-F238E27FC236}">
                <a16:creationId xmlns:a16="http://schemas.microsoft.com/office/drawing/2014/main" id="{3A87B21E-D345-4595-B01C-AC0F56E60B34}"/>
              </a:ext>
            </a:extLst>
          </p:cNvPr>
          <p:cNvCxnSpPr>
            <a:cxnSpLocks noChangeShapeType="1"/>
            <a:stCxn id="28" idx="3"/>
            <a:endCxn id="27" idx="0"/>
          </p:cNvCxnSpPr>
          <p:nvPr/>
        </p:nvCxnSpPr>
        <p:spPr bwMode="auto">
          <a:xfrm flipH="1">
            <a:off x="7282666" y="3286625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10">
            <a:extLst>
              <a:ext uri="{FF2B5EF4-FFF2-40B4-BE49-F238E27FC236}">
                <a16:creationId xmlns:a16="http://schemas.microsoft.com/office/drawing/2014/main" id="{309F2A6C-50E5-4CF3-BF8E-79D35743D9A1}"/>
              </a:ext>
            </a:extLst>
          </p:cNvPr>
          <p:cNvCxnSpPr>
            <a:cxnSpLocks noChangeShapeType="1"/>
            <a:stCxn id="28" idx="5"/>
            <a:endCxn id="26" idx="0"/>
          </p:cNvCxnSpPr>
          <p:nvPr/>
        </p:nvCxnSpPr>
        <p:spPr bwMode="auto">
          <a:xfrm>
            <a:off x="8484403" y="3286625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11">
            <a:extLst>
              <a:ext uri="{FF2B5EF4-FFF2-40B4-BE49-F238E27FC236}">
                <a16:creationId xmlns:a16="http://schemas.microsoft.com/office/drawing/2014/main" id="{8F498F1A-A274-4B63-B8B0-7754EAF25755}"/>
              </a:ext>
            </a:extLst>
          </p:cNvPr>
          <p:cNvCxnSpPr>
            <a:cxnSpLocks noChangeShapeType="1"/>
            <a:stCxn id="26" idx="5"/>
            <a:endCxn id="23" idx="0"/>
          </p:cNvCxnSpPr>
          <p:nvPr/>
        </p:nvCxnSpPr>
        <p:spPr bwMode="auto">
          <a:xfrm>
            <a:off x="9551203" y="4175625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12">
            <a:extLst>
              <a:ext uri="{FF2B5EF4-FFF2-40B4-BE49-F238E27FC236}">
                <a16:creationId xmlns:a16="http://schemas.microsoft.com/office/drawing/2014/main" id="{1DDEC884-8FC4-426E-B675-E3BEAC5D7D3D}"/>
              </a:ext>
            </a:extLst>
          </p:cNvPr>
          <p:cNvCxnSpPr>
            <a:cxnSpLocks noChangeShapeType="1"/>
            <a:stCxn id="27" idx="3"/>
            <a:endCxn id="25" idx="0"/>
          </p:cNvCxnSpPr>
          <p:nvPr/>
        </p:nvCxnSpPr>
        <p:spPr bwMode="auto">
          <a:xfrm flipH="1">
            <a:off x="6749266" y="4175625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AutoShape 13">
            <a:extLst>
              <a:ext uri="{FF2B5EF4-FFF2-40B4-BE49-F238E27FC236}">
                <a16:creationId xmlns:a16="http://schemas.microsoft.com/office/drawing/2014/main" id="{5110357F-E332-42AF-85A0-8ACB65FDC273}"/>
              </a:ext>
            </a:extLst>
          </p:cNvPr>
          <p:cNvCxnSpPr>
            <a:cxnSpLocks noChangeShapeType="1"/>
            <a:stCxn id="27" idx="5"/>
            <a:endCxn id="24" idx="0"/>
          </p:cNvCxnSpPr>
          <p:nvPr/>
        </p:nvCxnSpPr>
        <p:spPr bwMode="auto">
          <a:xfrm>
            <a:off x="7417603" y="4175625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Oval 14">
            <a:extLst>
              <a:ext uri="{FF2B5EF4-FFF2-40B4-BE49-F238E27FC236}">
                <a16:creationId xmlns:a16="http://schemas.microsoft.com/office/drawing/2014/main" id="{5837E281-0F40-492C-9980-A3E778DDBE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25865" y="5609137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30</a:t>
            </a:r>
          </a:p>
        </p:txBody>
      </p:sp>
      <p:cxnSp>
        <p:nvCxnSpPr>
          <p:cNvPr id="35" name="AutoShape 15">
            <a:extLst>
              <a:ext uri="{FF2B5EF4-FFF2-40B4-BE49-F238E27FC236}">
                <a16:creationId xmlns:a16="http://schemas.microsoft.com/office/drawing/2014/main" id="{921A658C-393B-4EAE-AAEC-7F36E8F530C8}"/>
              </a:ext>
            </a:extLst>
          </p:cNvPr>
          <p:cNvCxnSpPr>
            <a:cxnSpLocks noChangeShapeType="1"/>
            <a:stCxn id="23" idx="5"/>
            <a:endCxn id="34" idx="0"/>
          </p:cNvCxnSpPr>
          <p:nvPr/>
        </p:nvCxnSpPr>
        <p:spPr bwMode="auto">
          <a:xfrm>
            <a:off x="10084603" y="5064625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Oval 16">
            <a:extLst>
              <a:ext uri="{FF2B5EF4-FFF2-40B4-BE49-F238E27FC236}">
                <a16:creationId xmlns:a16="http://schemas.microsoft.com/office/drawing/2014/main" id="{CA7DE098-9469-4FAC-BD94-E6835CB1D6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58865" y="5609137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</a:p>
        </p:txBody>
      </p:sp>
      <p:cxnSp>
        <p:nvCxnSpPr>
          <p:cNvPr id="37" name="AutoShape 17">
            <a:extLst>
              <a:ext uri="{FF2B5EF4-FFF2-40B4-BE49-F238E27FC236}">
                <a16:creationId xmlns:a16="http://schemas.microsoft.com/office/drawing/2014/main" id="{66FA3C0B-DDDD-4A85-A6F3-E51E54060B89}"/>
              </a:ext>
            </a:extLst>
          </p:cNvPr>
          <p:cNvCxnSpPr>
            <a:cxnSpLocks noChangeShapeType="1"/>
            <a:stCxn id="24" idx="3"/>
            <a:endCxn id="36" idx="0"/>
          </p:cNvCxnSpPr>
          <p:nvPr/>
        </p:nvCxnSpPr>
        <p:spPr bwMode="auto">
          <a:xfrm flipH="1">
            <a:off x="7549366" y="5064625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 animBg="1"/>
      <p:bldP spid="49158" grpId="0" animBg="1"/>
      <p:bldP spid="49159" grpId="0" animBg="1"/>
      <p:bldP spid="49160" grpId="0" animBg="1"/>
      <p:bldP spid="49161" grpId="0" animBg="1"/>
      <p:bldP spid="49162" grpId="0" animBg="1"/>
      <p:bldP spid="49168" grpId="0" animBg="1"/>
      <p:bldP spid="49170" grpId="0" animBg="1"/>
      <p:bldP spid="49172" grpId="0" animBg="1"/>
      <p:bldP spid="49174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4" grpId="0" animBg="1"/>
      <p:bldP spid="3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>
            <a:extLst>
              <a:ext uri="{FF2B5EF4-FFF2-40B4-BE49-F238E27FC236}">
                <a16:creationId xmlns:a16="http://schemas.microsoft.com/office/drawing/2014/main" id="{62E47658-D494-4CBE-A57D-C0AABF748B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Deletion - One Child Case</a:t>
            </a:r>
          </a:p>
        </p:txBody>
      </p:sp>
      <p:sp>
        <p:nvSpPr>
          <p:cNvPr id="51205" name="Oval 3">
            <a:extLst>
              <a:ext uri="{FF2B5EF4-FFF2-40B4-BE49-F238E27FC236}">
                <a16:creationId xmlns:a16="http://schemas.microsoft.com/office/drawing/2014/main" id="{DC995306-4364-4AD7-8D50-4CE4ED423F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77310" y="465836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51206" name="Oval 4">
            <a:extLst>
              <a:ext uri="{FF2B5EF4-FFF2-40B4-BE49-F238E27FC236}">
                <a16:creationId xmlns:a16="http://schemas.microsoft.com/office/drawing/2014/main" id="{86B3F978-ECC3-4B7E-BE39-5800EFF1A6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43710" y="465836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51207" name="Oval 5">
            <a:extLst>
              <a:ext uri="{FF2B5EF4-FFF2-40B4-BE49-F238E27FC236}">
                <a16:creationId xmlns:a16="http://schemas.microsoft.com/office/drawing/2014/main" id="{D6FAE66B-A052-47CA-BD81-E013EBE690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6910" y="465836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1208" name="Oval 6">
            <a:extLst>
              <a:ext uri="{FF2B5EF4-FFF2-40B4-BE49-F238E27FC236}">
                <a16:creationId xmlns:a16="http://schemas.microsoft.com/office/drawing/2014/main" id="{3415CDCE-DD44-45C1-8C5B-C891541193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43910" y="376936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51209" name="Oval 7">
            <a:extLst>
              <a:ext uri="{FF2B5EF4-FFF2-40B4-BE49-F238E27FC236}">
                <a16:creationId xmlns:a16="http://schemas.microsoft.com/office/drawing/2014/main" id="{FFE0850B-4049-4723-B9A1-89AB6E1351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10310" y="376936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1210" name="Oval 8">
            <a:extLst>
              <a:ext uri="{FF2B5EF4-FFF2-40B4-BE49-F238E27FC236}">
                <a16:creationId xmlns:a16="http://schemas.microsoft.com/office/drawing/2014/main" id="{9A594524-839B-491B-8D9E-54F65C2ACB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7110" y="288036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</a:p>
        </p:txBody>
      </p:sp>
      <p:cxnSp>
        <p:nvCxnSpPr>
          <p:cNvPr id="51211" name="AutoShape 9">
            <a:extLst>
              <a:ext uri="{FF2B5EF4-FFF2-40B4-BE49-F238E27FC236}">
                <a16:creationId xmlns:a16="http://schemas.microsoft.com/office/drawing/2014/main" id="{9D7BD5E7-50C1-4797-AEAC-93FD3AB536B2}"/>
              </a:ext>
            </a:extLst>
          </p:cNvPr>
          <p:cNvCxnSpPr>
            <a:cxnSpLocks noChangeShapeType="1"/>
            <a:stCxn id="51210" idx="3"/>
            <a:endCxn id="51209" idx="0"/>
          </p:cNvCxnSpPr>
          <p:nvPr/>
        </p:nvCxnSpPr>
        <p:spPr bwMode="auto">
          <a:xfrm flipH="1">
            <a:off x="2200811" y="322484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12" name="AutoShape 10">
            <a:extLst>
              <a:ext uri="{FF2B5EF4-FFF2-40B4-BE49-F238E27FC236}">
                <a16:creationId xmlns:a16="http://schemas.microsoft.com/office/drawing/2014/main" id="{633242AC-92F4-403A-AD48-87F3D043EA3F}"/>
              </a:ext>
            </a:extLst>
          </p:cNvPr>
          <p:cNvCxnSpPr>
            <a:cxnSpLocks noChangeShapeType="1"/>
            <a:stCxn id="51210" idx="5"/>
            <a:endCxn id="51208" idx="0"/>
          </p:cNvCxnSpPr>
          <p:nvPr/>
        </p:nvCxnSpPr>
        <p:spPr bwMode="auto">
          <a:xfrm>
            <a:off x="3402548" y="322484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13" name="AutoShape 11">
            <a:extLst>
              <a:ext uri="{FF2B5EF4-FFF2-40B4-BE49-F238E27FC236}">
                <a16:creationId xmlns:a16="http://schemas.microsoft.com/office/drawing/2014/main" id="{90629354-A147-414E-98C5-32DB1CE1020D}"/>
              </a:ext>
            </a:extLst>
          </p:cNvPr>
          <p:cNvCxnSpPr>
            <a:cxnSpLocks noChangeShapeType="1"/>
            <a:stCxn id="51208" idx="5"/>
            <a:endCxn id="51205" idx="0"/>
          </p:cNvCxnSpPr>
          <p:nvPr/>
        </p:nvCxnSpPr>
        <p:spPr bwMode="auto">
          <a:xfrm>
            <a:off x="4469348" y="411384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14" name="AutoShape 12">
            <a:extLst>
              <a:ext uri="{FF2B5EF4-FFF2-40B4-BE49-F238E27FC236}">
                <a16:creationId xmlns:a16="http://schemas.microsoft.com/office/drawing/2014/main" id="{191C5E28-D93D-4FC8-8727-E329DCA20E68}"/>
              </a:ext>
            </a:extLst>
          </p:cNvPr>
          <p:cNvCxnSpPr>
            <a:cxnSpLocks noChangeShapeType="1"/>
            <a:stCxn id="51209" idx="3"/>
            <a:endCxn id="51207" idx="0"/>
          </p:cNvCxnSpPr>
          <p:nvPr/>
        </p:nvCxnSpPr>
        <p:spPr bwMode="auto">
          <a:xfrm flipH="1">
            <a:off x="1667411" y="411384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15" name="AutoShape 13">
            <a:extLst>
              <a:ext uri="{FF2B5EF4-FFF2-40B4-BE49-F238E27FC236}">
                <a16:creationId xmlns:a16="http://schemas.microsoft.com/office/drawing/2014/main" id="{8B0EE782-A1B1-4425-870F-C83CC8D5E634}"/>
              </a:ext>
            </a:extLst>
          </p:cNvPr>
          <p:cNvCxnSpPr>
            <a:cxnSpLocks noChangeShapeType="1"/>
            <a:stCxn id="51209" idx="5"/>
            <a:endCxn id="51206" idx="0"/>
          </p:cNvCxnSpPr>
          <p:nvPr/>
        </p:nvCxnSpPr>
        <p:spPr bwMode="auto">
          <a:xfrm>
            <a:off x="2335748" y="411384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16" name="Oval 14">
            <a:extLst>
              <a:ext uri="{FF2B5EF4-FFF2-40B4-BE49-F238E27FC236}">
                <a16:creationId xmlns:a16="http://schemas.microsoft.com/office/drawing/2014/main" id="{2D271AC4-87C2-41BD-A8BB-35CB24AFC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4010" y="554736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30</a:t>
            </a:r>
          </a:p>
        </p:txBody>
      </p:sp>
      <p:cxnSp>
        <p:nvCxnSpPr>
          <p:cNvPr id="51217" name="AutoShape 15">
            <a:extLst>
              <a:ext uri="{FF2B5EF4-FFF2-40B4-BE49-F238E27FC236}">
                <a16:creationId xmlns:a16="http://schemas.microsoft.com/office/drawing/2014/main" id="{44B841E8-EFE0-41E5-AF5D-406963CD7EFF}"/>
              </a:ext>
            </a:extLst>
          </p:cNvPr>
          <p:cNvCxnSpPr>
            <a:cxnSpLocks noChangeShapeType="1"/>
            <a:stCxn id="51205" idx="5"/>
            <a:endCxn id="51216" idx="0"/>
          </p:cNvCxnSpPr>
          <p:nvPr/>
        </p:nvCxnSpPr>
        <p:spPr bwMode="auto">
          <a:xfrm>
            <a:off x="5002748" y="500284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18" name="Oval 16">
            <a:extLst>
              <a:ext uri="{FF2B5EF4-FFF2-40B4-BE49-F238E27FC236}">
                <a16:creationId xmlns:a16="http://schemas.microsoft.com/office/drawing/2014/main" id="{D2293B92-695F-4EFF-864D-B243620209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77010" y="554736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</a:p>
        </p:txBody>
      </p:sp>
      <p:cxnSp>
        <p:nvCxnSpPr>
          <p:cNvPr id="51219" name="AutoShape 17">
            <a:extLst>
              <a:ext uri="{FF2B5EF4-FFF2-40B4-BE49-F238E27FC236}">
                <a16:creationId xmlns:a16="http://schemas.microsoft.com/office/drawing/2014/main" id="{C20289CB-EC09-4EAD-B578-5730651AE887}"/>
              </a:ext>
            </a:extLst>
          </p:cNvPr>
          <p:cNvCxnSpPr>
            <a:cxnSpLocks noChangeShapeType="1"/>
            <a:stCxn id="51206" idx="3"/>
            <a:endCxn id="51218" idx="0"/>
          </p:cNvCxnSpPr>
          <p:nvPr/>
        </p:nvCxnSpPr>
        <p:spPr bwMode="auto">
          <a:xfrm flipH="1">
            <a:off x="2467511" y="500284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20" name="Text Box 18">
            <a:extLst>
              <a:ext uri="{FF2B5EF4-FFF2-40B4-BE49-F238E27FC236}">
                <a16:creationId xmlns:a16="http://schemas.microsoft.com/office/drawing/2014/main" id="{84500C8D-B0B8-4E84-9A5F-856351446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0" y="1905000"/>
            <a:ext cx="15039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 dirty="0">
                <a:solidFill>
                  <a:schemeClr val="accent1"/>
                </a:solidFill>
                <a:latin typeface="+mj-lt"/>
              </a:rPr>
              <a:t>Delete(15)</a:t>
            </a:r>
          </a:p>
        </p:txBody>
      </p:sp>
      <p:sp>
        <p:nvSpPr>
          <p:cNvPr id="21" name="Oval 3">
            <a:extLst>
              <a:ext uri="{FF2B5EF4-FFF2-40B4-BE49-F238E27FC236}">
                <a16:creationId xmlns:a16="http://schemas.microsoft.com/office/drawing/2014/main" id="{128B7B64-C913-4C1F-9847-5EA0761C9A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89386" y="4528221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22" name="Oval 4">
            <a:extLst>
              <a:ext uri="{FF2B5EF4-FFF2-40B4-BE49-F238E27FC236}">
                <a16:creationId xmlns:a16="http://schemas.microsoft.com/office/drawing/2014/main" id="{2DD81C8D-6224-47E8-8B7C-735BA7112B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55786" y="4528221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3" name="Oval 5">
            <a:extLst>
              <a:ext uri="{FF2B5EF4-FFF2-40B4-BE49-F238E27FC236}">
                <a16:creationId xmlns:a16="http://schemas.microsoft.com/office/drawing/2014/main" id="{14D78DFF-8EEC-4B41-8CF6-1E054CA5F9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88986" y="4528221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5" name="Oval 7">
            <a:extLst>
              <a:ext uri="{FF2B5EF4-FFF2-40B4-BE49-F238E27FC236}">
                <a16:creationId xmlns:a16="http://schemas.microsoft.com/office/drawing/2014/main" id="{2431B348-7EDB-43E9-B18E-646919BC4B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22386" y="3639221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6" name="Oval 8">
            <a:extLst>
              <a:ext uri="{FF2B5EF4-FFF2-40B4-BE49-F238E27FC236}">
                <a16:creationId xmlns:a16="http://schemas.microsoft.com/office/drawing/2014/main" id="{6161F73D-DE34-4743-806D-F83E295939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89186" y="2750221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</a:p>
        </p:txBody>
      </p:sp>
      <p:cxnSp>
        <p:nvCxnSpPr>
          <p:cNvPr id="27" name="AutoShape 9">
            <a:extLst>
              <a:ext uri="{FF2B5EF4-FFF2-40B4-BE49-F238E27FC236}">
                <a16:creationId xmlns:a16="http://schemas.microsoft.com/office/drawing/2014/main" id="{95C9A9DF-4F77-4CCD-B0EB-5844F9BD5A4B}"/>
              </a:ext>
            </a:extLst>
          </p:cNvPr>
          <p:cNvCxnSpPr>
            <a:cxnSpLocks noChangeShapeType="1"/>
            <a:stCxn id="26" idx="3"/>
            <a:endCxn id="25" idx="0"/>
          </p:cNvCxnSpPr>
          <p:nvPr/>
        </p:nvCxnSpPr>
        <p:spPr bwMode="auto">
          <a:xfrm flipH="1">
            <a:off x="7212887" y="3094709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10">
            <a:extLst>
              <a:ext uri="{FF2B5EF4-FFF2-40B4-BE49-F238E27FC236}">
                <a16:creationId xmlns:a16="http://schemas.microsoft.com/office/drawing/2014/main" id="{B9B88F3B-0CD5-44D3-893B-892C0C62B302}"/>
              </a:ext>
            </a:extLst>
          </p:cNvPr>
          <p:cNvCxnSpPr>
            <a:cxnSpLocks noChangeShapeType="1"/>
            <a:stCxn id="26" idx="5"/>
            <a:endCxn id="21" idx="1"/>
          </p:cNvCxnSpPr>
          <p:nvPr/>
        </p:nvCxnSpPr>
        <p:spPr bwMode="auto">
          <a:xfrm>
            <a:off x="8414390" y="3075425"/>
            <a:ext cx="1330792" cy="1508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12">
            <a:extLst>
              <a:ext uri="{FF2B5EF4-FFF2-40B4-BE49-F238E27FC236}">
                <a16:creationId xmlns:a16="http://schemas.microsoft.com/office/drawing/2014/main" id="{3205DD43-9B7F-4376-93CE-C1D048123A6C}"/>
              </a:ext>
            </a:extLst>
          </p:cNvPr>
          <p:cNvCxnSpPr>
            <a:cxnSpLocks noChangeShapeType="1"/>
            <a:stCxn id="25" idx="3"/>
            <a:endCxn id="23" idx="0"/>
          </p:cNvCxnSpPr>
          <p:nvPr/>
        </p:nvCxnSpPr>
        <p:spPr bwMode="auto">
          <a:xfrm flipH="1">
            <a:off x="6679487" y="3983709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13">
            <a:extLst>
              <a:ext uri="{FF2B5EF4-FFF2-40B4-BE49-F238E27FC236}">
                <a16:creationId xmlns:a16="http://schemas.microsoft.com/office/drawing/2014/main" id="{8AB429B8-A63E-4E9A-A3B6-764AF50ABA80}"/>
              </a:ext>
            </a:extLst>
          </p:cNvPr>
          <p:cNvCxnSpPr>
            <a:cxnSpLocks noChangeShapeType="1"/>
            <a:stCxn id="25" idx="5"/>
            <a:endCxn id="22" idx="0"/>
          </p:cNvCxnSpPr>
          <p:nvPr/>
        </p:nvCxnSpPr>
        <p:spPr bwMode="auto">
          <a:xfrm>
            <a:off x="7347824" y="3983709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2701ED7A-FB64-4B5E-BE2C-EC55168AB1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56086" y="5417221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30</a:t>
            </a:r>
          </a:p>
        </p:txBody>
      </p:sp>
      <p:cxnSp>
        <p:nvCxnSpPr>
          <p:cNvPr id="33" name="AutoShape 15">
            <a:extLst>
              <a:ext uri="{FF2B5EF4-FFF2-40B4-BE49-F238E27FC236}">
                <a16:creationId xmlns:a16="http://schemas.microsoft.com/office/drawing/2014/main" id="{2E84C983-47E6-4807-9459-2837322A498E}"/>
              </a:ext>
            </a:extLst>
          </p:cNvPr>
          <p:cNvCxnSpPr>
            <a:cxnSpLocks noChangeShapeType="1"/>
            <a:stCxn id="21" idx="5"/>
            <a:endCxn id="32" idx="0"/>
          </p:cNvCxnSpPr>
          <p:nvPr/>
        </p:nvCxnSpPr>
        <p:spPr bwMode="auto">
          <a:xfrm>
            <a:off x="10014824" y="4872709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Oval 16">
            <a:extLst>
              <a:ext uri="{FF2B5EF4-FFF2-40B4-BE49-F238E27FC236}">
                <a16:creationId xmlns:a16="http://schemas.microsoft.com/office/drawing/2014/main" id="{3B4E0102-40D7-465C-9B8E-7B71AE9D64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89086" y="5417221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</a:p>
        </p:txBody>
      </p:sp>
      <p:cxnSp>
        <p:nvCxnSpPr>
          <p:cNvPr id="35" name="AutoShape 17">
            <a:extLst>
              <a:ext uri="{FF2B5EF4-FFF2-40B4-BE49-F238E27FC236}">
                <a16:creationId xmlns:a16="http://schemas.microsoft.com/office/drawing/2014/main" id="{9F94023F-A8AF-42BE-9B54-33A2CDBE3061}"/>
              </a:ext>
            </a:extLst>
          </p:cNvPr>
          <p:cNvCxnSpPr>
            <a:cxnSpLocks noChangeShapeType="1"/>
            <a:stCxn id="22" idx="3"/>
            <a:endCxn id="34" idx="0"/>
          </p:cNvCxnSpPr>
          <p:nvPr/>
        </p:nvCxnSpPr>
        <p:spPr bwMode="auto">
          <a:xfrm flipH="1">
            <a:off x="7479587" y="4872709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animBg="1"/>
      <p:bldP spid="51206" grpId="0" animBg="1"/>
      <p:bldP spid="51207" grpId="0" animBg="1"/>
      <p:bldP spid="51208" grpId="0" animBg="1"/>
      <p:bldP spid="51209" grpId="0" animBg="1"/>
      <p:bldP spid="51210" grpId="0" animBg="1"/>
      <p:bldP spid="51216" grpId="0" animBg="1"/>
      <p:bldP spid="51218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32" grpId="0" animBg="1"/>
      <p:bldP spid="3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>
            <a:extLst>
              <a:ext uri="{FF2B5EF4-FFF2-40B4-BE49-F238E27FC236}">
                <a16:creationId xmlns:a16="http://schemas.microsoft.com/office/drawing/2014/main" id="{9A2D6F0C-0E24-4F86-AA6E-E7B6BCE8B5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8240" y="624351"/>
            <a:ext cx="9875520" cy="1356360"/>
          </a:xfrm>
        </p:spPr>
        <p:txBody>
          <a:bodyPr/>
          <a:lstStyle/>
          <a:p>
            <a:pPr eaLnBrk="1" hangingPunct="1"/>
            <a:r>
              <a:rPr lang="en-US" altLang="en-US" dirty="0"/>
              <a:t>Deletion - Two Child Case</a:t>
            </a:r>
          </a:p>
        </p:txBody>
      </p:sp>
      <p:sp>
        <p:nvSpPr>
          <p:cNvPr id="53266" name="Text Box 16">
            <a:extLst>
              <a:ext uri="{FF2B5EF4-FFF2-40B4-BE49-F238E27FC236}">
                <a16:creationId xmlns:a16="http://schemas.microsoft.com/office/drawing/2014/main" id="{0998F601-E559-4400-BEA8-38B10E0E7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1650" y="1620562"/>
            <a:ext cx="15283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 dirty="0">
                <a:solidFill>
                  <a:schemeClr val="accent1"/>
                </a:solidFill>
                <a:latin typeface="+mj-lt"/>
              </a:rPr>
              <a:t>Delete(20)</a:t>
            </a:r>
          </a:p>
        </p:txBody>
      </p:sp>
      <p:sp>
        <p:nvSpPr>
          <p:cNvPr id="53267" name="Text Box 17">
            <a:extLst>
              <a:ext uri="{FF2B5EF4-FFF2-40B4-BE49-F238E27FC236}">
                <a16:creationId xmlns:a16="http://schemas.microsoft.com/office/drawing/2014/main" id="{3D9F498C-DE36-48A6-990E-42073C4E9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2578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68" name="Text Box 18">
            <a:extLst>
              <a:ext uri="{FF2B5EF4-FFF2-40B4-BE49-F238E27FC236}">
                <a16:creationId xmlns:a16="http://schemas.microsoft.com/office/drawing/2014/main" id="{FED2C76E-6F3F-46E6-805F-6A09E281B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0226" y="1836004"/>
            <a:ext cx="44196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chemeClr val="accent1"/>
                </a:solidFill>
              </a:rPr>
              <a:t>Replace node with descendant whose value is guaranteed to be between left and right subtrees:  the successor</a:t>
            </a:r>
          </a:p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chemeClr val="accent1"/>
                </a:solidFill>
              </a:rPr>
              <a:t>Steps:</a:t>
            </a:r>
          </a:p>
          <a:p>
            <a:pPr marL="457200" indent="-457200">
              <a:spcBef>
                <a:spcPct val="50000"/>
              </a:spcBef>
              <a:buAutoNum type="arabicPeriod"/>
            </a:pPr>
            <a:r>
              <a:rPr lang="en-US" altLang="en-US" sz="2000" dirty="0">
                <a:solidFill>
                  <a:schemeClr val="accent1"/>
                </a:solidFill>
              </a:rPr>
              <a:t>Start from the right child of the node to be deleted.</a:t>
            </a:r>
          </a:p>
          <a:p>
            <a:pPr marL="457200" indent="-457200">
              <a:spcBef>
                <a:spcPct val="50000"/>
              </a:spcBef>
              <a:buAutoNum type="arabicPeriod"/>
            </a:pPr>
            <a:r>
              <a:rPr lang="en-US" altLang="en-US" sz="2000" dirty="0">
                <a:solidFill>
                  <a:schemeClr val="accent1"/>
                </a:solidFill>
              </a:rPr>
              <a:t>Traverse down find the left most leaf.</a:t>
            </a:r>
          </a:p>
          <a:p>
            <a:pPr marL="457200" indent="-457200">
              <a:spcBef>
                <a:spcPct val="50000"/>
              </a:spcBef>
              <a:buAutoNum type="arabicPeriod"/>
            </a:pPr>
            <a:r>
              <a:rPr lang="en-US" altLang="en-US" sz="2000" dirty="0">
                <a:solidFill>
                  <a:schemeClr val="accent1"/>
                </a:solidFill>
              </a:rPr>
              <a:t>Replace the node to be deleted with the leaf.</a:t>
            </a:r>
          </a:p>
        </p:txBody>
      </p:sp>
      <p:sp>
        <p:nvSpPr>
          <p:cNvPr id="22" name="Oval 3">
            <a:extLst>
              <a:ext uri="{FF2B5EF4-FFF2-40B4-BE49-F238E27FC236}">
                <a16:creationId xmlns:a16="http://schemas.microsoft.com/office/drawing/2014/main" id="{0D27021C-FF84-47EE-B2E1-C4BE6FF417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75687" y="396743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23" name="Oval 4">
            <a:extLst>
              <a:ext uri="{FF2B5EF4-FFF2-40B4-BE49-F238E27FC236}">
                <a16:creationId xmlns:a16="http://schemas.microsoft.com/office/drawing/2014/main" id="{38687D46-5359-408B-ACF3-F34F62C22E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42087" y="396743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04308940-913A-4838-B1CA-46B5184205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5287" y="396743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5" name="Oval 6">
            <a:extLst>
              <a:ext uri="{FF2B5EF4-FFF2-40B4-BE49-F238E27FC236}">
                <a16:creationId xmlns:a16="http://schemas.microsoft.com/office/drawing/2014/main" id="{C48ACD33-A80B-4B32-AD7D-5DAA3FF434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2287" y="307843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26" name="Oval 7">
            <a:extLst>
              <a:ext uri="{FF2B5EF4-FFF2-40B4-BE49-F238E27FC236}">
                <a16:creationId xmlns:a16="http://schemas.microsoft.com/office/drawing/2014/main" id="{54652F67-6B75-40CC-AC56-E6AB7A9161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08687" y="307843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7" name="Oval 8">
            <a:extLst>
              <a:ext uri="{FF2B5EF4-FFF2-40B4-BE49-F238E27FC236}">
                <a16:creationId xmlns:a16="http://schemas.microsoft.com/office/drawing/2014/main" id="{65EDEAFF-E9C8-4362-B241-5F06E9E6A4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75487" y="218943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</a:p>
        </p:txBody>
      </p:sp>
      <p:cxnSp>
        <p:nvCxnSpPr>
          <p:cNvPr id="28" name="AutoShape 9">
            <a:extLst>
              <a:ext uri="{FF2B5EF4-FFF2-40B4-BE49-F238E27FC236}">
                <a16:creationId xmlns:a16="http://schemas.microsoft.com/office/drawing/2014/main" id="{DBF1DF24-6EE3-456A-A83D-E5092ECF2B86}"/>
              </a:ext>
            </a:extLst>
          </p:cNvPr>
          <p:cNvCxnSpPr>
            <a:cxnSpLocks noChangeShapeType="1"/>
            <a:stCxn id="27" idx="3"/>
            <a:endCxn id="26" idx="0"/>
          </p:cNvCxnSpPr>
          <p:nvPr/>
        </p:nvCxnSpPr>
        <p:spPr bwMode="auto">
          <a:xfrm flipH="1">
            <a:off x="7199188" y="2533926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10">
            <a:extLst>
              <a:ext uri="{FF2B5EF4-FFF2-40B4-BE49-F238E27FC236}">
                <a16:creationId xmlns:a16="http://schemas.microsoft.com/office/drawing/2014/main" id="{F040D2DD-079B-4E23-90B0-F156735A16F7}"/>
              </a:ext>
            </a:extLst>
          </p:cNvPr>
          <p:cNvCxnSpPr>
            <a:cxnSpLocks noChangeShapeType="1"/>
            <a:stCxn id="27" idx="5"/>
            <a:endCxn id="25" idx="0"/>
          </p:cNvCxnSpPr>
          <p:nvPr/>
        </p:nvCxnSpPr>
        <p:spPr bwMode="auto">
          <a:xfrm>
            <a:off x="8400925" y="2533926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11">
            <a:extLst>
              <a:ext uri="{FF2B5EF4-FFF2-40B4-BE49-F238E27FC236}">
                <a16:creationId xmlns:a16="http://schemas.microsoft.com/office/drawing/2014/main" id="{BBE92542-A43D-431A-B2FD-637A1A87183E}"/>
              </a:ext>
            </a:extLst>
          </p:cNvPr>
          <p:cNvCxnSpPr>
            <a:cxnSpLocks noChangeShapeType="1"/>
            <a:stCxn id="25" idx="5"/>
            <a:endCxn id="22" idx="0"/>
          </p:cNvCxnSpPr>
          <p:nvPr/>
        </p:nvCxnSpPr>
        <p:spPr bwMode="auto">
          <a:xfrm>
            <a:off x="9467725" y="3422926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12">
            <a:extLst>
              <a:ext uri="{FF2B5EF4-FFF2-40B4-BE49-F238E27FC236}">
                <a16:creationId xmlns:a16="http://schemas.microsoft.com/office/drawing/2014/main" id="{F71F91EE-B39A-47F4-880E-DB3ABAEED4D6}"/>
              </a:ext>
            </a:extLst>
          </p:cNvPr>
          <p:cNvCxnSpPr>
            <a:cxnSpLocks noChangeShapeType="1"/>
            <a:stCxn id="26" idx="3"/>
            <a:endCxn id="24" idx="0"/>
          </p:cNvCxnSpPr>
          <p:nvPr/>
        </p:nvCxnSpPr>
        <p:spPr bwMode="auto">
          <a:xfrm flipH="1">
            <a:off x="6665788" y="3422926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13">
            <a:extLst>
              <a:ext uri="{FF2B5EF4-FFF2-40B4-BE49-F238E27FC236}">
                <a16:creationId xmlns:a16="http://schemas.microsoft.com/office/drawing/2014/main" id="{AFEDC559-2C76-44EF-8B72-5FCEA21DFFAB}"/>
              </a:ext>
            </a:extLst>
          </p:cNvPr>
          <p:cNvCxnSpPr>
            <a:cxnSpLocks noChangeShapeType="1"/>
            <a:stCxn id="26" idx="5"/>
            <a:endCxn id="23" idx="0"/>
          </p:cNvCxnSpPr>
          <p:nvPr/>
        </p:nvCxnSpPr>
        <p:spPr bwMode="auto">
          <a:xfrm>
            <a:off x="7334125" y="3422926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Oval 14">
            <a:extLst>
              <a:ext uri="{FF2B5EF4-FFF2-40B4-BE49-F238E27FC236}">
                <a16:creationId xmlns:a16="http://schemas.microsoft.com/office/drawing/2014/main" id="{3132ABC2-6457-46B9-A4DE-C9D3C67FC6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42387" y="485643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30</a:t>
            </a:r>
          </a:p>
        </p:txBody>
      </p:sp>
      <p:cxnSp>
        <p:nvCxnSpPr>
          <p:cNvPr id="34" name="AutoShape 15">
            <a:extLst>
              <a:ext uri="{FF2B5EF4-FFF2-40B4-BE49-F238E27FC236}">
                <a16:creationId xmlns:a16="http://schemas.microsoft.com/office/drawing/2014/main" id="{3F4B1039-F686-4177-83AF-EE00BCB4333C}"/>
              </a:ext>
            </a:extLst>
          </p:cNvPr>
          <p:cNvCxnSpPr>
            <a:cxnSpLocks noChangeShapeType="1"/>
            <a:stCxn id="22" idx="5"/>
            <a:endCxn id="33" idx="0"/>
          </p:cNvCxnSpPr>
          <p:nvPr/>
        </p:nvCxnSpPr>
        <p:spPr bwMode="auto">
          <a:xfrm>
            <a:off x="10001125" y="4311926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Oval 16">
            <a:extLst>
              <a:ext uri="{FF2B5EF4-FFF2-40B4-BE49-F238E27FC236}">
                <a16:creationId xmlns:a16="http://schemas.microsoft.com/office/drawing/2014/main" id="{9F02D7C8-273D-4B37-9FF4-FC1682B123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75387" y="485643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</a:p>
        </p:txBody>
      </p:sp>
      <p:cxnSp>
        <p:nvCxnSpPr>
          <p:cNvPr id="36" name="AutoShape 17">
            <a:extLst>
              <a:ext uri="{FF2B5EF4-FFF2-40B4-BE49-F238E27FC236}">
                <a16:creationId xmlns:a16="http://schemas.microsoft.com/office/drawing/2014/main" id="{DDBF3C9B-54B0-447D-BB7E-76397BDF26D4}"/>
              </a:ext>
            </a:extLst>
          </p:cNvPr>
          <p:cNvCxnSpPr>
            <a:cxnSpLocks noChangeShapeType="1"/>
            <a:stCxn id="23" idx="3"/>
            <a:endCxn id="35" idx="0"/>
          </p:cNvCxnSpPr>
          <p:nvPr/>
        </p:nvCxnSpPr>
        <p:spPr bwMode="auto">
          <a:xfrm flipH="1">
            <a:off x="7465888" y="4311926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Oval 18">
            <a:extLst>
              <a:ext uri="{FF2B5EF4-FFF2-40B4-BE49-F238E27FC236}">
                <a16:creationId xmlns:a16="http://schemas.microsoft.com/office/drawing/2014/main" id="{08529C85-7C22-4204-A013-8D58BB87F9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408987" y="4848501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17</a:t>
            </a:r>
          </a:p>
        </p:txBody>
      </p:sp>
      <p:cxnSp>
        <p:nvCxnSpPr>
          <p:cNvPr id="38" name="AutoShape 19">
            <a:extLst>
              <a:ext uri="{FF2B5EF4-FFF2-40B4-BE49-F238E27FC236}">
                <a16:creationId xmlns:a16="http://schemas.microsoft.com/office/drawing/2014/main" id="{6E0FD2FB-D9C5-4315-AFF4-E5DF6C86AE09}"/>
              </a:ext>
            </a:extLst>
          </p:cNvPr>
          <p:cNvCxnSpPr>
            <a:cxnSpLocks noChangeShapeType="1"/>
            <a:stCxn id="22" idx="3"/>
            <a:endCxn id="37" idx="0"/>
          </p:cNvCxnSpPr>
          <p:nvPr/>
        </p:nvCxnSpPr>
        <p:spPr bwMode="auto">
          <a:xfrm flipH="1">
            <a:off x="9599488" y="4311927"/>
            <a:ext cx="131763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Oval 16">
            <a:extLst>
              <a:ext uri="{FF2B5EF4-FFF2-40B4-BE49-F238E27FC236}">
                <a16:creationId xmlns:a16="http://schemas.microsoft.com/office/drawing/2014/main" id="{2850215E-E354-4C3A-B9F4-CF923082FE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03283" y="5860657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11</a:t>
            </a:r>
          </a:p>
        </p:txBody>
      </p:sp>
      <p:cxnSp>
        <p:nvCxnSpPr>
          <p:cNvPr id="40" name="AutoShape 17">
            <a:extLst>
              <a:ext uri="{FF2B5EF4-FFF2-40B4-BE49-F238E27FC236}">
                <a16:creationId xmlns:a16="http://schemas.microsoft.com/office/drawing/2014/main" id="{7EB9DCE6-56D4-4F06-93B8-2A6DE7BA1AE0}"/>
              </a:ext>
            </a:extLst>
          </p:cNvPr>
          <p:cNvCxnSpPr>
            <a:cxnSpLocks noChangeShapeType="1"/>
            <a:endCxn id="39" idx="0"/>
          </p:cNvCxnSpPr>
          <p:nvPr/>
        </p:nvCxnSpPr>
        <p:spPr bwMode="auto">
          <a:xfrm flipH="1">
            <a:off x="8993783" y="5237438"/>
            <a:ext cx="397867" cy="6232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Oval 16">
            <a:extLst>
              <a:ext uri="{FF2B5EF4-FFF2-40B4-BE49-F238E27FC236}">
                <a16:creationId xmlns:a16="http://schemas.microsoft.com/office/drawing/2014/main" id="{9B8C2DAC-AAEF-4702-8E42-F80B061845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74767" y="581772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40</a:t>
            </a:r>
          </a:p>
        </p:txBody>
      </p:sp>
      <p:cxnSp>
        <p:nvCxnSpPr>
          <p:cNvPr id="46" name="AutoShape 17">
            <a:extLst>
              <a:ext uri="{FF2B5EF4-FFF2-40B4-BE49-F238E27FC236}">
                <a16:creationId xmlns:a16="http://schemas.microsoft.com/office/drawing/2014/main" id="{307A5B0D-8841-4A0E-86FD-65E49FAB9BD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289420" y="5265737"/>
            <a:ext cx="364032" cy="514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Oval 16">
            <a:extLst>
              <a:ext uri="{FF2B5EF4-FFF2-40B4-BE49-F238E27FC236}">
                <a16:creationId xmlns:a16="http://schemas.microsoft.com/office/drawing/2014/main" id="{5E158613-2762-4231-91B8-186D62F4D4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728552" y="5868529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25</a:t>
            </a:r>
          </a:p>
        </p:txBody>
      </p:sp>
      <p:cxnSp>
        <p:nvCxnSpPr>
          <p:cNvPr id="48" name="AutoShape 17">
            <a:extLst>
              <a:ext uri="{FF2B5EF4-FFF2-40B4-BE49-F238E27FC236}">
                <a16:creationId xmlns:a16="http://schemas.microsoft.com/office/drawing/2014/main" id="{14BDD613-EA7B-42B2-966A-0A316614F6D0}"/>
              </a:ext>
            </a:extLst>
          </p:cNvPr>
          <p:cNvCxnSpPr>
            <a:cxnSpLocks noChangeShapeType="1"/>
            <a:endCxn id="47" idx="0"/>
          </p:cNvCxnSpPr>
          <p:nvPr/>
        </p:nvCxnSpPr>
        <p:spPr bwMode="auto">
          <a:xfrm flipH="1">
            <a:off x="9919053" y="5324017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6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3" grpId="0" animBg="1"/>
      <p:bldP spid="35" grpId="0" animBg="1"/>
      <p:bldP spid="37" grpId="0" animBg="1"/>
      <p:bldP spid="39" grpId="0" animBg="1"/>
      <p:bldP spid="45" grpId="0" animBg="1"/>
      <p:bldP spid="4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B2BEB-15A6-4FA1-9D22-A0491C7C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7F937-D63F-4C49-93D8-3249FAB1791D}"/>
              </a:ext>
            </a:extLst>
          </p:cNvPr>
          <p:cNvCxnSpPr/>
          <p:nvPr/>
        </p:nvCxnSpPr>
        <p:spPr>
          <a:xfrm>
            <a:off x="3496198" y="3601093"/>
            <a:ext cx="51580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D6B4EC-41BE-449C-8AF2-92EEF4A238D6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688006" y="4486996"/>
            <a:ext cx="57766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E98D975B-E969-476A-947C-F8E744C8A7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40306" y="3407496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BF2D6A6E-C90A-4E43-B619-3DD3E88EF2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06706" y="3407496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B6483470-7D0F-44A0-B0A5-820EE3D8F7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9906" y="3407496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1" name="Oval 6">
            <a:extLst>
              <a:ext uri="{FF2B5EF4-FFF2-40B4-BE49-F238E27FC236}">
                <a16:creationId xmlns:a16="http://schemas.microsoft.com/office/drawing/2014/main" id="{6F2AE959-7999-4855-BF1D-C9E9861233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06906" y="2518496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2" name="Oval 7">
            <a:extLst>
              <a:ext uri="{FF2B5EF4-FFF2-40B4-BE49-F238E27FC236}">
                <a16:creationId xmlns:a16="http://schemas.microsoft.com/office/drawing/2014/main" id="{C91205B3-4CC5-490D-9C11-C0CE89AA3F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3306" y="2518496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" name="Oval 8">
            <a:extLst>
              <a:ext uri="{FF2B5EF4-FFF2-40B4-BE49-F238E27FC236}">
                <a16:creationId xmlns:a16="http://schemas.microsoft.com/office/drawing/2014/main" id="{AA1E8749-64BD-401C-9FBA-4619E744CA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40106" y="1629496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</a:p>
        </p:txBody>
      </p:sp>
      <p:cxnSp>
        <p:nvCxnSpPr>
          <p:cNvPr id="14" name="AutoShape 9">
            <a:extLst>
              <a:ext uri="{FF2B5EF4-FFF2-40B4-BE49-F238E27FC236}">
                <a16:creationId xmlns:a16="http://schemas.microsoft.com/office/drawing/2014/main" id="{0955F94D-C068-4CD4-A55F-E8EA1FD6AE38}"/>
              </a:ext>
            </a:extLst>
          </p:cNvPr>
          <p:cNvCxnSpPr>
            <a:cxnSpLocks noChangeShapeType="1"/>
            <a:stCxn id="13" idx="3"/>
            <a:endCxn id="12" idx="0"/>
          </p:cNvCxnSpPr>
          <p:nvPr/>
        </p:nvCxnSpPr>
        <p:spPr bwMode="auto">
          <a:xfrm flipH="1">
            <a:off x="1563807" y="1973984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0">
            <a:extLst>
              <a:ext uri="{FF2B5EF4-FFF2-40B4-BE49-F238E27FC236}">
                <a16:creationId xmlns:a16="http://schemas.microsoft.com/office/drawing/2014/main" id="{B09E278B-1812-4716-A730-624C89190947}"/>
              </a:ext>
            </a:extLst>
          </p:cNvPr>
          <p:cNvCxnSpPr>
            <a:cxnSpLocks noChangeShapeType="1"/>
            <a:stCxn id="13" idx="5"/>
            <a:endCxn id="11" idx="0"/>
          </p:cNvCxnSpPr>
          <p:nvPr/>
        </p:nvCxnSpPr>
        <p:spPr bwMode="auto">
          <a:xfrm>
            <a:off x="2765544" y="1973984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11">
            <a:extLst>
              <a:ext uri="{FF2B5EF4-FFF2-40B4-BE49-F238E27FC236}">
                <a16:creationId xmlns:a16="http://schemas.microsoft.com/office/drawing/2014/main" id="{C66F95D5-22FA-472C-B4BF-DC14EAA77170}"/>
              </a:ext>
            </a:extLst>
          </p:cNvPr>
          <p:cNvCxnSpPr>
            <a:cxnSpLocks noChangeShapeType="1"/>
            <a:stCxn id="11" idx="5"/>
            <a:endCxn id="8" idx="0"/>
          </p:cNvCxnSpPr>
          <p:nvPr/>
        </p:nvCxnSpPr>
        <p:spPr bwMode="auto">
          <a:xfrm>
            <a:off x="3832344" y="2862984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2">
            <a:extLst>
              <a:ext uri="{FF2B5EF4-FFF2-40B4-BE49-F238E27FC236}">
                <a16:creationId xmlns:a16="http://schemas.microsoft.com/office/drawing/2014/main" id="{22BC8CE7-B0FD-4F44-AE76-C278E53EB601}"/>
              </a:ext>
            </a:extLst>
          </p:cNvPr>
          <p:cNvCxnSpPr>
            <a:cxnSpLocks noChangeShapeType="1"/>
            <a:stCxn id="12" idx="3"/>
            <a:endCxn id="10" idx="0"/>
          </p:cNvCxnSpPr>
          <p:nvPr/>
        </p:nvCxnSpPr>
        <p:spPr bwMode="auto">
          <a:xfrm flipH="1">
            <a:off x="1030407" y="2862984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3">
            <a:extLst>
              <a:ext uri="{FF2B5EF4-FFF2-40B4-BE49-F238E27FC236}">
                <a16:creationId xmlns:a16="http://schemas.microsoft.com/office/drawing/2014/main" id="{7B29ABFF-D68F-456D-9F1A-ABC7CAB2E4A5}"/>
              </a:ext>
            </a:extLst>
          </p:cNvPr>
          <p:cNvCxnSpPr>
            <a:cxnSpLocks noChangeShapeType="1"/>
            <a:stCxn id="12" idx="5"/>
            <a:endCxn id="9" idx="0"/>
          </p:cNvCxnSpPr>
          <p:nvPr/>
        </p:nvCxnSpPr>
        <p:spPr bwMode="auto">
          <a:xfrm>
            <a:off x="1698744" y="2862984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Oval 14">
            <a:extLst>
              <a:ext uri="{FF2B5EF4-FFF2-40B4-BE49-F238E27FC236}">
                <a16:creationId xmlns:a16="http://schemas.microsoft.com/office/drawing/2014/main" id="{95DEB45E-F3CC-463B-B678-22A195826A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07006" y="4296496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30</a:t>
            </a:r>
          </a:p>
        </p:txBody>
      </p:sp>
      <p:cxnSp>
        <p:nvCxnSpPr>
          <p:cNvPr id="20" name="AutoShape 15">
            <a:extLst>
              <a:ext uri="{FF2B5EF4-FFF2-40B4-BE49-F238E27FC236}">
                <a16:creationId xmlns:a16="http://schemas.microsoft.com/office/drawing/2014/main" id="{7F4D9100-0DB6-432C-A2B4-185FB480B733}"/>
              </a:ext>
            </a:extLst>
          </p:cNvPr>
          <p:cNvCxnSpPr>
            <a:cxnSpLocks noChangeShapeType="1"/>
            <a:stCxn id="8" idx="5"/>
            <a:endCxn id="19" idx="0"/>
          </p:cNvCxnSpPr>
          <p:nvPr/>
        </p:nvCxnSpPr>
        <p:spPr bwMode="auto">
          <a:xfrm>
            <a:off x="4365744" y="3751984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Oval 16">
            <a:extLst>
              <a:ext uri="{FF2B5EF4-FFF2-40B4-BE49-F238E27FC236}">
                <a16:creationId xmlns:a16="http://schemas.microsoft.com/office/drawing/2014/main" id="{DBF3E0CD-08AA-4579-8901-FB964B1649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40006" y="4296496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</a:p>
        </p:txBody>
      </p:sp>
      <p:cxnSp>
        <p:nvCxnSpPr>
          <p:cNvPr id="22" name="AutoShape 17">
            <a:extLst>
              <a:ext uri="{FF2B5EF4-FFF2-40B4-BE49-F238E27FC236}">
                <a16:creationId xmlns:a16="http://schemas.microsoft.com/office/drawing/2014/main" id="{D099B5C3-ED05-4E91-A5EB-69985FC50E70}"/>
              </a:ext>
            </a:extLst>
          </p:cNvPr>
          <p:cNvCxnSpPr>
            <a:cxnSpLocks noChangeShapeType="1"/>
            <a:stCxn id="9" idx="3"/>
            <a:endCxn id="21" idx="0"/>
          </p:cNvCxnSpPr>
          <p:nvPr/>
        </p:nvCxnSpPr>
        <p:spPr bwMode="auto">
          <a:xfrm flipH="1">
            <a:off x="1830507" y="3751984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Oval 18">
            <a:extLst>
              <a:ext uri="{FF2B5EF4-FFF2-40B4-BE49-F238E27FC236}">
                <a16:creationId xmlns:a16="http://schemas.microsoft.com/office/drawing/2014/main" id="{BB04CCFD-8B47-4F89-8D82-F031F10A7C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73606" y="4288559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17</a:t>
            </a:r>
          </a:p>
        </p:txBody>
      </p:sp>
      <p:cxnSp>
        <p:nvCxnSpPr>
          <p:cNvPr id="24" name="AutoShape 19">
            <a:extLst>
              <a:ext uri="{FF2B5EF4-FFF2-40B4-BE49-F238E27FC236}">
                <a16:creationId xmlns:a16="http://schemas.microsoft.com/office/drawing/2014/main" id="{47846780-3502-4269-B595-F0F8C0F55D9B}"/>
              </a:ext>
            </a:extLst>
          </p:cNvPr>
          <p:cNvCxnSpPr>
            <a:cxnSpLocks noChangeShapeType="1"/>
            <a:stCxn id="8" idx="3"/>
            <a:endCxn id="23" idx="0"/>
          </p:cNvCxnSpPr>
          <p:nvPr/>
        </p:nvCxnSpPr>
        <p:spPr bwMode="auto">
          <a:xfrm flipH="1">
            <a:off x="3964107" y="3751985"/>
            <a:ext cx="131763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Oval 16">
            <a:extLst>
              <a:ext uri="{FF2B5EF4-FFF2-40B4-BE49-F238E27FC236}">
                <a16:creationId xmlns:a16="http://schemas.microsoft.com/office/drawing/2014/main" id="{8E40A25E-789C-4E43-B49A-5D7B539D3A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86339" y="5193522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40</a:t>
            </a:r>
          </a:p>
        </p:txBody>
      </p:sp>
      <p:cxnSp>
        <p:nvCxnSpPr>
          <p:cNvPr id="26" name="AutoShape 17">
            <a:extLst>
              <a:ext uri="{FF2B5EF4-FFF2-40B4-BE49-F238E27FC236}">
                <a16:creationId xmlns:a16="http://schemas.microsoft.com/office/drawing/2014/main" id="{7401AEC3-20F1-415F-8DDD-7F3DA310346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00992" y="4641539"/>
            <a:ext cx="364032" cy="514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Oval 3">
            <a:extLst>
              <a:ext uri="{FF2B5EF4-FFF2-40B4-BE49-F238E27FC236}">
                <a16:creationId xmlns:a16="http://schemas.microsoft.com/office/drawing/2014/main" id="{E88CB6E5-BE8C-4732-9DD7-58C9800EB5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67726" y="3370984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25</a:t>
            </a:r>
          </a:p>
        </p:txBody>
      </p:sp>
      <p:sp>
        <p:nvSpPr>
          <p:cNvPr id="31" name="Oval 4">
            <a:extLst>
              <a:ext uri="{FF2B5EF4-FFF2-40B4-BE49-F238E27FC236}">
                <a16:creationId xmlns:a16="http://schemas.microsoft.com/office/drawing/2014/main" id="{2FF5D9B2-D72E-489E-ABFE-B986F36B7A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34126" y="3370984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32" name="Oval 5">
            <a:extLst>
              <a:ext uri="{FF2B5EF4-FFF2-40B4-BE49-F238E27FC236}">
                <a16:creationId xmlns:a16="http://schemas.microsoft.com/office/drawing/2014/main" id="{4C4F1555-2EA5-4303-9973-DCED7FF968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67326" y="3370984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3" name="Oval 6">
            <a:extLst>
              <a:ext uri="{FF2B5EF4-FFF2-40B4-BE49-F238E27FC236}">
                <a16:creationId xmlns:a16="http://schemas.microsoft.com/office/drawing/2014/main" id="{CE383661-B397-4E8B-8313-78015628C2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34326" y="2481984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34" name="Oval 7">
            <a:extLst>
              <a:ext uri="{FF2B5EF4-FFF2-40B4-BE49-F238E27FC236}">
                <a16:creationId xmlns:a16="http://schemas.microsoft.com/office/drawing/2014/main" id="{19CB5870-5DC8-4531-9AF6-1D538AA88B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00726" y="2481984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5" name="Oval 8">
            <a:extLst>
              <a:ext uri="{FF2B5EF4-FFF2-40B4-BE49-F238E27FC236}">
                <a16:creationId xmlns:a16="http://schemas.microsoft.com/office/drawing/2014/main" id="{F94AE8BD-8D27-4C39-8751-F486FAB47F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67526" y="1592984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</a:p>
        </p:txBody>
      </p:sp>
      <p:cxnSp>
        <p:nvCxnSpPr>
          <p:cNvPr id="36" name="AutoShape 9">
            <a:extLst>
              <a:ext uri="{FF2B5EF4-FFF2-40B4-BE49-F238E27FC236}">
                <a16:creationId xmlns:a16="http://schemas.microsoft.com/office/drawing/2014/main" id="{E8F9EA83-9ADD-4562-8372-EDC804382FCF}"/>
              </a:ext>
            </a:extLst>
          </p:cNvPr>
          <p:cNvCxnSpPr>
            <a:cxnSpLocks noChangeShapeType="1"/>
            <a:stCxn id="35" idx="3"/>
            <a:endCxn id="34" idx="0"/>
          </p:cNvCxnSpPr>
          <p:nvPr/>
        </p:nvCxnSpPr>
        <p:spPr bwMode="auto">
          <a:xfrm flipH="1">
            <a:off x="7091227" y="1937472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10">
            <a:extLst>
              <a:ext uri="{FF2B5EF4-FFF2-40B4-BE49-F238E27FC236}">
                <a16:creationId xmlns:a16="http://schemas.microsoft.com/office/drawing/2014/main" id="{775626B3-B8B3-43C6-9C40-5578D38EDDEA}"/>
              </a:ext>
            </a:extLst>
          </p:cNvPr>
          <p:cNvCxnSpPr>
            <a:cxnSpLocks noChangeShapeType="1"/>
            <a:stCxn id="35" idx="5"/>
            <a:endCxn id="33" idx="0"/>
          </p:cNvCxnSpPr>
          <p:nvPr/>
        </p:nvCxnSpPr>
        <p:spPr bwMode="auto">
          <a:xfrm>
            <a:off x="8292964" y="1937472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AutoShape 11">
            <a:extLst>
              <a:ext uri="{FF2B5EF4-FFF2-40B4-BE49-F238E27FC236}">
                <a16:creationId xmlns:a16="http://schemas.microsoft.com/office/drawing/2014/main" id="{2CE2942E-63DF-49BD-BF0A-90FC8D1379FF}"/>
              </a:ext>
            </a:extLst>
          </p:cNvPr>
          <p:cNvCxnSpPr>
            <a:cxnSpLocks noChangeShapeType="1"/>
            <a:stCxn id="33" idx="5"/>
            <a:endCxn id="30" idx="0"/>
          </p:cNvCxnSpPr>
          <p:nvPr/>
        </p:nvCxnSpPr>
        <p:spPr bwMode="auto">
          <a:xfrm>
            <a:off x="9359764" y="2826472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12">
            <a:extLst>
              <a:ext uri="{FF2B5EF4-FFF2-40B4-BE49-F238E27FC236}">
                <a16:creationId xmlns:a16="http://schemas.microsoft.com/office/drawing/2014/main" id="{1D486AFD-5085-440F-A430-8E07D92442DF}"/>
              </a:ext>
            </a:extLst>
          </p:cNvPr>
          <p:cNvCxnSpPr>
            <a:cxnSpLocks noChangeShapeType="1"/>
            <a:stCxn id="34" idx="3"/>
            <a:endCxn id="32" idx="0"/>
          </p:cNvCxnSpPr>
          <p:nvPr/>
        </p:nvCxnSpPr>
        <p:spPr bwMode="auto">
          <a:xfrm flipH="1">
            <a:off x="6557827" y="2826472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AutoShape 13">
            <a:extLst>
              <a:ext uri="{FF2B5EF4-FFF2-40B4-BE49-F238E27FC236}">
                <a16:creationId xmlns:a16="http://schemas.microsoft.com/office/drawing/2014/main" id="{0D546A96-B224-4C2A-8543-AA55B4490609}"/>
              </a:ext>
            </a:extLst>
          </p:cNvPr>
          <p:cNvCxnSpPr>
            <a:cxnSpLocks noChangeShapeType="1"/>
            <a:stCxn id="34" idx="5"/>
            <a:endCxn id="31" idx="0"/>
          </p:cNvCxnSpPr>
          <p:nvPr/>
        </p:nvCxnSpPr>
        <p:spPr bwMode="auto">
          <a:xfrm>
            <a:off x="7226164" y="2826472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7184D07-D6E1-4001-ACC7-75793B104E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34426" y="4259984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30</a:t>
            </a:r>
          </a:p>
        </p:txBody>
      </p:sp>
      <p:cxnSp>
        <p:nvCxnSpPr>
          <p:cNvPr id="42" name="AutoShape 15">
            <a:extLst>
              <a:ext uri="{FF2B5EF4-FFF2-40B4-BE49-F238E27FC236}">
                <a16:creationId xmlns:a16="http://schemas.microsoft.com/office/drawing/2014/main" id="{978EE8C6-EBBA-46C6-8878-C2DF3268585B}"/>
              </a:ext>
            </a:extLst>
          </p:cNvPr>
          <p:cNvCxnSpPr>
            <a:cxnSpLocks noChangeShapeType="1"/>
            <a:stCxn id="30" idx="5"/>
            <a:endCxn id="41" idx="0"/>
          </p:cNvCxnSpPr>
          <p:nvPr/>
        </p:nvCxnSpPr>
        <p:spPr bwMode="auto">
          <a:xfrm>
            <a:off x="9893164" y="3715472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Oval 16">
            <a:extLst>
              <a:ext uri="{FF2B5EF4-FFF2-40B4-BE49-F238E27FC236}">
                <a16:creationId xmlns:a16="http://schemas.microsoft.com/office/drawing/2014/main" id="{07B85232-9AF9-4339-9792-A265CDE7CB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7426" y="4259984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</a:p>
        </p:txBody>
      </p:sp>
      <p:cxnSp>
        <p:nvCxnSpPr>
          <p:cNvPr id="44" name="AutoShape 17">
            <a:extLst>
              <a:ext uri="{FF2B5EF4-FFF2-40B4-BE49-F238E27FC236}">
                <a16:creationId xmlns:a16="http://schemas.microsoft.com/office/drawing/2014/main" id="{A1E3CED9-945C-4B87-91AF-119937CA66F7}"/>
              </a:ext>
            </a:extLst>
          </p:cNvPr>
          <p:cNvCxnSpPr>
            <a:cxnSpLocks noChangeShapeType="1"/>
            <a:stCxn id="31" idx="3"/>
            <a:endCxn id="43" idx="0"/>
          </p:cNvCxnSpPr>
          <p:nvPr/>
        </p:nvCxnSpPr>
        <p:spPr bwMode="auto">
          <a:xfrm flipH="1">
            <a:off x="7357927" y="3715472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Oval 18">
            <a:extLst>
              <a:ext uri="{FF2B5EF4-FFF2-40B4-BE49-F238E27FC236}">
                <a16:creationId xmlns:a16="http://schemas.microsoft.com/office/drawing/2014/main" id="{6F7D683D-7C67-4D34-8B64-19A4114E4A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01026" y="4252047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17</a:t>
            </a:r>
          </a:p>
        </p:txBody>
      </p:sp>
      <p:cxnSp>
        <p:nvCxnSpPr>
          <p:cNvPr id="46" name="AutoShape 19">
            <a:extLst>
              <a:ext uri="{FF2B5EF4-FFF2-40B4-BE49-F238E27FC236}">
                <a16:creationId xmlns:a16="http://schemas.microsoft.com/office/drawing/2014/main" id="{2A27AE32-6261-4559-8972-5BEF3156F93A}"/>
              </a:ext>
            </a:extLst>
          </p:cNvPr>
          <p:cNvCxnSpPr>
            <a:cxnSpLocks noChangeShapeType="1"/>
            <a:stCxn id="30" idx="3"/>
            <a:endCxn id="45" idx="0"/>
          </p:cNvCxnSpPr>
          <p:nvPr/>
        </p:nvCxnSpPr>
        <p:spPr bwMode="auto">
          <a:xfrm flipH="1">
            <a:off x="9491527" y="3715473"/>
            <a:ext cx="131763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Oval 16">
            <a:extLst>
              <a:ext uri="{FF2B5EF4-FFF2-40B4-BE49-F238E27FC236}">
                <a16:creationId xmlns:a16="http://schemas.microsoft.com/office/drawing/2014/main" id="{AC77D120-A0BC-4247-A6A9-6209BAB05C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40124" y="5244331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25</a:t>
            </a:r>
          </a:p>
        </p:txBody>
      </p:sp>
      <p:cxnSp>
        <p:nvCxnSpPr>
          <p:cNvPr id="62" name="AutoShape 17">
            <a:extLst>
              <a:ext uri="{FF2B5EF4-FFF2-40B4-BE49-F238E27FC236}">
                <a16:creationId xmlns:a16="http://schemas.microsoft.com/office/drawing/2014/main" id="{346633EA-47F7-49EC-A2D0-F77C4DA00B0F}"/>
              </a:ext>
            </a:extLst>
          </p:cNvPr>
          <p:cNvCxnSpPr>
            <a:cxnSpLocks noChangeShapeType="1"/>
            <a:endCxn id="61" idx="0"/>
          </p:cNvCxnSpPr>
          <p:nvPr/>
        </p:nvCxnSpPr>
        <p:spPr bwMode="auto">
          <a:xfrm flipH="1">
            <a:off x="4230625" y="4699819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BC450CB-A7C4-4A87-9231-826651064D85}"/>
              </a:ext>
            </a:extLst>
          </p:cNvPr>
          <p:cNvCxnSpPr/>
          <p:nvPr/>
        </p:nvCxnSpPr>
        <p:spPr>
          <a:xfrm>
            <a:off x="3496198" y="5417906"/>
            <a:ext cx="51580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EC6B978-CC9D-46DE-9BBF-87F5674A8055}"/>
              </a:ext>
            </a:extLst>
          </p:cNvPr>
          <p:cNvGrpSpPr/>
          <p:nvPr/>
        </p:nvGrpSpPr>
        <p:grpSpPr>
          <a:xfrm>
            <a:off x="3096190" y="3729547"/>
            <a:ext cx="839160" cy="1823400"/>
            <a:chOff x="3096190" y="3729547"/>
            <a:chExt cx="839160" cy="182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6CB31B6-69C1-402E-9A4A-E3B3D6D38D96}"/>
                    </a:ext>
                  </a:extLst>
                </p14:cNvPr>
                <p14:cNvContentPartPr/>
                <p14:nvPr/>
              </p14:nvContentPartPr>
              <p14:xfrm>
                <a:off x="3096190" y="3770947"/>
                <a:ext cx="701280" cy="1782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6CB31B6-69C1-402E-9A4A-E3B3D6D38D9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87190" y="3762307"/>
                  <a:ext cx="718920" cy="179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36B41DB-2CD3-416F-B5B1-2CF7311AAFC3}"/>
                    </a:ext>
                  </a:extLst>
                </p14:cNvPr>
                <p14:cNvContentPartPr/>
                <p14:nvPr/>
              </p14:nvContentPartPr>
              <p14:xfrm>
                <a:off x="3657070" y="3729547"/>
                <a:ext cx="278280" cy="2170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36B41DB-2CD3-416F-B5B1-2CF7311AAFC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48430" y="3720547"/>
                  <a:ext cx="295920" cy="234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7" name="Oval 16">
            <a:extLst>
              <a:ext uri="{FF2B5EF4-FFF2-40B4-BE49-F238E27FC236}">
                <a16:creationId xmlns:a16="http://schemas.microsoft.com/office/drawing/2014/main" id="{73E71FA5-9032-42E1-B75F-CF1BA4DBEB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371157" y="5171947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40</a:t>
            </a:r>
          </a:p>
        </p:txBody>
      </p:sp>
      <p:cxnSp>
        <p:nvCxnSpPr>
          <p:cNvPr id="68" name="AutoShape 17">
            <a:extLst>
              <a:ext uri="{FF2B5EF4-FFF2-40B4-BE49-F238E27FC236}">
                <a16:creationId xmlns:a16="http://schemas.microsoft.com/office/drawing/2014/main" id="{820CD248-23B4-4E2D-BFFF-124FA97AB83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185810" y="4619964"/>
            <a:ext cx="364032" cy="514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2409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9" grpId="0" animBg="1"/>
      <p:bldP spid="21" grpId="0" animBg="1"/>
      <p:bldP spid="23" grpId="0" animBg="1"/>
      <p:bldP spid="25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1" grpId="0" animBg="1"/>
      <p:bldP spid="43" grpId="0" animBg="1"/>
      <p:bldP spid="45" grpId="0" animBg="1"/>
      <p:bldP spid="61" grpId="0" animBg="1"/>
      <p:bldP spid="6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>
            <a:extLst>
              <a:ext uri="{FF2B5EF4-FFF2-40B4-BE49-F238E27FC236}">
                <a16:creationId xmlns:a16="http://schemas.microsoft.com/office/drawing/2014/main" id="{00488290-DF0C-4D49-8DE3-00B0D2FD9D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 sz="3200" dirty="0"/>
            </a:br>
            <a:r>
              <a:rPr lang="en-US" altLang="en-US" dirty="0"/>
              <a:t>Binary Search Tree</a:t>
            </a:r>
          </a:p>
        </p:txBody>
      </p:sp>
      <p:sp>
        <p:nvSpPr>
          <p:cNvPr id="27648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6B87839-BEAD-42D8-9E2A-6C90FDF53A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0" y="2216647"/>
            <a:ext cx="9872871" cy="4038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Observations</a:t>
            </a:r>
          </a:p>
          <a:p>
            <a:pPr lvl="1"/>
            <a:r>
              <a:rPr lang="en-US" altLang="en-US" dirty="0"/>
              <a:t>Elements (even siblings) may be scattered in memory</a:t>
            </a:r>
          </a:p>
          <a:p>
            <a:pPr lvl="1"/>
            <a:r>
              <a:rPr lang="en-US" altLang="en-US" dirty="0"/>
              <a:t>Binary search trees are fast </a:t>
            </a:r>
            <a:r>
              <a:rPr lang="en-US" altLang="en-US" i="1" dirty="0"/>
              <a:t>if they’re shallow</a:t>
            </a:r>
            <a:endParaRPr lang="en-US" altLang="en-US" sz="2400" dirty="0"/>
          </a:p>
          <a:p>
            <a:pPr lvl="1"/>
            <a:r>
              <a:rPr lang="en-US" altLang="en-US" dirty="0"/>
              <a:t>For large data sets, disk accesses dominate runtime</a:t>
            </a:r>
          </a:p>
          <a:p>
            <a:pPr lvl="1"/>
            <a:r>
              <a:rPr lang="en-US" altLang="en-US" dirty="0"/>
              <a:t>Some deep and some shallow BSTs exist for any data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Binary Search Trees are fast if they’re shallow:</a:t>
            </a:r>
          </a:p>
          <a:p>
            <a:pPr lvl="1"/>
            <a:r>
              <a:rPr lang="en-US" altLang="en-US" dirty="0"/>
              <a:t>Full</a:t>
            </a:r>
          </a:p>
          <a:p>
            <a:pPr lvl="1"/>
            <a:r>
              <a:rPr lang="en-US" altLang="en-US" dirty="0"/>
              <a:t>complete – possibly missing some “fringe” (leaves)</a:t>
            </a:r>
          </a:p>
          <a:p>
            <a:pPr lvl="1"/>
            <a:r>
              <a:rPr lang="en-US" altLang="en-US" dirty="0"/>
              <a:t>any other good cases?</a:t>
            </a:r>
          </a:p>
          <a:p>
            <a:pPr lvl="2"/>
            <a:r>
              <a:rPr lang="en-US" altLang="en-US" dirty="0"/>
              <a:t>Shorter branches</a:t>
            </a:r>
          </a:p>
          <a:p>
            <a:pPr marL="274320" lvl="1" indent="0"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B042-4D86-435C-B2A4-A8923B1E8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3F464-85BC-47FF-8241-308EA6BFF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Searching:</a:t>
            </a:r>
            <a:r>
              <a:rPr lang="en-US" dirty="0"/>
              <a:t>  worst case complexity of O(n). In general, time complexity is O(h) where </a:t>
            </a:r>
            <a:r>
              <a:rPr lang="en-US" b="1" dirty="0"/>
              <a:t>h</a:t>
            </a:r>
            <a:r>
              <a:rPr lang="en-US" dirty="0"/>
              <a:t> is height of BST.</a:t>
            </a:r>
          </a:p>
          <a:p>
            <a:pPr fontAlgn="base"/>
            <a:r>
              <a:rPr lang="en-US" b="1" dirty="0"/>
              <a:t>Insertion:</a:t>
            </a:r>
            <a:r>
              <a:rPr lang="en-US" dirty="0"/>
              <a:t>  worst case complexity of O(n). In general, time complexity is O(h).</a:t>
            </a:r>
          </a:p>
          <a:p>
            <a:pPr fontAlgn="base"/>
            <a:r>
              <a:rPr lang="en-US" b="1" dirty="0"/>
              <a:t>Deletion:</a:t>
            </a:r>
            <a:r>
              <a:rPr lang="en-US" dirty="0"/>
              <a:t>  worst case complexity of O(n). In general, time complexity is O(h).</a:t>
            </a:r>
          </a:p>
          <a:p>
            <a:r>
              <a:rPr lang="en-US" dirty="0"/>
              <a:t>Best case for all three is O(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ADAB8-3D5C-4325-91F2-6E59031B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0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CE7C-DE8E-49E8-A735-1A80DFEE59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Dictionary (MAP) ADT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A81C7-4121-4B23-A2C5-CA6FAE33B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794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A2DC8-DCA6-4778-98A1-9A102B29A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CFD01-1427-4668-833B-2CD5CE693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A dictionary is a collection of elements each of which has a </a:t>
            </a:r>
            <a:r>
              <a:rPr lang="en-US" altLang="en-US" sz="2400" dirty="0">
                <a:solidFill>
                  <a:srgbClr val="CC3300"/>
                </a:solidFill>
              </a:rPr>
              <a:t>unique search key</a:t>
            </a:r>
          </a:p>
          <a:p>
            <a:pPr lvl="1"/>
            <a:r>
              <a:rPr lang="en-US" altLang="en-US" sz="2400" dirty="0"/>
              <a:t>Uniqueness criteria may be relaxed</a:t>
            </a:r>
          </a:p>
          <a:p>
            <a:r>
              <a:rPr lang="en-US" altLang="en-US" sz="2400" dirty="0"/>
              <a:t>Keep track of current members, with periodic insertions and deletions into the set</a:t>
            </a:r>
          </a:p>
          <a:p>
            <a:r>
              <a:rPr lang="en-US" altLang="en-US" sz="2400" dirty="0"/>
              <a:t>Examples</a:t>
            </a:r>
          </a:p>
          <a:p>
            <a:pPr lvl="1"/>
            <a:r>
              <a:rPr lang="en-US" altLang="en-US" dirty="0"/>
              <a:t>Membership in a club, course records</a:t>
            </a:r>
          </a:p>
          <a:p>
            <a:pPr lvl="1"/>
            <a:r>
              <a:rPr lang="en-US" altLang="en-US" dirty="0"/>
              <a:t>Language dictionary</a:t>
            </a:r>
          </a:p>
          <a:p>
            <a:r>
              <a:rPr lang="en-US" altLang="en-US" sz="2400" dirty="0"/>
              <a:t>Similar to database</a:t>
            </a: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4F21A-769D-4D69-B015-729B139A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28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57C8C-1735-4EEF-BE28-93810B85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DFF54-8737-423C-AE4E-1CB2AE2F7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en-US" sz="2400" dirty="0"/>
              <a:t>Simple container methods: </a:t>
            </a:r>
            <a:r>
              <a:rPr lang="en-US" altLang="en-US" sz="2400" b="1" dirty="0">
                <a:solidFill>
                  <a:srgbClr val="448741"/>
                </a:solidFill>
              </a:rPr>
              <a:t>size(), </a:t>
            </a:r>
            <a:r>
              <a:rPr lang="en-US" altLang="en-US" sz="2400" b="1" dirty="0" err="1">
                <a:solidFill>
                  <a:srgbClr val="448741"/>
                </a:solidFill>
              </a:rPr>
              <a:t>isEmpty</a:t>
            </a:r>
            <a:r>
              <a:rPr lang="en-US" altLang="en-US" sz="2400" b="1" dirty="0">
                <a:solidFill>
                  <a:srgbClr val="448741"/>
                </a:solidFill>
              </a:rPr>
              <a:t>(), elements()</a:t>
            </a:r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r>
              <a:rPr lang="en-US" altLang="en-US" sz="2400" dirty="0"/>
              <a:t>Query methods: </a:t>
            </a:r>
            <a:r>
              <a:rPr lang="en-US" altLang="en-US" sz="2400" b="1" dirty="0" err="1">
                <a:solidFill>
                  <a:srgbClr val="448741"/>
                </a:solidFill>
              </a:rPr>
              <a:t>findElement</a:t>
            </a:r>
            <a:r>
              <a:rPr lang="en-US" altLang="en-US" sz="2400" b="1" dirty="0">
                <a:solidFill>
                  <a:srgbClr val="448741"/>
                </a:solidFill>
              </a:rPr>
              <a:t>(k) , </a:t>
            </a:r>
            <a:r>
              <a:rPr lang="en-US" altLang="en-US" sz="2400" b="1" dirty="0" err="1">
                <a:solidFill>
                  <a:srgbClr val="448741"/>
                </a:solidFill>
              </a:rPr>
              <a:t>findAllElements</a:t>
            </a:r>
            <a:r>
              <a:rPr lang="en-US" altLang="en-US" sz="2400" b="1" dirty="0">
                <a:solidFill>
                  <a:srgbClr val="448741"/>
                </a:solidFill>
              </a:rPr>
              <a:t>(k)</a:t>
            </a:r>
          </a:p>
          <a:p>
            <a:endParaRPr lang="en-US" altLang="en-US" sz="2400" dirty="0"/>
          </a:p>
          <a:p>
            <a:pPr marL="45720" indent="0">
              <a:buNone/>
            </a:pPr>
            <a:r>
              <a:rPr lang="en-US" altLang="en-US" sz="2400" dirty="0"/>
              <a:t>Update methods: </a:t>
            </a:r>
            <a:r>
              <a:rPr lang="en-US" altLang="en-US" sz="2400" b="1" dirty="0" err="1">
                <a:solidFill>
                  <a:srgbClr val="448741"/>
                </a:solidFill>
              </a:rPr>
              <a:t>insertItem</a:t>
            </a:r>
            <a:r>
              <a:rPr lang="en-US" altLang="en-US" sz="2400" b="1" dirty="0">
                <a:solidFill>
                  <a:srgbClr val="448741"/>
                </a:solidFill>
              </a:rPr>
              <a:t>(k, e), </a:t>
            </a:r>
            <a:r>
              <a:rPr lang="en-US" altLang="en-US" sz="2400" b="1" dirty="0" err="1">
                <a:solidFill>
                  <a:srgbClr val="448741"/>
                </a:solidFill>
              </a:rPr>
              <a:t>removeElement</a:t>
            </a:r>
            <a:r>
              <a:rPr lang="en-US" altLang="en-US" sz="2400" b="1" dirty="0">
                <a:solidFill>
                  <a:srgbClr val="448741"/>
                </a:solidFill>
              </a:rPr>
              <a:t>(k), </a:t>
            </a:r>
            <a:r>
              <a:rPr lang="en-US" altLang="en-US" sz="2400" b="1" dirty="0" err="1">
                <a:solidFill>
                  <a:srgbClr val="448741"/>
                </a:solidFill>
              </a:rPr>
              <a:t>removeAllElements</a:t>
            </a:r>
            <a:r>
              <a:rPr lang="en-US" altLang="en-US" sz="2400" b="1" dirty="0">
                <a:solidFill>
                  <a:srgbClr val="448741"/>
                </a:solidFill>
              </a:rPr>
              <a:t>(k)</a:t>
            </a:r>
          </a:p>
          <a:p>
            <a:endParaRPr lang="en-US" altLang="en-US" sz="2400" dirty="0"/>
          </a:p>
          <a:p>
            <a:pPr marL="45720" indent="0">
              <a:buNone/>
            </a:pPr>
            <a:r>
              <a:rPr lang="en-US" altLang="en-US" sz="2400" dirty="0"/>
              <a:t>Special element : </a:t>
            </a:r>
            <a:r>
              <a:rPr lang="en-US" altLang="en-US" sz="2000" b="1" dirty="0">
                <a:solidFill>
                  <a:srgbClr val="448741"/>
                </a:solidFill>
              </a:rPr>
              <a:t>NO_SUCH_KEY</a:t>
            </a:r>
            <a:r>
              <a:rPr lang="en-US" altLang="en-US" sz="2000" dirty="0"/>
              <a:t>, returned by an unsuccessful search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2C3BD-5FA0-4106-A127-C5F533ABB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2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9036-F1B2-4203-BC3D-9FAA8923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54E04-2BE9-4A6D-BF48-D57955866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Sequences / Arrays</a:t>
            </a:r>
          </a:p>
          <a:p>
            <a:pPr lvl="1"/>
            <a:r>
              <a:rPr lang="en-US" altLang="en-US" sz="2800" dirty="0"/>
              <a:t>ordered</a:t>
            </a:r>
          </a:p>
          <a:p>
            <a:pPr lvl="1"/>
            <a:r>
              <a:rPr lang="en-US" altLang="en-US" sz="2800" dirty="0"/>
              <a:t>unordered</a:t>
            </a:r>
          </a:p>
          <a:p>
            <a:r>
              <a:rPr lang="en-US" altLang="en-US" sz="2800" dirty="0"/>
              <a:t>Binary Search Trees</a:t>
            </a:r>
          </a:p>
          <a:p>
            <a:r>
              <a:rPr lang="en-US" altLang="en-US" sz="2800" dirty="0"/>
              <a:t>Skip lists</a:t>
            </a:r>
          </a:p>
          <a:p>
            <a:r>
              <a:rPr lang="en-US" altLang="en-US" sz="2800" dirty="0" err="1"/>
              <a:t>Hashtables</a:t>
            </a:r>
            <a:endParaRPr lang="en-US" alt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D0471-7989-47AF-A936-B95DC1771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3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utoShape 2">
            <a:extLst>
              <a:ext uri="{FF2B5EF4-FFF2-40B4-BE49-F238E27FC236}">
                <a16:creationId xmlns:a16="http://schemas.microsoft.com/office/drawing/2014/main" id="{FA9AEED1-B13B-4CA0-937C-2B78C1F58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215" y="1804686"/>
            <a:ext cx="3352796" cy="2600203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651760" bIns="0" anchor="b" anchorCtr="1"/>
          <a:lstStyle/>
          <a:p>
            <a:pPr algn="ctr"/>
            <a:r>
              <a:rPr lang="en-US" altLang="en-US" dirty="0">
                <a:latin typeface="Tahoma" panose="020B0604030504040204" pitchFamily="34" charset="0"/>
              </a:rPr>
              <a:t>subtree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C4587-268A-4EAF-8A33-7FE4C65E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55579E3B-01FC-4018-8E93-DF400354D2E3}"/>
              </a:ext>
            </a:extLst>
          </p:cNvPr>
          <p:cNvGrpSpPr>
            <a:grpSpLocks/>
          </p:cNvGrpSpPr>
          <p:nvPr/>
        </p:nvGrpSpPr>
        <p:grpSpPr bwMode="auto">
          <a:xfrm>
            <a:off x="2594225" y="704967"/>
            <a:ext cx="6143375" cy="5162433"/>
            <a:chOff x="3135" y="1253"/>
            <a:chExt cx="2336" cy="1963"/>
          </a:xfrm>
          <a:solidFill>
            <a:schemeClr val="bg2"/>
          </a:solidFill>
        </p:grpSpPr>
        <p:sp>
          <p:nvSpPr>
            <p:cNvPr id="6" name="AutoShape 6">
              <a:extLst>
                <a:ext uri="{FF2B5EF4-FFF2-40B4-BE49-F238E27FC236}">
                  <a16:creationId xmlns:a16="http://schemas.microsoft.com/office/drawing/2014/main" id="{2B16C836-9BED-48B4-877E-5A57F051A6C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17" y="1253"/>
              <a:ext cx="213" cy="232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7" name="AutoShape 7">
              <a:extLst>
                <a:ext uri="{FF2B5EF4-FFF2-40B4-BE49-F238E27FC236}">
                  <a16:creationId xmlns:a16="http://schemas.microsoft.com/office/drawing/2014/main" id="{3330FDC2-17D8-4E49-8E78-391D1B8F07A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85" y="1829"/>
              <a:ext cx="211" cy="232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8" name="AutoShape 8">
              <a:extLst>
                <a:ext uri="{FF2B5EF4-FFF2-40B4-BE49-F238E27FC236}">
                  <a16:creationId xmlns:a16="http://schemas.microsoft.com/office/drawing/2014/main" id="{9FA53ACC-8862-4DAB-A737-10DA1C60F7F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47" y="1828"/>
              <a:ext cx="224" cy="233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9" name="AutoShape 9">
              <a:extLst>
                <a:ext uri="{FF2B5EF4-FFF2-40B4-BE49-F238E27FC236}">
                  <a16:creationId xmlns:a16="http://schemas.microsoft.com/office/drawing/2014/main" id="{16DAB135-7145-4974-92DD-790A96506B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55" y="1829"/>
              <a:ext cx="213" cy="232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10" name="AutoShape 10">
              <a:extLst>
                <a:ext uri="{FF2B5EF4-FFF2-40B4-BE49-F238E27FC236}">
                  <a16:creationId xmlns:a16="http://schemas.microsoft.com/office/drawing/2014/main" id="{EF8C0E43-4685-449E-9F4B-E5C550AAB58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94" y="2404"/>
              <a:ext cx="222" cy="233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G</a:t>
              </a:r>
            </a:p>
          </p:txBody>
        </p:sp>
        <p:sp>
          <p:nvSpPr>
            <p:cNvPr id="11" name="AutoShape 11">
              <a:extLst>
                <a:ext uri="{FF2B5EF4-FFF2-40B4-BE49-F238E27FC236}">
                  <a16:creationId xmlns:a16="http://schemas.microsoft.com/office/drawing/2014/main" id="{5234FA26-AC9F-4F39-A408-3E63188DCA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07" y="2404"/>
              <a:ext cx="223" cy="233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H</a:t>
              </a:r>
            </a:p>
          </p:txBody>
        </p:sp>
        <p:sp>
          <p:nvSpPr>
            <p:cNvPr id="12" name="AutoShape 12">
              <a:extLst>
                <a:ext uri="{FF2B5EF4-FFF2-40B4-BE49-F238E27FC236}">
                  <a16:creationId xmlns:a16="http://schemas.microsoft.com/office/drawing/2014/main" id="{87CCF1D2-54C0-443B-8A70-EC7492A0907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35" y="2404"/>
              <a:ext cx="208" cy="232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E</a:t>
              </a:r>
            </a:p>
          </p:txBody>
        </p:sp>
        <p:sp>
          <p:nvSpPr>
            <p:cNvPr id="13" name="AutoShape 13">
              <a:extLst>
                <a:ext uri="{FF2B5EF4-FFF2-40B4-BE49-F238E27FC236}">
                  <a16:creationId xmlns:a16="http://schemas.microsoft.com/office/drawing/2014/main" id="{1542805F-EEC1-44D1-AA51-8F6C599BF5E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39" y="2405"/>
              <a:ext cx="202" cy="231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F</a:t>
              </a:r>
            </a:p>
          </p:txBody>
        </p:sp>
        <p:cxnSp>
          <p:nvCxnSpPr>
            <p:cNvPr id="14" name="AutoShape 14">
              <a:extLst>
                <a:ext uri="{FF2B5EF4-FFF2-40B4-BE49-F238E27FC236}">
                  <a16:creationId xmlns:a16="http://schemas.microsoft.com/office/drawing/2014/main" id="{60F8322D-A28D-4240-A6BE-AD3E77F88ED0}"/>
                </a:ext>
              </a:extLst>
            </p:cNvPr>
            <p:cNvCxnSpPr>
              <a:cxnSpLocks noChangeShapeType="1"/>
              <a:stCxn id="6" idx="2"/>
              <a:endCxn id="7" idx="0"/>
            </p:cNvCxnSpPr>
            <p:nvPr/>
          </p:nvCxnSpPr>
          <p:spPr bwMode="auto">
            <a:xfrm flipH="1">
              <a:off x="3491" y="1494"/>
              <a:ext cx="833" cy="326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5">
              <a:extLst>
                <a:ext uri="{FF2B5EF4-FFF2-40B4-BE49-F238E27FC236}">
                  <a16:creationId xmlns:a16="http://schemas.microsoft.com/office/drawing/2014/main" id="{5AB356DA-4D15-480E-AAAB-557ED88BB315}"/>
                </a:ext>
              </a:extLst>
            </p:cNvPr>
            <p:cNvCxnSpPr>
              <a:cxnSpLocks noChangeShapeType="1"/>
              <a:stCxn id="6" idx="2"/>
              <a:endCxn id="9" idx="0"/>
            </p:cNvCxnSpPr>
            <p:nvPr/>
          </p:nvCxnSpPr>
          <p:spPr bwMode="auto">
            <a:xfrm>
              <a:off x="4324" y="1494"/>
              <a:ext cx="538" cy="325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6">
              <a:extLst>
                <a:ext uri="{FF2B5EF4-FFF2-40B4-BE49-F238E27FC236}">
                  <a16:creationId xmlns:a16="http://schemas.microsoft.com/office/drawing/2014/main" id="{186580AF-E908-43C4-95FA-933D3E9DE286}"/>
                </a:ext>
              </a:extLst>
            </p:cNvPr>
            <p:cNvCxnSpPr>
              <a:cxnSpLocks noChangeShapeType="1"/>
              <a:stCxn id="6" idx="2"/>
              <a:endCxn id="8" idx="0"/>
            </p:cNvCxnSpPr>
            <p:nvPr/>
          </p:nvCxnSpPr>
          <p:spPr bwMode="auto">
            <a:xfrm>
              <a:off x="4324" y="1494"/>
              <a:ext cx="1036" cy="325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7">
              <a:extLst>
                <a:ext uri="{FF2B5EF4-FFF2-40B4-BE49-F238E27FC236}">
                  <a16:creationId xmlns:a16="http://schemas.microsoft.com/office/drawing/2014/main" id="{CA7B9F07-0E39-49C2-BD2F-57E36132BA3E}"/>
                </a:ext>
              </a:extLst>
            </p:cNvPr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>
              <a:off x="4862" y="2071"/>
              <a:ext cx="257" cy="32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8">
              <a:extLst>
                <a:ext uri="{FF2B5EF4-FFF2-40B4-BE49-F238E27FC236}">
                  <a16:creationId xmlns:a16="http://schemas.microsoft.com/office/drawing/2014/main" id="{9D50AD4C-660A-4D2B-B178-EEBCB15D7E01}"/>
                </a:ext>
              </a:extLst>
            </p:cNvPr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 flipH="1">
              <a:off x="4606" y="2071"/>
              <a:ext cx="256" cy="32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9">
              <a:extLst>
                <a:ext uri="{FF2B5EF4-FFF2-40B4-BE49-F238E27FC236}">
                  <a16:creationId xmlns:a16="http://schemas.microsoft.com/office/drawing/2014/main" id="{248E425F-EF38-4243-8F6C-C90C5433A24F}"/>
                </a:ext>
              </a:extLst>
            </p:cNvPr>
            <p:cNvCxnSpPr>
              <a:cxnSpLocks noChangeShapeType="1"/>
              <a:stCxn id="7" idx="2"/>
              <a:endCxn id="13" idx="0"/>
            </p:cNvCxnSpPr>
            <p:nvPr/>
          </p:nvCxnSpPr>
          <p:spPr bwMode="auto">
            <a:xfrm>
              <a:off x="3491" y="2070"/>
              <a:ext cx="250" cy="326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20">
              <a:extLst>
                <a:ext uri="{FF2B5EF4-FFF2-40B4-BE49-F238E27FC236}">
                  <a16:creationId xmlns:a16="http://schemas.microsoft.com/office/drawing/2014/main" id="{672F3FEE-DCCD-422D-8120-63BE72CEFA2B}"/>
                </a:ext>
              </a:extLst>
            </p:cNvPr>
            <p:cNvCxnSpPr>
              <a:cxnSpLocks noChangeShapeType="1"/>
              <a:stCxn id="7" idx="2"/>
              <a:endCxn id="12" idx="0"/>
            </p:cNvCxnSpPr>
            <p:nvPr/>
          </p:nvCxnSpPr>
          <p:spPr bwMode="auto">
            <a:xfrm flipH="1">
              <a:off x="3239" y="2070"/>
              <a:ext cx="252" cy="323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AutoShape 21">
              <a:extLst>
                <a:ext uri="{FF2B5EF4-FFF2-40B4-BE49-F238E27FC236}">
                  <a16:creationId xmlns:a16="http://schemas.microsoft.com/office/drawing/2014/main" id="{E8557A22-97EF-407D-8210-F95F9A107E8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89" y="2985"/>
              <a:ext cx="181" cy="229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22" name="AutoShape 22">
              <a:extLst>
                <a:ext uri="{FF2B5EF4-FFF2-40B4-BE49-F238E27FC236}">
                  <a16:creationId xmlns:a16="http://schemas.microsoft.com/office/drawing/2014/main" id="{75D5CDEA-6CB2-4302-88A7-60AF27D53D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55" y="2985"/>
              <a:ext cx="187" cy="230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J</a:t>
              </a:r>
            </a:p>
          </p:txBody>
        </p:sp>
        <p:cxnSp>
          <p:nvCxnSpPr>
            <p:cNvPr id="23" name="AutoShape 23">
              <a:extLst>
                <a:ext uri="{FF2B5EF4-FFF2-40B4-BE49-F238E27FC236}">
                  <a16:creationId xmlns:a16="http://schemas.microsoft.com/office/drawing/2014/main" id="{E1ED7AF7-7BF9-416E-B0C6-F658862230D5}"/>
                </a:ext>
              </a:extLst>
            </p:cNvPr>
            <p:cNvCxnSpPr>
              <a:cxnSpLocks noChangeShapeType="1"/>
              <a:stCxn id="13" idx="2"/>
              <a:endCxn id="22" idx="0"/>
            </p:cNvCxnSpPr>
            <p:nvPr/>
          </p:nvCxnSpPr>
          <p:spPr bwMode="auto">
            <a:xfrm>
              <a:off x="3741" y="2646"/>
              <a:ext cx="8" cy="32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24">
              <a:extLst>
                <a:ext uri="{FF2B5EF4-FFF2-40B4-BE49-F238E27FC236}">
                  <a16:creationId xmlns:a16="http://schemas.microsoft.com/office/drawing/2014/main" id="{377CCEA6-1CFC-449B-9007-30EB30C96171}"/>
                </a:ext>
              </a:extLst>
            </p:cNvPr>
            <p:cNvCxnSpPr>
              <a:cxnSpLocks noChangeShapeType="1"/>
              <a:stCxn id="13" idx="2"/>
              <a:endCxn id="21" idx="0"/>
            </p:cNvCxnSpPr>
            <p:nvPr/>
          </p:nvCxnSpPr>
          <p:spPr bwMode="auto">
            <a:xfrm flipH="1">
              <a:off x="3380" y="2646"/>
              <a:ext cx="361" cy="32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AutoShape 25">
              <a:extLst>
                <a:ext uri="{FF2B5EF4-FFF2-40B4-BE49-F238E27FC236}">
                  <a16:creationId xmlns:a16="http://schemas.microsoft.com/office/drawing/2014/main" id="{57C5EF77-2873-468D-8830-BFD7929D631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27" y="2984"/>
              <a:ext cx="211" cy="232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K</a:t>
              </a:r>
            </a:p>
          </p:txBody>
        </p:sp>
        <p:cxnSp>
          <p:nvCxnSpPr>
            <p:cNvPr id="26" name="AutoShape 26">
              <a:extLst>
                <a:ext uri="{FF2B5EF4-FFF2-40B4-BE49-F238E27FC236}">
                  <a16:creationId xmlns:a16="http://schemas.microsoft.com/office/drawing/2014/main" id="{79572644-2A1B-418D-AB5D-CF180892265A}"/>
                </a:ext>
              </a:extLst>
            </p:cNvPr>
            <p:cNvCxnSpPr>
              <a:cxnSpLocks noChangeShapeType="1"/>
              <a:stCxn id="13" idx="2"/>
              <a:endCxn id="25" idx="0"/>
            </p:cNvCxnSpPr>
            <p:nvPr/>
          </p:nvCxnSpPr>
          <p:spPr bwMode="auto">
            <a:xfrm>
              <a:off x="3741" y="2646"/>
              <a:ext cx="392" cy="32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7914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8FD3-50BF-4A4C-AC66-CCA7C8F5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Unordered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30122-D3B9-43D8-A386-62DEF6DAA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Unordered array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>
                <a:solidFill>
                  <a:srgbClr val="EE2217"/>
                </a:solidFill>
              </a:rPr>
              <a:t>Searching and Removing takes O(n) time</a:t>
            </a:r>
          </a:p>
          <a:p>
            <a:r>
              <a:rPr lang="en-US" altLang="en-US" dirty="0">
                <a:solidFill>
                  <a:srgbClr val="448741"/>
                </a:solidFill>
              </a:rPr>
              <a:t>Inserting takes O(1) time</a:t>
            </a:r>
            <a:endParaRPr lang="en-US" altLang="en-US" dirty="0"/>
          </a:p>
          <a:p>
            <a:r>
              <a:rPr lang="en-US" altLang="en-US" dirty="0"/>
              <a:t>Application : Log files (frequent insertions, rare searches and removals)</a:t>
            </a:r>
          </a:p>
          <a:p>
            <a:endParaRPr lang="en-US" altLang="en-US" sz="3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9ADEC-99BE-453E-A909-F095C0D2A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9CB60E-EBD9-4796-9DA1-842DD221F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5"/>
          <a:stretch>
            <a:fillRect/>
          </a:stretch>
        </p:blipFill>
        <p:spPr bwMode="auto">
          <a:xfrm>
            <a:off x="2015447" y="2709809"/>
            <a:ext cx="5448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455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C9938-DC88-4844-9B23-8AC18D69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Ordered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C82EE-A273-4D25-ACE3-F7FCC347B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altLang="en-US" sz="2800" dirty="0"/>
          </a:p>
          <a:p>
            <a:r>
              <a:rPr lang="en-US" altLang="en-US" sz="2800" dirty="0">
                <a:solidFill>
                  <a:srgbClr val="448741"/>
                </a:solidFill>
              </a:rPr>
              <a:t>Searching takes O(log n) time (binary search)</a:t>
            </a:r>
            <a:endParaRPr lang="en-US" altLang="en-US" sz="2800" dirty="0"/>
          </a:p>
          <a:p>
            <a:r>
              <a:rPr lang="en-US" altLang="en-US" sz="2800" dirty="0">
                <a:solidFill>
                  <a:srgbClr val="EE2217"/>
                </a:solidFill>
              </a:rPr>
              <a:t>Inserting and Removing takes O(n) time</a:t>
            </a:r>
          </a:p>
          <a:p>
            <a:pPr lvl="1"/>
            <a:r>
              <a:rPr lang="en-US" altLang="en-US" sz="2400" dirty="0"/>
              <a:t>Not </a:t>
            </a:r>
            <a:r>
              <a:rPr lang="en-US" altLang="en-US" sz="2400" dirty="0" err="1"/>
              <a:t>logn</a:t>
            </a:r>
            <a:r>
              <a:rPr lang="en-US" altLang="en-US" sz="2400" dirty="0"/>
              <a:t> because even if the item can be found in log n time, array elements need to shifted down or up (arrays are static memory not linked)</a:t>
            </a:r>
          </a:p>
          <a:p>
            <a:r>
              <a:rPr lang="en-US" altLang="en-US" sz="2800" dirty="0"/>
              <a:t>Application : Look-up tables (frequent searches, rare insertions and removals)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A4525-0770-4954-AA53-927DF785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00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6C06-0505-493B-A176-A0A005B8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Binary Search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1F0FB-B4CC-40ED-814C-5238C0413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Implement a dictionary with a BST</a:t>
            </a:r>
          </a:p>
          <a:p>
            <a:pPr marL="45720" indent="0">
              <a:buNone/>
            </a:pPr>
            <a:endParaRPr lang="en-US" altLang="en-US" sz="3200" dirty="0"/>
          </a:p>
          <a:p>
            <a:pPr lvl="1"/>
            <a:r>
              <a:rPr lang="en-US" altLang="en-US" sz="2800" dirty="0"/>
              <a:t>Each internal node stores </a:t>
            </a:r>
            <a:r>
              <a:rPr lang="en-US" altLang="en-US" sz="2800" dirty="0">
                <a:solidFill>
                  <a:srgbClr val="006600"/>
                </a:solidFill>
              </a:rPr>
              <a:t>an item (k, e) of a dictionary</a:t>
            </a:r>
            <a:r>
              <a:rPr lang="en-US" altLang="en-US" sz="2800" dirty="0"/>
              <a:t>. </a:t>
            </a:r>
          </a:p>
          <a:p>
            <a:pPr lvl="1"/>
            <a:r>
              <a:rPr lang="en-US" altLang="en-US" sz="2800" dirty="0"/>
              <a:t>Keys stored at nodes in the left subtree of v are less than or equal to k.</a:t>
            </a:r>
          </a:p>
          <a:p>
            <a:pPr lvl="1"/>
            <a:r>
              <a:rPr lang="en-US" altLang="en-US" sz="2800" dirty="0"/>
              <a:t>Keys stored at nodes in the right subtree of v are greater than or equal to k.</a:t>
            </a:r>
          </a:p>
          <a:p>
            <a:pPr marL="4572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72E5E-A828-4C8C-9B95-CF091E7B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08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12B98-24A5-4FA5-9BB2-D7D5BB29B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B44ECC-91DA-42C7-B553-BF5D9E8744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400" b="1" dirty="0"/>
              <a:t>Root</a:t>
            </a:r>
            <a:r>
              <a:rPr lang="en-US" altLang="en-US" sz="2400" dirty="0"/>
              <a:t>: node without parent (A)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Siblings</a:t>
            </a:r>
            <a:r>
              <a:rPr lang="en-US" altLang="en-US" sz="2400" dirty="0"/>
              <a:t>: nodes share the same parent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Internal node</a:t>
            </a:r>
            <a:r>
              <a:rPr lang="en-US" altLang="en-US" sz="2400" dirty="0"/>
              <a:t>: node with at least one child (A, B, C, F)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External node</a:t>
            </a:r>
            <a:r>
              <a:rPr lang="en-US" altLang="en-US" sz="2400" dirty="0"/>
              <a:t> (leaf ): node without children (E, I, J, K, G, H, D)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Ancestors</a:t>
            </a:r>
            <a:r>
              <a:rPr lang="en-US" altLang="en-US" sz="2400" dirty="0"/>
              <a:t> of a node: parent, grandparent, grand-grandparent, etc.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Descendant</a:t>
            </a:r>
            <a:r>
              <a:rPr lang="en-US" altLang="en-US" sz="2400" dirty="0"/>
              <a:t> of a node: child, grandchild, grand-grandchild, etc.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B090B-B574-41AA-9825-F90096AE2C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400" b="1" dirty="0"/>
              <a:t>Depth</a:t>
            </a:r>
            <a:r>
              <a:rPr lang="en-US" altLang="en-US" sz="2400" dirty="0"/>
              <a:t> of a node: number of ancestors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Height</a:t>
            </a:r>
            <a:r>
              <a:rPr lang="en-US" altLang="en-US" sz="2400" dirty="0"/>
              <a:t> of a tree: maximum depth of a node (3)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Degree</a:t>
            </a:r>
            <a:r>
              <a:rPr lang="en-US" altLang="en-US" sz="2400" dirty="0"/>
              <a:t> of a node: the number of its children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Degree</a:t>
            </a:r>
            <a:r>
              <a:rPr lang="en-US" altLang="en-US" sz="2400" dirty="0"/>
              <a:t> of a tree: the maximum number of its node.</a:t>
            </a:r>
            <a:endParaRPr lang="en-US" altLang="en-US" sz="2400" b="1" dirty="0"/>
          </a:p>
          <a:p>
            <a:r>
              <a:rPr lang="en-US" altLang="en-US" sz="2400" b="1" dirty="0"/>
              <a:t>Subtree</a:t>
            </a:r>
            <a:r>
              <a:rPr lang="en-US" altLang="en-US" sz="2400" dirty="0"/>
              <a:t>: tree consisting of a node and its descendants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818B7-9C0D-4142-A9C0-421341D00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2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4E635-3B8B-4FA8-A66E-9A4C238A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349A91-AF4F-4BE4-9097-7298643A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6" name="Group 11">
            <a:extLst>
              <a:ext uri="{FF2B5EF4-FFF2-40B4-BE49-F238E27FC236}">
                <a16:creationId xmlns:a16="http://schemas.microsoft.com/office/drawing/2014/main" id="{A95DFAB1-8DD0-48E6-AB09-20357198285C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752600"/>
            <a:ext cx="2819400" cy="4343400"/>
            <a:chOff x="288" y="1392"/>
            <a:chExt cx="1776" cy="2736"/>
          </a:xfrm>
          <a:solidFill>
            <a:schemeClr val="bg2"/>
          </a:solidFill>
        </p:grpSpPr>
        <p:sp>
          <p:nvSpPr>
            <p:cNvPr id="7" name="Rectangle 12">
              <a:extLst>
                <a:ext uri="{FF2B5EF4-FFF2-40B4-BE49-F238E27FC236}">
                  <a16:creationId xmlns:a16="http://schemas.microsoft.com/office/drawing/2014/main" id="{5CF3831C-DEF1-48DC-B18F-11A1A2C73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392"/>
              <a:ext cx="240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dirty="0"/>
                <a:t>A</a:t>
              </a:r>
            </a:p>
          </p:txBody>
        </p:sp>
        <p:sp>
          <p:nvSpPr>
            <p:cNvPr id="8" name="Rectangle 13">
              <a:extLst>
                <a:ext uri="{FF2B5EF4-FFF2-40B4-BE49-F238E27FC236}">
                  <a16:creationId xmlns:a16="http://schemas.microsoft.com/office/drawing/2014/main" id="{67336D05-F952-4A07-8AA5-E2646F8A9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920"/>
              <a:ext cx="240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dirty="0"/>
                <a:t>B</a:t>
              </a:r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B69F3318-AE1F-4B9E-B3BD-90B6F01B1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920"/>
              <a:ext cx="240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  <p:sp>
          <p:nvSpPr>
            <p:cNvPr id="10" name="Rectangle 15">
              <a:extLst>
                <a:ext uri="{FF2B5EF4-FFF2-40B4-BE49-F238E27FC236}">
                  <a16:creationId xmlns:a16="http://schemas.microsoft.com/office/drawing/2014/main" id="{43380FE3-0375-4A36-AEA8-5D7833E51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592"/>
              <a:ext cx="240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  <p:sp>
          <p:nvSpPr>
            <p:cNvPr id="11" name="Rectangle 16">
              <a:extLst>
                <a:ext uri="{FF2B5EF4-FFF2-40B4-BE49-F238E27FC236}">
                  <a16:creationId xmlns:a16="http://schemas.microsoft.com/office/drawing/2014/main" id="{B88CFE8E-4828-490A-B16B-AAC567468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360"/>
              <a:ext cx="240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  <p:sp>
          <p:nvSpPr>
            <p:cNvPr id="12" name="Rectangle 17">
              <a:extLst>
                <a:ext uri="{FF2B5EF4-FFF2-40B4-BE49-F238E27FC236}">
                  <a16:creationId xmlns:a16="http://schemas.microsoft.com/office/drawing/2014/main" id="{D6C4BA6B-5938-450D-B624-0564B01AB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592"/>
              <a:ext cx="240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  <p:sp>
          <p:nvSpPr>
            <p:cNvPr id="13" name="Rectangle 18">
              <a:extLst>
                <a:ext uri="{FF2B5EF4-FFF2-40B4-BE49-F238E27FC236}">
                  <a16:creationId xmlns:a16="http://schemas.microsoft.com/office/drawing/2014/main" id="{FC22FE0E-0E14-4756-B6AE-1F7532D15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592"/>
              <a:ext cx="240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  <p:sp>
          <p:nvSpPr>
            <p:cNvPr id="14" name="Line 19">
              <a:extLst>
                <a:ext uri="{FF2B5EF4-FFF2-40B4-BE49-F238E27FC236}">
                  <a16:creationId xmlns:a16="http://schemas.microsoft.com/office/drawing/2014/main" id="{D0953BED-E41F-402D-8397-3DA05854C7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633"/>
              <a:ext cx="288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Line 20">
              <a:extLst>
                <a:ext uri="{FF2B5EF4-FFF2-40B4-BE49-F238E27FC236}">
                  <a16:creationId xmlns:a16="http://schemas.microsoft.com/office/drawing/2014/main" id="{822733BF-C942-450D-BCD6-496F3FFE92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1632"/>
              <a:ext cx="288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Line 21">
              <a:extLst>
                <a:ext uri="{FF2B5EF4-FFF2-40B4-BE49-F238E27FC236}">
                  <a16:creationId xmlns:a16="http://schemas.microsoft.com/office/drawing/2014/main" id="{020F3836-6440-4C4E-BFEC-AC2251BC2D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208"/>
              <a:ext cx="0" cy="38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Line 22">
              <a:extLst>
                <a:ext uri="{FF2B5EF4-FFF2-40B4-BE49-F238E27FC236}">
                  <a16:creationId xmlns:a16="http://schemas.microsoft.com/office/drawing/2014/main" id="{ABE46859-D41E-401C-88CC-266679C96A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2208"/>
              <a:ext cx="384" cy="38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Line 23">
              <a:extLst>
                <a:ext uri="{FF2B5EF4-FFF2-40B4-BE49-F238E27FC236}">
                  <a16:creationId xmlns:a16="http://schemas.microsoft.com/office/drawing/2014/main" id="{214F7F6F-09FC-4A1D-9EEE-5E93AD7A7F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208"/>
              <a:ext cx="432" cy="38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Line 24">
              <a:extLst>
                <a:ext uri="{FF2B5EF4-FFF2-40B4-BE49-F238E27FC236}">
                  <a16:creationId xmlns:a16="http://schemas.microsoft.com/office/drawing/2014/main" id="{B7371550-46E6-4BC8-BF92-0C85C3C3B3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832"/>
              <a:ext cx="0" cy="52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320C2BCB-D4F8-4392-BE54-BDFCFD528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888"/>
              <a:ext cx="240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/>
                <a:t>I</a:t>
              </a:r>
            </a:p>
          </p:txBody>
        </p:sp>
        <p:sp>
          <p:nvSpPr>
            <p:cNvPr id="21" name="Line 26">
              <a:extLst>
                <a:ext uri="{FF2B5EF4-FFF2-40B4-BE49-F238E27FC236}">
                  <a16:creationId xmlns:a16="http://schemas.microsoft.com/office/drawing/2014/main" id="{CBAAFE2C-2630-4D8C-89F7-B86F6A8362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600"/>
              <a:ext cx="192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B3A463A7-598F-4C6F-AEB0-159E5B278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888"/>
              <a:ext cx="240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/>
                <a:t>H</a:t>
              </a:r>
            </a:p>
          </p:txBody>
        </p:sp>
        <p:sp>
          <p:nvSpPr>
            <p:cNvPr id="23" name="Line 28">
              <a:extLst>
                <a:ext uri="{FF2B5EF4-FFF2-40B4-BE49-F238E27FC236}">
                  <a16:creationId xmlns:a16="http://schemas.microsoft.com/office/drawing/2014/main" id="{916B072F-4632-42D4-892C-D783FC74C5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" y="3600"/>
              <a:ext cx="336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4" name="Text Box 29">
            <a:extLst>
              <a:ext uri="{FF2B5EF4-FFF2-40B4-BE49-F238E27FC236}">
                <a16:creationId xmlns:a16="http://schemas.microsoft.com/office/drawing/2014/main" id="{665A6E31-282D-4A17-B242-728A93246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0912" y="2027433"/>
            <a:ext cx="2125035" cy="3671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 dirty="0">
                <a:solidFill>
                  <a:schemeClr val="accent1"/>
                </a:solidFill>
              </a:rPr>
              <a:t>Property</a:t>
            </a:r>
            <a:r>
              <a:rPr lang="en-US" altLang="en-US" dirty="0">
                <a:solidFill>
                  <a:schemeClr val="accent1"/>
                </a:solidFill>
              </a:rPr>
              <a:t>		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dirty="0">
                <a:solidFill>
                  <a:schemeClr val="accent1"/>
                </a:solidFill>
              </a:rPr>
              <a:t>Number of nodes</a:t>
            </a: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en-US" dirty="0">
                <a:solidFill>
                  <a:schemeClr val="accent1"/>
                </a:solidFill>
              </a:rPr>
              <a:t>Height</a:t>
            </a: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en-US" dirty="0">
                <a:solidFill>
                  <a:schemeClr val="accent1"/>
                </a:solidFill>
              </a:rPr>
              <a:t>Root Node</a:t>
            </a: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en-US" dirty="0">
                <a:solidFill>
                  <a:schemeClr val="accent1"/>
                </a:solidFill>
              </a:rPr>
              <a:t>Leaves</a:t>
            </a: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en-US" dirty="0">
                <a:solidFill>
                  <a:schemeClr val="accent1"/>
                </a:solidFill>
              </a:rPr>
              <a:t>Interior nodes</a:t>
            </a: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en-US" dirty="0">
                <a:solidFill>
                  <a:schemeClr val="accent1"/>
                </a:solidFill>
              </a:rPr>
              <a:t>Ancestors of  H</a:t>
            </a: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en-US" dirty="0">
                <a:solidFill>
                  <a:schemeClr val="accent1"/>
                </a:solidFill>
              </a:rPr>
              <a:t>Descendants of  B</a:t>
            </a: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en-US" dirty="0">
                <a:solidFill>
                  <a:schemeClr val="accent1"/>
                </a:solidFill>
              </a:rPr>
              <a:t>Siblings of  E</a:t>
            </a: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en-US" dirty="0">
                <a:solidFill>
                  <a:schemeClr val="accent1"/>
                </a:solidFill>
              </a:rPr>
              <a:t>Right subtree of A</a:t>
            </a: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en-US" dirty="0">
                <a:solidFill>
                  <a:schemeClr val="accent1"/>
                </a:solidFill>
              </a:rPr>
              <a:t>Degree of this tree</a:t>
            </a:r>
          </a:p>
        </p:txBody>
      </p:sp>
      <p:sp>
        <p:nvSpPr>
          <p:cNvPr id="25" name="Text Box 29">
            <a:extLst>
              <a:ext uri="{FF2B5EF4-FFF2-40B4-BE49-F238E27FC236}">
                <a16:creationId xmlns:a16="http://schemas.microsoft.com/office/drawing/2014/main" id="{0AE90481-3BED-4C21-9E94-16F41E42C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5341" y="2027432"/>
            <a:ext cx="2125035" cy="3671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 dirty="0">
                <a:solidFill>
                  <a:schemeClr val="accent1"/>
                </a:solidFill>
              </a:rPr>
              <a:t>Value</a:t>
            </a:r>
            <a:endParaRPr lang="en-US" altLang="en-US" dirty="0">
              <a:solidFill>
                <a:schemeClr val="accent1"/>
              </a:solidFill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en-US" dirty="0">
                <a:solidFill>
                  <a:schemeClr val="accent1"/>
                </a:solidFill>
              </a:rPr>
              <a:t>9</a:t>
            </a: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en-US" dirty="0">
                <a:solidFill>
                  <a:schemeClr val="accent1"/>
                </a:solidFill>
              </a:rPr>
              <a:t>4</a:t>
            </a: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en-US" dirty="0">
                <a:solidFill>
                  <a:schemeClr val="accent1"/>
                </a:solidFill>
              </a:rPr>
              <a:t>A</a:t>
            </a: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en-US" dirty="0">
                <a:solidFill>
                  <a:schemeClr val="accent1"/>
                </a:solidFill>
              </a:rPr>
              <a:t>D,H,I,F,C</a:t>
            </a: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en-US" dirty="0">
                <a:solidFill>
                  <a:schemeClr val="accent1"/>
                </a:solidFill>
              </a:rPr>
              <a:t>A,B,E,G</a:t>
            </a: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en-US" dirty="0">
                <a:solidFill>
                  <a:schemeClr val="accent1"/>
                </a:solidFill>
              </a:rPr>
              <a:t>G,E,B,A</a:t>
            </a: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en-US" dirty="0">
                <a:solidFill>
                  <a:schemeClr val="accent1"/>
                </a:solidFill>
              </a:rPr>
              <a:t>D,E,G,H,I,F</a:t>
            </a: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en-US" dirty="0">
                <a:solidFill>
                  <a:schemeClr val="accent1"/>
                </a:solidFill>
              </a:rPr>
              <a:t>D,F</a:t>
            </a: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en-US" dirty="0">
                <a:solidFill>
                  <a:schemeClr val="accent1"/>
                </a:solidFill>
              </a:rPr>
              <a:t>C</a:t>
            </a: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en-US" dirty="0">
                <a:solidFill>
                  <a:schemeClr val="accent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2912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8D120F9-2361-44A5-8E5E-010DEDD8A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ADT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D683B04-9D9F-45E2-A598-1B138A0483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sz="1800" dirty="0"/>
              <a:t>We use positions to abstract nodes</a:t>
            </a:r>
          </a:p>
          <a:p>
            <a:r>
              <a:rPr lang="en-US" altLang="en-US" sz="1800" dirty="0"/>
              <a:t>Generic methods:</a:t>
            </a:r>
          </a:p>
          <a:p>
            <a:pPr lvl="1"/>
            <a:r>
              <a:rPr lang="en-US" altLang="en-US" sz="1600" dirty="0"/>
              <a:t>integer </a:t>
            </a:r>
            <a:r>
              <a:rPr lang="en-US" altLang="en-US" sz="1600" b="1" dirty="0">
                <a:solidFill>
                  <a:schemeClr val="tx2"/>
                </a:solidFill>
              </a:rPr>
              <a:t>size</a:t>
            </a:r>
            <a:r>
              <a:rPr lang="en-US" altLang="en-US" sz="1600" dirty="0"/>
              <a:t>()</a:t>
            </a:r>
          </a:p>
          <a:p>
            <a:pPr lvl="1"/>
            <a:r>
              <a:rPr lang="en-US" altLang="en-US" sz="1600" dirty="0" err="1"/>
              <a:t>boolean</a:t>
            </a:r>
            <a:r>
              <a:rPr lang="en-US" altLang="en-US" sz="1600" dirty="0"/>
              <a:t> </a:t>
            </a:r>
            <a:r>
              <a:rPr lang="en-US" altLang="en-US" sz="1600" b="1" dirty="0" err="1">
                <a:solidFill>
                  <a:schemeClr val="tx2"/>
                </a:solidFill>
              </a:rPr>
              <a:t>isEmpty</a:t>
            </a:r>
            <a:r>
              <a:rPr lang="en-US" altLang="en-US" sz="1600" dirty="0"/>
              <a:t>()</a:t>
            </a:r>
          </a:p>
          <a:p>
            <a:pPr lvl="1"/>
            <a:r>
              <a:rPr lang="en-US" altLang="en-US" sz="1600" dirty="0" err="1"/>
              <a:t>objectIterator</a:t>
            </a:r>
            <a:r>
              <a:rPr lang="en-US" altLang="en-US" sz="1600" dirty="0"/>
              <a:t> </a:t>
            </a:r>
            <a:r>
              <a:rPr lang="en-US" altLang="en-US" sz="1600" b="1" dirty="0">
                <a:solidFill>
                  <a:schemeClr val="tx2"/>
                </a:solidFill>
              </a:rPr>
              <a:t>elements</a:t>
            </a:r>
            <a:r>
              <a:rPr lang="en-US" altLang="en-US" sz="1600" dirty="0"/>
              <a:t>()</a:t>
            </a:r>
          </a:p>
          <a:p>
            <a:pPr lvl="1"/>
            <a:r>
              <a:rPr lang="en-US" altLang="en-US" sz="1600" dirty="0" err="1"/>
              <a:t>positionIterator</a:t>
            </a:r>
            <a:r>
              <a:rPr lang="en-US" altLang="en-US" sz="1600" dirty="0"/>
              <a:t> </a:t>
            </a:r>
            <a:r>
              <a:rPr lang="en-US" altLang="en-US" sz="1600" b="1" dirty="0">
                <a:solidFill>
                  <a:schemeClr val="tx2"/>
                </a:solidFill>
              </a:rPr>
              <a:t>positions</a:t>
            </a:r>
            <a:r>
              <a:rPr lang="en-US" altLang="en-US" sz="1600" dirty="0"/>
              <a:t>()</a:t>
            </a:r>
          </a:p>
          <a:p>
            <a:r>
              <a:rPr lang="en-US" altLang="en-US" sz="1800" dirty="0"/>
              <a:t>Accessor methods:</a:t>
            </a:r>
          </a:p>
          <a:p>
            <a:pPr lvl="1"/>
            <a:r>
              <a:rPr lang="en-US" altLang="en-US" sz="1600" dirty="0"/>
              <a:t>position </a:t>
            </a:r>
            <a:r>
              <a:rPr lang="en-US" altLang="en-US" sz="1600" b="1" dirty="0">
                <a:solidFill>
                  <a:schemeClr val="tx2"/>
                </a:solidFill>
              </a:rPr>
              <a:t>root</a:t>
            </a:r>
            <a:r>
              <a:rPr lang="en-US" altLang="en-US" sz="1600" dirty="0"/>
              <a:t>()</a:t>
            </a:r>
          </a:p>
          <a:p>
            <a:pPr lvl="1"/>
            <a:r>
              <a:rPr lang="en-US" altLang="en-US" sz="1600" dirty="0"/>
              <a:t>position </a:t>
            </a:r>
            <a:r>
              <a:rPr lang="en-US" altLang="en-US" sz="1600" b="1" dirty="0">
                <a:solidFill>
                  <a:schemeClr val="tx2"/>
                </a:solidFill>
              </a:rPr>
              <a:t>parent</a:t>
            </a:r>
            <a:r>
              <a:rPr lang="en-US" altLang="en-US" sz="1600" dirty="0"/>
              <a:t>(p)</a:t>
            </a:r>
          </a:p>
          <a:p>
            <a:pPr lvl="1"/>
            <a:r>
              <a:rPr lang="en-US" altLang="en-US" sz="1600" dirty="0" err="1"/>
              <a:t>positionIterator</a:t>
            </a:r>
            <a:r>
              <a:rPr lang="en-US" altLang="en-US" sz="1600" dirty="0"/>
              <a:t> </a:t>
            </a:r>
            <a:r>
              <a:rPr lang="en-US" altLang="en-US" sz="1600" b="1" dirty="0">
                <a:solidFill>
                  <a:schemeClr val="tx2"/>
                </a:solidFill>
              </a:rPr>
              <a:t>children</a:t>
            </a:r>
            <a:r>
              <a:rPr lang="en-US" altLang="en-US" sz="1600" dirty="0"/>
              <a:t>(p)</a:t>
            </a:r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18EE68E-3619-4E3A-B708-0E41720191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sz="1800" dirty="0"/>
              <a:t>Query methods:</a:t>
            </a:r>
          </a:p>
          <a:p>
            <a:pPr lvl="1"/>
            <a:r>
              <a:rPr lang="en-US" altLang="en-US" sz="1600" dirty="0" err="1"/>
              <a:t>boolean</a:t>
            </a:r>
            <a:r>
              <a:rPr lang="en-US" altLang="en-US" sz="1600" dirty="0"/>
              <a:t> </a:t>
            </a:r>
            <a:r>
              <a:rPr lang="en-US" altLang="en-US" sz="1600" b="1" dirty="0" err="1">
                <a:solidFill>
                  <a:schemeClr val="tx2"/>
                </a:solidFill>
              </a:rPr>
              <a:t>isInternal</a:t>
            </a:r>
            <a:r>
              <a:rPr lang="en-US" altLang="en-US" sz="1600" dirty="0"/>
              <a:t>(p)</a:t>
            </a:r>
          </a:p>
          <a:p>
            <a:pPr lvl="1"/>
            <a:r>
              <a:rPr lang="en-US" altLang="en-US" sz="1600" dirty="0" err="1"/>
              <a:t>boolean</a:t>
            </a:r>
            <a:r>
              <a:rPr lang="en-US" altLang="en-US" sz="1600" dirty="0"/>
              <a:t> </a:t>
            </a:r>
            <a:r>
              <a:rPr lang="en-US" altLang="en-US" sz="1600" b="1" dirty="0" err="1">
                <a:solidFill>
                  <a:schemeClr val="tx2"/>
                </a:solidFill>
              </a:rPr>
              <a:t>isExternal</a:t>
            </a:r>
            <a:r>
              <a:rPr lang="en-US" altLang="en-US" sz="1600" dirty="0"/>
              <a:t>(p)</a:t>
            </a:r>
          </a:p>
          <a:p>
            <a:pPr lvl="1"/>
            <a:r>
              <a:rPr lang="en-US" altLang="en-US" sz="1600" dirty="0" err="1"/>
              <a:t>boolean</a:t>
            </a:r>
            <a:r>
              <a:rPr lang="en-US" altLang="en-US" sz="1600" dirty="0"/>
              <a:t> </a:t>
            </a:r>
            <a:r>
              <a:rPr lang="en-US" altLang="en-US" sz="1600" b="1" dirty="0" err="1">
                <a:solidFill>
                  <a:schemeClr val="tx2"/>
                </a:solidFill>
              </a:rPr>
              <a:t>isRoot</a:t>
            </a:r>
            <a:r>
              <a:rPr lang="en-US" altLang="en-US" sz="1600" dirty="0"/>
              <a:t>(p)</a:t>
            </a:r>
          </a:p>
          <a:p>
            <a:r>
              <a:rPr lang="en-US" altLang="en-US" sz="1800" dirty="0"/>
              <a:t>Update methods:</a:t>
            </a:r>
          </a:p>
          <a:p>
            <a:pPr lvl="1"/>
            <a:r>
              <a:rPr lang="en-US" altLang="en-US" sz="1600" b="1" dirty="0" err="1">
                <a:solidFill>
                  <a:schemeClr val="tx2"/>
                </a:solidFill>
              </a:rPr>
              <a:t>swapElements</a:t>
            </a:r>
            <a:r>
              <a:rPr lang="en-US" altLang="en-US" sz="1600" dirty="0"/>
              <a:t>(p, q)</a:t>
            </a:r>
          </a:p>
          <a:p>
            <a:pPr lvl="1"/>
            <a:r>
              <a:rPr lang="en-US" altLang="en-US" sz="1600" dirty="0"/>
              <a:t>object </a:t>
            </a:r>
            <a:r>
              <a:rPr lang="en-US" altLang="en-US" sz="1600" b="1" dirty="0" err="1">
                <a:solidFill>
                  <a:schemeClr val="tx2"/>
                </a:solidFill>
              </a:rPr>
              <a:t>replaceElement</a:t>
            </a:r>
            <a:r>
              <a:rPr lang="en-US" altLang="en-US" sz="1600" dirty="0"/>
              <a:t>(p, o)</a:t>
            </a:r>
          </a:p>
          <a:p>
            <a:r>
              <a:rPr lang="en-US" altLang="en-US" sz="1800" dirty="0"/>
              <a:t>Additional update methods may be defined by data structures implementing the Tree ADT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46BD6-B6CF-41EB-A7BA-BC36EB5B6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261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4C0F6-DCC9-4A82-BA8D-77303A276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62FBF-377E-4C9A-AEF6-2D691E72DD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E38AE-A3C6-4628-916A-F34F0553E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379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1CEF9F-319A-4B24-922E-43455B517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70464-2B11-43A3-AC71-C641F6DD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4B51DE1-F72E-475A-917D-584E88E97762}"/>
              </a:ext>
            </a:extLst>
          </p:cNvPr>
          <p:cNvSpPr txBox="1">
            <a:spLocks noChangeArrowheads="1"/>
          </p:cNvSpPr>
          <p:nvPr/>
        </p:nvSpPr>
        <p:spPr>
          <a:xfrm>
            <a:off x="945222" y="1752600"/>
            <a:ext cx="5573898" cy="449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400" dirty="0"/>
              <a:t>A binary tree is a tree with the following properties: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Each internal node has at most two children (degree of two)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The children of a node are an ordered pair</a:t>
            </a:r>
          </a:p>
          <a:p>
            <a:pPr marL="548640" lvl="2" indent="0">
              <a:lnSpc>
                <a:spcPct val="80000"/>
              </a:lnSpc>
              <a:buNone/>
            </a:pPr>
            <a:r>
              <a:rPr lang="en-US" altLang="en-US" sz="2200" dirty="0"/>
              <a:t>(Position of left and right child matter)</a:t>
            </a:r>
          </a:p>
          <a:p>
            <a:pPr lvl="1"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We call the children of an internal node left child and right child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Alternative recursive definition: a binary tree is either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a tree consisting of a single node, OR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a tree whose root has an ordered pair of children, each of which is a binary tree</a:t>
            </a:r>
          </a:p>
        </p:txBody>
      </p:sp>
      <p:sp>
        <p:nvSpPr>
          <p:cNvPr id="8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D431CB4-9E18-4FE7-8025-38BCFFA52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5820" y="1516295"/>
            <a:ext cx="32766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1"/>
                </a:solidFill>
                <a:latin typeface="+mj-lt"/>
              </a:rPr>
              <a:t>	Applications: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accent1"/>
                </a:solidFill>
                <a:latin typeface="+mj-lt"/>
              </a:rPr>
              <a:t>Arithmetic expressions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accent1"/>
                </a:solidFill>
                <a:latin typeface="+mj-lt"/>
              </a:rPr>
              <a:t>Decision processes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accent1"/>
                </a:solidFill>
                <a:latin typeface="+mj-lt"/>
              </a:rPr>
              <a:t>Searching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C13DAAA9-0C0A-4589-BBA3-A5AC914511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28895" y="2881545"/>
            <a:ext cx="341313" cy="377825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en-US" sz="1600" dirty="0"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190B2853-8943-49FD-89DD-50EFE6AEEB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43058" y="3795945"/>
            <a:ext cx="338137" cy="377825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en-US" sz="1600" dirty="0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189CA7B-4212-43EA-9846-015403B2EF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09970" y="3794358"/>
            <a:ext cx="341313" cy="3810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en-US" sz="1600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C6F89EC0-C388-4604-A897-A158487B84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28958" y="4708758"/>
            <a:ext cx="322262" cy="3810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en-US" sz="1600">
                <a:latin typeface="Tahoma" panose="020B0604030504040204" pitchFamily="34" charset="0"/>
              </a:rPr>
              <a:t>F</a:t>
            </a:r>
          </a:p>
        </p:txBody>
      </p:sp>
      <p:sp>
        <p:nvSpPr>
          <p:cNvPr id="13" name="AutoShape 9">
            <a:extLst>
              <a:ext uri="{FF2B5EF4-FFF2-40B4-BE49-F238E27FC236}">
                <a16:creationId xmlns:a16="http://schemas.microsoft.com/office/drawing/2014/main" id="{F67A31D9-EBE8-4848-B1DA-DA11377D61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11620" y="4708758"/>
            <a:ext cx="355600" cy="3810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en-US" sz="1600"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14" name="AutoShape 10">
            <a:extLst>
              <a:ext uri="{FF2B5EF4-FFF2-40B4-BE49-F238E27FC236}">
                <a16:creationId xmlns:a16="http://schemas.microsoft.com/office/drawing/2014/main" id="{ABFB67FF-9BAE-4422-AA11-7A6B58A154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27120" y="4707170"/>
            <a:ext cx="357188" cy="3810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en-US" sz="1600"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15" name="AutoShape 11">
            <a:extLst>
              <a:ext uri="{FF2B5EF4-FFF2-40B4-BE49-F238E27FC236}">
                <a16:creationId xmlns:a16="http://schemas.microsoft.com/office/drawing/2014/main" id="{932BAE16-09A9-45F3-B844-5F4EBAFB62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54233" y="4708758"/>
            <a:ext cx="330200" cy="3810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en-US" sz="1600">
                <a:latin typeface="Tahoma" panose="020B0604030504040204" pitchFamily="34" charset="0"/>
              </a:rPr>
              <a:t>E</a:t>
            </a:r>
          </a:p>
        </p:txBody>
      </p:sp>
      <p:cxnSp>
        <p:nvCxnSpPr>
          <p:cNvPr id="16" name="AutoShape 12">
            <a:extLst>
              <a:ext uri="{FF2B5EF4-FFF2-40B4-BE49-F238E27FC236}">
                <a16:creationId xmlns:a16="http://schemas.microsoft.com/office/drawing/2014/main" id="{68D0621A-F97C-4CA1-8FD8-334C705FCE5F}"/>
              </a:ext>
            </a:extLst>
          </p:cNvPr>
          <p:cNvCxnSpPr>
            <a:cxnSpLocks noChangeShapeType="1"/>
            <a:stCxn id="9" idx="2"/>
            <a:endCxn id="10" idx="0"/>
          </p:cNvCxnSpPr>
          <p:nvPr/>
        </p:nvCxnSpPr>
        <p:spPr bwMode="auto">
          <a:xfrm flipH="1">
            <a:off x="7712920" y="3268895"/>
            <a:ext cx="987425" cy="517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3">
            <a:extLst>
              <a:ext uri="{FF2B5EF4-FFF2-40B4-BE49-F238E27FC236}">
                <a16:creationId xmlns:a16="http://schemas.microsoft.com/office/drawing/2014/main" id="{CF599A38-5597-4315-AAD8-965EC7D1773F}"/>
              </a:ext>
            </a:extLst>
          </p:cNvPr>
          <p:cNvCxnSpPr>
            <a:cxnSpLocks noChangeShapeType="1"/>
            <a:stCxn id="9" idx="2"/>
            <a:endCxn id="11" idx="0"/>
          </p:cNvCxnSpPr>
          <p:nvPr/>
        </p:nvCxnSpPr>
        <p:spPr bwMode="auto">
          <a:xfrm>
            <a:off x="8700345" y="3268895"/>
            <a:ext cx="981075" cy="515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4">
            <a:extLst>
              <a:ext uri="{FF2B5EF4-FFF2-40B4-BE49-F238E27FC236}">
                <a16:creationId xmlns:a16="http://schemas.microsoft.com/office/drawing/2014/main" id="{954E2E34-0FDC-40DF-B16C-141B9D240117}"/>
              </a:ext>
            </a:extLst>
          </p:cNvPr>
          <p:cNvCxnSpPr>
            <a:cxnSpLocks noChangeShapeType="1"/>
            <a:stCxn id="11" idx="2"/>
            <a:endCxn id="13" idx="0"/>
          </p:cNvCxnSpPr>
          <p:nvPr/>
        </p:nvCxnSpPr>
        <p:spPr bwMode="auto">
          <a:xfrm>
            <a:off x="9681420" y="4184883"/>
            <a:ext cx="508000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15">
            <a:extLst>
              <a:ext uri="{FF2B5EF4-FFF2-40B4-BE49-F238E27FC236}">
                <a16:creationId xmlns:a16="http://schemas.microsoft.com/office/drawing/2014/main" id="{0B2D7A15-61CD-4467-B445-BC2179DE52BC}"/>
              </a:ext>
            </a:extLst>
          </p:cNvPr>
          <p:cNvCxnSpPr>
            <a:cxnSpLocks noChangeShapeType="1"/>
            <a:stCxn id="11" idx="2"/>
            <a:endCxn id="12" idx="0"/>
          </p:cNvCxnSpPr>
          <p:nvPr/>
        </p:nvCxnSpPr>
        <p:spPr bwMode="auto">
          <a:xfrm flipH="1">
            <a:off x="9190883" y="4184883"/>
            <a:ext cx="490537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16">
            <a:extLst>
              <a:ext uri="{FF2B5EF4-FFF2-40B4-BE49-F238E27FC236}">
                <a16:creationId xmlns:a16="http://schemas.microsoft.com/office/drawing/2014/main" id="{8D22E84C-33CC-4C81-B772-F7EDB01EE641}"/>
              </a:ext>
            </a:extLst>
          </p:cNvPr>
          <p:cNvCxnSpPr>
            <a:cxnSpLocks noChangeShapeType="1"/>
            <a:stCxn id="10" idx="2"/>
            <a:endCxn id="15" idx="0"/>
          </p:cNvCxnSpPr>
          <p:nvPr/>
        </p:nvCxnSpPr>
        <p:spPr bwMode="auto">
          <a:xfrm>
            <a:off x="7712920" y="4183295"/>
            <a:ext cx="506413" cy="515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17">
            <a:extLst>
              <a:ext uri="{FF2B5EF4-FFF2-40B4-BE49-F238E27FC236}">
                <a16:creationId xmlns:a16="http://schemas.microsoft.com/office/drawing/2014/main" id="{6618A3AB-EB8A-4175-BD70-5068890795BA}"/>
              </a:ext>
            </a:extLst>
          </p:cNvPr>
          <p:cNvCxnSpPr>
            <a:cxnSpLocks noChangeShapeType="1"/>
            <a:stCxn id="10" idx="2"/>
            <a:endCxn id="14" idx="0"/>
          </p:cNvCxnSpPr>
          <p:nvPr/>
        </p:nvCxnSpPr>
        <p:spPr bwMode="auto">
          <a:xfrm flipH="1">
            <a:off x="7206508" y="4183295"/>
            <a:ext cx="506412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AutoShape 18">
            <a:extLst>
              <a:ext uri="{FF2B5EF4-FFF2-40B4-BE49-F238E27FC236}">
                <a16:creationId xmlns:a16="http://schemas.microsoft.com/office/drawing/2014/main" id="{0C5BDF9D-B5F2-4D64-A360-6F38680175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73233" y="5629508"/>
            <a:ext cx="355600" cy="377825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en-US" sz="1600">
                <a:latin typeface="Tahoma" panose="020B0604030504040204" pitchFamily="34" charset="0"/>
              </a:rPr>
              <a:t>H</a:t>
            </a:r>
          </a:p>
        </p:txBody>
      </p:sp>
      <p:cxnSp>
        <p:nvCxnSpPr>
          <p:cNvPr id="23" name="AutoShape 19">
            <a:extLst>
              <a:ext uri="{FF2B5EF4-FFF2-40B4-BE49-F238E27FC236}">
                <a16:creationId xmlns:a16="http://schemas.microsoft.com/office/drawing/2014/main" id="{87C12762-41D6-4144-8D0C-EDBC1A931C62}"/>
              </a:ext>
            </a:extLst>
          </p:cNvPr>
          <p:cNvCxnSpPr>
            <a:cxnSpLocks noChangeShapeType="1"/>
            <a:stCxn id="15" idx="2"/>
            <a:endCxn id="22" idx="0"/>
          </p:cNvCxnSpPr>
          <p:nvPr/>
        </p:nvCxnSpPr>
        <p:spPr bwMode="auto">
          <a:xfrm flipH="1">
            <a:off x="7851033" y="5099283"/>
            <a:ext cx="368300" cy="520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AutoShape 20">
            <a:extLst>
              <a:ext uri="{FF2B5EF4-FFF2-40B4-BE49-F238E27FC236}">
                <a16:creationId xmlns:a16="http://schemas.microsoft.com/office/drawing/2014/main" id="{99FD1102-1BE0-481B-8E7A-E1CE9CA99A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09833" y="5627920"/>
            <a:ext cx="288925" cy="3810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en-US" sz="1600">
                <a:latin typeface="Tahoma" panose="020B0604030504040204" pitchFamily="34" charset="0"/>
              </a:rPr>
              <a:t>I</a:t>
            </a:r>
          </a:p>
        </p:txBody>
      </p:sp>
      <p:cxnSp>
        <p:nvCxnSpPr>
          <p:cNvPr id="25" name="AutoShape 21">
            <a:extLst>
              <a:ext uri="{FF2B5EF4-FFF2-40B4-BE49-F238E27FC236}">
                <a16:creationId xmlns:a16="http://schemas.microsoft.com/office/drawing/2014/main" id="{30C5338F-ECBE-4E9F-B703-95DD73A57857}"/>
              </a:ext>
            </a:extLst>
          </p:cNvPr>
          <p:cNvCxnSpPr>
            <a:cxnSpLocks noChangeShapeType="1"/>
            <a:stCxn id="15" idx="2"/>
            <a:endCxn id="24" idx="0"/>
          </p:cNvCxnSpPr>
          <p:nvPr/>
        </p:nvCxnSpPr>
        <p:spPr bwMode="auto">
          <a:xfrm>
            <a:off x="8219333" y="5099283"/>
            <a:ext cx="334962" cy="519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1869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2" grpId="0" animBg="1"/>
      <p:bldP spid="2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2378</Words>
  <Application>Microsoft Office PowerPoint</Application>
  <PresentationFormat>Widescreen</PresentationFormat>
  <Paragraphs>653</Paragraphs>
  <Slides>42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7" baseType="lpstr">
      <vt:lpstr>Arial</vt:lpstr>
      <vt:lpstr>Calibri</vt:lpstr>
      <vt:lpstr>Cambria Math</vt:lpstr>
      <vt:lpstr>Corbel</vt:lpstr>
      <vt:lpstr>Courier New</vt:lpstr>
      <vt:lpstr>Rockwell</vt:lpstr>
      <vt:lpstr>Rockwell Condensed</vt:lpstr>
      <vt:lpstr>Symbol</vt:lpstr>
      <vt:lpstr>Tahoma</vt:lpstr>
      <vt:lpstr>Times</vt:lpstr>
      <vt:lpstr>Times New Roman</vt:lpstr>
      <vt:lpstr>Trebuchet MS</vt:lpstr>
      <vt:lpstr>Wingdings</vt:lpstr>
      <vt:lpstr>Wood Type</vt:lpstr>
      <vt:lpstr>Bitmap Image</vt:lpstr>
      <vt:lpstr>TREES</vt:lpstr>
      <vt:lpstr>Tree View</vt:lpstr>
      <vt:lpstr>What is a Tree?</vt:lpstr>
      <vt:lpstr>PowerPoint Presentation</vt:lpstr>
      <vt:lpstr>Terminology</vt:lpstr>
      <vt:lpstr>Example</vt:lpstr>
      <vt:lpstr>Tree ADT</vt:lpstr>
      <vt:lpstr>BINARY TREEs</vt:lpstr>
      <vt:lpstr>Binary Trees</vt:lpstr>
      <vt:lpstr>BinaryTree ADT</vt:lpstr>
      <vt:lpstr>Examples of Binary Tree</vt:lpstr>
      <vt:lpstr>Tree vs Binary Tree</vt:lpstr>
      <vt:lpstr>Representation of a Binary Tree</vt:lpstr>
      <vt:lpstr>Applications: Arithmetic Expression</vt:lpstr>
      <vt:lpstr>Applications: Decision Tree</vt:lpstr>
      <vt:lpstr>Number of nodes in a Binary Tree</vt:lpstr>
      <vt:lpstr>Complete vs Full Binary Trees</vt:lpstr>
      <vt:lpstr>Binary Tree Traversal</vt:lpstr>
      <vt:lpstr>PowerPoint Presentation</vt:lpstr>
      <vt:lpstr>BINARY SEARCH TREES</vt:lpstr>
      <vt:lpstr>Properties of a BST</vt:lpstr>
      <vt:lpstr>Examples</vt:lpstr>
      <vt:lpstr>Multiple Trees for same set of Data</vt:lpstr>
      <vt:lpstr>Search - Recursive</vt:lpstr>
      <vt:lpstr>Iterative Find</vt:lpstr>
      <vt:lpstr>Finding Max &amp; Min of a BST</vt:lpstr>
      <vt:lpstr>Insert in Binary Search Tree</vt:lpstr>
      <vt:lpstr>PowerPoint Presentation</vt:lpstr>
      <vt:lpstr>Delete in BST</vt:lpstr>
      <vt:lpstr>Deletion - Leaf Case</vt:lpstr>
      <vt:lpstr>Deletion - One Child Case</vt:lpstr>
      <vt:lpstr>Deletion - Two Child Case</vt:lpstr>
      <vt:lpstr>PowerPoint Presentation</vt:lpstr>
      <vt:lpstr> Binary Search Tree</vt:lpstr>
      <vt:lpstr>Time Complexities</vt:lpstr>
      <vt:lpstr>Dictionary (MAP) ADT</vt:lpstr>
      <vt:lpstr>Dictionaries</vt:lpstr>
      <vt:lpstr>Dictionary ADT</vt:lpstr>
      <vt:lpstr>Implementation of Dictionaries</vt:lpstr>
      <vt:lpstr>Using Unordered Arrays</vt:lpstr>
      <vt:lpstr>Using Ordered Arrays</vt:lpstr>
      <vt:lpstr>Using Binary Search Trees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2019-08-23T04:47:07Z</dcterms:created>
  <dcterms:modified xsi:type="dcterms:W3CDTF">2020-03-09T22:55:24Z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