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96" r:id="rId4"/>
  </p:sldMasterIdLst>
  <p:notesMasterIdLst>
    <p:notesMasterId r:id="rId14"/>
  </p:notesMasterIdLst>
  <p:handoutMasterIdLst>
    <p:handoutMasterId r:id="rId15"/>
  </p:handoutMasterIdLst>
  <p:sldIdLst>
    <p:sldId id="256" r:id="rId5"/>
    <p:sldId id="257" r:id="rId6"/>
    <p:sldId id="258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92" autoAdjust="0"/>
    <p:restoredTop sz="83707" autoAdjust="0"/>
  </p:normalViewPr>
  <p:slideViewPr>
    <p:cSldViewPr snapToGrid="0">
      <p:cViewPr varScale="1">
        <p:scale>
          <a:sx n="91" d="100"/>
          <a:sy n="91" d="100"/>
        </p:scale>
        <p:origin x="63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2965" y="4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00B7FD6-6B50-4C58-994F-82DC6214278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CC7F2D-6B16-4B88-A4F8-ABD5316B473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51DC69-60C3-4CF7-A135-6E702ECCE0F0}" type="datetimeFigureOut">
              <a:rPr lang="en-US" smtClean="0"/>
              <a:t>1/22/2020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4CEF1E-1ACC-48D0-92B3-CB3D4FED50A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F188B4-83B8-4C82-AFAC-DC1E415458F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A9FFBD-F123-4881-BC93-591827BC61E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6215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E3EC7B-6C72-4FBB-87DF-2BD2CB7DC1E6}" type="datetimeFigureOut">
              <a:rPr lang="en-US" smtClean="0"/>
              <a:t>1/22/2020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2A795-6F94-4A96-B820-B9038480D04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495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Are your classroom colors different than what you see in this template? That’s OK! Click on Design -&gt; Variants (the down arrow) -&gt; Pick the color scheme that works for you!</a:t>
            </a: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Feel free to change any “You will…” and “I will…” statements to ensure they align with your classroom procedures and rules!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2A795-6F94-4A96-B820-B9038480D04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546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673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09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664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08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962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818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182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095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553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692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1/22/2020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089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3429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1F489-B701-4C74-9747-27C8656A89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Rockwell" panose="02060603020205020403" pitchFamily="18" charset="0"/>
              </a:rPr>
              <a:t>CS 310</a:t>
            </a:r>
            <a:br>
              <a:rPr lang="en-US" dirty="0">
                <a:latin typeface="Rockwell" panose="02060603020205020403" pitchFamily="18" charset="0"/>
              </a:rPr>
            </a:br>
            <a:r>
              <a:rPr lang="en-US" sz="8900" dirty="0">
                <a:latin typeface="Rockwell" panose="02060603020205020403" pitchFamily="18" charset="0"/>
              </a:rPr>
              <a:t>DATA STRUCTURES</a:t>
            </a:r>
            <a:endParaRPr lang="en-US" dirty="0">
              <a:latin typeface="Rockwell" panose="02060603020205020403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699F35-1401-4ECD-9F96-7017DB9FA1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9848" y="4651879"/>
            <a:ext cx="8284360" cy="1512439"/>
          </a:xfrm>
        </p:spPr>
        <p:txBody>
          <a:bodyPr>
            <a:normAutofit fontScale="85000" lnSpcReduction="20000"/>
          </a:bodyPr>
          <a:lstStyle/>
          <a:p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Manju Muralidharan</a:t>
            </a:r>
          </a:p>
          <a:p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GMCS 566 9:30 – 11:00</a:t>
            </a:r>
          </a:p>
          <a:p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mmuralidharanpriya@sdsu.edu</a:t>
            </a:r>
          </a:p>
        </p:txBody>
      </p:sp>
    </p:spTree>
    <p:extLst>
      <p:ext uri="{BB962C8B-B14F-4D97-AF65-F5344CB8AC3E}">
        <p14:creationId xmlns:p14="http://schemas.microsoft.com/office/powerpoint/2010/main" val="616906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5281F-92BB-4A6E-8E1A-10909C88B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D80D8A-4D03-4FBC-BB8C-639EAC902C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3200" dirty="0"/>
              <a:t>An algorithm is a finite set of rules that give a sequence of operations for solving a specific type of problem. </a:t>
            </a:r>
          </a:p>
          <a:p>
            <a:pPr marL="45720" indent="0">
              <a:buNone/>
            </a:pPr>
            <a:r>
              <a:rPr lang="en-US" sz="3200" dirty="0"/>
              <a:t>						-     Donald Knuth</a:t>
            </a:r>
          </a:p>
        </p:txBody>
      </p:sp>
    </p:spTree>
    <p:extLst>
      <p:ext uri="{BB962C8B-B14F-4D97-AF65-F5344CB8AC3E}">
        <p14:creationId xmlns:p14="http://schemas.microsoft.com/office/powerpoint/2010/main" val="1149466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979AD-DDDF-44C4-8A40-BAB7040F2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Euclid’s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419B7-CA22-4C9D-B8B5-3C37AE1E33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/>
              <a:t>Used to find GCD of two positive integers</a:t>
            </a:r>
          </a:p>
          <a:p>
            <a:pPr marL="45720" indent="0">
              <a:buNone/>
            </a:pPr>
            <a:r>
              <a:rPr lang="en-US" sz="3200" dirty="0"/>
              <a:t>Consider two positive integers m and n, such that m&gt;n</a:t>
            </a:r>
          </a:p>
          <a:p>
            <a:r>
              <a:rPr lang="en-US" sz="3200" dirty="0"/>
              <a:t>Step 1: Divide m by n and set the remainder to r</a:t>
            </a:r>
          </a:p>
          <a:p>
            <a:r>
              <a:rPr lang="en-US" sz="3200" dirty="0"/>
              <a:t>Step 2: If r=0 then the algorithm ends. GCD of m, n is n</a:t>
            </a:r>
          </a:p>
          <a:p>
            <a:r>
              <a:rPr lang="en-US" sz="3200" dirty="0"/>
              <a:t>Step 3: if r&gt;o then set m-&gt;n and n-&gt;r . Repeat from Step 1 till r=0.</a:t>
            </a:r>
          </a:p>
        </p:txBody>
      </p:sp>
    </p:spTree>
    <p:extLst>
      <p:ext uri="{BB962C8B-B14F-4D97-AF65-F5344CB8AC3E}">
        <p14:creationId xmlns:p14="http://schemas.microsoft.com/office/powerpoint/2010/main" val="3698456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66226C5-419B-4A9B-BF50-9AA6122D1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study Algorithms?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F4E0D23-DCE2-4566-AA55-1AEB98A6C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Gives us an idea of Running Time </a:t>
            </a:r>
          </a:p>
          <a:p>
            <a:r>
              <a:rPr lang="en-US" sz="3200" dirty="0"/>
              <a:t>Helps us decide on Hardware Requirements</a:t>
            </a:r>
          </a:p>
          <a:p>
            <a:r>
              <a:rPr lang="en-US" sz="3200" dirty="0"/>
              <a:t>What is feasible vs What is impossible</a:t>
            </a:r>
          </a:p>
          <a:p>
            <a:r>
              <a:rPr lang="en-US" sz="3200" dirty="0"/>
              <a:t>Improvement is a never-ending process</a:t>
            </a:r>
          </a:p>
        </p:txBody>
      </p:sp>
    </p:spTree>
    <p:extLst>
      <p:ext uri="{BB962C8B-B14F-4D97-AF65-F5344CB8AC3E}">
        <p14:creationId xmlns:p14="http://schemas.microsoft.com/office/powerpoint/2010/main" val="174956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1D0A4-8E30-4146-93E9-412210662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study Data Structures?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0A3B6-F42F-4A4E-B0B7-6DF0C64D1B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The ways in which we store Data</a:t>
            </a:r>
          </a:p>
          <a:p>
            <a:r>
              <a:rPr lang="en-US" sz="3200" dirty="0"/>
              <a:t>Helps Faster access and Faster Saving of Data</a:t>
            </a:r>
          </a:p>
          <a:p>
            <a:endParaRPr lang="en-US" sz="3200" dirty="0"/>
          </a:p>
          <a:p>
            <a:r>
              <a:rPr lang="en-US" sz="3200" dirty="0"/>
              <a:t>Example : Books in a Library</a:t>
            </a:r>
          </a:p>
          <a:p>
            <a:pPr marL="45720" indent="0">
              <a:buNone/>
            </a:pPr>
            <a:r>
              <a:rPr lang="en-US" sz="3200" dirty="0"/>
              <a:t>	Heaps &amp; Piles vs Racks</a:t>
            </a:r>
          </a:p>
          <a:p>
            <a:pPr marL="45720" indent="0">
              <a:buNone/>
            </a:pPr>
            <a:r>
              <a:rPr lang="en-US" sz="3200" dirty="0"/>
              <a:t>	Random organization vs Ordered</a:t>
            </a:r>
          </a:p>
          <a:p>
            <a:pPr marL="4572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562433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68CE6-51C4-42EF-9AC0-0EC0967A2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Picking Data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52A9E6-1A06-4B20-9915-F783EEDF2E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Which Operation is done more frequently</a:t>
            </a:r>
          </a:p>
          <a:p>
            <a:pPr marL="45720" indent="0">
              <a:buNone/>
            </a:pPr>
            <a:endParaRPr lang="en-US" sz="3200" dirty="0"/>
          </a:p>
          <a:p>
            <a:r>
              <a:rPr lang="en-US" sz="3200" dirty="0"/>
              <a:t>Which Operation needs to be faster than the others</a:t>
            </a:r>
          </a:p>
          <a:p>
            <a:endParaRPr lang="en-US" sz="3200" dirty="0"/>
          </a:p>
          <a:p>
            <a:r>
              <a:rPr lang="en-US" sz="3200" dirty="0"/>
              <a:t>In other words : Represent data efficiently</a:t>
            </a:r>
          </a:p>
        </p:txBody>
      </p:sp>
    </p:spTree>
    <p:extLst>
      <p:ext uri="{BB962C8B-B14F-4D97-AF65-F5344CB8AC3E}">
        <p14:creationId xmlns:p14="http://schemas.microsoft.com/office/powerpoint/2010/main" val="1622906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635BF-6BE9-458A-81F1-6A7A93026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This Course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8C8881-E0F9-4EFA-A57B-A87AA4B94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3200" dirty="0"/>
              <a:t>Analysis of Algorithms</a:t>
            </a:r>
          </a:p>
          <a:p>
            <a:r>
              <a:rPr lang="en-US" sz="3200" dirty="0"/>
              <a:t>Stacks &amp; Queues</a:t>
            </a:r>
          </a:p>
          <a:p>
            <a:r>
              <a:rPr lang="en-US" sz="3200" dirty="0" err="1"/>
              <a:t>LinkedLists</a:t>
            </a:r>
            <a:endParaRPr lang="en-US" sz="3200" dirty="0"/>
          </a:p>
          <a:p>
            <a:r>
              <a:rPr lang="en-US" sz="3200" dirty="0"/>
              <a:t>Sorting Algorithms</a:t>
            </a:r>
          </a:p>
          <a:p>
            <a:r>
              <a:rPr lang="en-US" sz="3200" dirty="0"/>
              <a:t>Binary Trees</a:t>
            </a:r>
          </a:p>
          <a:p>
            <a:r>
              <a:rPr lang="en-US" sz="3200" dirty="0"/>
              <a:t>Binary Search Trees</a:t>
            </a:r>
          </a:p>
          <a:p>
            <a:r>
              <a:rPr lang="en-US" sz="3200" dirty="0"/>
              <a:t>Heaps</a:t>
            </a:r>
          </a:p>
          <a:p>
            <a:r>
              <a:rPr lang="en-US" sz="3200" dirty="0"/>
              <a:t>Searching &amp; Hashing</a:t>
            </a:r>
          </a:p>
          <a:p>
            <a:r>
              <a:rPr lang="en-US" sz="3200" dirty="0"/>
              <a:t>Graphs &amp; Graph Algorithms</a:t>
            </a:r>
          </a:p>
        </p:txBody>
      </p:sp>
    </p:spTree>
    <p:extLst>
      <p:ext uri="{BB962C8B-B14F-4D97-AF65-F5344CB8AC3E}">
        <p14:creationId xmlns:p14="http://schemas.microsoft.com/office/powerpoint/2010/main" val="1692971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77776-FD04-4F81-9743-11B2C1CFA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DF1AFA-5D01-4546-A551-BFFFF5D429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 Environment : Eclipse (or any other IDE of your preference)</a:t>
            </a:r>
          </a:p>
          <a:p>
            <a:r>
              <a:rPr lang="en-US" dirty="0"/>
              <a:t>Programming Assignments:</a:t>
            </a:r>
          </a:p>
          <a:p>
            <a:pPr lvl="1"/>
            <a:r>
              <a:rPr lang="en-US" dirty="0"/>
              <a:t>Generic Java Programming</a:t>
            </a:r>
          </a:p>
          <a:p>
            <a:pPr lvl="1"/>
            <a:r>
              <a:rPr lang="en-US" dirty="0"/>
              <a:t>Submitted as a JAR with source files</a:t>
            </a:r>
          </a:p>
          <a:p>
            <a:pPr lvl="1"/>
            <a:r>
              <a:rPr lang="en-US" dirty="0"/>
              <a:t>Writing Batch files for output</a:t>
            </a:r>
          </a:p>
          <a:p>
            <a:pPr lvl="1"/>
            <a:r>
              <a:rPr lang="en-US" dirty="0"/>
              <a:t>Submitted with folder named : “</a:t>
            </a:r>
            <a:r>
              <a:rPr lang="en-US" dirty="0" err="1"/>
              <a:t>FirstName_LastName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Read Me File</a:t>
            </a:r>
          </a:p>
          <a:p>
            <a:r>
              <a:rPr lang="en-US" dirty="0"/>
              <a:t>Written Assignments : 10 Points = 1%. Submit as a PDF only.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549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5D920-83E9-4C29-9306-6F04AD67A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Brushing up on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205B02-514D-4CB9-9495-CA6128C18D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610710"/>
            <a:ext cx="9872871" cy="4038600"/>
          </a:xfrm>
        </p:spPr>
        <p:txBody>
          <a:bodyPr/>
          <a:lstStyle/>
          <a:p>
            <a:r>
              <a:rPr lang="en-US" dirty="0"/>
              <a:t>Write Java Programs for the following:</a:t>
            </a:r>
          </a:p>
          <a:p>
            <a:pPr lvl="1"/>
            <a:r>
              <a:rPr lang="en-US" dirty="0"/>
              <a:t>Euclid’s Algorithm (Ask for User input for two numbers).</a:t>
            </a:r>
          </a:p>
          <a:p>
            <a:pPr lvl="1"/>
            <a:r>
              <a:rPr lang="en-US" dirty="0"/>
              <a:t>Arrange a sequence of numbers in Ascending &amp; Descending order. Provide the user with a menu to select Ascending / Descending, repeat menu till user wishes to exit. Hard code the array of numbers. Modification: have user input the array of numbers.</a:t>
            </a:r>
          </a:p>
          <a:p>
            <a:pPr lvl="1"/>
            <a:r>
              <a:rPr lang="en-US" dirty="0"/>
              <a:t>Write a program in Java to display n terms of natural numbers and their sum. User </a:t>
            </a:r>
            <a:r>
              <a:rPr lang="en-US" dirty="0" err="1"/>
              <a:t>inuts</a:t>
            </a:r>
            <a:r>
              <a:rPr lang="en-US" dirty="0"/>
              <a:t> the value of n.</a:t>
            </a:r>
          </a:p>
          <a:p>
            <a:pPr lvl="1"/>
            <a:r>
              <a:rPr lang="en-US" dirty="0"/>
              <a:t>Write a program in Java to display the pattern like right angle triangle with a number. User inputs the number of rows.</a:t>
            </a:r>
          </a:p>
          <a:p>
            <a:pPr marL="27432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4BB0DA-D2F3-4801-A765-3A91978A4B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3972" y="4459016"/>
            <a:ext cx="1033463" cy="1981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7922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D6CA70E-ED75-4FF0-A862-8EF12B737755}">
  <ds:schemaRefs>
    <ds:schemaRef ds:uri="http://schemas.microsoft.com/office/2006/documentManagement/types"/>
    <ds:schemaRef ds:uri="http://schemas.openxmlformats.org/package/2006/metadata/core-properties"/>
    <ds:schemaRef ds:uri="16c05727-aa75-4e4a-9b5f-8a80a1165891"/>
    <ds:schemaRef ds:uri="http://purl.org/dc/elements/1.1/"/>
    <ds:schemaRef ds:uri="http://schemas.microsoft.com/office/infopath/2007/PartnerControls"/>
    <ds:schemaRef ds:uri="http://schemas.microsoft.com/office/2006/metadata/properties"/>
    <ds:schemaRef ds:uri="http://purl.org/dc/terms/"/>
    <ds:schemaRef ds:uri="71af3243-3dd4-4a8d-8c0d-dd76da1f02a5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ABF1ABED-93B7-45AC-A513-2CB1FF159AF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9B27744-7857-4992-B755-05855FC5914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0</TotalTime>
  <Words>490</Words>
  <Application>Microsoft Office PowerPoint</Application>
  <PresentationFormat>Widescreen</PresentationFormat>
  <Paragraphs>60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Calibri</vt:lpstr>
      <vt:lpstr>Rockwell</vt:lpstr>
      <vt:lpstr>Rockwell Condensed</vt:lpstr>
      <vt:lpstr>Tahoma</vt:lpstr>
      <vt:lpstr>Wingdings</vt:lpstr>
      <vt:lpstr>Wood Type</vt:lpstr>
      <vt:lpstr>CS 310 DATA STRUCTURES</vt:lpstr>
      <vt:lpstr>What is an Algorithm</vt:lpstr>
      <vt:lpstr>Euclid’s Algorithm</vt:lpstr>
      <vt:lpstr>Why study Algorithms?</vt:lpstr>
      <vt:lpstr>Why study Data Structures?</vt:lpstr>
      <vt:lpstr>Picking Data Structures</vt:lpstr>
      <vt:lpstr>In This Course</vt:lpstr>
      <vt:lpstr>Setting Up…</vt:lpstr>
      <vt:lpstr>Brushing up on Java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2019-08-23T03:40:57Z</dcterms:created>
  <dcterms:modified xsi:type="dcterms:W3CDTF">2020-01-23T06:25:51Z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