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21" r:id="rId2"/>
    <p:sldId id="332" r:id="rId3"/>
    <p:sldId id="322" r:id="rId4"/>
    <p:sldId id="356" r:id="rId5"/>
    <p:sldId id="357" r:id="rId6"/>
    <p:sldId id="358" r:id="rId7"/>
    <p:sldId id="359" r:id="rId8"/>
    <p:sldId id="360" r:id="rId9"/>
    <p:sldId id="361" r:id="rId10"/>
    <p:sldId id="324" r:id="rId11"/>
    <p:sldId id="371" r:id="rId12"/>
    <p:sldId id="367" r:id="rId13"/>
    <p:sldId id="372" r:id="rId14"/>
    <p:sldId id="373" r:id="rId15"/>
    <p:sldId id="368" r:id="rId16"/>
    <p:sldId id="374" r:id="rId17"/>
    <p:sldId id="325" r:id="rId18"/>
    <p:sldId id="369" r:id="rId19"/>
    <p:sldId id="363" r:id="rId20"/>
    <p:sldId id="376" r:id="rId21"/>
    <p:sldId id="362" r:id="rId22"/>
    <p:sldId id="375" r:id="rId23"/>
    <p:sldId id="370"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9900"/>
    <a:srgbClr val="FF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92294" autoAdjust="0"/>
  </p:normalViewPr>
  <p:slideViewPr>
    <p:cSldViewPr>
      <p:cViewPr>
        <p:scale>
          <a:sx n="60" d="100"/>
          <a:sy n="60" d="100"/>
        </p:scale>
        <p:origin x="-143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74"/>
    </p:cViewPr>
  </p:sorterViewPr>
  <p:notesViewPr>
    <p:cSldViewPr>
      <p:cViewPr varScale="1">
        <p:scale>
          <a:sx n="55" d="100"/>
          <a:sy n="55" d="100"/>
        </p:scale>
        <p:origin x="-251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dirty="0">
                <a:latin typeface="Times New Roman" panose="02020603050405020304" pitchFamily="18" charset="0"/>
                <a:cs typeface="Times New Roman" panose="02020603050405020304" pitchFamily="18" charset="0"/>
              </a:defRPr>
            </a:lvl1pPr>
          </a:lstStyle>
          <a:p>
            <a:pPr>
              <a:defRPr/>
            </a:pPr>
            <a:endParaRPr lang="en-US"/>
          </a:p>
        </p:txBody>
      </p:sp>
      <p:sp>
        <p:nvSpPr>
          <p:cNvPr id="71683"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dirty="0">
                <a:latin typeface="Times New Roman" panose="02020603050405020304" pitchFamily="18" charset="0"/>
                <a:cs typeface="Times New Roman" panose="02020603050405020304" pitchFamily="18" charset="0"/>
              </a:defRPr>
            </a:lvl1pPr>
          </a:lstStyle>
          <a:p>
            <a:pPr>
              <a:defRPr/>
            </a:pPr>
            <a:endParaRPr lang="en-US"/>
          </a:p>
        </p:txBody>
      </p:sp>
      <p:sp>
        <p:nvSpPr>
          <p:cNvPr id="71684"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dirty="0">
                <a:latin typeface="Times New Roman" panose="02020603050405020304" pitchFamily="18" charset="0"/>
                <a:cs typeface="Times New Roman" panose="02020603050405020304" pitchFamily="18" charset="0"/>
              </a:defRPr>
            </a:lvl1pPr>
          </a:lstStyle>
          <a:p>
            <a:pPr>
              <a:defRPr/>
            </a:pPr>
            <a:endParaRPr lang="en-US"/>
          </a:p>
        </p:txBody>
      </p:sp>
      <p:sp>
        <p:nvSpPr>
          <p:cNvPr id="71685"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b="1">
                <a:solidFill>
                  <a:srgbClr val="CC3300"/>
                </a:solidFill>
                <a:latin typeface="Tahoma" pitchFamily="34" charset="0"/>
              </a:defRPr>
            </a:lvl1pPr>
          </a:lstStyle>
          <a:p>
            <a:pPr>
              <a:defRPr/>
            </a:pPr>
            <a:fld id="{BC3432C1-5950-4104-A435-0B41BF46C96B}"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dirty="0">
                <a:latin typeface="Times New Roman" panose="02020603050405020304" pitchFamily="18" charset="0"/>
                <a:cs typeface="Times New Roman" panose="02020603050405020304" pitchFamily="18" charset="0"/>
              </a:defRPr>
            </a:lvl1pPr>
          </a:lstStyle>
          <a:p>
            <a:pPr>
              <a:defRPr/>
            </a:pPr>
            <a:endParaRPr lang="en-US"/>
          </a:p>
        </p:txBody>
      </p:sp>
      <p:sp>
        <p:nvSpPr>
          <p:cNvPr id="7065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dirty="0">
                <a:latin typeface="Times New Roman" panose="02020603050405020304" pitchFamily="18" charset="0"/>
                <a:cs typeface="Times New Roman" panose="02020603050405020304" pitchFamily="18" charset="0"/>
              </a:defRPr>
            </a:lvl1pPr>
          </a:lstStyle>
          <a:p>
            <a:pPr>
              <a:defRPr/>
            </a:pPr>
            <a:endParaRPr lang="en-US"/>
          </a:p>
        </p:txBody>
      </p:sp>
      <p:sp>
        <p:nvSpPr>
          <p:cNvPr id="28676"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066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066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dirty="0">
                <a:latin typeface="Times New Roman" panose="02020603050405020304" pitchFamily="18" charset="0"/>
                <a:cs typeface="Times New Roman" panose="02020603050405020304" pitchFamily="18" charset="0"/>
              </a:defRPr>
            </a:lvl1pPr>
          </a:lstStyle>
          <a:p>
            <a:pPr>
              <a:defRPr/>
            </a:pPr>
            <a:endParaRPr lang="en-US"/>
          </a:p>
        </p:txBody>
      </p:sp>
      <p:sp>
        <p:nvSpPr>
          <p:cNvPr id="7066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C50FC86-7673-4519-B659-24F48161F55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endParaRPr lang="en-US" smtClean="0">
              <a:latin typeface="Times New Roman" charset="0"/>
              <a:cs typeface="Times New Roman" charset="0"/>
            </a:endParaRPr>
          </a:p>
        </p:txBody>
      </p:sp>
      <p:sp>
        <p:nvSpPr>
          <p:cNvPr id="29700" name="Slide Number Placeholder 3"/>
          <p:cNvSpPr>
            <a:spLocks noGrp="1"/>
          </p:cNvSpPr>
          <p:nvPr>
            <p:ph type="sldNum" sz="quarter" idx="5"/>
          </p:nvPr>
        </p:nvSpPr>
        <p:spPr>
          <a:noFill/>
          <a:ln>
            <a:miter lim="800000"/>
            <a:headEnd/>
            <a:tailEnd/>
          </a:ln>
        </p:spPr>
        <p:txBody>
          <a:bodyPr/>
          <a:lstStyle/>
          <a:p>
            <a:fld id="{A90036E8-1AE3-4531-B708-8A95386F79BD}" type="slidenum">
              <a:rPr lang="en-US" smtClean="0"/>
              <a:pPr/>
              <a:t>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endParaRPr lang="en-US" smtClean="0">
              <a:latin typeface="Times New Roman" charset="0"/>
              <a:cs typeface="Times New Roman" charset="0"/>
            </a:endParaRPr>
          </a:p>
        </p:txBody>
      </p:sp>
      <p:sp>
        <p:nvSpPr>
          <p:cNvPr id="30724" name="Slide Number Placeholder 3"/>
          <p:cNvSpPr>
            <a:spLocks noGrp="1"/>
          </p:cNvSpPr>
          <p:nvPr>
            <p:ph type="sldNum" sz="quarter" idx="5"/>
          </p:nvPr>
        </p:nvSpPr>
        <p:spPr>
          <a:noFill/>
          <a:ln>
            <a:miter lim="800000"/>
            <a:headEnd/>
            <a:tailEnd/>
          </a:ln>
        </p:spPr>
        <p:txBody>
          <a:bodyPr/>
          <a:lstStyle/>
          <a:p>
            <a:fld id="{A68717D8-48DE-4509-8ED1-95817C1696C2}" type="slidenum">
              <a:rPr lang="en-US" smtClean="0"/>
              <a:pPr/>
              <a:t>18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endParaRPr lang="en-US" smtClean="0">
              <a:latin typeface="Times New Roman" charset="0"/>
              <a:cs typeface="Times New Roman" charset="0"/>
            </a:endParaRPr>
          </a:p>
        </p:txBody>
      </p:sp>
      <p:sp>
        <p:nvSpPr>
          <p:cNvPr id="31748" name="Slide Number Placeholder 3"/>
          <p:cNvSpPr>
            <a:spLocks noGrp="1"/>
          </p:cNvSpPr>
          <p:nvPr>
            <p:ph type="sldNum" sz="quarter" idx="5"/>
          </p:nvPr>
        </p:nvSpPr>
        <p:spPr>
          <a:noFill/>
          <a:ln>
            <a:miter lim="800000"/>
            <a:headEnd/>
            <a:tailEnd/>
          </a:ln>
        </p:spPr>
        <p:txBody>
          <a:bodyPr/>
          <a:lstStyle/>
          <a:p>
            <a:fld id="{51AA315E-B1B7-49A8-960B-87423F5D2936}" type="slidenum">
              <a:rPr lang="en-US" smtClean="0"/>
              <a:pPr/>
              <a:t>19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50FC86-7673-4519-B659-24F48161F55B}" type="slidenum">
              <a:rPr lang="en-US" smtClean="0"/>
              <a:pPr>
                <a:defRPr/>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7"/>
          <p:cNvGrpSpPr>
            <a:grpSpLocks/>
          </p:cNvGrpSpPr>
          <p:nvPr/>
        </p:nvGrpSpPr>
        <p:grpSpPr bwMode="auto">
          <a:xfrm>
            <a:off x="-7938" y="-7938"/>
            <a:ext cx="9169401" cy="6873876"/>
            <a:chOff x="-8466" y="-8468"/>
            <a:chExt cx="9169804" cy="6874935"/>
          </a:xfrm>
        </p:grpSpPr>
        <p:cxnSp>
          <p:nvCxnSpPr>
            <p:cNvPr id="5" name="Straight Connector 4"/>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3"/>
          <p:cNvSpPr>
            <a:spLocks noGrp="1"/>
          </p:cNvSpPr>
          <p:nvPr>
            <p:ph type="dt" sz="half" idx="10"/>
          </p:nvPr>
        </p:nvSpPr>
        <p:spPr/>
        <p:txBody>
          <a:bodyPr/>
          <a:lstStyle>
            <a:lvl1pPr>
              <a:defRPr dirty="0"/>
            </a:lvl1pPr>
          </a:lstStyle>
          <a:p>
            <a:pPr>
              <a:defRPr/>
            </a:pPr>
            <a:endParaRPr lang="en-US"/>
          </a:p>
        </p:txBody>
      </p:sp>
      <p:sp>
        <p:nvSpPr>
          <p:cNvPr id="16" name="Footer Placeholder 4"/>
          <p:cNvSpPr>
            <a:spLocks noGrp="1"/>
          </p:cNvSpPr>
          <p:nvPr>
            <p:ph type="ftr" sz="quarter" idx="11"/>
          </p:nvPr>
        </p:nvSpPr>
        <p:spPr/>
        <p:txBody>
          <a:bodyPr/>
          <a:lstStyle>
            <a:lvl1pPr>
              <a:defRPr dirty="0"/>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pPr>
              <a:defRPr/>
            </a:pPr>
            <a:fld id="{2F2D11E0-0506-4F7C-8301-E40DB2ACF99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124C61-7918-4086-A8CF-D269A8B7E92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82600" y="790575"/>
            <a:ext cx="457200" cy="584200"/>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defRPr/>
            </a:pPr>
            <a:r>
              <a:rPr lang="en-US" sz="8000" dirty="0" smtClean="0">
                <a:solidFill>
                  <a:srgbClr val="C0E474"/>
                </a:solidFill>
                <a:latin typeface="Arial" panose="020B0604020202020204" pitchFamily="34" charset="0"/>
              </a:rPr>
              <a:t>“</a:t>
            </a:r>
          </a:p>
        </p:txBody>
      </p:sp>
      <p:sp>
        <p:nvSpPr>
          <p:cNvPr id="6" name="TextBox 5"/>
          <p:cNvSpPr txBox="1">
            <a:spLocks noChangeArrowheads="1"/>
          </p:cNvSpPr>
          <p:nvPr/>
        </p:nvSpPr>
        <p:spPr bwMode="auto">
          <a:xfrm>
            <a:off x="6748463" y="2886075"/>
            <a:ext cx="457200" cy="585788"/>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defRPr/>
            </a:pPr>
            <a:r>
              <a:rPr lang="en-US" sz="8000" dirty="0" smtClean="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dirty="0"/>
            </a:lvl1pPr>
          </a:lstStyle>
          <a:p>
            <a:pPr>
              <a:defRPr/>
            </a:pPr>
            <a:endParaRPr lang="en-US"/>
          </a:p>
        </p:txBody>
      </p:sp>
      <p:sp>
        <p:nvSpPr>
          <p:cNvPr id="8" name="Footer Placeholder 4"/>
          <p:cNvSpPr>
            <a:spLocks noGrp="1"/>
          </p:cNvSpPr>
          <p:nvPr>
            <p:ph type="ftr" sz="quarter" idx="15"/>
          </p:nvPr>
        </p:nvSpPr>
        <p:spPr/>
        <p:txBody>
          <a:bodyPr/>
          <a:lstStyle>
            <a:lvl1pPr>
              <a:defRPr dirty="0"/>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62951753-48AD-410C-B769-3406D11B8152}"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5FCB4D-F165-43E1-AD5B-898B1366F6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82600" y="790575"/>
            <a:ext cx="457200" cy="584200"/>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defRPr/>
            </a:pPr>
            <a:r>
              <a:rPr lang="en-US" sz="8000" dirty="0" smtClean="0">
                <a:solidFill>
                  <a:srgbClr val="C0E474"/>
                </a:solidFill>
                <a:latin typeface="Arial" panose="020B0604020202020204" pitchFamily="34" charset="0"/>
              </a:rPr>
              <a:t>“</a:t>
            </a:r>
          </a:p>
        </p:txBody>
      </p:sp>
      <p:sp>
        <p:nvSpPr>
          <p:cNvPr id="6" name="TextBox 5"/>
          <p:cNvSpPr txBox="1">
            <a:spLocks noChangeArrowheads="1"/>
          </p:cNvSpPr>
          <p:nvPr/>
        </p:nvSpPr>
        <p:spPr bwMode="auto">
          <a:xfrm>
            <a:off x="6748463" y="2886075"/>
            <a:ext cx="457200" cy="585788"/>
          </a:xfrm>
          <a:prstGeom prst="rect">
            <a:avLst/>
          </a:prstGeom>
          <a:noFill/>
          <a:ln>
            <a:noFill/>
          </a:ln>
          <a:extLst>
            <a:ext uri="{909E8E84-426E-40DD-AFC4-6F175D3DCCD1}"/>
            <a:ext uri="{91240B29-F687-4F45-9708-019B960494DF}"/>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defRPr/>
            </a:pPr>
            <a:r>
              <a:rPr lang="en-US" sz="8000" dirty="0" smtClean="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4"/>
          </p:nvPr>
        </p:nvSpPr>
        <p:spPr/>
        <p:txBody>
          <a:bodyPr/>
          <a:lstStyle>
            <a:lvl1pPr>
              <a:defRPr dirty="0"/>
            </a:lvl1pPr>
          </a:lstStyle>
          <a:p>
            <a:pPr>
              <a:defRPr/>
            </a:pPr>
            <a:endParaRPr lang="en-US"/>
          </a:p>
        </p:txBody>
      </p:sp>
      <p:sp>
        <p:nvSpPr>
          <p:cNvPr id="8" name="Footer Placeholder 4"/>
          <p:cNvSpPr>
            <a:spLocks noGrp="1"/>
          </p:cNvSpPr>
          <p:nvPr>
            <p:ph type="ftr" sz="quarter" idx="15"/>
          </p:nvPr>
        </p:nvSpPr>
        <p:spPr/>
        <p:txBody>
          <a:bodyPr/>
          <a:lstStyle>
            <a:lvl1pPr>
              <a:defRPr dirty="0"/>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9947DCF1-00DE-4EB3-92B4-912E4941A46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360F7572-750D-4357-B730-F386DF8495C9}"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AABDFF-4551-4ED0-9D6E-B5FE4630A75F}"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35FCEC-85D6-492F-B4EE-6A73D746D6C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E82CFA-4FF4-4034-8E23-855AEA0BA32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8E41A5-57A9-4111-A666-3E6ED2852907}"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8EFAAA-06CE-4DC4-BE82-84538C40141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85ECEA-CEF3-49BD-B748-1F8A6970061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960BD27-728E-4A89-A19E-6069FF897E6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DD2D528-DFB8-4DB6-991B-E2BABB7B737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37FB6-523B-4A4B-BF42-6594FD97275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F0CC75-6054-461F-8BD2-89F0AF9E86C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a:gradFill>
        <a:effectLst/>
      </p:bgPr>
    </p:bg>
    <p:spTree>
      <p:nvGrpSpPr>
        <p:cNvPr id="1" name=""/>
        <p:cNvGrpSpPr/>
        <p:nvPr/>
      </p:nvGrpSpPr>
      <p:grpSpPr>
        <a:xfrm>
          <a:off x="0" y="0"/>
          <a:ext cx="0" cy="0"/>
          <a:chOff x="0" y="0"/>
          <a:chExt cx="0" cy="0"/>
        </a:xfrm>
      </p:grpSpPr>
      <p:grpSp>
        <p:nvGrpSpPr>
          <p:cNvPr id="1026" name="Group 16"/>
          <p:cNvGrpSpPr>
            <a:grpSpLocks/>
          </p:cNvGrpSpPr>
          <p:nvPr/>
        </p:nvGrpSpPr>
        <p:grpSpPr bwMode="auto">
          <a:xfrm>
            <a:off x="-7938" y="-7938"/>
            <a:ext cx="9169401" cy="6873876"/>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09600" y="609600"/>
            <a:ext cx="6348413"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609600" y="2160588"/>
            <a:ext cx="6348413"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defRPr sz="900" dirty="0">
                <a:solidFill>
                  <a:schemeClr val="tx1">
                    <a:tint val="75000"/>
                  </a:schemeClr>
                </a:solidFill>
                <a:latin typeface="Times New Roman" panose="02020603050405020304" pitchFamily="18" charset="0"/>
                <a:cs typeface="Times New Roman" panose="02020603050405020304" pitchFamily="18" charset="0"/>
              </a:defRPr>
            </a:lvl1pPr>
          </a:lstStyle>
          <a:p>
            <a:pPr>
              <a:defRPr/>
            </a:pPr>
            <a:endParaRPr lang="en-US"/>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defRPr sz="900" dirty="0">
                <a:solidFill>
                  <a:schemeClr val="tx1">
                    <a:tint val="75000"/>
                  </a:schemeClr>
                </a:solidFill>
                <a:latin typeface="Times New Roman" panose="02020603050405020304" pitchFamily="18" charset="0"/>
                <a:cs typeface="Times New Roman" panose="02020603050405020304" pitchFamily="18" charset="0"/>
              </a:defRPr>
            </a:lvl1pPr>
          </a:lstStyle>
          <a:p>
            <a:pPr>
              <a:defRPr/>
            </a:pPr>
            <a:endParaRPr lang="en-US"/>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pPr>
              <a:defRPr/>
            </a:pPr>
            <a:fld id="{1CC2AB66-EF60-4E2D-8108-FD7CB5B6862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59"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60" r:id="rId11"/>
    <p:sldLayoutId id="2147483955" r:id="rId12"/>
    <p:sldLayoutId id="2147483961" r:id="rId13"/>
    <p:sldLayoutId id="2147483956" r:id="rId14"/>
    <p:sldLayoutId id="2147483957" r:id="rId15"/>
    <p:sldLayoutId id="2147483958" r:id="rId16"/>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457200" y="1219200"/>
            <a:ext cx="8458200" cy="3416300"/>
          </a:xfrm>
          <a:prstGeom prst="rect">
            <a:avLst/>
          </a:prstGeom>
          <a:noFill/>
          <a:ln>
            <a:noFill/>
          </a:ln>
          <a:effectLst/>
          <a:extLst>
            <a:ext uri="{909E8E84-426E-40DD-AFC4-6F175D3DCCD1}"/>
            <a:ext uri="{91240B29-F687-4F45-9708-019B960494DF}"/>
            <a:ext uri="{AF507438-7753-43E0-B8FC-AC1667EBCBE1}"/>
          </a:extLst>
        </p:spPr>
        <p:txBody>
          <a:bodyPr>
            <a:spAutoFit/>
          </a:bodyPr>
          <a:lstStyle/>
          <a:p>
            <a:pPr algn="ctr" eaLnBrk="1" hangingPunct="1">
              <a:defRPr/>
            </a:pPr>
            <a:r>
              <a:rPr lang="en-US" sz="5400" b="1" dirty="0">
                <a:solidFill>
                  <a:schemeClr val="bg2">
                    <a:lumMod val="25000"/>
                  </a:schemeClr>
                </a:solidFill>
                <a:latin typeface="Times New Roman" pitchFamily="18" charset="0"/>
                <a:cs typeface="Times New Roman" pitchFamily="18" charset="0"/>
              </a:rPr>
              <a:t>Welcome </a:t>
            </a:r>
          </a:p>
          <a:p>
            <a:pPr algn="ctr" eaLnBrk="1" hangingPunct="1">
              <a:defRPr/>
            </a:pPr>
            <a:r>
              <a:rPr lang="en-US" sz="5400" b="1" dirty="0">
                <a:solidFill>
                  <a:schemeClr val="bg2">
                    <a:lumMod val="25000"/>
                  </a:schemeClr>
                </a:solidFill>
                <a:latin typeface="Times New Roman" pitchFamily="18" charset="0"/>
                <a:cs typeface="Times New Roman" pitchFamily="18" charset="0"/>
              </a:rPr>
              <a:t>to </a:t>
            </a:r>
          </a:p>
          <a:p>
            <a:pPr algn="ctr" eaLnBrk="1" hangingPunct="1">
              <a:defRPr/>
            </a:pPr>
            <a:r>
              <a:rPr lang="en-US" sz="5400" b="1" dirty="0">
                <a:solidFill>
                  <a:schemeClr val="bg2">
                    <a:lumMod val="25000"/>
                  </a:schemeClr>
                </a:solidFill>
                <a:latin typeface="Times New Roman" pitchFamily="18" charset="0"/>
                <a:cs typeface="Times New Roman" pitchFamily="18" charset="0"/>
              </a:rPr>
              <a:t>National Hackathon </a:t>
            </a:r>
          </a:p>
          <a:p>
            <a:pPr algn="ctr" eaLnBrk="1" hangingPunct="1">
              <a:defRPr/>
            </a:pPr>
            <a:r>
              <a:rPr lang="en-US" sz="5400" b="1" dirty="0">
                <a:solidFill>
                  <a:schemeClr val="bg2">
                    <a:lumMod val="25000"/>
                  </a:schemeClr>
                </a:solidFill>
                <a:latin typeface="Times New Roman" pitchFamily="18" charset="0"/>
                <a:cs typeface="Times New Roman" pitchFamily="18" charset="0"/>
              </a:rPr>
              <a:t>on Frontier Technologies</a:t>
            </a:r>
          </a:p>
        </p:txBody>
      </p:sp>
      <p:sp>
        <p:nvSpPr>
          <p:cNvPr id="5123" name="Slide Number Placeholder 3"/>
          <p:cNvSpPr>
            <a:spLocks noGrp="1"/>
          </p:cNvSpPr>
          <p:nvPr>
            <p:ph type="sldNum" sz="quarter" idx="12"/>
          </p:nvPr>
        </p:nvSpPr>
        <p:spPr bwMode="auto">
          <a:xfrm>
            <a:off x="8001000" y="6019800"/>
            <a:ext cx="512763" cy="365125"/>
          </a:xfrm>
          <a:noFill/>
          <a:ln>
            <a:miter lim="800000"/>
            <a:headEnd/>
            <a:tailEnd/>
          </a:ln>
        </p:spPr>
        <p:txBody>
          <a:bodyPr/>
          <a:lstStyle/>
          <a:p>
            <a:fld id="{642E7CF6-E94D-49B8-BCDD-3C485A6B9959}" type="slidenum">
              <a:rPr lang="en-US" sz="1400" smtClean="0">
                <a:solidFill>
                  <a:schemeClr val="tx1"/>
                </a:solidFill>
              </a:rPr>
              <a:pPr/>
              <a:t>1</a:t>
            </a:fld>
            <a:endParaRPr lang="en-US" sz="1400" smtClean="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1066800"/>
            <a:ext cx="8229600" cy="4278313"/>
          </a:xfrm>
          <a:prstGeom prst="rect">
            <a:avLst/>
          </a:prstGeom>
          <a:noFill/>
          <a:ln w="9525">
            <a:noFill/>
            <a:miter lim="800000"/>
            <a:headEnd/>
            <a:tailEnd/>
          </a:ln>
        </p:spPr>
        <p:txBody>
          <a:bodyPr>
            <a:spAutoFit/>
          </a:bodyPr>
          <a:lstStyle/>
          <a:p>
            <a:r>
              <a:rPr lang="en-US" sz="4000" b="1" dirty="0"/>
              <a:t>Solution topic: </a:t>
            </a:r>
          </a:p>
          <a:p>
            <a:endParaRPr lang="en-US" sz="2800" b="1" dirty="0">
              <a:solidFill>
                <a:schemeClr val="accent2"/>
              </a:solidFill>
              <a:latin typeface="Arial" charset="0"/>
            </a:endParaRPr>
          </a:p>
          <a:p>
            <a:r>
              <a:rPr lang="en-US" sz="2800" dirty="0">
                <a:solidFill>
                  <a:srgbClr val="002060"/>
                </a:solidFill>
              </a:rPr>
              <a:t>After completing the building design plan, many people do not follow </a:t>
            </a:r>
            <a:r>
              <a:rPr lang="en-US" sz="2800" dirty="0" smtClean="0">
                <a:solidFill>
                  <a:srgbClr val="002060"/>
                </a:solidFill>
              </a:rPr>
              <a:t>CDA </a:t>
            </a:r>
            <a:r>
              <a:rPr lang="en-US" sz="2800" dirty="0">
                <a:solidFill>
                  <a:srgbClr val="002060"/>
                </a:solidFill>
              </a:rPr>
              <a:t>rules during construct their buildings. But it is not possible to monitor whole work by </a:t>
            </a:r>
            <a:r>
              <a:rPr lang="en-US" sz="2800" dirty="0" smtClean="0">
                <a:solidFill>
                  <a:srgbClr val="002060"/>
                </a:solidFill>
              </a:rPr>
              <a:t>CDA </a:t>
            </a:r>
            <a:r>
              <a:rPr lang="en-US" sz="2800" dirty="0">
                <a:solidFill>
                  <a:srgbClr val="002060"/>
                </a:solidFill>
              </a:rPr>
              <a:t>authority. So we monitor this work by drone from our office.  </a:t>
            </a:r>
          </a:p>
          <a:p>
            <a:endParaRPr lang="en-US" sz="3200" dirty="0">
              <a:solidFill>
                <a:schemeClr val="accent2"/>
              </a:solidFill>
              <a:latin typeface="Arial" charset="0"/>
            </a:endParaRPr>
          </a:p>
          <a:p>
            <a:r>
              <a:rPr lang="en-US" sz="2800" dirty="0">
                <a:latin typeface="Arial" charset="0"/>
              </a:rPr>
              <a:t> </a:t>
            </a:r>
          </a:p>
        </p:txBody>
      </p:sp>
      <p:sp>
        <p:nvSpPr>
          <p:cNvPr id="14339" name="Slide Number Placeholder 2"/>
          <p:cNvSpPr>
            <a:spLocks noGrp="1"/>
          </p:cNvSpPr>
          <p:nvPr>
            <p:ph type="sldNum" sz="quarter" idx="12"/>
          </p:nvPr>
        </p:nvSpPr>
        <p:spPr bwMode="auto">
          <a:xfrm>
            <a:off x="8077200" y="5943600"/>
            <a:ext cx="512763" cy="365125"/>
          </a:xfrm>
          <a:noFill/>
          <a:ln>
            <a:miter lim="800000"/>
            <a:headEnd/>
            <a:tailEnd/>
          </a:ln>
        </p:spPr>
        <p:txBody>
          <a:bodyPr/>
          <a:lstStyle/>
          <a:p>
            <a:fld id="{410EB8FB-A5BA-45C7-9066-2A51557C8231}" type="slidenum">
              <a:rPr lang="en-US" sz="1400" smtClean="0">
                <a:solidFill>
                  <a:schemeClr val="tx1"/>
                </a:solidFill>
              </a:rPr>
              <a:pPr/>
              <a:t>10</a:t>
            </a:fld>
            <a:endParaRPr lang="en-US" sz="1400" smtClean="0">
              <a:solidFill>
                <a:schemeClr val="tx1"/>
              </a:solidFill>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609600"/>
            <a:ext cx="7391400" cy="6248400"/>
          </a:xfrm>
        </p:spPr>
        <p:txBody>
          <a:bodyPr/>
          <a:lstStyle/>
          <a:p>
            <a:r>
              <a:rPr lang="en-US" sz="2800" b="1" dirty="0" smtClean="0">
                <a:solidFill>
                  <a:schemeClr val="tx1"/>
                </a:solidFill>
                <a:latin typeface="Times New Roman" charset="0"/>
                <a:cs typeface="Times New Roman" charset="0"/>
              </a:rPr>
              <a:t>Problem: </a:t>
            </a:r>
            <a:r>
              <a:rPr lang="en-US" sz="2800" dirty="0" smtClean="0">
                <a:solidFill>
                  <a:schemeClr val="tx1"/>
                </a:solidFill>
                <a:latin typeface="Times New Roman" charset="0"/>
                <a:cs typeface="Times New Roman" charset="0"/>
              </a:rPr>
              <a:t>RAJUK/CDA  only check the design plan of building. </a:t>
            </a:r>
            <a:r>
              <a:rPr lang="en-US" sz="2800" dirty="0" smtClean="0">
                <a:solidFill>
                  <a:srgbClr val="009900"/>
                </a:solidFill>
                <a:latin typeface="Times New Roman" charset="0"/>
                <a:cs typeface="Times New Roman" charset="0"/>
              </a:rPr>
              <a:t/>
            </a:r>
            <a:br>
              <a:rPr lang="en-US" sz="2800" dirty="0" smtClean="0">
                <a:solidFill>
                  <a:srgbClr val="009900"/>
                </a:solidFill>
                <a:latin typeface="Times New Roman" charset="0"/>
                <a:cs typeface="Times New Roman" charset="0"/>
              </a:rPr>
            </a:br>
            <a:r>
              <a:rPr lang="en-US" sz="2800" b="1" dirty="0" smtClean="0">
                <a:solidFill>
                  <a:srgbClr val="002060"/>
                </a:solidFill>
                <a:latin typeface="Times New Roman" charset="0"/>
                <a:cs typeface="Times New Roman" charset="0"/>
              </a:rPr>
              <a:t>Solution: </a:t>
            </a:r>
            <a:r>
              <a:rPr lang="en-US" sz="2800" dirty="0" smtClean="0">
                <a:solidFill>
                  <a:srgbClr val="002060"/>
                </a:solidFill>
                <a:latin typeface="Times New Roman" charset="0"/>
                <a:cs typeface="Times New Roman" charset="0"/>
              </a:rPr>
              <a:t>1. Taking structural plan.</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                 2. Monitoring the area using drone.    </a:t>
            </a: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t>
            </a:r>
            <a:r>
              <a:rPr lang="en-US" sz="1600" dirty="0" smtClean="0">
                <a:solidFill>
                  <a:srgbClr val="002060"/>
                </a:solidFill>
                <a:latin typeface="Times New Roman" charset="0"/>
                <a:cs typeface="Times New Roman" charset="0"/>
              </a:rPr>
              <a:t>Structural design </a:t>
            </a:r>
            <a:endParaRPr lang="en-US" sz="1600" dirty="0" smtClean="0">
              <a:latin typeface="Times New Roman" charset="0"/>
              <a:cs typeface="Times New Roman" charset="0"/>
            </a:endParaRPr>
          </a:p>
        </p:txBody>
      </p:sp>
      <p:pic>
        <p:nvPicPr>
          <p:cNvPr id="43010" name="Picture 2" descr="F:\anim\Basement_Floor_and_Structural_Plan--_Amoureaux_House_in_Ste_Genevieve_MO.png"/>
          <p:cNvPicPr>
            <a:picLocks noChangeAspect="1" noChangeArrowheads="1"/>
          </p:cNvPicPr>
          <p:nvPr/>
        </p:nvPicPr>
        <p:blipFill>
          <a:blip r:embed="rId2" cstate="print"/>
          <a:srcRect l="3297" t="1639" r="5495" b="6558"/>
          <a:stretch>
            <a:fillRect/>
          </a:stretch>
        </p:blipFill>
        <p:spPr bwMode="auto">
          <a:xfrm>
            <a:off x="1447800" y="2667000"/>
            <a:ext cx="640080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364" name="Slide Number Placeholder 3"/>
          <p:cNvSpPr>
            <a:spLocks noGrp="1"/>
          </p:cNvSpPr>
          <p:nvPr>
            <p:ph type="sldNum" sz="quarter" idx="12"/>
          </p:nvPr>
        </p:nvSpPr>
        <p:spPr bwMode="auto">
          <a:xfrm>
            <a:off x="8001000" y="6096000"/>
            <a:ext cx="512763" cy="365125"/>
          </a:xfrm>
          <a:noFill/>
          <a:ln>
            <a:miter lim="800000"/>
            <a:headEnd/>
            <a:tailEnd/>
          </a:ln>
        </p:spPr>
        <p:txBody>
          <a:bodyPr/>
          <a:lstStyle/>
          <a:p>
            <a:fld id="{64ACC201-9E2F-471E-8DD4-F56EED1A63CA}" type="slidenum">
              <a:rPr lang="en-US" sz="1400" smtClean="0">
                <a:solidFill>
                  <a:schemeClr val="tx1"/>
                </a:solidFill>
              </a:rPr>
              <a:pPr/>
              <a:t>11</a:t>
            </a:fld>
            <a:endParaRPr lang="en-US" sz="1400" smtClean="0">
              <a:solidFill>
                <a:schemeClr val="tx1"/>
              </a:solidFill>
            </a:endParaRPr>
          </a:p>
        </p:txBody>
      </p:sp>
      <p:cxnSp>
        <p:nvCxnSpPr>
          <p:cNvPr id="6" name="Straight Arrow Connector 5"/>
          <p:cNvCxnSpPr/>
          <p:nvPr/>
        </p:nvCxnSpPr>
        <p:spPr>
          <a:xfrm flipV="1">
            <a:off x="3886200" y="6019800"/>
            <a:ext cx="152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609600"/>
            <a:ext cx="8305800" cy="6400800"/>
          </a:xfrm>
        </p:spPr>
        <p:txBody>
          <a:bodyPr/>
          <a:lstStyle/>
          <a:p>
            <a:r>
              <a:rPr lang="en-US" sz="2800" b="1" dirty="0" smtClean="0">
                <a:solidFill>
                  <a:schemeClr val="tx1"/>
                </a:solidFill>
                <a:latin typeface="Times New Roman" charset="0"/>
                <a:cs typeface="Times New Roman" charset="0"/>
              </a:rPr>
              <a:t>Problem: </a:t>
            </a:r>
            <a:r>
              <a:rPr lang="en-US" sz="2800" dirty="0" smtClean="0">
                <a:solidFill>
                  <a:schemeClr val="tx1"/>
                </a:solidFill>
                <a:latin typeface="Times New Roman" charset="0"/>
                <a:cs typeface="Times New Roman" charset="0"/>
              </a:rPr>
              <a:t>People make congested building not to maintain CDA/RAJUK rules.</a:t>
            </a:r>
            <a:r>
              <a:rPr lang="en-US" sz="2800" b="1" dirty="0" smtClean="0">
                <a:solidFill>
                  <a:schemeClr val="tx1"/>
                </a:solidFill>
                <a:latin typeface="Times New Roman" charset="0"/>
                <a:cs typeface="Times New Roman" charset="0"/>
              </a:rPr>
              <a:t/>
            </a:r>
            <a:br>
              <a:rPr lang="en-US" sz="2800" b="1" dirty="0" smtClean="0">
                <a:solidFill>
                  <a:schemeClr val="tx1"/>
                </a:solidFill>
                <a:latin typeface="Times New Roman" charset="0"/>
                <a:cs typeface="Times New Roman" charset="0"/>
              </a:rPr>
            </a:br>
            <a:r>
              <a:rPr lang="en-US" sz="2800" dirty="0" smtClean="0">
                <a:solidFill>
                  <a:srgbClr val="009900"/>
                </a:solidFill>
                <a:latin typeface="Arial" charset="0"/>
                <a:cs typeface="Arial" charset="0"/>
              </a:rPr>
              <a:t/>
            </a:r>
            <a:br>
              <a:rPr lang="en-US" sz="2800" dirty="0" smtClean="0">
                <a:solidFill>
                  <a:srgbClr val="009900"/>
                </a:solidFill>
                <a:latin typeface="Arial" charset="0"/>
                <a:cs typeface="Arial" charset="0"/>
              </a:rPr>
            </a:br>
            <a:r>
              <a:rPr lang="en-US" sz="2800" b="1" dirty="0" smtClean="0">
                <a:solidFill>
                  <a:srgbClr val="002060"/>
                </a:solidFill>
                <a:latin typeface="Times New Roman" charset="0"/>
                <a:cs typeface="Times New Roman" charset="0"/>
              </a:rPr>
              <a:t>Solution: </a:t>
            </a:r>
            <a:br>
              <a:rPr lang="en-US" sz="2800" b="1"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1. Measurement technique by using  drone.</a:t>
            </a:r>
            <a:r>
              <a:rPr lang="en-US" sz="2800" b="1" dirty="0" smtClean="0">
                <a:solidFill>
                  <a:srgbClr val="002060"/>
                </a:solidFill>
                <a:latin typeface="Times New Roman" charset="0"/>
                <a:cs typeface="Times New Roman" charset="0"/>
              </a:rPr>
              <a:t/>
            </a:r>
            <a:br>
              <a:rPr lang="en-US" sz="2800" b="1" dirty="0" smtClean="0">
                <a:solidFill>
                  <a:srgbClr val="002060"/>
                </a:solidFill>
                <a:latin typeface="Times New Roman" charset="0"/>
                <a:cs typeface="Times New Roman" charset="0"/>
              </a:rPr>
            </a:br>
            <a:r>
              <a:rPr lang="en-US" sz="2800" b="1" dirty="0" smtClean="0">
                <a:solidFill>
                  <a:srgbClr val="002060"/>
                </a:solidFill>
                <a:latin typeface="Times New Roman" charset="0"/>
                <a:cs typeface="Times New Roman" charset="0"/>
              </a:rPr>
              <a:t>                                   </a:t>
            </a: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r>
              <a:rPr lang="en-US" sz="2800" b="1" dirty="0" smtClean="0">
                <a:solidFill>
                  <a:srgbClr val="7030A0"/>
                </a:solidFill>
                <a:latin typeface="Times New Roman" charset="0"/>
                <a:cs typeface="Times New Roman" charset="0"/>
              </a:rPr>
              <a:t>Technique: </a:t>
            </a:r>
            <a:br>
              <a:rPr lang="en-US" sz="2800" b="1" dirty="0" smtClean="0">
                <a:solidFill>
                  <a:srgbClr val="7030A0"/>
                </a:solidFill>
                <a:latin typeface="Times New Roman" charset="0"/>
                <a:cs typeface="Times New Roman" charset="0"/>
              </a:rPr>
            </a:br>
            <a:r>
              <a:rPr lang="en-US" sz="2800" dirty="0" smtClean="0">
                <a:solidFill>
                  <a:srgbClr val="7030A0"/>
                </a:solidFill>
                <a:latin typeface="Times New Roman" charset="0"/>
                <a:cs typeface="Times New Roman" charset="0"/>
              </a:rPr>
              <a:t>1. Image processing and  machine learning.</a:t>
            </a:r>
            <a:r>
              <a:rPr lang="en-US" sz="2400" b="1" dirty="0" smtClean="0">
                <a:solidFill>
                  <a:srgbClr val="7030A0"/>
                </a:solidFill>
                <a:latin typeface="Arial" charset="0"/>
                <a:cs typeface="Arial" charset="0"/>
              </a:rPr>
              <a:t/>
            </a:r>
            <a:br>
              <a:rPr lang="en-US" sz="2400" b="1" dirty="0" smtClean="0">
                <a:solidFill>
                  <a:srgbClr val="7030A0"/>
                </a:solidFill>
                <a:latin typeface="Arial" charset="0"/>
                <a:cs typeface="Arial" charset="0"/>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t>
            </a:r>
            <a:r>
              <a:rPr lang="en-US" sz="1400" dirty="0" smtClean="0">
                <a:solidFill>
                  <a:schemeClr val="tx1"/>
                </a:solidFill>
                <a:latin typeface="Times New Roman" charset="0"/>
                <a:cs typeface="Times New Roman" charset="0"/>
              </a:rPr>
              <a:t>Congested area         Drone measurement  using image processing       Right measurement change the wall                        </a:t>
            </a:r>
          </a:p>
        </p:txBody>
      </p:sp>
      <p:pic>
        <p:nvPicPr>
          <p:cNvPr id="15364" name="Picture 4" descr="F:\anim\f0a7f378e53894f0ecb41e58024b7ed9 (2).jpg"/>
          <p:cNvPicPr>
            <a:picLocks noChangeAspect="1" noChangeArrowheads="1"/>
          </p:cNvPicPr>
          <p:nvPr/>
        </p:nvPicPr>
        <p:blipFill>
          <a:blip r:embed="rId2" cstate="print"/>
          <a:srcRect/>
          <a:stretch>
            <a:fillRect/>
          </a:stretch>
        </p:blipFill>
        <p:spPr bwMode="auto">
          <a:xfrm>
            <a:off x="533400" y="4267200"/>
            <a:ext cx="2438400" cy="1676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365" name="Picture 5" descr="F:\anim\images.jpg"/>
          <p:cNvPicPr>
            <a:picLocks noChangeAspect="1" noChangeArrowheads="1"/>
          </p:cNvPicPr>
          <p:nvPr/>
        </p:nvPicPr>
        <p:blipFill>
          <a:blip r:embed="rId3" cstate="print"/>
          <a:srcRect/>
          <a:stretch>
            <a:fillRect/>
          </a:stretch>
        </p:blipFill>
        <p:spPr bwMode="auto">
          <a:xfrm>
            <a:off x="6400800" y="4267200"/>
            <a:ext cx="2028825"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366" name="Picture 6" descr="F:\anim\takeoff-title (2).jpg"/>
          <p:cNvPicPr>
            <a:picLocks noChangeAspect="1" noChangeArrowheads="1"/>
          </p:cNvPicPr>
          <p:nvPr/>
        </p:nvPicPr>
        <p:blipFill>
          <a:blip r:embed="rId4" cstate="print"/>
          <a:srcRect/>
          <a:stretch>
            <a:fillRect/>
          </a:stretch>
        </p:blipFill>
        <p:spPr bwMode="auto">
          <a:xfrm>
            <a:off x="3733800" y="4191000"/>
            <a:ext cx="2209800" cy="1905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390" name="Slide Number Placeholder 6"/>
          <p:cNvSpPr>
            <a:spLocks noGrp="1"/>
          </p:cNvSpPr>
          <p:nvPr>
            <p:ph type="sldNum" sz="quarter" idx="12"/>
          </p:nvPr>
        </p:nvSpPr>
        <p:spPr bwMode="auto">
          <a:xfrm>
            <a:off x="8382000" y="6248400"/>
            <a:ext cx="512763" cy="365125"/>
          </a:xfrm>
          <a:noFill/>
          <a:ln>
            <a:miter lim="800000"/>
            <a:headEnd/>
            <a:tailEnd/>
          </a:ln>
        </p:spPr>
        <p:txBody>
          <a:bodyPr/>
          <a:lstStyle/>
          <a:p>
            <a:fld id="{091BEC28-13C6-430E-A8FE-E8BD243481C3}" type="slidenum">
              <a:rPr lang="en-US" sz="1400" smtClean="0">
                <a:solidFill>
                  <a:schemeClr val="tx1"/>
                </a:solidFill>
              </a:rPr>
              <a:pPr/>
              <a:t>12</a:t>
            </a:fld>
            <a:endParaRPr lang="en-US" sz="1400" smtClean="0">
              <a:solidFill>
                <a:schemeClr val="tx1"/>
              </a:solidFill>
            </a:endParaRPr>
          </a:p>
        </p:txBody>
      </p:sp>
      <p:cxnSp>
        <p:nvCxnSpPr>
          <p:cNvPr id="9" name="Straight Arrow Connector 8"/>
          <p:cNvCxnSpPr/>
          <p:nvPr/>
        </p:nvCxnSpPr>
        <p:spPr>
          <a:xfrm flipH="1" flipV="1">
            <a:off x="1600200" y="6019800"/>
            <a:ext cx="152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43400" y="6096000"/>
            <a:ext cx="152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7010400" y="6248400"/>
            <a:ext cx="76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609600"/>
            <a:ext cx="8382000" cy="5943600"/>
          </a:xfrm>
        </p:spPr>
        <p:txBody>
          <a:bodyPr/>
          <a:lstStyle/>
          <a:p>
            <a:r>
              <a:rPr lang="en-US" sz="2800" b="1" dirty="0" smtClean="0">
                <a:solidFill>
                  <a:schemeClr val="tx1"/>
                </a:solidFill>
                <a:latin typeface="Times New Roman" charset="0"/>
                <a:cs typeface="Times New Roman" charset="0"/>
              </a:rPr>
              <a:t>Problem: </a:t>
            </a:r>
            <a:r>
              <a:rPr lang="en-US" sz="2800" dirty="0" smtClean="0">
                <a:solidFill>
                  <a:schemeClr val="tx1"/>
                </a:solidFill>
                <a:latin typeface="Times New Roman" charset="0"/>
                <a:cs typeface="Times New Roman" charset="0"/>
              </a:rPr>
              <a:t>Crack in the wall.</a:t>
            </a:r>
            <a:br>
              <a:rPr lang="en-US" sz="2800" dirty="0" smtClean="0">
                <a:solidFill>
                  <a:schemeClr val="tx1"/>
                </a:solidFill>
                <a:latin typeface="Times New Roman" charset="0"/>
                <a:cs typeface="Times New Roman" charset="0"/>
              </a:rPr>
            </a:br>
            <a:r>
              <a:rPr lang="en-US" sz="2800" b="1" dirty="0" smtClean="0">
                <a:solidFill>
                  <a:srgbClr val="002060"/>
                </a:solidFill>
                <a:latin typeface="Times New Roman" charset="0"/>
                <a:cs typeface="Times New Roman" charset="0"/>
              </a:rPr>
              <a:t>Solution: </a:t>
            </a:r>
            <a:br>
              <a:rPr lang="en-US" sz="2800" b="1"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1. Detect it with drone.</a:t>
            </a:r>
            <a:r>
              <a:rPr lang="en-US" sz="2800" b="1" dirty="0" smtClean="0">
                <a:solidFill>
                  <a:schemeClr val="tx1"/>
                </a:solidFill>
                <a:latin typeface="Times New Roman" charset="0"/>
                <a:cs typeface="Times New Roman" charset="0"/>
              </a:rPr>
              <a:t/>
            </a:r>
            <a:br>
              <a:rPr lang="en-US" sz="2800" b="1" dirty="0" smtClean="0">
                <a:solidFill>
                  <a:schemeClr val="tx1"/>
                </a:solidFill>
                <a:latin typeface="Times New Roman" charset="0"/>
                <a:cs typeface="Times New Roman" charset="0"/>
              </a:rPr>
            </a:br>
            <a:r>
              <a:rPr lang="en-US" sz="2800" b="1" dirty="0" smtClean="0">
                <a:solidFill>
                  <a:srgbClr val="7030A0"/>
                </a:solidFill>
                <a:latin typeface="Times New Roman" charset="0"/>
                <a:cs typeface="Times New Roman" charset="0"/>
              </a:rPr>
              <a:t>Technique: </a:t>
            </a:r>
            <a:br>
              <a:rPr lang="en-US" sz="2800" b="1" dirty="0" smtClean="0">
                <a:solidFill>
                  <a:srgbClr val="7030A0"/>
                </a:solidFill>
                <a:latin typeface="Times New Roman" charset="0"/>
                <a:cs typeface="Times New Roman" charset="0"/>
              </a:rPr>
            </a:br>
            <a:r>
              <a:rPr lang="en-US" sz="2800" dirty="0" smtClean="0">
                <a:solidFill>
                  <a:srgbClr val="7030A0"/>
                </a:solidFill>
                <a:latin typeface="Times New Roman" charset="0"/>
                <a:cs typeface="Times New Roman" charset="0"/>
              </a:rPr>
              <a:t>1. Image processing and deep learning.</a:t>
            </a: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2800" b="1" dirty="0" smtClean="0">
                <a:solidFill>
                  <a:srgbClr val="7030A0"/>
                </a:solidFill>
                <a:latin typeface="Times New Roman" charset="0"/>
                <a:cs typeface="Times New Roman" charset="0"/>
              </a:rPr>
              <a:t/>
            </a:r>
            <a:br>
              <a:rPr lang="en-US" sz="2800" b="1" dirty="0" smtClean="0">
                <a:solidFill>
                  <a:srgbClr val="7030A0"/>
                </a:solidFill>
                <a:latin typeface="Times New Roman" charset="0"/>
                <a:cs typeface="Times New Roman" charset="0"/>
              </a:rPr>
            </a:br>
            <a:r>
              <a:rPr lang="en-US" sz="1600" dirty="0" smtClean="0">
                <a:solidFill>
                  <a:schemeClr val="tx1"/>
                </a:solidFill>
                <a:latin typeface="Times New Roman" charset="0"/>
                <a:cs typeface="Times New Roman" charset="0"/>
              </a:rPr>
              <a:t/>
            </a:r>
            <a:br>
              <a:rPr lang="en-US" sz="1600" dirty="0" smtClean="0">
                <a:solidFill>
                  <a:schemeClr val="tx1"/>
                </a:solidFill>
                <a:latin typeface="Times New Roman" charset="0"/>
                <a:cs typeface="Times New Roman" charset="0"/>
              </a:rPr>
            </a:br>
            <a:r>
              <a:rPr lang="en-US" sz="1600" dirty="0" smtClean="0">
                <a:solidFill>
                  <a:schemeClr val="tx1"/>
                </a:solidFill>
                <a:latin typeface="Times New Roman" charset="0"/>
                <a:cs typeface="Times New Roman" charset="0"/>
              </a:rPr>
              <a:t>Crack in the building wall           Drone capture the image                      inside the drone  detect crack</a:t>
            </a:r>
          </a:p>
        </p:txBody>
      </p:sp>
      <p:pic>
        <p:nvPicPr>
          <p:cNvPr id="44036" name="Picture 4" descr="F:\anim\2.jpg"/>
          <p:cNvPicPr>
            <a:picLocks noChangeAspect="1" noChangeArrowheads="1"/>
          </p:cNvPicPr>
          <p:nvPr/>
        </p:nvPicPr>
        <p:blipFill>
          <a:blip r:embed="rId2" cstate="print"/>
          <a:srcRect/>
          <a:stretch>
            <a:fillRect/>
          </a:stretch>
        </p:blipFill>
        <p:spPr bwMode="auto">
          <a:xfrm>
            <a:off x="609600" y="3124200"/>
            <a:ext cx="2152650"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4038" name="Picture 6" descr="F:\anim\n.png"/>
          <p:cNvPicPr>
            <a:picLocks noChangeAspect="1" noChangeArrowheads="1"/>
          </p:cNvPicPr>
          <p:nvPr/>
        </p:nvPicPr>
        <p:blipFill>
          <a:blip r:embed="rId3" cstate="print"/>
          <a:srcRect/>
          <a:stretch>
            <a:fillRect/>
          </a:stretch>
        </p:blipFill>
        <p:spPr bwMode="auto">
          <a:xfrm>
            <a:off x="6248400" y="3048000"/>
            <a:ext cx="2374900" cy="27432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413" name="Slide Number Placeholder 7"/>
          <p:cNvSpPr>
            <a:spLocks noGrp="1"/>
          </p:cNvSpPr>
          <p:nvPr>
            <p:ph type="sldNum" sz="quarter" idx="12"/>
          </p:nvPr>
        </p:nvSpPr>
        <p:spPr bwMode="auto">
          <a:xfrm>
            <a:off x="8382000" y="6248400"/>
            <a:ext cx="512763" cy="365125"/>
          </a:xfrm>
          <a:noFill/>
          <a:ln>
            <a:miter lim="800000"/>
            <a:headEnd/>
            <a:tailEnd/>
          </a:ln>
        </p:spPr>
        <p:txBody>
          <a:bodyPr/>
          <a:lstStyle/>
          <a:p>
            <a:fld id="{9860212F-5DA9-44A6-BC01-FCCB9E28F518}" type="slidenum">
              <a:rPr lang="en-US" sz="1400" smtClean="0">
                <a:solidFill>
                  <a:schemeClr val="tx1"/>
                </a:solidFill>
              </a:rPr>
              <a:pPr/>
              <a:t>13</a:t>
            </a:fld>
            <a:endParaRPr lang="en-US" sz="1400" smtClean="0">
              <a:solidFill>
                <a:schemeClr val="tx1"/>
              </a:solidFill>
            </a:endParaRPr>
          </a:p>
        </p:txBody>
      </p:sp>
      <p:pic>
        <p:nvPicPr>
          <p:cNvPr id="44039" name="Picture 7" descr="F:\anim\12.png"/>
          <p:cNvPicPr>
            <a:picLocks noChangeAspect="1" noChangeArrowheads="1"/>
          </p:cNvPicPr>
          <p:nvPr/>
        </p:nvPicPr>
        <p:blipFill>
          <a:blip r:embed="rId4" cstate="print"/>
          <a:srcRect/>
          <a:stretch>
            <a:fillRect/>
          </a:stretch>
        </p:blipFill>
        <p:spPr bwMode="auto">
          <a:xfrm>
            <a:off x="3200400" y="3048000"/>
            <a:ext cx="2590801" cy="2667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1" name="Straight Arrow Connector 10"/>
          <p:cNvCxnSpPr/>
          <p:nvPr/>
        </p:nvCxnSpPr>
        <p:spPr>
          <a:xfrm flipV="1">
            <a:off x="1143000" y="57912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114800" y="579120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010400" y="5867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04800" y="609600"/>
            <a:ext cx="8382000" cy="6400800"/>
          </a:xfrm>
        </p:spPr>
        <p:txBody>
          <a:bodyPr/>
          <a:lstStyle/>
          <a:p>
            <a:r>
              <a:rPr lang="en-US" sz="2800" b="1" smtClean="0">
                <a:solidFill>
                  <a:schemeClr val="tx1"/>
                </a:solidFill>
                <a:latin typeface="Times New Roman" charset="0"/>
                <a:cs typeface="Times New Roman" charset="0"/>
              </a:rPr>
              <a:t>Problem: It is difficult to monitor different construction site daily.</a:t>
            </a:r>
            <a:r>
              <a:rPr lang="en-US" sz="2800" smtClean="0">
                <a:solidFill>
                  <a:srgbClr val="009900"/>
                </a:solidFill>
                <a:latin typeface="Times New Roman" charset="0"/>
                <a:cs typeface="Times New Roman" charset="0"/>
              </a:rPr>
              <a:t/>
            </a:r>
            <a:br>
              <a:rPr lang="en-US" sz="2800" smtClean="0">
                <a:solidFill>
                  <a:srgbClr val="009900"/>
                </a:solidFill>
                <a:latin typeface="Times New Roman" charset="0"/>
                <a:cs typeface="Times New Roman" charset="0"/>
              </a:rPr>
            </a:br>
            <a:r>
              <a:rPr lang="en-US" sz="2800" b="1" smtClean="0">
                <a:solidFill>
                  <a:srgbClr val="002060"/>
                </a:solidFill>
                <a:latin typeface="Times New Roman" charset="0"/>
                <a:cs typeface="Times New Roman" charset="0"/>
              </a:rPr>
              <a:t>Solution: </a:t>
            </a:r>
            <a:br>
              <a:rPr lang="en-US" sz="2800" b="1" smtClean="0">
                <a:solidFill>
                  <a:srgbClr val="002060"/>
                </a:solidFill>
                <a:latin typeface="Times New Roman" charset="0"/>
                <a:cs typeface="Times New Roman" charset="0"/>
              </a:rPr>
            </a:br>
            <a:r>
              <a:rPr lang="en-US" sz="2800" b="1" smtClean="0">
                <a:solidFill>
                  <a:srgbClr val="002060"/>
                </a:solidFill>
                <a:latin typeface="Times New Roman" charset="0"/>
                <a:cs typeface="Times New Roman" charset="0"/>
              </a:rPr>
              <a:t>1. Using drone we can monitor the construction area from office.</a:t>
            </a:r>
            <a:br>
              <a:rPr lang="en-US" sz="2800" b="1" smtClean="0">
                <a:solidFill>
                  <a:srgbClr val="002060"/>
                </a:solidFill>
                <a:latin typeface="Times New Roman" charset="0"/>
                <a:cs typeface="Times New Roman" charset="0"/>
              </a:rPr>
            </a:br>
            <a:r>
              <a:rPr lang="en-US" sz="2800" b="1" smtClean="0">
                <a:solidFill>
                  <a:srgbClr val="7030A0"/>
                </a:solidFill>
                <a:latin typeface="Times New Roman" charset="0"/>
                <a:cs typeface="Times New Roman" charset="0"/>
              </a:rPr>
              <a:t>Technique: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1. Image processing system.</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t>
            </a:r>
            <a:r>
              <a:rPr lang="en-US" sz="1400" smtClean="0">
                <a:solidFill>
                  <a:schemeClr val="tx1"/>
                </a:solidFill>
                <a:latin typeface="Times New Roman" charset="0"/>
                <a:cs typeface="Times New Roman" charset="0"/>
              </a:rPr>
              <a:t>Drone in construction area  to monitor it                                              monitoring  the drone from office</a:t>
            </a:r>
          </a:p>
        </p:txBody>
      </p:sp>
      <p:pic>
        <p:nvPicPr>
          <p:cNvPr id="45058" name="Picture 2" descr="F:\anim\f.png"/>
          <p:cNvPicPr>
            <a:picLocks noChangeAspect="1" noChangeArrowheads="1"/>
          </p:cNvPicPr>
          <p:nvPr/>
        </p:nvPicPr>
        <p:blipFill>
          <a:blip r:embed="rId2" cstate="print"/>
          <a:srcRect/>
          <a:stretch>
            <a:fillRect/>
          </a:stretch>
        </p:blipFill>
        <p:spPr bwMode="auto">
          <a:xfrm>
            <a:off x="533400" y="4038600"/>
            <a:ext cx="38862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5059" name="Picture 3" descr="F:\anim\d (2).jpg"/>
          <p:cNvPicPr>
            <a:picLocks noChangeAspect="1" noChangeArrowheads="1"/>
          </p:cNvPicPr>
          <p:nvPr/>
        </p:nvPicPr>
        <p:blipFill>
          <a:blip r:embed="rId3" cstate="print"/>
          <a:srcRect/>
          <a:stretch>
            <a:fillRect/>
          </a:stretch>
        </p:blipFill>
        <p:spPr bwMode="auto">
          <a:xfrm>
            <a:off x="4724400" y="4038600"/>
            <a:ext cx="3309938"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437" name="Slide Number Placeholder 4"/>
          <p:cNvSpPr>
            <a:spLocks noGrp="1"/>
          </p:cNvSpPr>
          <p:nvPr>
            <p:ph type="sldNum" sz="quarter" idx="12"/>
          </p:nvPr>
        </p:nvSpPr>
        <p:spPr bwMode="auto">
          <a:xfrm>
            <a:off x="8229600" y="6096000"/>
            <a:ext cx="512763" cy="365125"/>
          </a:xfrm>
          <a:noFill/>
          <a:ln>
            <a:miter lim="800000"/>
            <a:headEnd/>
            <a:tailEnd/>
          </a:ln>
        </p:spPr>
        <p:txBody>
          <a:bodyPr/>
          <a:lstStyle/>
          <a:p>
            <a:fld id="{D27335B3-84CE-4402-9864-E4E36158B944}" type="slidenum">
              <a:rPr lang="en-US" sz="1400" smtClean="0">
                <a:solidFill>
                  <a:schemeClr val="tx1"/>
                </a:solidFill>
              </a:rPr>
              <a:pPr/>
              <a:t>14</a:t>
            </a:fld>
            <a:endParaRPr lang="en-US" sz="1400" smtClean="0">
              <a:solidFill>
                <a:schemeClr val="tx1"/>
              </a:solidFill>
            </a:endParaRPr>
          </a:p>
        </p:txBody>
      </p:sp>
      <p:cxnSp>
        <p:nvCxnSpPr>
          <p:cNvPr id="7" name="Straight Arrow Connector 6"/>
          <p:cNvCxnSpPr/>
          <p:nvPr/>
        </p:nvCxnSpPr>
        <p:spPr>
          <a:xfrm flipV="1">
            <a:off x="1752600" y="6019800"/>
            <a:ext cx="76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5059" idx="2"/>
          </p:cNvCxnSpPr>
          <p:nvPr/>
        </p:nvCxnSpPr>
        <p:spPr>
          <a:xfrm flipH="1" flipV="1">
            <a:off x="6380163" y="5867400"/>
            <a:ext cx="32543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609600"/>
            <a:ext cx="7696200" cy="5867400"/>
          </a:xfrm>
        </p:spPr>
        <p:txBody>
          <a:bodyPr/>
          <a:lstStyle/>
          <a:p>
            <a:pPr>
              <a:defRPr/>
            </a:pPr>
            <a:r>
              <a:rPr lang="en-US" sz="2800" b="1" dirty="0" smtClean="0">
                <a:solidFill>
                  <a:schemeClr val="tx1"/>
                </a:solidFill>
                <a:latin typeface="Times New Roman" pitchFamily="18" charset="0"/>
                <a:cs typeface="Times New Roman" pitchFamily="18" charset="0"/>
              </a:rPr>
              <a:t>Problem: </a:t>
            </a:r>
            <a:r>
              <a:rPr lang="en-US" sz="2800" dirty="0" smtClean="0">
                <a:solidFill>
                  <a:schemeClr val="tx1"/>
                </a:solidFill>
                <a:latin typeface="Times New Roman" pitchFamily="18" charset="0"/>
                <a:cs typeface="Times New Roman" pitchFamily="18" charset="0"/>
              </a:rPr>
              <a:t>The limitation of Monitoring officer/ Not sufficient time to visit the construction area.</a:t>
            </a:r>
            <a:r>
              <a:rPr lang="en-US" sz="2800" b="1" dirty="0" smtClean="0">
                <a:solidFill>
                  <a:schemeClr val="tx1"/>
                </a:solidFill>
                <a:latin typeface="Times New Roman" pitchFamily="18" charset="0"/>
                <a:cs typeface="Times New Roman" pitchFamily="18" charset="0"/>
              </a:rPr>
              <a:t/>
            </a:r>
            <a:br>
              <a:rPr lang="en-US" sz="2800" b="1" dirty="0" smtClean="0">
                <a:solidFill>
                  <a:schemeClr val="tx1"/>
                </a:solidFill>
                <a:latin typeface="Times New Roman" pitchFamily="18" charset="0"/>
                <a:cs typeface="Times New Roman" pitchFamily="18" charset="0"/>
              </a:rPr>
            </a:br>
            <a:r>
              <a:rPr lang="en-US" sz="2800" b="1" dirty="0" smtClean="0">
                <a:solidFill>
                  <a:srgbClr val="002060"/>
                </a:solidFill>
                <a:latin typeface="Times New Roman" pitchFamily="18" charset="0"/>
                <a:cs typeface="Times New Roman" pitchFamily="18" charset="0"/>
              </a:rPr>
              <a:t>Solution: </a:t>
            </a:r>
            <a:br>
              <a:rPr lang="en-US" sz="2800" b="1" dirty="0" smtClean="0">
                <a:solidFill>
                  <a:srgbClr val="002060"/>
                </a:solidFill>
                <a:latin typeface="Times New Roman" pitchFamily="18" charset="0"/>
                <a:cs typeface="Times New Roman" pitchFamily="18" charset="0"/>
              </a:rPr>
            </a:br>
            <a:r>
              <a:rPr lang="en-US" sz="2800" dirty="0" smtClean="0">
                <a:solidFill>
                  <a:srgbClr val="002060"/>
                </a:solidFill>
                <a:latin typeface="Times New Roman" pitchFamily="18" charset="0"/>
                <a:cs typeface="Times New Roman" pitchFamily="18" charset="0"/>
              </a:rPr>
              <a:t>1. By using drone mapping system.</a:t>
            </a:r>
            <a:br>
              <a:rPr lang="en-US" sz="2800" dirty="0" smtClean="0">
                <a:solidFill>
                  <a:srgbClr val="002060"/>
                </a:solidFill>
                <a:latin typeface="Times New Roman" pitchFamily="18" charset="0"/>
                <a:cs typeface="Times New Roman" pitchFamily="18" charset="0"/>
              </a:rPr>
            </a:br>
            <a:r>
              <a:rPr lang="en-US" sz="2800" dirty="0" smtClean="0">
                <a:solidFill>
                  <a:srgbClr val="002060"/>
                </a:solidFill>
                <a:latin typeface="Times New Roman" pitchFamily="18" charset="0"/>
                <a:cs typeface="Times New Roman" pitchFamily="18" charset="0"/>
              </a:rPr>
              <a:t>2. GPS area measurement system of drone.</a:t>
            </a:r>
            <a:r>
              <a:rPr lang="en-US" sz="2800" b="1" dirty="0" smtClean="0">
                <a:solidFill>
                  <a:srgbClr val="002060"/>
                </a:solidFill>
                <a:latin typeface="Times New Roman" pitchFamily="18" charset="0"/>
                <a:cs typeface="Times New Roman" pitchFamily="18" charset="0"/>
              </a:rPr>
              <a:t/>
            </a:r>
            <a:br>
              <a:rPr lang="en-US" sz="2800" b="1" dirty="0" smtClean="0">
                <a:solidFill>
                  <a:srgbClr val="002060"/>
                </a:solidFill>
                <a:latin typeface="Times New Roman" pitchFamily="18" charset="0"/>
                <a:cs typeface="Times New Roman" pitchFamily="18" charset="0"/>
              </a:rPr>
            </a:br>
            <a:r>
              <a:rPr lang="en-US" sz="2800" b="1" dirty="0" smtClean="0">
                <a:solidFill>
                  <a:srgbClr val="002060"/>
                </a:solidFill>
                <a:latin typeface="Times New Roman" pitchFamily="18" charset="0"/>
                <a:cs typeface="Times New Roman" pitchFamily="18" charset="0"/>
              </a:rPr>
              <a:t/>
            </a:r>
            <a:br>
              <a:rPr lang="en-US" sz="2800" b="1" dirty="0" smtClean="0">
                <a:solidFill>
                  <a:srgbClr val="002060"/>
                </a:solidFill>
                <a:latin typeface="Times New Roman" pitchFamily="18" charset="0"/>
                <a:cs typeface="Times New Roman" pitchFamily="18" charset="0"/>
              </a:rPr>
            </a:br>
            <a:r>
              <a:rPr lang="en-US" sz="2800" b="1" dirty="0" smtClean="0">
                <a:solidFill>
                  <a:srgbClr val="002060"/>
                </a:solidFill>
                <a:latin typeface="Times New Roman" pitchFamily="18" charset="0"/>
                <a:cs typeface="Times New Roman" pitchFamily="18" charset="0"/>
              </a:rPr>
              <a:t>                </a:t>
            </a: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r>
              <a:rPr lang="en-US" sz="2400" b="1" dirty="0" smtClean="0">
                <a:solidFill>
                  <a:schemeClr val="bg2">
                    <a:lumMod val="50000"/>
                  </a:schemeClr>
                </a:solidFill>
                <a:latin typeface="Arial" charset="0"/>
                <a:cs typeface="Arial" charset="0"/>
              </a:rPr>
              <a:t/>
            </a:r>
            <a:br>
              <a:rPr lang="en-US" sz="2400" b="1" dirty="0" smtClean="0">
                <a:solidFill>
                  <a:schemeClr val="bg2">
                    <a:lumMod val="50000"/>
                  </a:schemeClr>
                </a:solidFill>
                <a:latin typeface="Arial" charset="0"/>
                <a:cs typeface="Arial" charset="0"/>
              </a:rPr>
            </a:br>
            <a:r>
              <a:rPr lang="en-US" sz="2400" b="1" dirty="0" smtClean="0">
                <a:solidFill>
                  <a:schemeClr val="bg2">
                    <a:lumMod val="50000"/>
                  </a:schemeClr>
                </a:solidFill>
                <a:latin typeface="Arial" charset="0"/>
                <a:cs typeface="Arial" charset="0"/>
              </a:rPr>
              <a:t> </a:t>
            </a:r>
            <a:r>
              <a:rPr lang="en-US" sz="2400" b="1" dirty="0" smtClean="0">
                <a:solidFill>
                  <a:srgbClr val="7030A0"/>
                </a:solidFill>
                <a:latin typeface="Arial" charset="0"/>
                <a:cs typeface="Arial" charset="0"/>
              </a:rPr>
              <a:t/>
            </a:r>
            <a:br>
              <a:rPr lang="en-US" sz="2400" b="1" dirty="0" smtClean="0">
                <a:solidFill>
                  <a:srgbClr val="7030A0"/>
                </a:solidFill>
                <a:latin typeface="Arial" charset="0"/>
                <a:cs typeface="Arial" charset="0"/>
              </a:rPr>
            </a:b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r>
              <a:rPr lang="en-US" sz="2400" dirty="0" smtClean="0">
                <a:latin typeface="Arial" charset="0"/>
                <a:cs typeface="Arial" charset="0"/>
              </a:rPr>
              <a:t> </a:t>
            </a: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r>
              <a:rPr lang="en-US" sz="2400" dirty="0" smtClean="0">
                <a:solidFill>
                  <a:srgbClr val="7030A0"/>
                </a:solidFill>
                <a:latin typeface="Arial" charset="0"/>
                <a:cs typeface="Arial" charset="0"/>
              </a:rPr>
              <a:t/>
            </a:r>
            <a:br>
              <a:rPr lang="en-US" sz="2400" dirty="0" smtClean="0">
                <a:solidFill>
                  <a:srgbClr val="7030A0"/>
                </a:solidFill>
                <a:latin typeface="Arial" charset="0"/>
                <a:cs typeface="Arial" charset="0"/>
              </a:rPr>
            </a:br>
            <a:r>
              <a:rPr lang="en-US" sz="2400" dirty="0" smtClean="0">
                <a:solidFill>
                  <a:srgbClr val="7030A0"/>
                </a:solidFill>
                <a:latin typeface="Arial" charset="0"/>
                <a:cs typeface="Arial" charset="0"/>
              </a:rPr>
              <a:t/>
            </a:r>
            <a:br>
              <a:rPr lang="en-US" sz="2400" dirty="0" smtClean="0">
                <a:solidFill>
                  <a:srgbClr val="7030A0"/>
                </a:solidFill>
                <a:latin typeface="Arial" charset="0"/>
                <a:cs typeface="Arial" charset="0"/>
              </a:rPr>
            </a:br>
            <a:r>
              <a:rPr lang="en-US" sz="1600" dirty="0" smtClean="0">
                <a:solidFill>
                  <a:schemeClr val="tx1"/>
                </a:solidFill>
                <a:latin typeface="Times New Roman" pitchFamily="18" charset="0"/>
                <a:cs typeface="Times New Roman" pitchFamily="18" charset="0"/>
              </a:rPr>
              <a:t>Mapping system in drone                                   Inside drone track the area</a:t>
            </a:r>
          </a:p>
        </p:txBody>
      </p:sp>
      <p:pic>
        <p:nvPicPr>
          <p:cNvPr id="16387" name="Picture 3" descr="F:\anim\4.gif"/>
          <p:cNvPicPr>
            <a:picLocks noChangeAspect="1" noChangeArrowheads="1" noCrop="1"/>
          </p:cNvPicPr>
          <p:nvPr/>
        </p:nvPicPr>
        <p:blipFill>
          <a:blip r:embed="rId2" cstate="print"/>
          <a:srcRect/>
          <a:stretch>
            <a:fillRect/>
          </a:stretch>
        </p:blipFill>
        <p:spPr bwMode="auto">
          <a:xfrm>
            <a:off x="4267200" y="3352800"/>
            <a:ext cx="32766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388" name="Picture 4" descr="F:\anim\e.jpg"/>
          <p:cNvPicPr>
            <a:picLocks noChangeAspect="1" noChangeArrowheads="1"/>
          </p:cNvPicPr>
          <p:nvPr/>
        </p:nvPicPr>
        <p:blipFill>
          <a:blip r:embed="rId3" cstate="print"/>
          <a:srcRect/>
          <a:stretch>
            <a:fillRect/>
          </a:stretch>
        </p:blipFill>
        <p:spPr bwMode="auto">
          <a:xfrm>
            <a:off x="533400" y="3352800"/>
            <a:ext cx="3322638"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flipV="1">
            <a:off x="1447800" y="5486400"/>
            <a:ext cx="76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638800" y="55626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63" name="Slide Number Placeholder 8"/>
          <p:cNvSpPr>
            <a:spLocks noGrp="1"/>
          </p:cNvSpPr>
          <p:nvPr>
            <p:ph type="sldNum" sz="quarter" idx="12"/>
          </p:nvPr>
        </p:nvSpPr>
        <p:spPr bwMode="auto">
          <a:xfrm>
            <a:off x="8153400" y="6096000"/>
            <a:ext cx="512763" cy="365125"/>
          </a:xfrm>
          <a:noFill/>
          <a:ln>
            <a:miter lim="800000"/>
            <a:headEnd/>
            <a:tailEnd/>
          </a:ln>
        </p:spPr>
        <p:txBody>
          <a:bodyPr/>
          <a:lstStyle/>
          <a:p>
            <a:fld id="{808FA60B-9A4C-46E6-B697-10E513E877D7}" type="slidenum">
              <a:rPr lang="en-US" sz="1400" smtClean="0">
                <a:solidFill>
                  <a:schemeClr val="tx1"/>
                </a:solidFill>
              </a:rPr>
              <a:pPr/>
              <a:t>15</a:t>
            </a:fld>
            <a:endParaRPr lang="en-US" sz="1400" smtClean="0">
              <a:solidFill>
                <a:schemeClr val="tx1"/>
              </a:solidFill>
            </a:endParaRPr>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457200"/>
            <a:ext cx="8610600" cy="5943600"/>
          </a:xfrm>
        </p:spPr>
        <p:txBody>
          <a:bodyPr/>
          <a:lstStyle/>
          <a:p>
            <a:r>
              <a:rPr lang="en-US" sz="2800" b="1" smtClean="0">
                <a:solidFill>
                  <a:schemeClr val="tx1"/>
                </a:solidFill>
                <a:latin typeface="Times New Roman" charset="0"/>
                <a:cs typeface="Times New Roman" charset="0"/>
              </a:rPr>
              <a:t>Problem: Data collection of construction area.</a:t>
            </a:r>
            <a:br>
              <a:rPr lang="en-US" sz="2800" b="1" smtClean="0">
                <a:solidFill>
                  <a:schemeClr val="tx1"/>
                </a:solidFill>
                <a:latin typeface="Times New Roman" charset="0"/>
                <a:cs typeface="Times New Roman" charset="0"/>
              </a:rPr>
            </a:br>
            <a:r>
              <a:rPr lang="en-US" sz="2800" b="1" smtClean="0">
                <a:solidFill>
                  <a:srgbClr val="002060"/>
                </a:solidFill>
                <a:latin typeface="Times New Roman" charset="0"/>
                <a:cs typeface="Times New Roman" charset="0"/>
              </a:rPr>
              <a:t>Solution: 1. Automatic data send using drone.</a:t>
            </a:r>
            <a:r>
              <a:rPr lang="en-US" sz="2800" b="1" smtClean="0">
                <a:solidFill>
                  <a:schemeClr val="tx1"/>
                </a:solidFill>
                <a:latin typeface="Times New Roman" charset="0"/>
                <a:cs typeface="Times New Roman" charset="0"/>
              </a:rPr>
              <a:t/>
            </a:r>
            <a:br>
              <a:rPr lang="en-US" sz="2800" b="1" smtClean="0">
                <a:solidFill>
                  <a:schemeClr val="tx1"/>
                </a:solidFill>
                <a:latin typeface="Times New Roman" charset="0"/>
                <a:cs typeface="Times New Roman" charset="0"/>
              </a:rPr>
            </a:br>
            <a:r>
              <a:rPr lang="en-US" sz="2800" b="1" smtClean="0">
                <a:solidFill>
                  <a:srgbClr val="7030A0"/>
                </a:solidFill>
                <a:latin typeface="Times New Roman" charset="0"/>
                <a:cs typeface="Times New Roman" charset="0"/>
              </a:rPr>
              <a:t>Technique: 1. IOT.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2800" b="1" smtClean="0">
                <a:solidFill>
                  <a:srgbClr val="7030A0"/>
                </a:solidFill>
                <a:latin typeface="Times New Roman" charset="0"/>
                <a:cs typeface="Times New Roman" charset="0"/>
              </a:rPr>
              <a:t/>
            </a:r>
            <a:br>
              <a:rPr lang="en-US" sz="2800" b="1" smtClean="0">
                <a:solidFill>
                  <a:srgbClr val="7030A0"/>
                </a:solidFill>
                <a:latin typeface="Times New Roman" charset="0"/>
                <a:cs typeface="Times New Roman" charset="0"/>
              </a:rPr>
            </a:br>
            <a:r>
              <a:rPr lang="en-US" sz="1200" smtClean="0">
                <a:solidFill>
                  <a:schemeClr val="tx1"/>
                </a:solidFill>
                <a:latin typeface="Times New Roman" charset="0"/>
                <a:cs typeface="Times New Roman" charset="0"/>
              </a:rPr>
              <a:t>Drone measure the area inside building and </a:t>
            </a:r>
            <a:br>
              <a:rPr lang="en-US" sz="1200" smtClean="0">
                <a:solidFill>
                  <a:schemeClr val="tx1"/>
                </a:solidFill>
                <a:latin typeface="Times New Roman" charset="0"/>
                <a:cs typeface="Times New Roman" charset="0"/>
              </a:rPr>
            </a:br>
            <a:r>
              <a:rPr lang="en-US" sz="1200" smtClean="0">
                <a:solidFill>
                  <a:schemeClr val="tx1"/>
                </a:solidFill>
                <a:latin typeface="Times New Roman" charset="0"/>
                <a:cs typeface="Times New Roman" charset="0"/>
              </a:rPr>
              <a:t>outside the area of building                                  Measure the outside in the wall to</a:t>
            </a:r>
            <a:br>
              <a:rPr lang="en-US" sz="1200" smtClean="0">
                <a:solidFill>
                  <a:schemeClr val="tx1"/>
                </a:solidFill>
                <a:latin typeface="Times New Roman" charset="0"/>
                <a:cs typeface="Times New Roman" charset="0"/>
              </a:rPr>
            </a:br>
            <a:r>
              <a:rPr lang="en-US" sz="1200" smtClean="0">
                <a:solidFill>
                  <a:schemeClr val="tx1"/>
                </a:solidFill>
                <a:latin typeface="Times New Roman" charset="0"/>
                <a:cs typeface="Times New Roman" charset="0"/>
              </a:rPr>
              <a:t>                                                                               maintain CDA  rules                                 Officer(CDA) observe the construction  area                         </a:t>
            </a:r>
          </a:p>
        </p:txBody>
      </p:sp>
      <p:pic>
        <p:nvPicPr>
          <p:cNvPr id="46086" name="Picture 6" descr="F:\anim\Capture22.PNG"/>
          <p:cNvPicPr>
            <a:picLocks noChangeAspect="1" noChangeArrowheads="1"/>
          </p:cNvPicPr>
          <p:nvPr/>
        </p:nvPicPr>
        <p:blipFill>
          <a:blip r:embed="rId2" cstate="print"/>
          <a:srcRect/>
          <a:stretch>
            <a:fillRect/>
          </a:stretch>
        </p:blipFill>
        <p:spPr bwMode="auto">
          <a:xfrm>
            <a:off x="3124200" y="2514600"/>
            <a:ext cx="2514600" cy="2667000"/>
          </a:xfrm>
          <a:prstGeom prst="rect">
            <a:avLst/>
          </a:prstGeom>
          <a:noFill/>
          <a:ln w="38100" cap="sq">
            <a:solidFill>
              <a:srgbClr val="000000"/>
            </a:solidFill>
            <a:miter lim="800000"/>
            <a:headEnd/>
            <a:tailEnd/>
          </a:ln>
          <a:effectLst>
            <a:outerShdw dist="38100" dir="2700000" algn="tl" rotWithShape="0">
              <a:srgbClr val="000000">
                <a:alpha val="42999"/>
              </a:srgbClr>
            </a:outerShdw>
          </a:effectLst>
        </p:spPr>
      </p:pic>
      <p:pic>
        <p:nvPicPr>
          <p:cNvPr id="46087" name="Picture 7" descr="F:\anim\The-UAV-field-of-view-at-20-m-of-altitude.png"/>
          <p:cNvPicPr>
            <a:picLocks noChangeAspect="1" noChangeArrowheads="1"/>
          </p:cNvPicPr>
          <p:nvPr/>
        </p:nvPicPr>
        <p:blipFill>
          <a:blip r:embed="rId3" cstate="print"/>
          <a:srcRect/>
          <a:stretch>
            <a:fillRect/>
          </a:stretch>
        </p:blipFill>
        <p:spPr bwMode="auto">
          <a:xfrm>
            <a:off x="304800" y="2514600"/>
            <a:ext cx="2438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6088" name="Picture 8" descr="F:\anim\16459_Denmark Drones.jpg"/>
          <p:cNvPicPr>
            <a:picLocks noChangeAspect="1" noChangeArrowheads="1"/>
          </p:cNvPicPr>
          <p:nvPr/>
        </p:nvPicPr>
        <p:blipFill>
          <a:blip r:embed="rId4" cstate="print"/>
          <a:srcRect/>
          <a:stretch>
            <a:fillRect/>
          </a:stretch>
        </p:blipFill>
        <p:spPr bwMode="auto">
          <a:xfrm>
            <a:off x="6096000" y="2438400"/>
            <a:ext cx="2362200" cy="2781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2" name="Straight Arrow Connector 11"/>
          <p:cNvCxnSpPr/>
          <p:nvPr/>
        </p:nvCxnSpPr>
        <p:spPr>
          <a:xfrm flipV="1">
            <a:off x="762000" y="5257800"/>
            <a:ext cx="152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5334000"/>
            <a:ext cx="228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781800" y="5486400"/>
            <a:ext cx="304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89" name="Slide Number Placeholder 17"/>
          <p:cNvSpPr>
            <a:spLocks noGrp="1"/>
          </p:cNvSpPr>
          <p:nvPr>
            <p:ph type="sldNum" sz="quarter" idx="12"/>
          </p:nvPr>
        </p:nvSpPr>
        <p:spPr bwMode="auto">
          <a:xfrm>
            <a:off x="8631238" y="6096000"/>
            <a:ext cx="512762" cy="365125"/>
          </a:xfrm>
          <a:noFill/>
          <a:ln>
            <a:miter lim="800000"/>
            <a:headEnd/>
            <a:tailEnd/>
          </a:ln>
        </p:spPr>
        <p:txBody>
          <a:bodyPr/>
          <a:lstStyle/>
          <a:p>
            <a:fld id="{296D6B70-E241-4647-B6B9-B5A70238217A}" type="slidenum">
              <a:rPr lang="en-US" sz="1400" smtClean="0">
                <a:solidFill>
                  <a:schemeClr val="tx1"/>
                </a:solidFill>
              </a:rPr>
              <a:pPr/>
              <a:t>16</a:t>
            </a:fld>
            <a:endParaRPr lang="en-US" sz="140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42900" y="228600"/>
            <a:ext cx="8458200" cy="523875"/>
          </a:xfrm>
          <a:prstGeom prst="rect">
            <a:avLst/>
          </a:prstGeom>
          <a:noFill/>
          <a:ln w="9525">
            <a:noFill/>
            <a:miter lim="800000"/>
            <a:headEnd/>
            <a:tailEnd/>
          </a:ln>
        </p:spPr>
        <p:txBody>
          <a:bodyPr>
            <a:spAutoFit/>
          </a:bodyPr>
          <a:lstStyle/>
          <a:p>
            <a:pPr marL="457200" indent="-457200" algn="just" eaLnBrk="1" hangingPunct="1">
              <a:spcBef>
                <a:spcPct val="50000"/>
              </a:spcBef>
            </a:pPr>
            <a:r>
              <a:rPr lang="en-US" sz="2800">
                <a:latin typeface="Arial" charset="0"/>
              </a:rPr>
              <a:t> </a:t>
            </a:r>
          </a:p>
        </p:txBody>
      </p:sp>
      <p:sp>
        <p:nvSpPr>
          <p:cNvPr id="21507" name="TextBox 13"/>
          <p:cNvSpPr txBox="1">
            <a:spLocks noChangeArrowheads="1"/>
          </p:cNvSpPr>
          <p:nvPr/>
        </p:nvSpPr>
        <p:spPr bwMode="auto">
          <a:xfrm>
            <a:off x="914400" y="762000"/>
            <a:ext cx="5334000" cy="2492990"/>
          </a:xfrm>
          <a:prstGeom prst="rect">
            <a:avLst/>
          </a:prstGeom>
          <a:noFill/>
          <a:ln w="9525">
            <a:noFill/>
            <a:miter lim="800000"/>
            <a:headEnd/>
            <a:tailEnd/>
          </a:ln>
        </p:spPr>
        <p:txBody>
          <a:bodyPr>
            <a:spAutoFit/>
          </a:bodyPr>
          <a:lstStyle/>
          <a:p>
            <a:endParaRPr lang="en-US" b="1" dirty="0">
              <a:solidFill>
                <a:srgbClr val="002060"/>
              </a:solidFill>
              <a:latin typeface="Arial" charset="0"/>
              <a:cs typeface="Arial" charset="0"/>
            </a:endParaRPr>
          </a:p>
          <a:p>
            <a:r>
              <a:rPr lang="en-US" sz="2800" b="1" dirty="0"/>
              <a:t>Project:</a:t>
            </a:r>
          </a:p>
          <a:p>
            <a:r>
              <a:rPr lang="en-US" sz="2800" dirty="0">
                <a:solidFill>
                  <a:srgbClr val="002060"/>
                </a:solidFill>
              </a:rPr>
              <a:t>It is both hardware and software based project.</a:t>
            </a:r>
          </a:p>
          <a:p>
            <a:endParaRPr lang="en-US" b="1" dirty="0"/>
          </a:p>
          <a:p>
            <a:endParaRPr lang="en-US" b="1" dirty="0"/>
          </a:p>
        </p:txBody>
      </p:sp>
      <p:cxnSp>
        <p:nvCxnSpPr>
          <p:cNvPr id="16" name="Straight Arrow Connector 15"/>
          <p:cNvCxnSpPr/>
          <p:nvPr/>
        </p:nvCxnSpPr>
        <p:spPr>
          <a:xfrm rot="16200000" flipH="1">
            <a:off x="3943350" y="21907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3943350" y="2190750"/>
            <a:ext cx="304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414" name="Picture 7"/>
          <p:cNvPicPr>
            <a:picLocks noChangeAspect="1" noChangeArrowheads="1"/>
          </p:cNvPicPr>
          <p:nvPr/>
        </p:nvPicPr>
        <p:blipFill>
          <a:blip r:embed="rId2" cstate="print"/>
          <a:srcRect/>
          <a:stretch>
            <a:fillRect/>
          </a:stretch>
        </p:blipFill>
        <p:spPr bwMode="auto">
          <a:xfrm>
            <a:off x="1295400" y="2438400"/>
            <a:ext cx="6477000" cy="3505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1511" name="Slide Number Placeholder 6"/>
          <p:cNvSpPr>
            <a:spLocks noGrp="1"/>
          </p:cNvSpPr>
          <p:nvPr>
            <p:ph type="sldNum" sz="quarter" idx="12"/>
          </p:nvPr>
        </p:nvSpPr>
        <p:spPr bwMode="auto">
          <a:xfrm>
            <a:off x="8229600" y="6019800"/>
            <a:ext cx="512763" cy="365125"/>
          </a:xfrm>
          <a:noFill/>
          <a:ln>
            <a:miter lim="800000"/>
            <a:headEnd/>
            <a:tailEnd/>
          </a:ln>
        </p:spPr>
        <p:txBody>
          <a:bodyPr/>
          <a:lstStyle/>
          <a:p>
            <a:fld id="{22405C9C-CDC3-4F02-B4B7-1AB02885E05A}" type="slidenum">
              <a:rPr lang="en-US" sz="1400" smtClean="0">
                <a:solidFill>
                  <a:schemeClr val="tx1"/>
                </a:solidFill>
              </a:rPr>
              <a:pPr/>
              <a:t>17</a:t>
            </a:fld>
            <a:endParaRPr lang="en-US" sz="1400" smtClean="0">
              <a:solidFill>
                <a:schemeClr val="tx1"/>
              </a:solidFill>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533400"/>
            <a:ext cx="8458200" cy="5867400"/>
          </a:xfrm>
        </p:spPr>
        <p:txBody>
          <a:bodyPr/>
          <a:lstStyle/>
          <a:p>
            <a:r>
              <a:rPr lang="en-US" sz="3200" b="1" dirty="0" smtClean="0">
                <a:solidFill>
                  <a:schemeClr val="tx1"/>
                </a:solidFill>
                <a:latin typeface="Times New Roman" charset="0"/>
                <a:cs typeface="Times New Roman" charset="0"/>
              </a:rPr>
              <a:t>Advantage of using drone:</a:t>
            </a:r>
            <a:r>
              <a:rPr lang="en-US" sz="2400" dirty="0" smtClean="0">
                <a:solidFill>
                  <a:srgbClr val="009900"/>
                </a:solidFill>
                <a:latin typeface="Arial" charset="0"/>
                <a:cs typeface="Arial" charset="0"/>
              </a:rPr>
              <a:t/>
            </a:r>
            <a:br>
              <a:rPr lang="en-US" sz="2400" dirty="0" smtClean="0">
                <a:solidFill>
                  <a:srgbClr val="009900"/>
                </a:solidFill>
                <a:latin typeface="Arial" charset="0"/>
                <a:cs typeface="Arial" charset="0"/>
              </a:rPr>
            </a:br>
            <a:r>
              <a:rPr lang="en-US" sz="2800" dirty="0" smtClean="0">
                <a:solidFill>
                  <a:srgbClr val="002060"/>
                </a:solidFill>
                <a:latin typeface="Times New Roman" charset="0"/>
                <a:cs typeface="Times New Roman" charset="0"/>
              </a:rPr>
              <a:t>1. Solar panel for reducing charging problem.</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2. Distance measuring system</a:t>
            </a:r>
            <a:r>
              <a:rPr lang="en-US" sz="2800" dirty="0" smtClean="0">
                <a:solidFill>
                  <a:srgbClr val="002060"/>
                </a:solidFill>
                <a:latin typeface="Times New Roman" charset="0"/>
                <a:cs typeface="Times New Roman" charset="0"/>
              </a:rPr>
              <a:t>.</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3. Simultaneously monitoring different construction site.</a:t>
            </a:r>
            <a:r>
              <a:rPr lang="en-US" sz="2800" dirty="0" smtClean="0">
                <a:solidFill>
                  <a:srgbClr val="002060"/>
                </a:solidFill>
                <a:latin typeface="Times New Roman" charset="0"/>
                <a:cs typeface="Times New Roman" charset="0"/>
              </a:rPr>
              <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3. Reduce time.</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4. Prevent </a:t>
            </a:r>
            <a:r>
              <a:rPr lang="en-US" sz="2800" dirty="0" smtClean="0">
                <a:solidFill>
                  <a:srgbClr val="002060"/>
                </a:solidFill>
                <a:latin typeface="Times New Roman" charset="0"/>
                <a:cs typeface="Times New Roman" charset="0"/>
              </a:rPr>
              <a:t>building collapse. </a:t>
            </a:r>
            <a:r>
              <a:rPr lang="en-US" sz="2800" dirty="0" smtClean="0">
                <a:solidFill>
                  <a:srgbClr val="002060"/>
                </a:solidFill>
                <a:latin typeface="Times New Roman" charset="0"/>
                <a:cs typeface="Times New Roman" charset="0"/>
              </a:rPr>
              <a:t>exp: </a:t>
            </a:r>
            <a:r>
              <a:rPr lang="en-US" sz="2800" dirty="0" err="1" smtClean="0">
                <a:solidFill>
                  <a:srgbClr val="002060"/>
                </a:solidFill>
                <a:latin typeface="Times New Roman" charset="0"/>
                <a:cs typeface="Times New Roman" charset="0"/>
              </a:rPr>
              <a:t>Rana</a:t>
            </a:r>
            <a:r>
              <a:rPr lang="en-US" sz="2800" dirty="0" smtClean="0">
                <a:solidFill>
                  <a:srgbClr val="002060"/>
                </a:solidFill>
                <a:latin typeface="Times New Roman" charset="0"/>
                <a:cs typeface="Times New Roman" charset="0"/>
              </a:rPr>
              <a:t> plaza etc.</a:t>
            </a:r>
            <a:r>
              <a:rPr lang="en-US" sz="2400" dirty="0" smtClean="0">
                <a:solidFill>
                  <a:srgbClr val="002060"/>
                </a:solidFill>
                <a:latin typeface="Arial" charset="0"/>
                <a:cs typeface="Arial" charset="0"/>
              </a:rPr>
              <a:t/>
            </a:r>
            <a:br>
              <a:rPr lang="en-US" sz="2400" dirty="0" smtClean="0">
                <a:solidFill>
                  <a:srgbClr val="002060"/>
                </a:solidFill>
                <a:latin typeface="Arial" charset="0"/>
                <a:cs typeface="Arial" charset="0"/>
              </a:rPr>
            </a:br>
            <a:r>
              <a:rPr lang="en-US" sz="2800" dirty="0" smtClean="0">
                <a:solidFill>
                  <a:srgbClr val="002060"/>
                </a:solidFill>
                <a:latin typeface="Times New Roman" charset="0"/>
                <a:cs typeface="Times New Roman" charset="0"/>
              </a:rPr>
              <a:t>5. Reduce cost.</a:t>
            </a:r>
            <a:r>
              <a:rPr lang="en-US" sz="2400" dirty="0" smtClean="0">
                <a:solidFill>
                  <a:srgbClr val="009900"/>
                </a:solidFill>
                <a:latin typeface="Arial" charset="0"/>
                <a:cs typeface="Arial" charset="0"/>
              </a:rPr>
              <a:t/>
            </a:r>
            <a:br>
              <a:rPr lang="en-US" sz="2400" dirty="0" smtClean="0">
                <a:solidFill>
                  <a:srgbClr val="009900"/>
                </a:solidFill>
                <a:latin typeface="Arial" charset="0"/>
                <a:cs typeface="Arial" charset="0"/>
              </a:rPr>
            </a:br>
            <a:r>
              <a:rPr lang="en-US" sz="2400" dirty="0" smtClean="0">
                <a:solidFill>
                  <a:srgbClr val="009900"/>
                </a:solidFill>
                <a:latin typeface="Arial" charset="0"/>
                <a:cs typeface="Arial" charset="0"/>
              </a:rPr>
              <a:t>.</a:t>
            </a:r>
            <a:br>
              <a:rPr lang="en-US" sz="2400" dirty="0" smtClean="0">
                <a:solidFill>
                  <a:srgbClr val="009900"/>
                </a:solidFill>
                <a:latin typeface="Arial" charset="0"/>
                <a:cs typeface="Arial" charset="0"/>
              </a:rPr>
            </a:br>
            <a:r>
              <a:rPr lang="en-US" sz="1600" dirty="0" smtClean="0">
                <a:solidFill>
                  <a:schemeClr val="tx1"/>
                </a:solidFill>
                <a:latin typeface="Times New Roman" charset="0"/>
                <a:cs typeface="Times New Roman" charset="0"/>
              </a:rPr>
              <a:t>                                                         After risk reducing &amp;</a:t>
            </a:r>
            <a:br>
              <a:rPr lang="en-US" sz="1600" dirty="0" smtClean="0">
                <a:solidFill>
                  <a:schemeClr val="tx1"/>
                </a:solidFill>
                <a:latin typeface="Times New Roman" charset="0"/>
                <a:cs typeface="Times New Roman" charset="0"/>
              </a:rPr>
            </a:br>
            <a:r>
              <a:rPr lang="en-US" sz="1600" dirty="0" smtClean="0">
                <a:solidFill>
                  <a:schemeClr val="tx1"/>
                </a:solidFill>
                <a:latin typeface="Times New Roman" charset="0"/>
                <a:cs typeface="Times New Roman" charset="0"/>
              </a:rPr>
              <a:t>                                                        proper monitoring</a:t>
            </a:r>
          </a:p>
        </p:txBody>
      </p:sp>
      <p:sp>
        <p:nvSpPr>
          <p:cNvPr id="22531" name="Slide Number Placeholder 3"/>
          <p:cNvSpPr>
            <a:spLocks noGrp="1"/>
          </p:cNvSpPr>
          <p:nvPr>
            <p:ph type="sldNum" sz="quarter" idx="12"/>
          </p:nvPr>
        </p:nvSpPr>
        <p:spPr bwMode="auto">
          <a:xfrm>
            <a:off x="8153400" y="6019800"/>
            <a:ext cx="533400" cy="387350"/>
          </a:xfrm>
          <a:noFill/>
          <a:ln>
            <a:miter lim="800000"/>
            <a:headEnd/>
            <a:tailEnd/>
          </a:ln>
        </p:spPr>
        <p:txBody>
          <a:bodyPr/>
          <a:lstStyle/>
          <a:p>
            <a:fld id="{3FA0CB12-046D-49C2-AF86-4FE4289017BE}" type="slidenum">
              <a:rPr lang="en-US" sz="1400" smtClean="0">
                <a:solidFill>
                  <a:schemeClr val="tx1"/>
                </a:solidFill>
              </a:rPr>
              <a:pPr/>
              <a:t>18</a:t>
            </a:fld>
            <a:endParaRPr lang="en-US" sz="1400" smtClean="0">
              <a:solidFill>
                <a:schemeClr val="tx1"/>
              </a:solidFill>
            </a:endParaRPr>
          </a:p>
        </p:txBody>
      </p:sp>
      <p:pic>
        <p:nvPicPr>
          <p:cNvPr id="18436" name="Picture 4" descr="F:\anim\images1.jpg"/>
          <p:cNvPicPr>
            <a:picLocks noChangeAspect="1" noChangeArrowheads="1"/>
          </p:cNvPicPr>
          <p:nvPr/>
        </p:nvPicPr>
        <p:blipFill>
          <a:blip r:embed="rId3" cstate="print"/>
          <a:srcRect/>
          <a:stretch>
            <a:fillRect/>
          </a:stretch>
        </p:blipFill>
        <p:spPr bwMode="auto">
          <a:xfrm>
            <a:off x="838200" y="3962400"/>
            <a:ext cx="2449513"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437" name="Picture 5" descr="F:\anim\Reducing-congestion-Down-Under_940x443.jpg"/>
          <p:cNvPicPr>
            <a:picLocks noChangeAspect="1" noChangeArrowheads="1"/>
          </p:cNvPicPr>
          <p:nvPr/>
        </p:nvPicPr>
        <p:blipFill>
          <a:blip r:embed="rId4" cstate="print"/>
          <a:srcRect/>
          <a:stretch>
            <a:fillRect/>
          </a:stretch>
        </p:blipFill>
        <p:spPr bwMode="auto">
          <a:xfrm>
            <a:off x="5486400" y="3962400"/>
            <a:ext cx="2590800" cy="1928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Arrow Connector 7"/>
          <p:cNvCxnSpPr/>
          <p:nvPr/>
        </p:nvCxnSpPr>
        <p:spPr>
          <a:xfrm>
            <a:off x="3276600" y="4724400"/>
            <a:ext cx="2133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609600"/>
            <a:ext cx="7467600" cy="5715000"/>
          </a:xfrm>
        </p:spPr>
        <p:txBody>
          <a:bodyPr/>
          <a:lstStyle/>
          <a:p>
            <a:pPr marL="742950" indent="-742950">
              <a:defRPr/>
            </a:pPr>
            <a:r>
              <a:rPr lang="en-US" sz="2800" b="1" dirty="0" smtClean="0">
                <a:solidFill>
                  <a:schemeClr val="tx1"/>
                </a:solidFill>
                <a:latin typeface="Times New Roman" pitchFamily="18" charset="0"/>
                <a:cs typeface="Times New Roman" pitchFamily="18" charset="0"/>
              </a:rPr>
              <a:t>Safety Issue:</a:t>
            </a:r>
            <a:r>
              <a:rPr lang="en-US" b="1" dirty="0" smtClean="0">
                <a:solidFill>
                  <a:srgbClr val="002060"/>
                </a:solidFill>
                <a:latin typeface="Arial" charset="0"/>
                <a:cs typeface="Arial" charset="0"/>
              </a:rPr>
              <a:t/>
            </a:r>
            <a:br>
              <a:rPr lang="en-US" b="1" dirty="0" smtClean="0">
                <a:solidFill>
                  <a:srgbClr val="002060"/>
                </a:solidFill>
                <a:latin typeface="Arial" charset="0"/>
                <a:cs typeface="Arial" charset="0"/>
              </a:rPr>
            </a:br>
            <a:r>
              <a:rPr lang="en-US" b="1" dirty="0" smtClean="0">
                <a:solidFill>
                  <a:schemeClr val="accent1">
                    <a:lumMod val="60000"/>
                    <a:lumOff val="40000"/>
                  </a:schemeClr>
                </a:solidFill>
                <a:latin typeface="Arial" charset="0"/>
                <a:cs typeface="Arial" charset="0"/>
              </a:rPr>
              <a:t/>
            </a:r>
            <a:br>
              <a:rPr lang="en-US" b="1" dirty="0" smtClean="0">
                <a:solidFill>
                  <a:schemeClr val="accent1">
                    <a:lumMod val="60000"/>
                    <a:lumOff val="40000"/>
                  </a:schemeClr>
                </a:solidFill>
                <a:latin typeface="Arial" charset="0"/>
                <a:cs typeface="Arial" charset="0"/>
              </a:rPr>
            </a:br>
            <a:r>
              <a:rPr lang="en-US" sz="2800" dirty="0" smtClean="0">
                <a:solidFill>
                  <a:srgbClr val="002060"/>
                </a:solidFill>
                <a:latin typeface="Times New Roman" pitchFamily="18" charset="0"/>
                <a:cs typeface="Times New Roman" pitchFamily="18" charset="0"/>
              </a:rPr>
              <a:t>1.The drone is located within 5 nautical miles of a fire affected area or built up area.</a:t>
            </a:r>
            <a:br>
              <a:rPr lang="en-US" sz="2800" dirty="0" smtClean="0">
                <a:solidFill>
                  <a:srgbClr val="002060"/>
                </a:solidFill>
                <a:latin typeface="Times New Roman" pitchFamily="18" charset="0"/>
                <a:cs typeface="Times New Roman" pitchFamily="18" charset="0"/>
              </a:rPr>
            </a:br>
            <a:r>
              <a:rPr lang="en-US" sz="2800" dirty="0" smtClean="0">
                <a:solidFill>
                  <a:srgbClr val="002060"/>
                </a:solidFill>
                <a:latin typeface="Times New Roman" pitchFamily="18" charset="0"/>
                <a:cs typeface="Times New Roman" pitchFamily="18" charset="0"/>
              </a:rPr>
              <a:t/>
            </a:r>
            <a:br>
              <a:rPr lang="en-US" sz="2800" dirty="0" smtClean="0">
                <a:solidFill>
                  <a:srgbClr val="002060"/>
                </a:solidFill>
                <a:latin typeface="Times New Roman" pitchFamily="18" charset="0"/>
                <a:cs typeface="Times New Roman" pitchFamily="18" charset="0"/>
              </a:rPr>
            </a:br>
            <a:r>
              <a:rPr lang="en-US" sz="2800" dirty="0" smtClean="0">
                <a:solidFill>
                  <a:srgbClr val="002060"/>
                </a:solidFill>
                <a:latin typeface="Times New Roman" pitchFamily="18" charset="0"/>
                <a:cs typeface="Times New Roman" pitchFamily="18" charset="0"/>
              </a:rPr>
              <a:t>2. It has to maintain proper distance of any object or person.</a:t>
            </a:r>
            <a:br>
              <a:rPr lang="en-US" sz="2800" dirty="0" smtClean="0">
                <a:solidFill>
                  <a:srgbClr val="002060"/>
                </a:solidFill>
                <a:latin typeface="Times New Roman" pitchFamily="18" charset="0"/>
                <a:cs typeface="Times New Roman" pitchFamily="18" charset="0"/>
              </a:rPr>
            </a:br>
            <a:r>
              <a:rPr lang="en-US" sz="2800" dirty="0" smtClean="0">
                <a:solidFill>
                  <a:srgbClr val="002060"/>
                </a:solidFill>
                <a:latin typeface="Times New Roman" pitchFamily="18" charset="0"/>
                <a:cs typeface="Times New Roman" pitchFamily="18" charset="0"/>
              </a:rPr>
              <a:t/>
            </a:r>
            <a:br>
              <a:rPr lang="en-US" sz="2800" dirty="0" smtClean="0">
                <a:solidFill>
                  <a:srgbClr val="002060"/>
                </a:solidFill>
                <a:latin typeface="Times New Roman" pitchFamily="18" charset="0"/>
                <a:cs typeface="Times New Roman" pitchFamily="18" charset="0"/>
              </a:rPr>
            </a:br>
            <a:r>
              <a:rPr lang="en-US" sz="2800" dirty="0" smtClean="0">
                <a:solidFill>
                  <a:srgbClr val="002060"/>
                </a:solidFill>
                <a:latin typeface="Times New Roman" pitchFamily="18" charset="0"/>
                <a:cs typeface="Times New Roman" pitchFamily="18" charset="0"/>
              </a:rPr>
              <a:t>3.It can move 360 degree angle to visit the area.</a:t>
            </a:r>
            <a:r>
              <a:rPr lang="en-US" dirty="0" smtClean="0">
                <a:solidFill>
                  <a:srgbClr val="002060"/>
                </a:solidFill>
                <a:latin typeface="Arial" charset="0"/>
                <a:cs typeface="Arial" charset="0"/>
              </a:rPr>
              <a:t/>
            </a:r>
            <a:br>
              <a:rPr lang="en-US" dirty="0" smtClean="0">
                <a:solidFill>
                  <a:srgbClr val="002060"/>
                </a:solidFill>
                <a:latin typeface="Arial" charset="0"/>
                <a:cs typeface="Arial" charset="0"/>
              </a:rPr>
            </a:br>
            <a:r>
              <a:rPr lang="en-US" dirty="0" smtClean="0">
                <a:solidFill>
                  <a:srgbClr val="002060"/>
                </a:solidFill>
                <a:latin typeface="Arial" charset="0"/>
                <a:cs typeface="Arial" charset="0"/>
              </a:rPr>
              <a:t/>
            </a:r>
            <a:br>
              <a:rPr lang="en-US" dirty="0" smtClean="0">
                <a:solidFill>
                  <a:srgbClr val="002060"/>
                </a:solidFill>
                <a:latin typeface="Arial" charset="0"/>
                <a:cs typeface="Arial" charset="0"/>
              </a:rPr>
            </a:br>
            <a:r>
              <a:rPr lang="en-US" dirty="0" smtClean="0">
                <a:solidFill>
                  <a:srgbClr val="002060"/>
                </a:solidFill>
                <a:latin typeface="Arial" charset="0"/>
                <a:cs typeface="Arial" charset="0"/>
              </a:rPr>
              <a:t/>
            </a:r>
            <a:br>
              <a:rPr lang="en-US" dirty="0" smtClean="0">
                <a:solidFill>
                  <a:srgbClr val="002060"/>
                </a:solidFill>
                <a:latin typeface="Arial" charset="0"/>
                <a:cs typeface="Arial" charset="0"/>
              </a:rPr>
            </a:br>
            <a:endParaRPr lang="en-US" b="1" dirty="0" smtClean="0">
              <a:solidFill>
                <a:srgbClr val="002060"/>
              </a:solidFill>
              <a:latin typeface="Arial" charset="0"/>
              <a:cs typeface="Arial" charset="0"/>
            </a:endParaRPr>
          </a:p>
        </p:txBody>
      </p:sp>
      <p:sp>
        <p:nvSpPr>
          <p:cNvPr id="23555" name="Slide Number Placeholder 2"/>
          <p:cNvSpPr>
            <a:spLocks noGrp="1"/>
          </p:cNvSpPr>
          <p:nvPr>
            <p:ph type="sldNum" sz="quarter" idx="12"/>
          </p:nvPr>
        </p:nvSpPr>
        <p:spPr bwMode="auto">
          <a:xfrm>
            <a:off x="8001000" y="5943600"/>
            <a:ext cx="512763" cy="365125"/>
          </a:xfrm>
          <a:noFill/>
          <a:ln>
            <a:miter lim="800000"/>
            <a:headEnd/>
            <a:tailEnd/>
          </a:ln>
        </p:spPr>
        <p:txBody>
          <a:bodyPr/>
          <a:lstStyle/>
          <a:p>
            <a:fld id="{86394F3F-5061-44CC-B6C5-0B0550560FC0}" type="slidenum">
              <a:rPr lang="en-US" sz="1400" smtClean="0">
                <a:solidFill>
                  <a:schemeClr val="tx1"/>
                </a:solidFill>
              </a:rPr>
              <a:pPr/>
              <a:t>19</a:t>
            </a:fld>
            <a:endParaRPr lang="en-US" sz="140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026"/>
          <p:cNvSpPr txBox="1">
            <a:spLocks noChangeArrowheads="1"/>
          </p:cNvSpPr>
          <p:nvPr/>
        </p:nvSpPr>
        <p:spPr bwMode="auto">
          <a:xfrm>
            <a:off x="685800" y="1066800"/>
            <a:ext cx="7772400" cy="5632450"/>
          </a:xfrm>
          <a:prstGeom prst="rect">
            <a:avLst/>
          </a:prstGeom>
          <a:noFill/>
          <a:ln w="9525">
            <a:noFill/>
            <a:miter lim="800000"/>
            <a:headEnd/>
            <a:tailEnd/>
          </a:ln>
        </p:spPr>
        <p:txBody>
          <a:bodyPr>
            <a:spAutoFit/>
          </a:bodyPr>
          <a:lstStyle/>
          <a:p>
            <a:pPr algn="ctr" eaLnBrk="1" hangingPunct="1">
              <a:spcBef>
                <a:spcPct val="50000"/>
              </a:spcBef>
              <a:defRPr/>
            </a:pPr>
            <a:r>
              <a:rPr lang="en-US" sz="5400" b="1" dirty="0">
                <a:solidFill>
                  <a:schemeClr val="bg2">
                    <a:lumMod val="25000"/>
                  </a:schemeClr>
                </a:solidFill>
                <a:latin typeface="Times New Roman" pitchFamily="18" charset="0"/>
                <a:cs typeface="Times New Roman" pitchFamily="18" charset="0"/>
              </a:rPr>
              <a:t>Premier University Chittagong</a:t>
            </a:r>
          </a:p>
          <a:p>
            <a:pPr algn="r" eaLnBrk="1" hangingPunct="1">
              <a:spcBef>
                <a:spcPct val="50000"/>
              </a:spcBef>
              <a:defRPr/>
            </a:pPr>
            <a:endParaRPr lang="en-US" sz="4400" b="1" dirty="0">
              <a:solidFill>
                <a:schemeClr val="bg2">
                  <a:lumMod val="25000"/>
                </a:schemeClr>
              </a:solidFill>
              <a:latin typeface="Times New Roman" pitchFamily="18" charset="0"/>
              <a:cs typeface="Times New Roman" pitchFamily="18" charset="0"/>
            </a:endParaRPr>
          </a:p>
          <a:p>
            <a:pPr marL="914400" indent="-914400" algn="ctr" eaLnBrk="1" hangingPunct="1">
              <a:spcBef>
                <a:spcPct val="50000"/>
              </a:spcBef>
              <a:defRPr/>
            </a:pPr>
            <a:r>
              <a:rPr lang="en-US" sz="4800" b="1" dirty="0">
                <a:solidFill>
                  <a:srgbClr val="002060"/>
                </a:solidFill>
                <a:latin typeface="Times New Roman" pitchFamily="18" charset="0"/>
                <a:cs typeface="Times New Roman" pitchFamily="18" charset="0"/>
              </a:rPr>
              <a:t>Team </a:t>
            </a:r>
            <a:r>
              <a:rPr lang="en-US" sz="4800" b="1" dirty="0">
                <a:solidFill>
                  <a:srgbClr val="002060"/>
                </a:solidFill>
                <a:latin typeface="Times New Roman" pitchFamily="18" charset="0"/>
                <a:cs typeface="Times New Roman" pitchFamily="18" charset="0"/>
              </a:rPr>
              <a:t>Name: Innovative          Solvers</a:t>
            </a:r>
          </a:p>
          <a:p>
            <a:pPr algn="ctr" eaLnBrk="1" hangingPunct="1">
              <a:spcBef>
                <a:spcPct val="50000"/>
              </a:spcBef>
              <a:defRPr/>
            </a:pPr>
            <a:endParaRPr lang="en-US" sz="4400" b="1" dirty="0">
              <a:solidFill>
                <a:schemeClr val="accent2"/>
              </a:solidFill>
              <a:latin typeface="Arial" charset="0"/>
            </a:endParaRPr>
          </a:p>
        </p:txBody>
      </p:sp>
      <p:sp>
        <p:nvSpPr>
          <p:cNvPr id="2" name="Slide Number Placeholder 3"/>
          <p:cNvSpPr>
            <a:spLocks noGrp="1"/>
          </p:cNvSpPr>
          <p:nvPr>
            <p:ph type="sldNum" sz="quarter" idx="12"/>
          </p:nvPr>
        </p:nvSpPr>
        <p:spPr bwMode="auto">
          <a:xfrm>
            <a:off x="8153400" y="5943600"/>
            <a:ext cx="512763" cy="365125"/>
          </a:xfrm>
          <a:noFill/>
          <a:ln>
            <a:miter lim="800000"/>
            <a:headEnd/>
            <a:tailEnd/>
          </a:ln>
        </p:spPr>
        <p:txBody>
          <a:bodyPr/>
          <a:lstStyle/>
          <a:p>
            <a:fld id="{37B66009-E8CD-444B-A6A3-BA20A425C3AE}" type="slidenum">
              <a:rPr lang="en-US" sz="1400" smtClean="0">
                <a:solidFill>
                  <a:schemeClr val="tx1"/>
                </a:solidFill>
              </a:rPr>
              <a:pPr/>
              <a:t>2</a:t>
            </a:fld>
            <a:endParaRPr lang="en-US" sz="140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381000"/>
            <a:ext cx="8763000" cy="6477000"/>
          </a:xfrm>
        </p:spPr>
        <p:txBody>
          <a:bodyPr/>
          <a:lstStyle/>
          <a:p>
            <a:r>
              <a:rPr lang="en-US" sz="2800" dirty="0" smtClean="0">
                <a:solidFill>
                  <a:schemeClr val="tx1"/>
                </a:solidFill>
                <a:latin typeface="Times New Roman" charset="0"/>
                <a:cs typeface="Times New Roman" charset="0"/>
              </a:rPr>
              <a:t>Estimate </a:t>
            </a:r>
            <a:r>
              <a:rPr lang="en-US" sz="2800" dirty="0" smtClean="0">
                <a:solidFill>
                  <a:schemeClr val="tx1"/>
                </a:solidFill>
                <a:latin typeface="Times New Roman" charset="0"/>
                <a:cs typeface="Times New Roman" charset="0"/>
              </a:rPr>
              <a:t>Budget:</a:t>
            </a:r>
            <a:br>
              <a:rPr lang="en-US" sz="2800" dirty="0" smtClean="0">
                <a:solidFill>
                  <a:schemeClr val="tx1"/>
                </a:solidFill>
                <a:latin typeface="Times New Roman" charset="0"/>
                <a:cs typeface="Times New Roman" charset="0"/>
              </a:rPr>
            </a:br>
            <a:r>
              <a:rPr lang="en-US" sz="2800" dirty="0" smtClean="0">
                <a:solidFill>
                  <a:schemeClr val="tx1"/>
                </a:solidFill>
                <a:latin typeface="Times New Roman" charset="0"/>
                <a:cs typeface="Times New Roman" charset="0"/>
              </a:rPr>
              <a:t>1.The approximate value to make multi- functional drone is:</a:t>
            </a:r>
            <a:br>
              <a:rPr lang="en-US" sz="2800" dirty="0" smtClean="0">
                <a:solidFill>
                  <a:schemeClr val="tx1"/>
                </a:solidFill>
                <a:latin typeface="Times New Roman" charset="0"/>
                <a:cs typeface="Times New Roman" charset="0"/>
              </a:rPr>
            </a:br>
            <a:r>
              <a:rPr lang="en-US" sz="2400" dirty="0" smtClean="0">
                <a:solidFill>
                  <a:schemeClr val="tx1"/>
                </a:solidFill>
                <a:latin typeface="Times New Roman" charset="0"/>
                <a:cs typeface="Times New Roman" charset="0"/>
              </a:rPr>
              <a:t> </a:t>
            </a:r>
            <a:r>
              <a:rPr lang="en-US" sz="2400" dirty="0" smtClean="0">
                <a:solidFill>
                  <a:schemeClr val="tx1"/>
                </a:solidFill>
                <a:latin typeface="Times New Roman" charset="0"/>
                <a:cs typeface="Times New Roman" charset="0"/>
              </a:rPr>
              <a:t>         a) High resolution camera(image processing),</a:t>
            </a:r>
            <a:br>
              <a:rPr lang="en-US" sz="2400" dirty="0" smtClean="0">
                <a:solidFill>
                  <a:schemeClr val="tx1"/>
                </a:solidFill>
                <a:latin typeface="Times New Roman" charset="0"/>
                <a:cs typeface="Times New Roman" charset="0"/>
              </a:rPr>
            </a:br>
            <a:r>
              <a:rPr lang="en-US" sz="2400" dirty="0" smtClean="0">
                <a:solidFill>
                  <a:schemeClr val="tx1"/>
                </a:solidFill>
                <a:latin typeface="Times New Roman" charset="0"/>
                <a:cs typeface="Times New Roman" charset="0"/>
              </a:rPr>
              <a:t> </a:t>
            </a:r>
            <a:r>
              <a:rPr lang="en-US" sz="2400" dirty="0" smtClean="0">
                <a:solidFill>
                  <a:schemeClr val="tx1"/>
                </a:solidFill>
                <a:latin typeface="Times New Roman" charset="0"/>
                <a:cs typeface="Times New Roman" charset="0"/>
              </a:rPr>
              <a:t>         b) Distance measurement System,</a:t>
            </a:r>
            <a:br>
              <a:rPr lang="en-US" sz="2400" dirty="0" smtClean="0">
                <a:solidFill>
                  <a:schemeClr val="tx1"/>
                </a:solidFill>
                <a:latin typeface="Times New Roman" charset="0"/>
                <a:cs typeface="Times New Roman" charset="0"/>
              </a:rPr>
            </a:br>
            <a:r>
              <a:rPr lang="en-US" sz="2400" dirty="0" smtClean="0">
                <a:solidFill>
                  <a:schemeClr val="tx1"/>
                </a:solidFill>
                <a:latin typeface="Times New Roman" charset="0"/>
                <a:cs typeface="Times New Roman" charset="0"/>
              </a:rPr>
              <a:t> </a:t>
            </a:r>
            <a:r>
              <a:rPr lang="en-US" sz="2400" dirty="0" smtClean="0">
                <a:solidFill>
                  <a:schemeClr val="tx1"/>
                </a:solidFill>
                <a:latin typeface="Times New Roman" charset="0"/>
                <a:cs typeface="Times New Roman" charset="0"/>
              </a:rPr>
              <a:t>         c) Defect Detection(Crack), </a:t>
            </a:r>
            <a:br>
              <a:rPr lang="en-US" sz="2400" dirty="0" smtClean="0">
                <a:solidFill>
                  <a:schemeClr val="tx1"/>
                </a:solidFill>
                <a:latin typeface="Times New Roman" charset="0"/>
                <a:cs typeface="Times New Roman" charset="0"/>
              </a:rPr>
            </a:br>
            <a:r>
              <a:rPr lang="en-US" sz="2400" dirty="0" smtClean="0">
                <a:solidFill>
                  <a:schemeClr val="tx1"/>
                </a:solidFill>
                <a:latin typeface="Times New Roman" charset="0"/>
                <a:cs typeface="Times New Roman" charset="0"/>
              </a:rPr>
              <a:t> </a:t>
            </a:r>
            <a:r>
              <a:rPr lang="en-US" sz="2400" dirty="0" smtClean="0">
                <a:solidFill>
                  <a:schemeClr val="tx1"/>
                </a:solidFill>
                <a:latin typeface="Times New Roman" charset="0"/>
                <a:cs typeface="Times New Roman" charset="0"/>
              </a:rPr>
              <a:t>         d) GPS mapping,  </a:t>
            </a:r>
            <a:br>
              <a:rPr lang="en-US" sz="2400" dirty="0" smtClean="0">
                <a:solidFill>
                  <a:schemeClr val="tx1"/>
                </a:solidFill>
                <a:latin typeface="Times New Roman" charset="0"/>
                <a:cs typeface="Times New Roman" charset="0"/>
              </a:rPr>
            </a:br>
            <a:r>
              <a:rPr lang="en-US" sz="2400" dirty="0" smtClean="0">
                <a:solidFill>
                  <a:schemeClr val="tx1"/>
                </a:solidFill>
                <a:latin typeface="Times New Roman" charset="0"/>
                <a:cs typeface="Times New Roman" charset="0"/>
              </a:rPr>
              <a:t> </a:t>
            </a:r>
            <a:r>
              <a:rPr lang="en-US" sz="2400" dirty="0" smtClean="0">
                <a:solidFill>
                  <a:schemeClr val="tx1"/>
                </a:solidFill>
                <a:latin typeface="Times New Roman" charset="0"/>
                <a:cs typeface="Times New Roman" charset="0"/>
              </a:rPr>
              <a:t>         e) Solar system,</a:t>
            </a:r>
            <a:br>
              <a:rPr lang="en-US" sz="2400" dirty="0" smtClean="0">
                <a:solidFill>
                  <a:schemeClr val="tx1"/>
                </a:solidFill>
                <a:latin typeface="Times New Roman" charset="0"/>
                <a:cs typeface="Times New Roman" charset="0"/>
              </a:rPr>
            </a:br>
            <a:r>
              <a:rPr lang="en-US" sz="2400" dirty="0" smtClean="0">
                <a:solidFill>
                  <a:schemeClr val="tx1"/>
                </a:solidFill>
                <a:latin typeface="Times New Roman" charset="0"/>
                <a:cs typeface="Times New Roman" charset="0"/>
              </a:rPr>
              <a:t>          f)  monitor     </a:t>
            </a:r>
            <a:r>
              <a:rPr lang="en-US" sz="2800" dirty="0" smtClean="0">
                <a:solidFill>
                  <a:schemeClr val="tx1"/>
                </a:solidFill>
                <a:latin typeface="Times New Roman" charset="0"/>
                <a:cs typeface="Times New Roman" charset="0"/>
              </a:rPr>
              <a:t>                                              6,00,000 </a:t>
            </a:r>
            <a:r>
              <a:rPr lang="en-US" sz="2400" dirty="0" smtClean="0">
                <a:solidFill>
                  <a:schemeClr val="tx1"/>
                </a:solidFill>
                <a:latin typeface="Times New Roman" charset="0"/>
                <a:cs typeface="Times New Roman" charset="0"/>
              </a:rPr>
              <a:t>BDT</a:t>
            </a:r>
            <a:r>
              <a:rPr lang="en-US" sz="2800" dirty="0" smtClean="0">
                <a:solidFill>
                  <a:schemeClr val="tx1"/>
                </a:solidFill>
                <a:latin typeface="Times New Roman" charset="0"/>
                <a:cs typeface="Times New Roman" charset="0"/>
              </a:rPr>
              <a:t>                                                                 </a:t>
            </a:r>
            <a:r>
              <a:rPr lang="en-US" sz="2800" dirty="0" smtClean="0">
                <a:solidFill>
                  <a:schemeClr val="tx1"/>
                </a:solidFill>
                <a:latin typeface="Times New Roman" charset="0"/>
                <a:cs typeface="Times New Roman" charset="0"/>
              </a:rPr>
              <a:t/>
            </a:r>
            <a:br>
              <a:rPr lang="en-US" sz="2800" dirty="0" smtClean="0">
                <a:solidFill>
                  <a:schemeClr val="tx1"/>
                </a:solidFill>
                <a:latin typeface="Times New Roman" charset="0"/>
                <a:cs typeface="Times New Roman" charset="0"/>
              </a:rPr>
            </a:br>
            <a:r>
              <a:rPr lang="en-US" sz="2800" dirty="0" smtClean="0">
                <a:solidFill>
                  <a:schemeClr val="tx1"/>
                </a:solidFill>
                <a:latin typeface="Times New Roman" charset="0"/>
                <a:cs typeface="Times New Roman" charset="0"/>
              </a:rPr>
              <a:t>Revenue</a:t>
            </a:r>
            <a:r>
              <a:rPr lang="en-US" sz="2800" dirty="0" smtClean="0">
                <a:solidFill>
                  <a:schemeClr val="tx1"/>
                </a:solidFill>
                <a:latin typeface="Times New Roman" charset="0"/>
                <a:cs typeface="Times New Roman" charset="0"/>
              </a:rPr>
              <a:t>: </a:t>
            </a:r>
            <a:br>
              <a:rPr lang="en-US" sz="2800" dirty="0" smtClean="0">
                <a:solidFill>
                  <a:schemeClr val="tx1"/>
                </a:solidFill>
                <a:latin typeface="Times New Roman" charset="0"/>
                <a:cs typeface="Times New Roman" charset="0"/>
              </a:rPr>
            </a:br>
            <a:r>
              <a:rPr lang="en-US" sz="2800" dirty="0" smtClean="0">
                <a:solidFill>
                  <a:schemeClr val="tx1"/>
                </a:solidFill>
                <a:latin typeface="Times New Roman" charset="0"/>
                <a:cs typeface="Times New Roman" charset="0"/>
              </a:rPr>
              <a:t>       Revenue = (6,00,000+3,00,000)  BDT (approximate)                                                        </a:t>
            </a:r>
            <a:r>
              <a:rPr lang="en-US" sz="2800" dirty="0" smtClean="0">
                <a:solidFill>
                  <a:schemeClr val="tx1"/>
                </a:solidFill>
                <a:latin typeface="Times New Roman" charset="0"/>
                <a:cs typeface="Times New Roman" charset="0"/>
              </a:rPr>
              <a:t/>
            </a:r>
            <a:br>
              <a:rPr lang="en-US" sz="2800" dirty="0" smtClean="0">
                <a:solidFill>
                  <a:schemeClr val="tx1"/>
                </a:solidFill>
                <a:latin typeface="Times New Roman" charset="0"/>
                <a:cs typeface="Times New Roman" charset="0"/>
              </a:rPr>
            </a:br>
            <a:r>
              <a:rPr lang="en-US" sz="2800" dirty="0" smtClean="0">
                <a:solidFill>
                  <a:schemeClr val="tx1"/>
                </a:solidFill>
                <a:latin typeface="Times New Roman" charset="0"/>
                <a:cs typeface="Times New Roman" charset="0"/>
              </a:rPr>
              <a:t>Marketing</a:t>
            </a:r>
            <a:r>
              <a:rPr lang="en-US" sz="2800" dirty="0" smtClean="0">
                <a:solidFill>
                  <a:schemeClr val="tx1"/>
                </a:solidFill>
                <a:latin typeface="Times New Roman" charset="0"/>
                <a:cs typeface="Times New Roman" charset="0"/>
              </a:rPr>
              <a:t>:</a:t>
            </a:r>
            <a:br>
              <a:rPr lang="en-US" sz="2800" dirty="0" smtClean="0">
                <a:solidFill>
                  <a:schemeClr val="tx1"/>
                </a:solidFill>
                <a:latin typeface="Times New Roman" charset="0"/>
                <a:cs typeface="Times New Roman" charset="0"/>
              </a:rPr>
            </a:br>
            <a:r>
              <a:rPr lang="en-US" sz="2800" dirty="0" smtClean="0">
                <a:solidFill>
                  <a:srgbClr val="002060"/>
                </a:solidFill>
                <a:latin typeface="Times New Roman" charset="0"/>
                <a:cs typeface="Times New Roman" charset="0"/>
              </a:rPr>
              <a:t>1. W</a:t>
            </a:r>
            <a:r>
              <a:rPr lang="en-US" sz="2800" dirty="0" smtClean="0">
                <a:solidFill>
                  <a:srgbClr val="002060"/>
                </a:solidFill>
                <a:latin typeface="Times New Roman" charset="0"/>
                <a:cs typeface="Times New Roman" charset="0"/>
              </a:rPr>
              <a:t>eb based application for marketing</a:t>
            </a:r>
            <a:r>
              <a:rPr lang="en-US" sz="2800" dirty="0" smtClean="0">
                <a:solidFill>
                  <a:srgbClr val="002060"/>
                </a:solidFill>
                <a:latin typeface="Times New Roman" charset="0"/>
                <a:cs typeface="Times New Roman" charset="0"/>
              </a:rPr>
              <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2.  App for common people</a:t>
            </a:r>
            <a:r>
              <a:rPr lang="en-US" sz="2800" dirty="0" smtClean="0">
                <a:solidFill>
                  <a:srgbClr val="002060"/>
                </a:solidFill>
                <a:latin typeface="Times New Roman" charset="0"/>
                <a:cs typeface="Times New Roman" charset="0"/>
              </a:rPr>
              <a:t/>
            </a:r>
            <a:br>
              <a:rPr lang="en-US" sz="2800" dirty="0" smtClean="0">
                <a:solidFill>
                  <a:srgbClr val="002060"/>
                </a:solidFill>
                <a:latin typeface="Times New Roman" charset="0"/>
                <a:cs typeface="Times New Roman" charset="0"/>
              </a:rPr>
            </a:br>
            <a:r>
              <a:rPr lang="en-US" sz="2800" dirty="0" smtClean="0">
                <a:solidFill>
                  <a:srgbClr val="002060"/>
                </a:solidFill>
                <a:latin typeface="Times New Roman" charset="0"/>
                <a:cs typeface="Times New Roman" charset="0"/>
              </a:rPr>
              <a:t>3. Advertise in social networking site</a:t>
            </a:r>
            <a:endParaRPr lang="en-US" sz="2800" dirty="0" smtClean="0">
              <a:solidFill>
                <a:srgbClr val="002060"/>
              </a:solidFill>
              <a:latin typeface="Times New Roman" charset="0"/>
              <a:cs typeface="Times New Roman" charset="0"/>
            </a:endParaRPr>
          </a:p>
        </p:txBody>
      </p:sp>
      <p:sp>
        <p:nvSpPr>
          <p:cNvPr id="24579" name="Slide Number Placeholder 2"/>
          <p:cNvSpPr>
            <a:spLocks noGrp="1"/>
          </p:cNvSpPr>
          <p:nvPr>
            <p:ph type="sldNum" sz="quarter" idx="12"/>
          </p:nvPr>
        </p:nvSpPr>
        <p:spPr bwMode="auto">
          <a:xfrm>
            <a:off x="8153400" y="6019800"/>
            <a:ext cx="512763" cy="365125"/>
          </a:xfrm>
          <a:noFill/>
          <a:ln>
            <a:miter lim="800000"/>
            <a:headEnd/>
            <a:tailEnd/>
          </a:ln>
        </p:spPr>
        <p:txBody>
          <a:bodyPr/>
          <a:lstStyle/>
          <a:p>
            <a:fld id="{96AE9CE3-B946-439D-AA93-2F74B61D0D4C}" type="slidenum">
              <a:rPr lang="en-US" sz="1400" smtClean="0">
                <a:solidFill>
                  <a:schemeClr val="tx1"/>
                </a:solidFill>
              </a:rPr>
              <a:pPr/>
              <a:t>20</a:t>
            </a:fld>
            <a:endParaRPr lang="en-US" sz="1400" smtClean="0">
              <a:solidFill>
                <a:schemeClr val="tx1"/>
              </a:solidFill>
            </a:endParaRPr>
          </a:p>
        </p:txBody>
      </p:sp>
      <p:sp>
        <p:nvSpPr>
          <p:cNvPr id="5" name="Right Brace 4"/>
          <p:cNvSpPr/>
          <p:nvPr/>
        </p:nvSpPr>
        <p:spPr>
          <a:xfrm>
            <a:off x="6400800" y="1371600"/>
            <a:ext cx="990600" cy="22098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flipH="1" flipV="1">
            <a:off x="7086600" y="25146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609600"/>
            <a:ext cx="6348413" cy="5181600"/>
          </a:xfrm>
        </p:spPr>
        <p:txBody>
          <a:bodyPr/>
          <a:lstStyle/>
          <a:p>
            <a:pPr marL="457200" indent="-457200"/>
            <a:r>
              <a:rPr lang="en-US" sz="2800" b="1" smtClean="0">
                <a:solidFill>
                  <a:srgbClr val="002060"/>
                </a:solidFill>
                <a:latin typeface="Times New Roman" charset="0"/>
                <a:cs typeface="Times New Roman" charset="0"/>
              </a:rPr>
              <a:t>     </a:t>
            </a:r>
            <a:r>
              <a:rPr lang="en-US" sz="2800" b="1" smtClean="0">
                <a:solidFill>
                  <a:schemeClr val="tx1"/>
                </a:solidFill>
                <a:latin typeface="Times New Roman" charset="0"/>
                <a:cs typeface="Times New Roman" charset="0"/>
              </a:rPr>
              <a:t>Expectation From Startup Bangladesh:</a:t>
            </a:r>
            <a:br>
              <a:rPr lang="en-US" sz="2800" b="1" smtClean="0">
                <a:solidFill>
                  <a:schemeClr val="tx1"/>
                </a:solidFill>
                <a:latin typeface="Times New Roman" charset="0"/>
                <a:cs typeface="Times New Roman" charset="0"/>
              </a:rPr>
            </a:br>
            <a:r>
              <a:rPr lang="en-US" sz="2800" smtClean="0">
                <a:solidFill>
                  <a:srgbClr val="002060"/>
                </a:solidFill>
                <a:latin typeface="Times New Roman" charset="0"/>
                <a:cs typeface="Times New Roman" charset="0"/>
              </a:rPr>
              <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1. Training</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2. Mentoring</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3. Lab Support</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4. Legal Support</a:t>
            </a:r>
            <a:r>
              <a:rPr lang="en-US" smtClean="0"/>
              <a:t/>
            </a:r>
            <a:br>
              <a:rPr lang="en-US" smtClean="0"/>
            </a:br>
            <a:endParaRPr lang="en-US" smtClean="0"/>
          </a:p>
        </p:txBody>
      </p:sp>
      <p:sp>
        <p:nvSpPr>
          <p:cNvPr id="25603" name="Slide Number Placeholder 3"/>
          <p:cNvSpPr>
            <a:spLocks noGrp="1"/>
          </p:cNvSpPr>
          <p:nvPr>
            <p:ph type="sldNum" sz="quarter" idx="12"/>
          </p:nvPr>
        </p:nvSpPr>
        <p:spPr bwMode="auto">
          <a:xfrm>
            <a:off x="8153400" y="5943600"/>
            <a:ext cx="512763" cy="365125"/>
          </a:xfrm>
          <a:noFill/>
          <a:ln>
            <a:miter lim="800000"/>
            <a:headEnd/>
            <a:tailEnd/>
          </a:ln>
        </p:spPr>
        <p:txBody>
          <a:bodyPr/>
          <a:lstStyle/>
          <a:p>
            <a:fld id="{9507DAFF-6803-48AE-8097-2BC4993973AD}" type="slidenum">
              <a:rPr lang="en-US" sz="1400" smtClean="0">
                <a:solidFill>
                  <a:schemeClr val="tx1"/>
                </a:solidFill>
              </a:rPr>
              <a:pPr/>
              <a:t>21</a:t>
            </a:fld>
            <a:endParaRPr lang="en-US" sz="1400" smtClean="0">
              <a:solidFill>
                <a:schemeClr val="tx1"/>
              </a:solidFill>
            </a:endParaRPr>
          </a:p>
        </p:txBody>
      </p:sp>
    </p:spTree>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609600"/>
            <a:ext cx="7924800" cy="5334000"/>
          </a:xfrm>
        </p:spPr>
        <p:txBody>
          <a:bodyPr/>
          <a:lstStyle/>
          <a:p>
            <a:pPr marL="514350" indent="-514350"/>
            <a:r>
              <a:rPr lang="en-US" sz="2800" b="1" smtClean="0">
                <a:solidFill>
                  <a:schemeClr val="tx1"/>
                </a:solidFill>
                <a:latin typeface="Times New Roman" charset="0"/>
                <a:cs typeface="Times New Roman" charset="0"/>
              </a:rPr>
              <a:t>Probable risks:</a:t>
            </a:r>
            <a:br>
              <a:rPr lang="en-US" sz="2800" b="1" smtClean="0">
                <a:solidFill>
                  <a:schemeClr val="tx1"/>
                </a:solidFill>
                <a:latin typeface="Times New Roman" charset="0"/>
                <a:cs typeface="Times New Roman" charset="0"/>
              </a:rPr>
            </a:br>
            <a:r>
              <a:rPr lang="en-US" sz="2800" b="1" smtClean="0">
                <a:solidFill>
                  <a:schemeClr val="tx1"/>
                </a:solidFill>
                <a:latin typeface="Times New Roman" charset="0"/>
                <a:cs typeface="Times New Roman" charset="0"/>
              </a:rPr>
              <a:t/>
            </a:r>
            <a:br>
              <a:rPr lang="en-US" sz="2800" b="1" smtClean="0">
                <a:solidFill>
                  <a:schemeClr val="tx1"/>
                </a:solidFill>
                <a:latin typeface="Times New Roman" charset="0"/>
                <a:cs typeface="Times New Roman" charset="0"/>
              </a:rPr>
            </a:br>
            <a:r>
              <a:rPr lang="en-US" sz="2800" smtClean="0">
                <a:solidFill>
                  <a:srgbClr val="002060"/>
                </a:solidFill>
                <a:latin typeface="Times New Roman" charset="0"/>
                <a:cs typeface="Times New Roman" charset="0"/>
              </a:rPr>
              <a:t>1. To establish solar panel in drone.</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2. To take legal actions, if-</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         a) find the construction building in harmful           condition(the engineer must answer for that) within 3 years.</a:t>
            </a:r>
            <a:br>
              <a:rPr lang="en-US" sz="2800" smtClean="0">
                <a:solidFill>
                  <a:srgbClr val="002060"/>
                </a:solidFill>
                <a:latin typeface="Times New Roman" charset="0"/>
                <a:cs typeface="Times New Roman" charset="0"/>
              </a:rPr>
            </a:br>
            <a:r>
              <a:rPr lang="en-US" sz="2800" smtClean="0">
                <a:solidFill>
                  <a:srgbClr val="002060"/>
                </a:solidFill>
                <a:latin typeface="Times New Roman" charset="0"/>
                <a:cs typeface="Times New Roman" charset="0"/>
              </a:rPr>
              <a:t>        b) homeowner or renter must not be told to servicing the building after 3 years of building it.</a:t>
            </a:r>
            <a:br>
              <a:rPr lang="en-US" sz="2800" smtClean="0">
                <a:solidFill>
                  <a:srgbClr val="002060"/>
                </a:solidFill>
                <a:latin typeface="Times New Roman" charset="0"/>
                <a:cs typeface="Times New Roman" charset="0"/>
              </a:rPr>
            </a:br>
            <a:endParaRPr lang="en-US" sz="2800" smtClean="0">
              <a:solidFill>
                <a:srgbClr val="002060"/>
              </a:solidFill>
              <a:latin typeface="Times New Roman" charset="0"/>
              <a:cs typeface="Times New Roman" charset="0"/>
            </a:endParaRPr>
          </a:p>
        </p:txBody>
      </p:sp>
      <p:sp>
        <p:nvSpPr>
          <p:cNvPr id="26627" name="Slide Number Placeholder 2"/>
          <p:cNvSpPr>
            <a:spLocks noGrp="1"/>
          </p:cNvSpPr>
          <p:nvPr>
            <p:ph type="sldNum" sz="quarter" idx="12"/>
          </p:nvPr>
        </p:nvSpPr>
        <p:spPr bwMode="auto">
          <a:xfrm>
            <a:off x="8229600" y="6172200"/>
            <a:ext cx="512763" cy="365125"/>
          </a:xfrm>
          <a:noFill/>
          <a:ln>
            <a:miter lim="800000"/>
            <a:headEnd/>
            <a:tailEnd/>
          </a:ln>
        </p:spPr>
        <p:txBody>
          <a:bodyPr/>
          <a:lstStyle/>
          <a:p>
            <a:fld id="{7BE5A03F-39CB-40EC-9EA6-94642AFFC612}" type="slidenum">
              <a:rPr lang="en-US" sz="1400" smtClean="0">
                <a:solidFill>
                  <a:schemeClr val="tx1"/>
                </a:solidFill>
              </a:rPr>
              <a:pPr/>
              <a:t>22</a:t>
            </a:fld>
            <a:endParaRPr lang="en-US" sz="1400" smtClean="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descr="F:\anim\Blank Diagram.png"/>
          <p:cNvPicPr>
            <a:picLocks noChangeAspect="1" noChangeArrowheads="1"/>
          </p:cNvPicPr>
          <p:nvPr/>
        </p:nvPicPr>
        <p:blipFill>
          <a:blip r:embed="rId2" cstate="print"/>
          <a:srcRect/>
          <a:stretch>
            <a:fillRect/>
          </a:stretch>
        </p:blipFill>
        <p:spPr bwMode="auto">
          <a:xfrm>
            <a:off x="228600" y="0"/>
            <a:ext cx="8686800" cy="6858000"/>
          </a:xfrm>
          <a:prstGeom prst="rect">
            <a:avLst/>
          </a:prstGeom>
          <a:ln>
            <a:noFill/>
          </a:ln>
          <a:effectLst>
            <a:softEdge rad="112500"/>
          </a:effectLst>
        </p:spPr>
      </p:pic>
      <p:sp>
        <p:nvSpPr>
          <p:cNvPr id="27651" name="Slide Number Placeholder 9"/>
          <p:cNvSpPr>
            <a:spLocks noGrp="1"/>
          </p:cNvSpPr>
          <p:nvPr>
            <p:ph type="sldNum" sz="quarter" idx="12"/>
          </p:nvPr>
        </p:nvSpPr>
        <p:spPr bwMode="auto">
          <a:xfrm>
            <a:off x="8229600" y="6172200"/>
            <a:ext cx="512763" cy="365125"/>
          </a:xfrm>
          <a:noFill/>
          <a:ln>
            <a:miter lim="800000"/>
            <a:headEnd/>
            <a:tailEnd/>
          </a:ln>
        </p:spPr>
        <p:txBody>
          <a:bodyPr/>
          <a:lstStyle/>
          <a:p>
            <a:fld id="{E4C86559-4D54-49B0-940B-E2F8B0DB48E2}" type="slidenum">
              <a:rPr lang="en-US" sz="1400" smtClean="0">
                <a:solidFill>
                  <a:schemeClr val="tx1"/>
                </a:solidFill>
              </a:rPr>
              <a:pPr/>
              <a:t>23</a:t>
            </a:fld>
            <a:endParaRPr lang="en-US" sz="1400" smtClean="0">
              <a:solidFill>
                <a:schemeClr val="tx1"/>
              </a:solidFill>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457200" y="0"/>
            <a:ext cx="8343900" cy="7232749"/>
          </a:xfrm>
          <a:prstGeom prst="rect">
            <a:avLst/>
          </a:prstGeom>
          <a:noFill/>
          <a:ln w="9525">
            <a:noFill/>
            <a:miter lim="800000"/>
            <a:headEnd/>
            <a:tailEnd/>
          </a:ln>
        </p:spPr>
        <p:txBody>
          <a:bodyPr>
            <a:spAutoFit/>
          </a:bodyPr>
          <a:lstStyle/>
          <a:p>
            <a:pPr algn="ctr" eaLnBrk="1" hangingPunct="1">
              <a:spcBef>
                <a:spcPct val="50000"/>
              </a:spcBef>
              <a:defRPr/>
            </a:pPr>
            <a:r>
              <a:rPr lang="en-US" sz="4400" b="1" dirty="0">
                <a:solidFill>
                  <a:srgbClr val="002060"/>
                </a:solidFill>
                <a:latin typeface="Times New Roman" pitchFamily="18" charset="0"/>
                <a:cs typeface="Times New Roman" pitchFamily="18" charset="0"/>
              </a:rPr>
              <a:t>Team </a:t>
            </a:r>
            <a:r>
              <a:rPr lang="en-US" sz="4400" b="1" dirty="0">
                <a:solidFill>
                  <a:srgbClr val="002060"/>
                </a:solidFill>
                <a:latin typeface="Times New Roman" pitchFamily="18" charset="0"/>
                <a:cs typeface="Times New Roman" pitchFamily="18" charset="0"/>
              </a:rPr>
              <a:t>members</a:t>
            </a:r>
            <a:endParaRPr lang="en-US" sz="4400" b="1" dirty="0">
              <a:solidFill>
                <a:srgbClr val="002060"/>
              </a:solidFill>
              <a:latin typeface="Times New Roman" pitchFamily="18" charset="0"/>
              <a:cs typeface="Times New Roman" pitchFamily="18" charset="0"/>
            </a:endParaRPr>
          </a:p>
          <a:p>
            <a:pPr marL="514350" indent="-514350" algn="ctr" eaLnBrk="1" hangingPunct="1">
              <a:spcBef>
                <a:spcPct val="50000"/>
              </a:spcBef>
              <a:defRPr/>
            </a:pPr>
            <a:r>
              <a:rPr lang="en-US" sz="2800" b="1" dirty="0" smtClean="0">
                <a:solidFill>
                  <a:schemeClr val="accent6">
                    <a:lumMod val="50000"/>
                  </a:schemeClr>
                </a:solidFill>
                <a:latin typeface="Times New Roman" pitchFamily="18" charset="0"/>
                <a:cs typeface="Times New Roman" pitchFamily="18" charset="0"/>
              </a:rPr>
              <a:t> 1. </a:t>
            </a:r>
            <a:r>
              <a:rPr lang="en-US" sz="2800" b="1" dirty="0" err="1" smtClean="0">
                <a:solidFill>
                  <a:schemeClr val="accent6">
                    <a:lumMod val="50000"/>
                  </a:schemeClr>
                </a:solidFill>
                <a:latin typeface="Times New Roman" pitchFamily="18" charset="0"/>
                <a:cs typeface="Times New Roman" pitchFamily="18" charset="0"/>
              </a:rPr>
              <a:t>Eshrat</a:t>
            </a:r>
            <a:r>
              <a:rPr lang="en-US" sz="2800" b="1" dirty="0" smtClean="0">
                <a:solidFill>
                  <a:schemeClr val="accent6">
                    <a:lumMod val="50000"/>
                  </a:schemeClr>
                </a:solidFill>
                <a:latin typeface="Times New Roman" pitchFamily="18" charset="0"/>
                <a:cs typeface="Times New Roman" pitchFamily="18" charset="0"/>
              </a:rPr>
              <a:t> </a:t>
            </a:r>
            <a:r>
              <a:rPr lang="en-US" sz="2800" b="1" dirty="0" err="1">
                <a:solidFill>
                  <a:schemeClr val="accent6">
                    <a:lumMod val="50000"/>
                  </a:schemeClr>
                </a:solidFill>
                <a:latin typeface="Times New Roman" pitchFamily="18" charset="0"/>
                <a:cs typeface="Times New Roman" pitchFamily="18" charset="0"/>
              </a:rPr>
              <a:t>Jahan</a:t>
            </a:r>
            <a:r>
              <a:rPr lang="en-US" sz="2800" b="1" dirty="0">
                <a:solidFill>
                  <a:schemeClr val="accent6">
                    <a:lumMod val="50000"/>
                  </a:schemeClr>
                </a:solidFill>
                <a:latin typeface="Times New Roman" pitchFamily="18" charset="0"/>
                <a:cs typeface="Times New Roman" pitchFamily="18" charset="0"/>
              </a:rPr>
              <a:t> Trisha</a:t>
            </a:r>
          </a:p>
          <a:p>
            <a:pPr marL="514350" indent="-514350" algn="ctr" eaLnBrk="1" hangingPunct="1">
              <a:spcBef>
                <a:spcPct val="50000"/>
              </a:spcBef>
              <a:defRPr/>
            </a:pPr>
            <a:r>
              <a:rPr lang="en-US" sz="2800" b="1" dirty="0">
                <a:solidFill>
                  <a:schemeClr val="accent6">
                    <a:lumMod val="50000"/>
                  </a:schemeClr>
                </a:solidFill>
                <a:latin typeface="Times New Roman" pitchFamily="18" charset="0"/>
                <a:cs typeface="Times New Roman" pitchFamily="18" charset="0"/>
              </a:rPr>
              <a:t>Role: Software Developer</a:t>
            </a:r>
          </a:p>
          <a:p>
            <a:pPr marL="514350" indent="-514350" algn="ctr" eaLnBrk="1" hangingPunct="1">
              <a:spcBef>
                <a:spcPct val="50000"/>
              </a:spcBef>
              <a:defRPr/>
            </a:pPr>
            <a:r>
              <a:rPr lang="en-US" sz="2800" b="1" dirty="0">
                <a:solidFill>
                  <a:schemeClr val="accent6">
                    <a:lumMod val="50000"/>
                  </a:schemeClr>
                </a:solidFill>
                <a:latin typeface="Times New Roman" pitchFamily="18" charset="0"/>
                <a:cs typeface="Times New Roman" pitchFamily="18" charset="0"/>
              </a:rPr>
              <a:t>Contact: 01521327358</a:t>
            </a:r>
          </a:p>
          <a:p>
            <a:pPr marL="514350" indent="-514350" algn="ctr" eaLnBrk="1" hangingPunct="1">
              <a:spcBef>
                <a:spcPct val="50000"/>
              </a:spcBef>
              <a:defRPr/>
            </a:pPr>
            <a:r>
              <a:rPr lang="en-US" sz="2800" b="1" dirty="0" smtClean="0">
                <a:solidFill>
                  <a:schemeClr val="accent6">
                    <a:lumMod val="50000"/>
                  </a:schemeClr>
                </a:solidFill>
                <a:latin typeface="Times New Roman" pitchFamily="18" charset="0"/>
                <a:cs typeface="Times New Roman" pitchFamily="18" charset="0"/>
              </a:rPr>
              <a:t> 2.  </a:t>
            </a:r>
            <a:r>
              <a:rPr lang="en-US" sz="2800" b="1" dirty="0">
                <a:solidFill>
                  <a:schemeClr val="accent6">
                    <a:lumMod val="50000"/>
                  </a:schemeClr>
                </a:solidFill>
                <a:latin typeface="Times New Roman" pitchFamily="18" charset="0"/>
                <a:cs typeface="Times New Roman" pitchFamily="18" charset="0"/>
              </a:rPr>
              <a:t>Md.  Sirajul Munir</a:t>
            </a:r>
          </a:p>
          <a:p>
            <a:pPr marL="514350" indent="-514350" algn="ctr" eaLnBrk="1" hangingPunct="1">
              <a:spcBef>
                <a:spcPct val="50000"/>
              </a:spcBef>
              <a:defRPr/>
            </a:pPr>
            <a:r>
              <a:rPr lang="en-US" sz="2800" b="1" dirty="0" smtClean="0">
                <a:solidFill>
                  <a:schemeClr val="accent6">
                    <a:lumMod val="50000"/>
                  </a:schemeClr>
                </a:solidFill>
                <a:latin typeface="Times New Roman" pitchFamily="18" charset="0"/>
                <a:cs typeface="Times New Roman" pitchFamily="18" charset="0"/>
              </a:rPr>
              <a:t>Role: IOT manager</a:t>
            </a:r>
            <a:endParaRPr lang="en-US" sz="2800" b="1" dirty="0">
              <a:solidFill>
                <a:schemeClr val="accent6">
                  <a:lumMod val="50000"/>
                </a:schemeClr>
              </a:solidFill>
              <a:latin typeface="Times New Roman" pitchFamily="18" charset="0"/>
              <a:cs typeface="Times New Roman" pitchFamily="18" charset="0"/>
            </a:endParaRPr>
          </a:p>
          <a:p>
            <a:pPr marL="514350" indent="-514350" algn="ctr" eaLnBrk="1" hangingPunct="1">
              <a:spcBef>
                <a:spcPct val="50000"/>
              </a:spcBef>
              <a:defRPr/>
            </a:pPr>
            <a:r>
              <a:rPr lang="en-US" sz="2800" b="1" dirty="0">
                <a:solidFill>
                  <a:schemeClr val="accent6">
                    <a:lumMod val="50000"/>
                  </a:schemeClr>
                </a:solidFill>
                <a:latin typeface="Times New Roman" pitchFamily="18" charset="0"/>
                <a:cs typeface="Times New Roman" pitchFamily="18" charset="0"/>
              </a:rPr>
              <a:t>Contact: 01831013421</a:t>
            </a:r>
          </a:p>
          <a:p>
            <a:pPr marL="514350" indent="-514350" algn="ctr" eaLnBrk="1" hangingPunct="1">
              <a:spcBef>
                <a:spcPct val="50000"/>
              </a:spcBef>
              <a:defRPr/>
            </a:pPr>
            <a:r>
              <a:rPr lang="en-US" sz="2800" b="1" dirty="0">
                <a:solidFill>
                  <a:schemeClr val="accent6">
                    <a:lumMod val="50000"/>
                  </a:schemeClr>
                </a:solidFill>
                <a:latin typeface="Times New Roman" pitchFamily="18" charset="0"/>
                <a:cs typeface="Times New Roman" pitchFamily="18" charset="0"/>
              </a:rPr>
              <a:t>3</a:t>
            </a:r>
            <a:r>
              <a:rPr lang="en-US" sz="2800" b="1" dirty="0" smtClean="0">
                <a:solidFill>
                  <a:schemeClr val="accent6">
                    <a:lumMod val="50000"/>
                  </a:schemeClr>
                </a:solidFill>
                <a:latin typeface="Times New Roman" pitchFamily="18" charset="0"/>
                <a:cs typeface="Times New Roman" pitchFamily="18" charset="0"/>
              </a:rPr>
              <a:t>.  </a:t>
            </a:r>
            <a:r>
              <a:rPr lang="en-US" sz="2800" b="1" dirty="0">
                <a:solidFill>
                  <a:schemeClr val="accent6">
                    <a:lumMod val="50000"/>
                  </a:schemeClr>
                </a:solidFill>
                <a:latin typeface="Times New Roman" pitchFamily="18" charset="0"/>
                <a:cs typeface="Times New Roman" pitchFamily="18" charset="0"/>
              </a:rPr>
              <a:t>Songita Das</a:t>
            </a:r>
          </a:p>
          <a:p>
            <a:pPr marL="514350" indent="-514350" algn="ctr" eaLnBrk="1" hangingPunct="1">
              <a:spcBef>
                <a:spcPct val="50000"/>
              </a:spcBef>
              <a:defRPr/>
            </a:pPr>
            <a:r>
              <a:rPr lang="en-US" sz="2800" b="1" dirty="0">
                <a:solidFill>
                  <a:schemeClr val="accent6">
                    <a:lumMod val="50000"/>
                  </a:schemeClr>
                </a:solidFill>
                <a:latin typeface="Times New Roman" pitchFamily="18" charset="0"/>
                <a:cs typeface="Times New Roman" pitchFamily="18" charset="0"/>
              </a:rPr>
              <a:t>Role</a:t>
            </a:r>
            <a:r>
              <a:rPr lang="en-US" sz="2800" b="1" dirty="0" smtClean="0">
                <a:solidFill>
                  <a:schemeClr val="accent6">
                    <a:lumMod val="50000"/>
                  </a:schemeClr>
                </a:solidFill>
                <a:latin typeface="Times New Roman" pitchFamily="18" charset="0"/>
                <a:cs typeface="Times New Roman" pitchFamily="18" charset="0"/>
              </a:rPr>
              <a:t>: Business manager  </a:t>
            </a:r>
            <a:endParaRPr lang="en-US" sz="2800" b="1" dirty="0">
              <a:solidFill>
                <a:schemeClr val="accent6">
                  <a:lumMod val="50000"/>
                </a:schemeClr>
              </a:solidFill>
              <a:latin typeface="Times New Roman" pitchFamily="18" charset="0"/>
              <a:cs typeface="Times New Roman" pitchFamily="18" charset="0"/>
            </a:endParaRPr>
          </a:p>
          <a:p>
            <a:pPr marL="514350" indent="-514350" algn="ctr" eaLnBrk="1" hangingPunct="1">
              <a:spcBef>
                <a:spcPct val="50000"/>
              </a:spcBef>
              <a:defRPr/>
            </a:pPr>
            <a:r>
              <a:rPr lang="en-US" sz="2800" b="1" dirty="0">
                <a:solidFill>
                  <a:schemeClr val="accent6">
                    <a:lumMod val="50000"/>
                  </a:schemeClr>
                </a:solidFill>
                <a:latin typeface="Times New Roman" pitchFamily="18" charset="0"/>
                <a:cs typeface="Times New Roman" pitchFamily="18" charset="0"/>
              </a:rPr>
              <a:t>Contact:  01887907150</a:t>
            </a:r>
          </a:p>
          <a:p>
            <a:pPr marL="514350" indent="-514350" algn="ctr" eaLnBrk="1" hangingPunct="1">
              <a:spcBef>
                <a:spcPct val="50000"/>
              </a:spcBef>
              <a:defRPr/>
            </a:pPr>
            <a:endParaRPr lang="en-US" sz="2800" b="1" dirty="0">
              <a:latin typeface="Tahoma" pitchFamily="34" charset="0"/>
            </a:endParaRPr>
          </a:p>
        </p:txBody>
      </p:sp>
      <p:sp>
        <p:nvSpPr>
          <p:cNvPr id="7171" name="Slide Number Placeholder 3"/>
          <p:cNvSpPr>
            <a:spLocks noGrp="1"/>
          </p:cNvSpPr>
          <p:nvPr>
            <p:ph type="sldNum" sz="quarter" idx="12"/>
          </p:nvPr>
        </p:nvSpPr>
        <p:spPr bwMode="auto">
          <a:xfrm>
            <a:off x="8153400" y="6019800"/>
            <a:ext cx="512763" cy="365125"/>
          </a:xfrm>
          <a:noFill/>
          <a:ln>
            <a:miter lim="800000"/>
            <a:headEnd/>
            <a:tailEnd/>
          </a:ln>
        </p:spPr>
        <p:txBody>
          <a:bodyPr/>
          <a:lstStyle/>
          <a:p>
            <a:fld id="{F3F3E25B-40AC-4F64-98CC-DE527AD89AF0}" type="slidenum">
              <a:rPr lang="en-US" sz="1400" smtClean="0">
                <a:solidFill>
                  <a:schemeClr val="tx1"/>
                </a:solidFill>
              </a:rPr>
              <a:pPr/>
              <a:t>3</a:t>
            </a:fld>
            <a:endParaRPr lang="en-US" sz="1400" smtClean="0">
              <a:solidFill>
                <a:schemeClr val="tx1"/>
              </a:solidFill>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bject 6"/>
          <p:cNvSpPr txBox="1">
            <a:spLocks noChangeArrowheads="1"/>
          </p:cNvSpPr>
          <p:nvPr/>
        </p:nvSpPr>
        <p:spPr bwMode="auto">
          <a:xfrm>
            <a:off x="1524000" y="1447800"/>
            <a:ext cx="6869113" cy="2149475"/>
          </a:xfrm>
          <a:prstGeom prst="rect">
            <a:avLst/>
          </a:prstGeom>
          <a:noFill/>
          <a:ln w="9525">
            <a:noFill/>
            <a:miter lim="800000"/>
            <a:headEnd/>
            <a:tailEnd/>
          </a:ln>
        </p:spPr>
        <p:txBody>
          <a:bodyPr lIns="0" tIns="12700" rIns="0" bIns="0">
            <a:spAutoFit/>
          </a:bodyPr>
          <a:lstStyle/>
          <a:p>
            <a:pPr marL="268288" indent="-255588">
              <a:lnSpc>
                <a:spcPct val="150000"/>
              </a:lnSpc>
              <a:spcBef>
                <a:spcPts val="100"/>
              </a:spcBef>
              <a:tabLst>
                <a:tab pos="268288" algn="l"/>
              </a:tabLst>
            </a:pPr>
            <a:r>
              <a:rPr lang="en-US" sz="4800" b="1">
                <a:solidFill>
                  <a:srgbClr val="002060"/>
                </a:solidFill>
              </a:rPr>
              <a:t>      We are from</a:t>
            </a:r>
          </a:p>
          <a:p>
            <a:pPr marL="268288" indent="-255588">
              <a:lnSpc>
                <a:spcPct val="150000"/>
              </a:lnSpc>
              <a:spcBef>
                <a:spcPts val="100"/>
              </a:spcBef>
              <a:tabLst>
                <a:tab pos="268288" algn="l"/>
              </a:tabLst>
            </a:pPr>
            <a:r>
              <a:rPr lang="en-US" sz="3600" b="1">
                <a:solidFill>
                  <a:srgbClr val="002060"/>
                </a:solidFill>
                <a:latin typeface="Arial" charset="0"/>
                <a:cs typeface="Arial" charset="0"/>
              </a:rPr>
              <a:t> </a:t>
            </a:r>
            <a:r>
              <a:rPr lang="en-US" sz="4400" b="1">
                <a:solidFill>
                  <a:srgbClr val="002060"/>
                </a:solidFill>
              </a:rPr>
              <a:t>Chattogram Division</a:t>
            </a:r>
          </a:p>
        </p:txBody>
      </p:sp>
      <p:sp>
        <p:nvSpPr>
          <p:cNvPr id="8195" name="Slide Number Placeholder 2"/>
          <p:cNvSpPr>
            <a:spLocks noGrp="1"/>
          </p:cNvSpPr>
          <p:nvPr>
            <p:ph type="sldNum" sz="quarter" idx="12"/>
          </p:nvPr>
        </p:nvSpPr>
        <p:spPr bwMode="auto">
          <a:xfrm>
            <a:off x="8077200" y="6019800"/>
            <a:ext cx="512763" cy="365125"/>
          </a:xfrm>
          <a:noFill/>
          <a:ln>
            <a:miter lim="800000"/>
            <a:headEnd/>
            <a:tailEnd/>
          </a:ln>
        </p:spPr>
        <p:txBody>
          <a:bodyPr/>
          <a:lstStyle/>
          <a:p>
            <a:fld id="{D8EE2FA3-3CD8-4347-8623-96910FA35D03}" type="slidenum">
              <a:rPr lang="en-US" sz="1400" smtClean="0">
                <a:solidFill>
                  <a:schemeClr val="tx1"/>
                </a:solidFill>
              </a:rPr>
              <a:pPr/>
              <a:t>4</a:t>
            </a:fld>
            <a:endParaRPr lang="en-US" sz="1400" smtClean="0">
              <a:solidFill>
                <a:schemeClr val="tx1"/>
              </a:solidFill>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3"/>
          <p:cNvSpPr txBox="1">
            <a:spLocks noChangeArrowheads="1"/>
          </p:cNvSpPr>
          <p:nvPr/>
        </p:nvSpPr>
        <p:spPr bwMode="auto">
          <a:xfrm>
            <a:off x="228600" y="533400"/>
            <a:ext cx="8382000" cy="2419252"/>
          </a:xfrm>
          <a:prstGeom prst="rect">
            <a:avLst/>
          </a:prstGeom>
          <a:noFill/>
          <a:ln w="9525">
            <a:noFill/>
            <a:miter lim="800000"/>
            <a:headEnd/>
            <a:tailEnd/>
          </a:ln>
        </p:spPr>
        <p:txBody>
          <a:bodyPr wrap="square" lIns="0" tIns="48895" rIns="0" bIns="0">
            <a:spAutoFit/>
          </a:bodyPr>
          <a:lstStyle/>
          <a:p>
            <a:pPr marL="469900" indent="-457200">
              <a:lnSpc>
                <a:spcPct val="90000"/>
              </a:lnSpc>
              <a:spcBef>
                <a:spcPts val="388"/>
              </a:spcBef>
              <a:buClr>
                <a:srgbClr val="2CA1BE"/>
              </a:buClr>
              <a:buSzPct val="67000"/>
              <a:tabLst>
                <a:tab pos="468313" algn="l"/>
                <a:tab pos="469900" algn="l"/>
              </a:tabLst>
            </a:pPr>
            <a:r>
              <a:rPr lang="en-US" sz="4400" b="1" dirty="0">
                <a:solidFill>
                  <a:srgbClr val="002060"/>
                </a:solidFill>
              </a:rPr>
              <a:t>Our selected Challenge</a:t>
            </a:r>
          </a:p>
          <a:p>
            <a:pPr marL="469900" indent="-457200">
              <a:lnSpc>
                <a:spcPct val="90000"/>
              </a:lnSpc>
              <a:spcBef>
                <a:spcPts val="388"/>
              </a:spcBef>
              <a:buClr>
                <a:srgbClr val="2CA1BE"/>
              </a:buClr>
              <a:buSzPct val="67000"/>
              <a:tabLst>
                <a:tab pos="468313" algn="l"/>
                <a:tab pos="469900" algn="l"/>
              </a:tabLst>
            </a:pPr>
            <a:endParaRPr lang="en-US" sz="2800" dirty="0">
              <a:solidFill>
                <a:srgbClr val="002060"/>
              </a:solidFill>
              <a:latin typeface="Arial" charset="0"/>
              <a:cs typeface="Arial" charset="0"/>
            </a:endParaRPr>
          </a:p>
          <a:p>
            <a:pPr marL="469900" indent="-457200" algn="ctr">
              <a:lnSpc>
                <a:spcPct val="90000"/>
              </a:lnSpc>
              <a:spcBef>
                <a:spcPts val="388"/>
              </a:spcBef>
              <a:buClr>
                <a:srgbClr val="2CA1BE"/>
              </a:buClr>
              <a:buSzPct val="67000"/>
              <a:tabLst>
                <a:tab pos="468313" algn="l"/>
                <a:tab pos="469900" algn="l"/>
              </a:tabLst>
            </a:pPr>
            <a:r>
              <a:rPr lang="en-US" sz="3200" dirty="0">
                <a:solidFill>
                  <a:srgbClr val="002060"/>
                </a:solidFill>
              </a:rPr>
              <a:t>Real Time Building Construction </a:t>
            </a:r>
            <a:r>
              <a:rPr lang="en-US" sz="3200" dirty="0" smtClean="0">
                <a:solidFill>
                  <a:srgbClr val="002060"/>
                </a:solidFill>
              </a:rPr>
              <a:t>Monitoring System</a:t>
            </a:r>
            <a:endParaRPr lang="en-US" sz="3200" dirty="0">
              <a:solidFill>
                <a:srgbClr val="002060"/>
              </a:solidFill>
            </a:endParaRPr>
          </a:p>
          <a:p>
            <a:pPr marL="469900" indent="-457200">
              <a:lnSpc>
                <a:spcPct val="90000"/>
              </a:lnSpc>
              <a:spcBef>
                <a:spcPts val="388"/>
              </a:spcBef>
              <a:buClr>
                <a:srgbClr val="2CA1BE"/>
              </a:buClr>
              <a:buSzPct val="67000"/>
              <a:tabLst>
                <a:tab pos="468313" algn="l"/>
                <a:tab pos="469900" algn="l"/>
              </a:tabLst>
            </a:pPr>
            <a:endParaRPr lang="en-US" dirty="0"/>
          </a:p>
        </p:txBody>
      </p:sp>
      <p:pic>
        <p:nvPicPr>
          <p:cNvPr id="9219" name="Picture 3"/>
          <p:cNvPicPr>
            <a:picLocks noChangeAspect="1" noChangeArrowheads="1"/>
          </p:cNvPicPr>
          <p:nvPr/>
        </p:nvPicPr>
        <p:blipFill>
          <a:blip r:embed="rId2" cstate="print"/>
          <a:srcRect/>
          <a:stretch>
            <a:fillRect/>
          </a:stretch>
        </p:blipFill>
        <p:spPr bwMode="auto">
          <a:xfrm>
            <a:off x="188768" y="2819400"/>
            <a:ext cx="8117032" cy="3276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220" name="Slide Number Placeholder 3"/>
          <p:cNvSpPr>
            <a:spLocks noGrp="1"/>
          </p:cNvSpPr>
          <p:nvPr>
            <p:ph type="sldNum" sz="quarter" idx="12"/>
          </p:nvPr>
        </p:nvSpPr>
        <p:spPr bwMode="auto">
          <a:xfrm>
            <a:off x="8153400" y="6096000"/>
            <a:ext cx="512763" cy="365125"/>
          </a:xfrm>
          <a:noFill/>
          <a:ln>
            <a:miter lim="800000"/>
            <a:headEnd/>
            <a:tailEnd/>
          </a:ln>
        </p:spPr>
        <p:txBody>
          <a:bodyPr/>
          <a:lstStyle/>
          <a:p>
            <a:fld id="{3A7FCC4C-BE0A-4EA7-B6DB-C9BABB047C73}" type="slidenum">
              <a:rPr lang="en-US" sz="1400" smtClean="0">
                <a:solidFill>
                  <a:schemeClr val="tx1"/>
                </a:solidFill>
              </a:rPr>
              <a:pPr/>
              <a:t>5</a:t>
            </a:fld>
            <a:endParaRPr lang="en-US" sz="1400" smtClean="0">
              <a:solidFill>
                <a:schemeClr val="tx1"/>
              </a:solidFill>
            </a:endParaRPr>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381000" y="304800"/>
            <a:ext cx="7696200" cy="2432050"/>
          </a:xfrm>
          <a:prstGeom prst="rect">
            <a:avLst/>
          </a:prstGeom>
          <a:noFill/>
          <a:ln w="9525">
            <a:noFill/>
            <a:miter lim="800000"/>
            <a:headEnd/>
            <a:tailEnd/>
          </a:ln>
        </p:spPr>
        <p:txBody>
          <a:bodyPr>
            <a:spAutoFit/>
          </a:bodyPr>
          <a:lstStyle/>
          <a:p>
            <a:pPr algn="ctr"/>
            <a:r>
              <a:rPr lang="en-US" sz="4400" b="1">
                <a:solidFill>
                  <a:srgbClr val="002060"/>
                </a:solidFill>
              </a:rPr>
              <a:t>Solution status: </a:t>
            </a:r>
          </a:p>
          <a:p>
            <a:endParaRPr lang="en-US" sz="2800"/>
          </a:p>
          <a:p>
            <a:pPr algn="just"/>
            <a:r>
              <a:rPr lang="en-US" sz="2800"/>
              <a:t>Building defect detection and measurement solution using drone.</a:t>
            </a:r>
          </a:p>
          <a:p>
            <a:endParaRPr lang="en-US"/>
          </a:p>
        </p:txBody>
      </p:sp>
      <p:pic>
        <p:nvPicPr>
          <p:cNvPr id="10243" name="Picture 2"/>
          <p:cNvPicPr>
            <a:picLocks noChangeAspect="1" noChangeArrowheads="1"/>
          </p:cNvPicPr>
          <p:nvPr/>
        </p:nvPicPr>
        <p:blipFill>
          <a:blip r:embed="rId2" cstate="print"/>
          <a:srcRect/>
          <a:stretch>
            <a:fillRect/>
          </a:stretch>
        </p:blipFill>
        <p:spPr bwMode="auto">
          <a:xfrm>
            <a:off x="914400" y="2667000"/>
            <a:ext cx="6858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244" name="Slide Number Placeholder 3"/>
          <p:cNvSpPr>
            <a:spLocks noGrp="1"/>
          </p:cNvSpPr>
          <p:nvPr>
            <p:ph type="sldNum" sz="quarter" idx="12"/>
          </p:nvPr>
        </p:nvSpPr>
        <p:spPr bwMode="auto">
          <a:xfrm>
            <a:off x="8153400" y="5943600"/>
            <a:ext cx="512763" cy="365125"/>
          </a:xfrm>
          <a:noFill/>
          <a:ln>
            <a:miter lim="800000"/>
            <a:headEnd/>
            <a:tailEnd/>
          </a:ln>
        </p:spPr>
        <p:txBody>
          <a:bodyPr/>
          <a:lstStyle/>
          <a:p>
            <a:fld id="{5EC81DBF-2870-4FA5-9B54-E9E9D2539B82}" type="slidenum">
              <a:rPr lang="en-US" sz="1400" smtClean="0">
                <a:solidFill>
                  <a:schemeClr val="tx1"/>
                </a:solidFill>
              </a:rPr>
              <a:pPr/>
              <a:t>6</a:t>
            </a:fld>
            <a:endParaRPr lang="en-US" sz="1400" smtClean="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p:cNvSpPr>
            <a:spLocks noGrp="1"/>
          </p:cNvSpPr>
          <p:nvPr>
            <p:ph type="title"/>
          </p:nvPr>
        </p:nvSpPr>
        <p:spPr>
          <a:xfrm>
            <a:off x="558800" y="1479550"/>
            <a:ext cx="7213600" cy="3089275"/>
          </a:xfrm>
        </p:spPr>
        <p:txBody>
          <a:bodyPr lIns="0" tIns="12065" rIns="0" bIns="0">
            <a:spAutoFit/>
          </a:bodyPr>
          <a:lstStyle/>
          <a:p>
            <a:pPr marL="12700">
              <a:spcBef>
                <a:spcPts val="100"/>
              </a:spcBef>
            </a:pPr>
            <a:r>
              <a:rPr lang="en-US" sz="4000" b="1" smtClean="0">
                <a:solidFill>
                  <a:schemeClr val="tx1"/>
                </a:solidFill>
                <a:latin typeface="Times New Roman" charset="0"/>
                <a:cs typeface="Times New Roman" charset="0"/>
              </a:rPr>
              <a:t>Contact person:</a:t>
            </a:r>
            <a:r>
              <a:rPr lang="en-US" sz="4000" smtClean="0">
                <a:latin typeface="Times New Roman" charset="0"/>
                <a:cs typeface="Times New Roman" charset="0"/>
              </a:rPr>
              <a:t/>
            </a:r>
            <a:br>
              <a:rPr lang="en-US" sz="4000" smtClean="0">
                <a:latin typeface="Times New Roman" charset="0"/>
                <a:cs typeface="Times New Roman" charset="0"/>
              </a:rPr>
            </a:br>
            <a:r>
              <a:rPr lang="en-US" sz="3200" smtClean="0">
                <a:solidFill>
                  <a:srgbClr val="002060"/>
                </a:solidFill>
                <a:latin typeface="Times New Roman" charset="0"/>
                <a:cs typeface="Times New Roman" charset="0"/>
              </a:rPr>
              <a:t>Name: Eshrat Jahan Trisha</a:t>
            </a:r>
            <a:br>
              <a:rPr lang="en-US" sz="3200" smtClean="0">
                <a:solidFill>
                  <a:srgbClr val="002060"/>
                </a:solidFill>
                <a:latin typeface="Times New Roman" charset="0"/>
                <a:cs typeface="Times New Roman" charset="0"/>
              </a:rPr>
            </a:br>
            <a:r>
              <a:rPr lang="en-US" sz="3200" smtClean="0">
                <a:solidFill>
                  <a:srgbClr val="002060"/>
                </a:solidFill>
                <a:latin typeface="Times New Roman" charset="0"/>
                <a:cs typeface="Times New Roman" charset="0"/>
              </a:rPr>
              <a:t>Mobile: 01521327358</a:t>
            </a:r>
            <a:br>
              <a:rPr lang="en-US" sz="3200" smtClean="0">
                <a:solidFill>
                  <a:srgbClr val="002060"/>
                </a:solidFill>
                <a:latin typeface="Times New Roman" charset="0"/>
                <a:cs typeface="Times New Roman" charset="0"/>
              </a:rPr>
            </a:br>
            <a:r>
              <a:rPr lang="en-US" sz="3200" smtClean="0">
                <a:solidFill>
                  <a:srgbClr val="002060"/>
                </a:solidFill>
                <a:latin typeface="Times New Roman" charset="0"/>
                <a:cs typeface="Times New Roman" charset="0"/>
              </a:rPr>
              <a:t>E-mail: eshrat.trisha15@gmail.com</a:t>
            </a:r>
            <a:br>
              <a:rPr lang="en-US" sz="3200" smtClean="0">
                <a:solidFill>
                  <a:srgbClr val="002060"/>
                </a:solidFill>
                <a:latin typeface="Times New Roman" charset="0"/>
                <a:cs typeface="Times New Roman" charset="0"/>
              </a:rPr>
            </a:br>
            <a:r>
              <a:rPr lang="en-US" sz="3200" smtClean="0">
                <a:solidFill>
                  <a:srgbClr val="002060"/>
                </a:solidFill>
                <a:latin typeface="Times New Roman" charset="0"/>
                <a:cs typeface="Times New Roman" charset="0"/>
              </a:rPr>
              <a:t>Address: Kobi Nazrul Islam Road, Sadarghat, Chattogram.</a:t>
            </a:r>
          </a:p>
        </p:txBody>
      </p:sp>
      <p:sp>
        <p:nvSpPr>
          <p:cNvPr id="11267" name="Slide Number Placeholder 2"/>
          <p:cNvSpPr>
            <a:spLocks noGrp="1"/>
          </p:cNvSpPr>
          <p:nvPr>
            <p:ph type="sldNum" sz="quarter" idx="12"/>
          </p:nvPr>
        </p:nvSpPr>
        <p:spPr bwMode="auto">
          <a:xfrm>
            <a:off x="8229600" y="6019800"/>
            <a:ext cx="512763" cy="365125"/>
          </a:xfrm>
          <a:noFill/>
          <a:ln>
            <a:miter lim="800000"/>
            <a:headEnd/>
            <a:tailEnd/>
          </a:ln>
        </p:spPr>
        <p:txBody>
          <a:bodyPr/>
          <a:lstStyle/>
          <a:p>
            <a:fld id="{DEECA932-6B40-4933-8FF9-8DA7D8B85DBE}" type="slidenum">
              <a:rPr lang="en-US" sz="1600" smtClean="0">
                <a:solidFill>
                  <a:schemeClr val="tx1"/>
                </a:solidFill>
              </a:rPr>
              <a:pPr/>
              <a:t>7</a:t>
            </a:fld>
            <a:endParaRPr lang="en-US" sz="1600" smtClean="0">
              <a:solidFill>
                <a:schemeClr val="tx1"/>
              </a:solidFill>
            </a:endParaRPr>
          </a:p>
        </p:txBody>
      </p:sp>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3"/>
          <p:cNvSpPr txBox="1">
            <a:spLocks noChangeArrowheads="1"/>
          </p:cNvSpPr>
          <p:nvPr/>
        </p:nvSpPr>
        <p:spPr bwMode="auto">
          <a:xfrm>
            <a:off x="1343025" y="2006600"/>
            <a:ext cx="5514975" cy="346075"/>
          </a:xfrm>
          <a:prstGeom prst="rect">
            <a:avLst/>
          </a:prstGeom>
          <a:noFill/>
          <a:ln w="9525">
            <a:noFill/>
            <a:miter lim="800000"/>
            <a:headEnd/>
            <a:tailEnd/>
          </a:ln>
        </p:spPr>
        <p:txBody>
          <a:bodyPr lIns="0" tIns="12700" rIns="0" bIns="0">
            <a:spAutoFit/>
          </a:bodyPr>
          <a:lstStyle/>
          <a:p>
            <a:pPr marL="12700" algn="ctr">
              <a:lnSpc>
                <a:spcPts val="2588"/>
              </a:lnSpc>
              <a:spcBef>
                <a:spcPts val="100"/>
              </a:spcBef>
              <a:tabLst>
                <a:tab pos="390525" algn="l"/>
              </a:tabLst>
            </a:pPr>
            <a:r>
              <a:rPr lang="en-US">
                <a:solidFill>
                  <a:srgbClr val="464646"/>
                </a:solidFill>
              </a:rPr>
              <a:t>.</a:t>
            </a:r>
            <a:endParaRPr lang="en-US"/>
          </a:p>
        </p:txBody>
      </p:sp>
      <p:sp>
        <p:nvSpPr>
          <p:cNvPr id="12291" name="TextBox 4"/>
          <p:cNvSpPr txBox="1">
            <a:spLocks noChangeArrowheads="1"/>
          </p:cNvSpPr>
          <p:nvPr/>
        </p:nvSpPr>
        <p:spPr bwMode="auto">
          <a:xfrm>
            <a:off x="609600" y="457200"/>
            <a:ext cx="7010400" cy="6370975"/>
          </a:xfrm>
          <a:prstGeom prst="rect">
            <a:avLst/>
          </a:prstGeom>
          <a:noFill/>
          <a:ln w="9525">
            <a:noFill/>
            <a:miter lim="800000"/>
            <a:headEnd/>
            <a:tailEnd/>
          </a:ln>
        </p:spPr>
        <p:txBody>
          <a:bodyPr>
            <a:spAutoFit/>
          </a:bodyPr>
          <a:lstStyle/>
          <a:p>
            <a:pPr marL="742950" indent="-742950">
              <a:defRPr/>
            </a:pPr>
            <a:r>
              <a:rPr lang="en-US" sz="4000" b="1" dirty="0">
                <a:latin typeface="Times New Roman" pitchFamily="18" charset="0"/>
                <a:cs typeface="Times New Roman" pitchFamily="18" charset="0"/>
              </a:rPr>
              <a:t>Name of solution: </a:t>
            </a:r>
          </a:p>
          <a:p>
            <a:pPr>
              <a:defRPr/>
            </a:pPr>
            <a:r>
              <a:rPr lang="en-US" sz="2800" dirty="0">
                <a:solidFill>
                  <a:srgbClr val="002060"/>
                </a:solidFill>
              </a:rPr>
              <a:t>Real Time Building Construction Monitoring System using drone and frontier technologies</a:t>
            </a:r>
            <a:r>
              <a:rPr lang="en-US" sz="2800" dirty="0"/>
              <a:t>.</a:t>
            </a:r>
          </a:p>
          <a:p>
            <a:pPr>
              <a:defRPr/>
            </a:pPr>
            <a:endParaRPr lang="en-US" sz="2800" b="1" dirty="0">
              <a:solidFill>
                <a:srgbClr val="009900"/>
              </a:solidFill>
            </a:endParaRPr>
          </a:p>
          <a:p>
            <a:pPr>
              <a:defRPr/>
            </a:pPr>
            <a:endParaRPr lang="en-US" sz="2800" b="1" dirty="0">
              <a:solidFill>
                <a:srgbClr val="009900"/>
              </a:solidFill>
            </a:endParaRPr>
          </a:p>
          <a:p>
            <a:pPr>
              <a:defRPr/>
            </a:pPr>
            <a:r>
              <a:rPr lang="en-US" sz="4000" b="1" dirty="0"/>
              <a:t>Target  Group:</a:t>
            </a:r>
          </a:p>
          <a:p>
            <a:pPr marL="457200" indent="-457200">
              <a:buFontTx/>
              <a:buAutoNum type="arabicPeriod"/>
              <a:defRPr/>
            </a:pPr>
            <a:r>
              <a:rPr lang="en-US" sz="2800" dirty="0">
                <a:solidFill>
                  <a:srgbClr val="002060"/>
                </a:solidFill>
              </a:rPr>
              <a:t>Building Construction </a:t>
            </a:r>
          </a:p>
          <a:p>
            <a:pPr marL="457200" indent="-457200">
              <a:buFontTx/>
              <a:buAutoNum type="arabicPeriod"/>
              <a:defRPr/>
            </a:pPr>
            <a:r>
              <a:rPr lang="en-US" sz="2800" dirty="0">
                <a:solidFill>
                  <a:srgbClr val="002060"/>
                </a:solidFill>
              </a:rPr>
              <a:t>Mass </a:t>
            </a:r>
            <a:r>
              <a:rPr lang="en-US" sz="2800" dirty="0">
                <a:solidFill>
                  <a:srgbClr val="002060"/>
                </a:solidFill>
              </a:rPr>
              <a:t>people</a:t>
            </a:r>
            <a:endParaRPr lang="en-US" sz="2800" dirty="0">
              <a:solidFill>
                <a:srgbClr val="002060"/>
              </a:solidFill>
            </a:endParaRPr>
          </a:p>
          <a:p>
            <a:pPr marL="457200" indent="-457200">
              <a:buFontTx/>
              <a:buAutoNum type="arabicPeriod"/>
              <a:defRPr/>
            </a:pPr>
            <a:r>
              <a:rPr lang="en-US" sz="2800" dirty="0">
                <a:solidFill>
                  <a:srgbClr val="002060"/>
                </a:solidFill>
              </a:rPr>
              <a:t>CDA</a:t>
            </a:r>
          </a:p>
          <a:p>
            <a:pPr marL="457200" indent="-457200">
              <a:buFontTx/>
              <a:buAutoNum type="arabicPeriod"/>
              <a:defRPr/>
            </a:pPr>
            <a:r>
              <a:rPr lang="en-US" sz="2800" dirty="0">
                <a:solidFill>
                  <a:srgbClr val="002060"/>
                </a:solidFill>
              </a:rPr>
              <a:t>Civil </a:t>
            </a:r>
            <a:r>
              <a:rPr lang="en-US" sz="2800" dirty="0">
                <a:solidFill>
                  <a:srgbClr val="002060"/>
                </a:solidFill>
              </a:rPr>
              <a:t>Engineers</a:t>
            </a:r>
          </a:p>
          <a:p>
            <a:pPr marL="457200" indent="-457200">
              <a:buFontTx/>
              <a:buAutoNum type="arabicPeriod"/>
              <a:defRPr/>
            </a:pPr>
            <a:r>
              <a:rPr lang="en-US" sz="2800" dirty="0">
                <a:solidFill>
                  <a:srgbClr val="002060"/>
                </a:solidFill>
              </a:rPr>
              <a:t>Public Works Department</a:t>
            </a:r>
            <a:endParaRPr lang="en-US" sz="2800" dirty="0">
              <a:solidFill>
                <a:srgbClr val="002060"/>
              </a:solidFill>
            </a:endParaRPr>
          </a:p>
          <a:p>
            <a:pPr>
              <a:defRPr/>
            </a:pPr>
            <a:endParaRPr lang="en-US" sz="2800" b="1" dirty="0">
              <a:solidFill>
                <a:srgbClr val="0070C0"/>
              </a:solidFill>
            </a:endParaRPr>
          </a:p>
          <a:p>
            <a:pPr>
              <a:defRPr/>
            </a:pPr>
            <a:endParaRPr lang="en-US" b="1" dirty="0">
              <a:solidFill>
                <a:srgbClr val="0070C0"/>
              </a:solidFill>
            </a:endParaRPr>
          </a:p>
          <a:p>
            <a:pPr>
              <a:defRPr/>
            </a:pPr>
            <a:r>
              <a:rPr lang="en-US" b="1" dirty="0"/>
              <a:t> </a:t>
            </a:r>
          </a:p>
        </p:txBody>
      </p:sp>
      <p:sp>
        <p:nvSpPr>
          <p:cNvPr id="12292" name="Slide Number Placeholder 3"/>
          <p:cNvSpPr>
            <a:spLocks noGrp="1"/>
          </p:cNvSpPr>
          <p:nvPr>
            <p:ph type="sldNum" sz="quarter" idx="12"/>
          </p:nvPr>
        </p:nvSpPr>
        <p:spPr bwMode="auto">
          <a:xfrm>
            <a:off x="8001000" y="5943600"/>
            <a:ext cx="512763" cy="365125"/>
          </a:xfrm>
          <a:noFill/>
          <a:ln>
            <a:miter lim="800000"/>
            <a:headEnd/>
            <a:tailEnd/>
          </a:ln>
        </p:spPr>
        <p:txBody>
          <a:bodyPr/>
          <a:lstStyle/>
          <a:p>
            <a:fld id="{E330DEF1-5211-49F8-81AE-B1F627A66C2A}" type="slidenum">
              <a:rPr lang="en-US" sz="1400" smtClean="0">
                <a:solidFill>
                  <a:schemeClr val="tx1"/>
                </a:solidFill>
              </a:rPr>
              <a:pPr/>
              <a:t>8</a:t>
            </a:fld>
            <a:endParaRPr lang="en-US" sz="1400" smtClean="0">
              <a:solidFill>
                <a:schemeClr val="tx1"/>
              </a:solidFill>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609600"/>
            <a:ext cx="6934200" cy="5486400"/>
          </a:xfrm>
        </p:spPr>
        <p:txBody>
          <a:bodyPr/>
          <a:lstStyle/>
          <a:p>
            <a:r>
              <a:rPr lang="en-US" sz="4000" b="1" dirty="0" smtClean="0">
                <a:solidFill>
                  <a:schemeClr val="tx1"/>
                </a:solidFill>
                <a:latin typeface="Times New Roman" charset="0"/>
                <a:cs typeface="Times New Roman" charset="0"/>
              </a:rPr>
              <a:t>Project brief:</a:t>
            </a: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r>
              <a:rPr lang="en-US" sz="2800" dirty="0" smtClean="0">
                <a:solidFill>
                  <a:srgbClr val="002060"/>
                </a:solidFill>
                <a:latin typeface="Times New Roman" charset="0"/>
                <a:cs typeface="Times New Roman" charset="0"/>
              </a:rPr>
              <a:t> In this project, drone will provide a video of construction site, using image processing and deep learning technique, it sends report to the database of the authority, if it gets any fault in construction work, it will give red signal. Then the monitoring officer inform the engineers to reconstruct the defect area, After that, the work will start again. </a:t>
            </a:r>
            <a:r>
              <a:rPr lang="en-US" sz="2400" b="1" dirty="0" smtClean="0">
                <a:solidFill>
                  <a:srgbClr val="002060"/>
                </a:solidFill>
                <a:latin typeface="Arial" charset="0"/>
                <a:cs typeface="Arial" charset="0"/>
              </a:rPr>
              <a:t/>
            </a:r>
            <a:br>
              <a:rPr lang="en-US" sz="2400" b="1" dirty="0" smtClean="0">
                <a:solidFill>
                  <a:srgbClr val="002060"/>
                </a:solidFill>
                <a:latin typeface="Arial" charset="0"/>
                <a:cs typeface="Arial" charset="0"/>
              </a:rPr>
            </a:br>
            <a:endParaRPr lang="en-US" sz="2400" dirty="0" smtClean="0">
              <a:solidFill>
                <a:srgbClr val="002060"/>
              </a:solidFill>
              <a:latin typeface="Arial" charset="0"/>
              <a:cs typeface="Arial" charset="0"/>
            </a:endParaRPr>
          </a:p>
        </p:txBody>
      </p:sp>
      <p:sp>
        <p:nvSpPr>
          <p:cNvPr id="13315" name="Slide Number Placeholder 2"/>
          <p:cNvSpPr>
            <a:spLocks noGrp="1"/>
          </p:cNvSpPr>
          <p:nvPr>
            <p:ph type="sldNum" sz="quarter" idx="12"/>
          </p:nvPr>
        </p:nvSpPr>
        <p:spPr bwMode="auto">
          <a:xfrm>
            <a:off x="8153400" y="6096000"/>
            <a:ext cx="512763" cy="365125"/>
          </a:xfrm>
          <a:noFill/>
          <a:ln>
            <a:miter lim="800000"/>
            <a:headEnd/>
            <a:tailEnd/>
          </a:ln>
        </p:spPr>
        <p:txBody>
          <a:bodyPr/>
          <a:lstStyle/>
          <a:p>
            <a:fld id="{878B222D-6E20-4415-8F98-A02CA071AA34}" type="slidenum">
              <a:rPr lang="en-US" sz="1400" smtClean="0">
                <a:solidFill>
                  <a:schemeClr val="tx1"/>
                </a:solidFill>
              </a:rPr>
              <a:pPr/>
              <a:t>9</a:t>
            </a:fld>
            <a:endParaRPr lang="en-US" sz="1400" smtClean="0">
              <a:solidFill>
                <a:schemeClr val="tx1"/>
              </a:solidFill>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Face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3776</TotalTime>
  <Words>293</Words>
  <Application>Microsoft Office PowerPoint</Application>
  <PresentationFormat>On-screen Show (4:3)</PresentationFormat>
  <Paragraphs>88</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Times New Roman</vt:lpstr>
      <vt:lpstr>Arial</vt:lpstr>
      <vt:lpstr>Trebuchet MS</vt:lpstr>
      <vt:lpstr>Wingdings 3</vt:lpstr>
      <vt:lpstr>Tahoma</vt:lpstr>
      <vt:lpstr>Facet</vt:lpstr>
      <vt:lpstr>Slide 1</vt:lpstr>
      <vt:lpstr>Slide 2</vt:lpstr>
      <vt:lpstr>Slide 3</vt:lpstr>
      <vt:lpstr>Slide 4</vt:lpstr>
      <vt:lpstr>Slide 5</vt:lpstr>
      <vt:lpstr>Slide 6</vt:lpstr>
      <vt:lpstr>Contact person: Name: Eshrat Jahan Trisha Mobile: 01521327358 E-mail: eshrat.trisha15@gmail.com Address: Kobi Nazrul Islam Road, Sadarghat, Chattogram.</vt:lpstr>
      <vt:lpstr>Slide 8</vt:lpstr>
      <vt:lpstr>Project brief:   In this project, drone will provide a video of construction site, using image processing and deep learning technique, it sends report to the database of the authority, if it gets any fault in construction work, it will give red signal. Then the monitoring officer inform the engineers to reconstruct the defect area, After that, the work will start again.  </vt:lpstr>
      <vt:lpstr>Slide 10</vt:lpstr>
      <vt:lpstr>Problem: RAJUK/CDA  only check the design plan of building.  Solution: 1. Taking structural plan.                  2. Monitoring the area using drone.                                              Structural design </vt:lpstr>
      <vt:lpstr>Problem: People make congested building not to maintain CDA/RAJUK rules.  Solution:  1. Measurement technique by using  drone.                                     Technique:  1. Image processing and  machine learning.       Congested area         Drone measurement  using image processing       Right measurement change the wall                        </vt:lpstr>
      <vt:lpstr>Problem: Crack in the wall. Solution:  1. Detect it with drone. Technique:  1. Image processing and deep learning.         Crack in the building wall           Drone capture the image                      inside the drone  detect crack</vt:lpstr>
      <vt:lpstr>Problem: It is difficult to monitor different construction site daily. Solution:  1. Using drone we can monitor the construction area from office. Technique:  1. Image processing system.        Drone in construction area  to monitor it                                              monitoring  the drone from office</vt:lpstr>
      <vt:lpstr>Problem: The limitation of Monitoring officer/ Not sufficient time to visit the construction area. Solution:  1. By using drone mapping system. 2. GPS area measurement system of drone.                           Mapping system in drone                                   Inside drone track the area</vt:lpstr>
      <vt:lpstr>Problem: Data collection of construction area. Solution: 1. Automatic data send using drone. Technique: 1. IOT.            Drone measure the area inside building and  outside the area of building                                  Measure the outside in the wall to                                                                                maintain CDA  rules                                 Officer(CDA) observe the construction  area                         </vt:lpstr>
      <vt:lpstr>Slide 17</vt:lpstr>
      <vt:lpstr>Advantage of using drone: 1. Solar panel for reducing charging problem. 2. Distance measuring system. 3. Simultaneously monitoring different construction site. 3. Reduce time. 4. Prevent building collapse. exp: Rana plaza etc. 5. Reduce cost. .                                                          After risk reducing &amp;                                                         proper monitoring</vt:lpstr>
      <vt:lpstr>Safety Issue:  1.The drone is located within 5 nautical miles of a fire affected area or built up area.  2. It has to maintain proper distance of any object or person.  3.It can move 360 degree angle to visit the area.   </vt:lpstr>
      <vt:lpstr>Estimate Budget: 1.The approximate value to make multi- functional drone is:           a) High resolution camera(image processing),           b) Distance measurement System,           c) Defect Detection(Crack),            d) GPS mapping,             e) Solar system,           f)  monitor                                                   6,00,000 BDT                                                                  Revenue:         Revenue = (6,00,000+3,00,000)  BDT (approximate)                                                         Marketing: 1. Web based application for marketing 2.  App for common people 3. Advertise in social networking site</vt:lpstr>
      <vt:lpstr>     Expectation From Startup Bangladesh:  1. Training 2. Mentoring 3. Lab Support 4. Legal Support </vt:lpstr>
      <vt:lpstr>Probable risks:  1. To establish solar panel in drone. 2. To take legal actions, if-          a) find the construction building in harmful           condition(the engineer must answer for that) within 3 years.         b) homeowner or renter must not be told to servicing the building after 3 years of building it. </vt:lpstr>
      <vt:lpstr>Slide 23</vt:lpstr>
    </vt:vector>
  </TitlesOfParts>
  <Company>FCIT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Farag_Elnagahy</dc:creator>
  <cp:lastModifiedBy>Alapon</cp:lastModifiedBy>
  <cp:revision>122</cp:revision>
  <dcterms:created xsi:type="dcterms:W3CDTF">2008-07-31T23:32:12Z</dcterms:created>
  <dcterms:modified xsi:type="dcterms:W3CDTF">2020-02-09T16:14:30Z</dcterms:modified>
</cp:coreProperties>
</file>