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56" r:id="rId5"/>
    <p:sldId id="262" r:id="rId6"/>
    <p:sldId id="257" r:id="rId7"/>
    <p:sldId id="264" r:id="rId8"/>
    <p:sldId id="265" r:id="rId9"/>
    <p:sldId id="266" r:id="rId10"/>
    <p:sldId id="272"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Impress, Work Together" id="{B9B51309-D148-4332-87C2-07BE32FBCA3B}">
          <p14:sldIdLst>
            <p14:sldId id="262"/>
            <p14:sldId id="257"/>
            <p14:sldId id="264"/>
            <p14:sldId id="265"/>
            <p14:sldId id="266"/>
            <p14:sldId id="272"/>
            <p14:sldId id="267"/>
            <p14:sldId id="268"/>
            <p14:sldId id="269"/>
            <p14:sldId id="270"/>
            <p14:sldId id="271"/>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napToGrid="0">
      <p:cViewPr>
        <p:scale>
          <a:sx n="69" d="100"/>
          <a:sy n="69" d="100"/>
        </p:scale>
        <p:origin x="56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5" name="Date Placeholder 4"/>
          <p:cNvSpPr>
            <a:spLocks noGrp="1"/>
          </p:cNvSpPr>
          <p:nvPr>
            <p:ph type="dt" sz="half" idx="10"/>
          </p:nvPr>
        </p:nvSpPr>
        <p:spPr/>
        <p:txBody>
          <a:bodyPr/>
          <a:lstStyle/>
          <a:p>
            <a:fld id="{8BEEBAAA-29B5-4AF5-BC5F-7E580C29002D}"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7" name="Date Placeholder 6"/>
          <p:cNvSpPr>
            <a:spLocks noGrp="1"/>
          </p:cNvSpPr>
          <p:nvPr>
            <p:ph type="dt" sz="half" idx="10"/>
          </p:nvPr>
        </p:nvSpPr>
        <p:spPr/>
        <p:txBody>
          <a:bodyPr/>
          <a:lstStyle/>
          <a:p>
            <a:fld id="{8BEEBAAA-29B5-4AF5-BC5F-7E580C29002D}" type="datetimeFigureOut">
              <a:rPr lang="en-US" smtClean="0"/>
              <a:t>5/22/2024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5/22/2024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5/22/2024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5/22/2024</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latin typeface="Times New Roman" panose="02020603050405020304" pitchFamily="18" charset="0"/>
                <a:cs typeface="Times New Roman" panose="02020603050405020304" pitchFamily="18" charset="0"/>
              </a:rPr>
              <a:t>Employee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Management System</a:t>
            </a:r>
          </a:p>
        </p:txBody>
      </p:sp>
      <p:sp>
        <p:nvSpPr>
          <p:cNvPr id="3" name="Subtitle 2"/>
          <p:cNvSpPr>
            <a:spLocks noGrp="1"/>
          </p:cNvSpPr>
          <p:nvPr>
            <p:ph type="subTitle" idx="1"/>
          </p:nvPr>
        </p:nvSpPr>
        <p:spPr/>
        <p:txBody>
          <a:bodyPr>
            <a:normAutofit fontScale="92500" lnSpcReduction="20000"/>
          </a:bodyPr>
          <a:lstStyle/>
          <a:p>
            <a:r>
              <a:rPr lang="en-US" b="1" dirty="0" err="1">
                <a:latin typeface="Times New Roman" panose="02020603050405020304" pitchFamily="18" charset="0"/>
                <a:cs typeface="Times New Roman" panose="02020603050405020304" pitchFamily="18" charset="0"/>
              </a:rPr>
              <a:t>DataBase</a:t>
            </a:r>
            <a:r>
              <a:rPr lang="en-US" b="1" dirty="0">
                <a:latin typeface="Times New Roman" panose="02020603050405020304" pitchFamily="18" charset="0"/>
                <a:cs typeface="Times New Roman" panose="02020603050405020304" pitchFamily="18" charset="0"/>
              </a:rPr>
              <a:t> Systems.</a:t>
            </a:r>
          </a:p>
          <a:p>
            <a:r>
              <a:rPr lang="en-US" sz="2400" b="1" dirty="0">
                <a:latin typeface="Times New Roman" panose="02020603050405020304" pitchFamily="18" charset="0"/>
                <a:cs typeface="Times New Roman" panose="02020603050405020304" pitchFamily="18" charset="0"/>
              </a:rPr>
              <a:t>To M’s </a:t>
            </a:r>
            <a:r>
              <a:rPr lang="en-US" sz="2400" b="1" dirty="0" err="1">
                <a:latin typeface="Times New Roman" panose="02020603050405020304" pitchFamily="18" charset="0"/>
                <a:cs typeface="Times New Roman" panose="02020603050405020304" pitchFamily="18" charset="0"/>
              </a:rPr>
              <a:t>Kainat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Nazir</a:t>
            </a:r>
            <a:r>
              <a:rPr lang="en-US" sz="24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Interface:</a:t>
            </a:r>
            <a:endParaRPr lang="en-US" dirty="0"/>
          </a:p>
        </p:txBody>
      </p:sp>
      <p:sp>
        <p:nvSpPr>
          <p:cNvPr id="4" name="Rectangle 3"/>
          <p:cNvSpPr/>
          <p:nvPr/>
        </p:nvSpPr>
        <p:spPr>
          <a:xfrm>
            <a:off x="175491" y="1625600"/>
            <a:ext cx="5865091" cy="5135418"/>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317673" y="1625600"/>
            <a:ext cx="5745019" cy="5135418"/>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682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Interface:</a:t>
            </a:r>
            <a:endParaRPr lang="en-US" dirty="0"/>
          </a:p>
        </p:txBody>
      </p:sp>
      <p:sp>
        <p:nvSpPr>
          <p:cNvPr id="4" name="Rectangle 3"/>
          <p:cNvSpPr/>
          <p:nvPr/>
        </p:nvSpPr>
        <p:spPr>
          <a:xfrm>
            <a:off x="6160655" y="1570182"/>
            <a:ext cx="5772727" cy="5172364"/>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7782" y="1570182"/>
            <a:ext cx="5643418" cy="5172364"/>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382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Subtitle 2"/>
          <p:cNvSpPr>
            <a:spLocks noGrp="1"/>
          </p:cNvSpPr>
          <p:nvPr>
            <p:ph type="subTitle" idx="1"/>
          </p:nvPr>
        </p:nvSpPr>
        <p:spPr/>
        <p:txBody>
          <a:bodyPr>
            <a:normAutofit fontScale="55000" lnSpcReduction="20000"/>
          </a:bodyPr>
          <a:lstStyle/>
          <a:p>
            <a:r>
              <a:rPr lang="en-US" b="1" dirty="0">
                <a:solidFill>
                  <a:schemeClr val="tx1"/>
                </a:solidFill>
                <a:latin typeface="Times New Roman" panose="02020603050405020304" pitchFamily="18" charset="0"/>
                <a:cs typeface="Times New Roman" panose="02020603050405020304" pitchFamily="18" charset="0"/>
              </a:rPr>
              <a:t>Submitted by :</a:t>
            </a:r>
          </a:p>
          <a:p>
            <a:r>
              <a:rPr lang="en-US" b="1" dirty="0">
                <a:solidFill>
                  <a:schemeClr val="tx1"/>
                </a:solidFill>
                <a:latin typeface="Times New Roman" panose="02020603050405020304" pitchFamily="18" charset="0"/>
                <a:cs typeface="Times New Roman" panose="02020603050405020304" pitchFamily="18" charset="0"/>
              </a:rPr>
              <a:t>232487 – Jahanzaib Hassan.</a:t>
            </a:r>
          </a:p>
          <a:p>
            <a:r>
              <a:rPr lang="en-US" b="1" dirty="0">
                <a:solidFill>
                  <a:schemeClr val="tx1"/>
                </a:solidFill>
                <a:latin typeface="Times New Roman" panose="02020603050405020304" pitchFamily="18" charset="0"/>
                <a:cs typeface="Times New Roman" panose="02020603050405020304" pitchFamily="18" charset="0"/>
              </a:rPr>
              <a:t>232517 – </a:t>
            </a:r>
            <a:r>
              <a:rPr lang="en-US" b="1" dirty="0" err="1">
                <a:solidFill>
                  <a:schemeClr val="tx1"/>
                </a:solidFill>
                <a:latin typeface="Times New Roman" panose="02020603050405020304" pitchFamily="18" charset="0"/>
                <a:cs typeface="Times New Roman" panose="02020603050405020304" pitchFamily="18" charset="0"/>
              </a:rPr>
              <a:t>Hussnain</a:t>
            </a:r>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Dogar</a:t>
            </a:r>
            <a:r>
              <a:rPr lang="en-US" b="1"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20117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1. 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1945" y="1729203"/>
            <a:ext cx="8693728" cy="4447761"/>
          </a:xfrm>
        </p:spPr>
        <p:txBody>
          <a:bodyPr>
            <a:norm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The Employee Management System (EMS) is a database project aimed at efficiently managing employee-related information within an organization. It provides a centralized platform for storing, retrieving, and managing various data related to employees, including personal details, job information, attendance records, salary details, and performance evaluations.  </a:t>
            </a:r>
          </a:p>
          <a:p>
            <a:endParaRPr lang="en-US" dirty="0"/>
          </a:p>
          <a:p>
            <a:endParaRPr lang="en-US" dirty="0"/>
          </a:p>
        </p:txBody>
      </p:sp>
    </p:spTree>
    <p:extLst>
      <p:ext uri="{BB962C8B-B14F-4D97-AF65-F5344CB8AC3E}">
        <p14:creationId xmlns:p14="http://schemas.microsoft.com/office/powerpoint/2010/main" val="2090733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2. Work and Use: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37673" y="1560945"/>
            <a:ext cx="8081817" cy="1283855"/>
          </a:xfrm>
        </p:spPr>
        <p:txBody>
          <a:bodyPr>
            <a:normAutofit/>
          </a:bodyPr>
          <a:lstStyle/>
          <a:p>
            <a:r>
              <a:rPr lang="en-US" sz="1800" dirty="0">
                <a:solidFill>
                  <a:schemeClr val="tx1"/>
                </a:solidFill>
              </a:rPr>
              <a:t>The Employee Management System consists of several modules that cater to different aspects of employee management: </a:t>
            </a:r>
            <a:endParaRPr lang="en-US" sz="1100" dirty="0">
              <a:solidFill>
                <a:schemeClr val="tx1"/>
              </a:solidFill>
            </a:endParaRPr>
          </a:p>
        </p:txBody>
      </p:sp>
      <p:sp>
        <p:nvSpPr>
          <p:cNvPr id="8" name="Content Placeholder 2"/>
          <p:cNvSpPr txBox="1">
            <a:spLocks/>
          </p:cNvSpPr>
          <p:nvPr/>
        </p:nvSpPr>
        <p:spPr>
          <a:xfrm>
            <a:off x="457201" y="2914072"/>
            <a:ext cx="2923308" cy="2683164"/>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US" sz="1100" dirty="0">
              <a:solidFill>
                <a:schemeClr val="tx1"/>
              </a:solidFill>
            </a:endParaRPr>
          </a:p>
        </p:txBody>
      </p:sp>
      <p:sp>
        <p:nvSpPr>
          <p:cNvPr id="4" name="Rectangle 3"/>
          <p:cNvSpPr/>
          <p:nvPr/>
        </p:nvSpPr>
        <p:spPr>
          <a:xfrm>
            <a:off x="457201" y="2984380"/>
            <a:ext cx="3571812" cy="400110"/>
          </a:xfrm>
          <a:prstGeom prst="rect">
            <a:avLst/>
          </a:prstGeom>
          <a:solidFill>
            <a:schemeClr val="accent2">
              <a:lumMod val="75000"/>
            </a:schemeClr>
          </a:solidFill>
          <a:ln w="38100">
            <a:noFill/>
          </a:ln>
        </p:spPr>
        <p:txBody>
          <a:bodyPr wrap="none">
            <a:spAutoFit/>
          </a:bodyPr>
          <a:lstStyle/>
          <a:p>
            <a:r>
              <a:rPr lang="en-US" sz="2000" b="1" dirty="0">
                <a:solidFill>
                  <a:schemeClr val="bg1"/>
                </a:solidFill>
                <a:latin typeface="Times New Roman" panose="02020603050405020304" pitchFamily="18" charset="0"/>
                <a:ea typeface="Calibri" panose="020F0502020204030204" pitchFamily="34" charset="0"/>
              </a:rPr>
              <a:t>Employee Information Module</a:t>
            </a:r>
            <a:endParaRPr lang="en-US" sz="2000" dirty="0">
              <a:solidFill>
                <a:schemeClr val="bg1"/>
              </a:solidFill>
            </a:endParaRPr>
          </a:p>
        </p:txBody>
      </p:sp>
      <p:sp>
        <p:nvSpPr>
          <p:cNvPr id="5" name="Rectangle 4"/>
          <p:cNvSpPr/>
          <p:nvPr/>
        </p:nvSpPr>
        <p:spPr>
          <a:xfrm>
            <a:off x="604434" y="3384490"/>
            <a:ext cx="3274290" cy="24820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This module stores and manages employee details such as name, address, contact information, employment history, and qualifications. </a:t>
            </a:r>
          </a:p>
          <a:p>
            <a:pPr algn="ctr"/>
            <a:endParaRPr lang="en-US" dirty="0"/>
          </a:p>
        </p:txBody>
      </p:sp>
      <p:sp>
        <p:nvSpPr>
          <p:cNvPr id="10" name="Rectangle 9"/>
          <p:cNvSpPr/>
          <p:nvPr/>
        </p:nvSpPr>
        <p:spPr>
          <a:xfrm>
            <a:off x="4374575" y="2999769"/>
            <a:ext cx="3074431" cy="369332"/>
          </a:xfrm>
          <a:prstGeom prst="rect">
            <a:avLst/>
          </a:prstGeom>
          <a:solidFill>
            <a:schemeClr val="accent2">
              <a:lumMod val="75000"/>
            </a:schemeClr>
          </a:solidFill>
        </p:spPr>
        <p:txBody>
          <a:bodyPr wrap="none">
            <a:spAutoFit/>
          </a:bodyPr>
          <a:lstStyle/>
          <a:p>
            <a:r>
              <a:rPr lang="en-US" b="1" dirty="0">
                <a:solidFill>
                  <a:schemeClr val="bg1"/>
                </a:solidFill>
                <a:latin typeface="Times New Roman" panose="02020603050405020304" pitchFamily="18" charset="0"/>
                <a:ea typeface="Calibri" panose="020F0502020204030204" pitchFamily="34" charset="0"/>
              </a:rPr>
              <a:t>Attendance Tracking Module</a:t>
            </a:r>
            <a:endParaRPr lang="en-US" dirty="0">
              <a:solidFill>
                <a:schemeClr val="bg1"/>
              </a:solidFill>
            </a:endParaRPr>
          </a:p>
        </p:txBody>
      </p:sp>
      <p:sp>
        <p:nvSpPr>
          <p:cNvPr id="13" name="Rectangle 12"/>
          <p:cNvSpPr/>
          <p:nvPr/>
        </p:nvSpPr>
        <p:spPr>
          <a:xfrm>
            <a:off x="4372634" y="3151250"/>
            <a:ext cx="3029527" cy="2309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It records employee attendance data, including clock-in/out times, leaves taken, and absences</a:t>
            </a:r>
            <a:endParaRPr lang="en-US" dirty="0">
              <a:solidFill>
                <a:schemeClr val="tx1"/>
              </a:solidFill>
            </a:endParaRPr>
          </a:p>
        </p:txBody>
      </p:sp>
      <p:sp>
        <p:nvSpPr>
          <p:cNvPr id="15" name="Rectangle 14"/>
          <p:cNvSpPr/>
          <p:nvPr/>
        </p:nvSpPr>
        <p:spPr>
          <a:xfrm>
            <a:off x="7611330" y="2966584"/>
            <a:ext cx="3416320" cy="369332"/>
          </a:xfrm>
          <a:prstGeom prst="rect">
            <a:avLst/>
          </a:prstGeom>
          <a:solidFill>
            <a:schemeClr val="accent2">
              <a:lumMod val="75000"/>
            </a:schemeClr>
          </a:solidFill>
        </p:spPr>
        <p:txBody>
          <a:bodyPr wrap="none">
            <a:spAutoFit/>
          </a:bodyPr>
          <a:lstStyle/>
          <a:p>
            <a:r>
              <a:rPr lang="en-US" b="1" dirty="0">
                <a:solidFill>
                  <a:schemeClr val="bg1"/>
                </a:solidFill>
                <a:latin typeface="Times New Roman" panose="02020603050405020304" pitchFamily="18" charset="0"/>
                <a:ea typeface="Calibri" panose="020F0502020204030204" pitchFamily="34" charset="0"/>
              </a:rPr>
              <a:t>Performance Evaluation Module</a:t>
            </a:r>
            <a:endParaRPr lang="en-US" dirty="0">
              <a:solidFill>
                <a:schemeClr val="bg1"/>
              </a:solidFill>
            </a:endParaRPr>
          </a:p>
        </p:txBody>
      </p:sp>
      <p:sp>
        <p:nvSpPr>
          <p:cNvPr id="16" name="Rectangle 15"/>
          <p:cNvSpPr/>
          <p:nvPr/>
        </p:nvSpPr>
        <p:spPr>
          <a:xfrm>
            <a:off x="7611330" y="3542088"/>
            <a:ext cx="3620088" cy="2166875"/>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system conducts periodic performance evaluations of employees based on predefined criteria and generates performance reports. It helps in identifying top performers, areas for improvement, and training needs.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8676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2. Work and Use:</a:t>
            </a:r>
            <a:endParaRPr lang="en-US" dirty="0"/>
          </a:p>
        </p:txBody>
      </p:sp>
      <p:sp>
        <p:nvSpPr>
          <p:cNvPr id="6" name="Content Placeholder 2"/>
          <p:cNvSpPr txBox="1">
            <a:spLocks/>
          </p:cNvSpPr>
          <p:nvPr/>
        </p:nvSpPr>
        <p:spPr>
          <a:xfrm>
            <a:off x="1418339" y="2412340"/>
            <a:ext cx="2923308" cy="2683164"/>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US" sz="1100" dirty="0">
              <a:solidFill>
                <a:schemeClr val="tx1"/>
              </a:solidFill>
            </a:endParaRPr>
          </a:p>
        </p:txBody>
      </p:sp>
      <p:sp>
        <p:nvSpPr>
          <p:cNvPr id="7" name="Rectangle 6"/>
          <p:cNvSpPr/>
          <p:nvPr/>
        </p:nvSpPr>
        <p:spPr>
          <a:xfrm>
            <a:off x="706582" y="2411880"/>
            <a:ext cx="3514435" cy="369332"/>
          </a:xfrm>
          <a:prstGeom prst="rect">
            <a:avLst/>
          </a:prstGeom>
          <a:solidFill>
            <a:schemeClr val="accent2">
              <a:lumMod val="75000"/>
            </a:schemeClr>
          </a:solidFill>
          <a:ln w="38100">
            <a:noFill/>
          </a:ln>
        </p:spPr>
        <p:txBody>
          <a:bodyPr wrap="square">
            <a:spAutoFit/>
          </a:bodyPr>
          <a:lstStyle/>
          <a:p>
            <a:r>
              <a:rPr lang="en-US" b="1" dirty="0">
                <a:solidFill>
                  <a:schemeClr val="bg1"/>
                </a:solidFill>
                <a:latin typeface="Times New Roman" panose="02020603050405020304" pitchFamily="18" charset="0"/>
                <a:cs typeface="Times New Roman" panose="02020603050405020304" pitchFamily="18" charset="0"/>
              </a:rPr>
              <a:t>Leave Management Module</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8" name="Rectangle 7"/>
          <p:cNvSpPr/>
          <p:nvPr/>
        </p:nvSpPr>
        <p:spPr>
          <a:xfrm>
            <a:off x="706582" y="2690852"/>
            <a:ext cx="3274290" cy="24820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Employees can apply for leaves through the system, and shows the status of the leave request and the status, start sate and end date of leave is inserted in the database manually.</a:t>
            </a:r>
          </a:p>
        </p:txBody>
      </p:sp>
      <p:sp>
        <p:nvSpPr>
          <p:cNvPr id="9" name="Rectangle 8"/>
          <p:cNvSpPr/>
          <p:nvPr/>
        </p:nvSpPr>
        <p:spPr>
          <a:xfrm>
            <a:off x="4404039" y="2398941"/>
            <a:ext cx="3150156" cy="369332"/>
          </a:xfrm>
          <a:prstGeom prst="rect">
            <a:avLst/>
          </a:prstGeom>
          <a:solidFill>
            <a:schemeClr val="accent2">
              <a:lumMod val="75000"/>
            </a:schemeClr>
          </a:solidFill>
        </p:spPr>
        <p:txBody>
          <a:bodyPr wrap="square">
            <a:spAutoFit/>
          </a:bodyPr>
          <a:lstStyle/>
          <a:p>
            <a:r>
              <a:rPr lang="en-US" b="1" dirty="0">
                <a:solidFill>
                  <a:schemeClr val="bg1"/>
                </a:solidFill>
                <a:latin typeface="Times New Roman" panose="02020603050405020304" pitchFamily="18" charset="0"/>
                <a:ea typeface="Calibri" panose="020F0502020204030204" pitchFamily="34" charset="0"/>
              </a:rPr>
              <a:t>Add or remove Employee</a:t>
            </a:r>
            <a:endParaRPr lang="en-US" dirty="0">
              <a:solidFill>
                <a:schemeClr val="bg1"/>
              </a:solidFill>
            </a:endParaRPr>
          </a:p>
        </p:txBody>
      </p:sp>
      <p:sp>
        <p:nvSpPr>
          <p:cNvPr id="10" name="Rectangle 9"/>
          <p:cNvSpPr/>
          <p:nvPr/>
        </p:nvSpPr>
        <p:spPr>
          <a:xfrm>
            <a:off x="4464353" y="2608741"/>
            <a:ext cx="3029527" cy="2309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There are specific Functions and procedures through which user can add or remove </a:t>
            </a:r>
            <a:endParaRPr lang="en-US" dirty="0">
              <a:solidFill>
                <a:schemeClr val="tx1"/>
              </a:solidFill>
            </a:endParaRPr>
          </a:p>
        </p:txBody>
      </p:sp>
    </p:spTree>
    <p:extLst>
      <p:ext uri="{BB962C8B-B14F-4D97-AF65-F5344CB8AC3E}">
        <p14:creationId xmlns:p14="http://schemas.microsoft.com/office/powerpoint/2010/main" val="153153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7" y="527257"/>
            <a:ext cx="4508715" cy="2187227"/>
          </a:xfrm>
          <a:blipFill dpi="0" rotWithShape="1">
            <a:blip r:embed="rId2">
              <a:extLst>
                <a:ext uri="{28A0092B-C50C-407E-A947-70E740481C1C}">
                  <a14:useLocalDpi xmlns:a14="http://schemas.microsoft.com/office/drawing/2010/main" val="0"/>
                </a:ext>
              </a:extLst>
            </a:blip>
            <a:srcRect/>
            <a:stretch>
              <a:fillRect/>
            </a:stretch>
          </a:blipFill>
        </p:spPr>
        <p:txBody>
          <a:bodyPr/>
          <a:lstStyle/>
          <a:p>
            <a:r>
              <a:rPr lang="en-US" dirty="0">
                <a:solidFill>
                  <a:schemeClr val="accent1">
                    <a:lumMod val="75000"/>
                  </a:schemeClr>
                </a:solidFill>
              </a:rPr>
              <a:t>.</a:t>
            </a:r>
          </a:p>
        </p:txBody>
      </p:sp>
      <p:sp>
        <p:nvSpPr>
          <p:cNvPr id="3" name="Text Placeholder 2"/>
          <p:cNvSpPr>
            <a:spLocks noGrp="1"/>
          </p:cNvSpPr>
          <p:nvPr>
            <p:ph type="body" idx="1"/>
          </p:nvPr>
        </p:nvSpPr>
        <p:spPr/>
        <p:txBody>
          <a:bodyPr>
            <a:normAutofit/>
          </a:bodyPr>
          <a:lstStyle/>
          <a:p>
            <a:r>
              <a:rPr lang="en-US" sz="3600" b="1" dirty="0" err="1">
                <a:latin typeface="Times New Roman" panose="02020603050405020304" pitchFamily="18" charset="0"/>
                <a:cs typeface="Times New Roman" panose="02020603050405020304" pitchFamily="18" charset="0"/>
              </a:rPr>
              <a:t>Softwares</a:t>
            </a:r>
            <a:r>
              <a:rPr lang="en-US" sz="3600" b="1" dirty="0">
                <a:latin typeface="Times New Roman" panose="02020603050405020304" pitchFamily="18" charset="0"/>
                <a:cs typeface="Times New Roman" panose="02020603050405020304" pitchFamily="18" charset="0"/>
              </a:rPr>
              <a:t> Used:</a:t>
            </a:r>
          </a:p>
        </p:txBody>
      </p:sp>
      <p:sp>
        <p:nvSpPr>
          <p:cNvPr id="6" name="Title 1"/>
          <p:cNvSpPr txBox="1">
            <a:spLocks/>
          </p:cNvSpPr>
          <p:nvPr/>
        </p:nvSpPr>
        <p:spPr>
          <a:xfrm>
            <a:off x="339436" y="3457898"/>
            <a:ext cx="4508715" cy="2187227"/>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txBody>
          <a:bodyPr vert="horz" lIns="91440" tIns="45720" rIns="91440" bIns="45720" rtlCol="0" anchor="ctr">
            <a:noAutofit/>
          </a:bodyPr>
          <a:lstStyle>
            <a:lvl1pPr algn="l" defTabSz="914400" rtl="0" eaLnBrk="1" latinLnBrk="0" hangingPunct="1">
              <a:spcBef>
                <a:spcPct val="0"/>
              </a:spcBef>
              <a:buNone/>
              <a:defRPr sz="4800" kern="1200">
                <a:solidFill>
                  <a:srgbClr val="D24726"/>
                </a:solidFill>
                <a:latin typeface="+mj-lt"/>
                <a:ea typeface="+mj-ea"/>
                <a:cs typeface="+mj-cs"/>
              </a:defRPr>
            </a:lvl1pPr>
          </a:lstStyle>
          <a:p>
            <a:endParaRPr lang="en-US" dirty="0"/>
          </a:p>
        </p:txBody>
      </p:sp>
    </p:spTree>
    <p:extLst>
      <p:ext uri="{BB962C8B-B14F-4D97-AF65-F5344CB8AC3E}">
        <p14:creationId xmlns:p14="http://schemas.microsoft.com/office/powerpoint/2010/main" val="305011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ER 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691" y="1570180"/>
            <a:ext cx="11443853" cy="5043055"/>
          </a:xfrm>
          <a:prstGeom prst="rect">
            <a:avLst/>
          </a:prstGeom>
        </p:spPr>
      </p:pic>
    </p:spTree>
    <p:extLst>
      <p:ext uri="{BB962C8B-B14F-4D97-AF65-F5344CB8AC3E}">
        <p14:creationId xmlns:p14="http://schemas.microsoft.com/office/powerpoint/2010/main" val="596365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42880D-A96B-05B4-FC1B-D5CAEFCB7589}"/>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Concepts and techniques used:</a:t>
            </a:r>
          </a:p>
        </p:txBody>
      </p:sp>
      <p:sp>
        <p:nvSpPr>
          <p:cNvPr id="3" name="Content Placeholder 2">
            <a:extLst>
              <a:ext uri="{FF2B5EF4-FFF2-40B4-BE49-F238E27FC236}">
                <a16:creationId xmlns="" xmlns:a16="http://schemas.microsoft.com/office/drawing/2014/main" id="{F332055C-1957-A3D0-E3F7-95B75881A612}"/>
              </a:ext>
            </a:extLst>
          </p:cNvPr>
          <p:cNvSpPr>
            <a:spLocks noGrp="1"/>
          </p:cNvSpPr>
          <p:nvPr>
            <p:ph sz="half" idx="1"/>
          </p:nvPr>
        </p:nvSpPr>
        <p:spPr/>
        <p:txBody>
          <a:bodyPr>
            <a:normAutofit fontScale="55000" lnSpcReduction="20000"/>
          </a:bodyPr>
          <a:lstStyle/>
          <a:p>
            <a:pPr marL="285750" indent="-285750">
              <a:buFont typeface="Arial" panose="020B0604020202020204" pitchFamily="34" charset="0"/>
              <a:buChar char="•"/>
            </a:pPr>
            <a:r>
              <a:rPr lang="en-US" sz="7400" b="1" dirty="0">
                <a:solidFill>
                  <a:schemeClr val="tx1"/>
                </a:solidFill>
                <a:latin typeface="Times New Roman" panose="02020603050405020304" pitchFamily="18" charset="0"/>
                <a:cs typeface="Times New Roman" panose="02020603050405020304" pitchFamily="18" charset="0"/>
              </a:rPr>
              <a:t>Tables</a:t>
            </a:r>
          </a:p>
          <a:p>
            <a:pPr marL="285750" indent="-285750">
              <a:buFont typeface="Arial" panose="020B0604020202020204" pitchFamily="34" charset="0"/>
              <a:buChar char="•"/>
            </a:pPr>
            <a:r>
              <a:rPr lang="en-US" sz="7400" b="1" dirty="0">
                <a:solidFill>
                  <a:schemeClr val="tx1"/>
                </a:solidFill>
                <a:latin typeface="Times New Roman" panose="02020603050405020304" pitchFamily="18" charset="0"/>
                <a:cs typeface="Times New Roman" panose="02020603050405020304" pitchFamily="18" charset="0"/>
              </a:rPr>
              <a:t>constraints</a:t>
            </a:r>
          </a:p>
          <a:p>
            <a:pPr marL="285750" indent="-285750">
              <a:buFont typeface="Arial" panose="020B0604020202020204" pitchFamily="34" charset="0"/>
              <a:buChar char="•"/>
            </a:pPr>
            <a:r>
              <a:rPr lang="en-US" sz="7400" b="1" dirty="0">
                <a:solidFill>
                  <a:schemeClr val="tx1"/>
                </a:solidFill>
                <a:latin typeface="Times New Roman" panose="02020603050405020304" pitchFamily="18" charset="0"/>
                <a:cs typeface="Times New Roman" panose="02020603050405020304" pitchFamily="18" charset="0"/>
              </a:rPr>
              <a:t>Stored functions</a:t>
            </a:r>
          </a:p>
          <a:p>
            <a:pPr marL="285750" indent="-285750">
              <a:buFont typeface="Arial" panose="020B0604020202020204" pitchFamily="34" charset="0"/>
              <a:buChar char="•"/>
            </a:pPr>
            <a:r>
              <a:rPr lang="en-US" sz="7400" b="1" dirty="0">
                <a:solidFill>
                  <a:schemeClr val="tx1"/>
                </a:solidFill>
                <a:latin typeface="Times New Roman" panose="02020603050405020304" pitchFamily="18" charset="0"/>
                <a:cs typeface="Times New Roman" panose="02020603050405020304" pitchFamily="18" charset="0"/>
              </a:rPr>
              <a:t>Functions</a:t>
            </a:r>
          </a:p>
          <a:p>
            <a:pPr marL="285750" indent="-285750">
              <a:buFont typeface="Arial" panose="020B0604020202020204" pitchFamily="34" charset="0"/>
              <a:buChar char="•"/>
            </a:pPr>
            <a:r>
              <a:rPr lang="en-US" sz="7400" b="1" dirty="0">
                <a:solidFill>
                  <a:schemeClr val="tx1"/>
                </a:solidFill>
                <a:latin typeface="Times New Roman" panose="02020603050405020304" pitchFamily="18" charset="0"/>
                <a:cs typeface="Times New Roman" panose="02020603050405020304" pitchFamily="18" charset="0"/>
              </a:rPr>
              <a:t>Procedures</a:t>
            </a:r>
          </a:p>
          <a:p>
            <a:pPr marL="285750" indent="-285750">
              <a:buFont typeface="Arial" panose="020B0604020202020204" pitchFamily="34" charset="0"/>
              <a:buChar char="•"/>
            </a:pPr>
            <a:r>
              <a:rPr lang="en-US" sz="7400" b="1" dirty="0">
                <a:solidFill>
                  <a:schemeClr val="tx1"/>
                </a:solidFill>
                <a:latin typeface="Times New Roman" panose="02020603050405020304" pitchFamily="18" charset="0"/>
                <a:cs typeface="Times New Roman" panose="02020603050405020304" pitchFamily="18" charset="0"/>
              </a:rPr>
              <a:t>Triggers</a:t>
            </a:r>
          </a:p>
          <a:p>
            <a:pPr marL="285750" indent="-285750">
              <a:buFont typeface="Arial" panose="020B0604020202020204" pitchFamily="34" charset="0"/>
              <a:buChar char="•"/>
            </a:pPr>
            <a:r>
              <a:rPr lang="en-US" sz="7400" b="1" dirty="0">
                <a:solidFill>
                  <a:schemeClr val="tx1"/>
                </a:solidFill>
                <a:latin typeface="Times New Roman" panose="02020603050405020304" pitchFamily="18" charset="0"/>
                <a:cs typeface="Times New Roman" panose="02020603050405020304" pitchFamily="18" charset="0"/>
              </a:rPr>
              <a:t>Transactions</a:t>
            </a:r>
          </a:p>
          <a:p>
            <a:pPr marL="285750" indent="-285750">
              <a:buFont typeface="Arial" panose="020B0604020202020204" pitchFamily="34" charset="0"/>
              <a:buChar char="•"/>
            </a:pPr>
            <a:endParaRPr lang="en-US" dirty="0"/>
          </a:p>
        </p:txBody>
      </p:sp>
      <p:pic>
        <p:nvPicPr>
          <p:cNvPr id="6" name="Content Placeholder 5">
            <a:extLst>
              <a:ext uri="{FF2B5EF4-FFF2-40B4-BE49-F238E27FC236}">
                <a16:creationId xmlns="" xmlns:a16="http://schemas.microsoft.com/office/drawing/2014/main" id="{561C09DB-A8E2-1DE1-6E2F-5B6F521B6FF5}"/>
              </a:ext>
            </a:extLst>
          </p:cNvPr>
          <p:cNvPicPr>
            <a:picLocks noGrp="1" noChangeAspect="1"/>
          </p:cNvPicPr>
          <p:nvPr>
            <p:ph sz="half" idx="2"/>
          </p:nvPr>
        </p:nvPicPr>
        <p:blipFill>
          <a:blip r:embed="rId2"/>
          <a:stretch>
            <a:fillRect/>
          </a:stretch>
        </p:blipFill>
        <p:spPr>
          <a:xfrm>
            <a:off x="6172200" y="2053300"/>
            <a:ext cx="5181600" cy="3895988"/>
          </a:xfrm>
        </p:spPr>
      </p:pic>
    </p:spTree>
    <p:extLst>
      <p:ext uri="{BB962C8B-B14F-4D97-AF65-F5344CB8AC3E}">
        <p14:creationId xmlns:p14="http://schemas.microsoft.com/office/powerpoint/2010/main" val="2921376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Interface:</a:t>
            </a:r>
          </a:p>
        </p:txBody>
      </p:sp>
      <p:sp>
        <p:nvSpPr>
          <p:cNvPr id="6" name="Rectangle 5"/>
          <p:cNvSpPr/>
          <p:nvPr/>
        </p:nvSpPr>
        <p:spPr>
          <a:xfrm>
            <a:off x="249382" y="1579418"/>
            <a:ext cx="5809673" cy="5070764"/>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262255" y="1579418"/>
            <a:ext cx="5809673" cy="5070764"/>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73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Interface:</a:t>
            </a:r>
            <a:endParaRPr lang="en-US" dirty="0"/>
          </a:p>
        </p:txBody>
      </p:sp>
      <p:sp>
        <p:nvSpPr>
          <p:cNvPr id="5" name="Rectangle 4"/>
          <p:cNvSpPr/>
          <p:nvPr/>
        </p:nvSpPr>
        <p:spPr>
          <a:xfrm>
            <a:off x="230908" y="1597891"/>
            <a:ext cx="5717309" cy="5089236"/>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114473" y="1597891"/>
            <a:ext cx="5846618" cy="5089236"/>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053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0C04F-E7AC-41AB-9C6D-1B1BB88BFF7F}">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3.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86</TotalTime>
  <Words>276</Words>
  <Application>Microsoft Office PowerPoint</Application>
  <PresentationFormat>Widescreen</PresentationFormat>
  <Paragraphs>38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Segoe UI</vt:lpstr>
      <vt:lpstr>Segoe UI Light</vt:lpstr>
      <vt:lpstr>Times New Roman</vt:lpstr>
      <vt:lpstr>WelcomeDoc</vt:lpstr>
      <vt:lpstr>Employee  Management System</vt:lpstr>
      <vt:lpstr>1. Introduction:</vt:lpstr>
      <vt:lpstr>2. Work and Use:</vt:lpstr>
      <vt:lpstr>2. Work and Use:</vt:lpstr>
      <vt:lpstr>.</vt:lpstr>
      <vt:lpstr>ER Diagram:</vt:lpstr>
      <vt:lpstr>Concepts and techniques used:</vt:lpstr>
      <vt:lpstr>Interface:</vt:lpstr>
      <vt:lpstr>Interface:</vt:lpstr>
      <vt:lpstr>Interface:</vt:lpstr>
      <vt:lpstr>Interface: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System</dc:title>
  <dc:creator>Microsoft account</dc:creator>
  <cp:keywords/>
  <cp:lastModifiedBy>Microsoft account</cp:lastModifiedBy>
  <cp:revision>16</cp:revision>
  <dcterms:created xsi:type="dcterms:W3CDTF">2024-05-22T07:07:29Z</dcterms:created>
  <dcterms:modified xsi:type="dcterms:W3CDTF">2024-05-22T12:54:37Z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