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81" r:id="rId4"/>
    <p:sldId id="282" r:id="rId5"/>
    <p:sldId id="276" r:id="rId6"/>
    <p:sldId id="259" r:id="rId7"/>
    <p:sldId id="260" r:id="rId8"/>
    <p:sldId id="261" r:id="rId9"/>
    <p:sldId id="275" r:id="rId10"/>
    <p:sldId id="277" r:id="rId11"/>
    <p:sldId id="262" r:id="rId12"/>
    <p:sldId id="263" r:id="rId13"/>
    <p:sldId id="264" r:id="rId14"/>
    <p:sldId id="268" r:id="rId15"/>
    <p:sldId id="265" r:id="rId16"/>
    <p:sldId id="278"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Binary </a:t>
            </a:r>
            <a:r>
              <a:rPr lang="en-US" dirty="0" err="1">
                <a:solidFill>
                  <a:schemeClr val="tx1"/>
                </a:solidFill>
                <a:latin typeface="Cambria" panose="02040503050406030204" pitchFamily="18" charset="0"/>
                <a:ea typeface="Cambria" panose="02040503050406030204" pitchFamily="18" charset="0"/>
              </a:rPr>
              <a:t>multilungual</a:t>
            </a:r>
            <a:r>
              <a:rPr lang="en-US" dirty="0">
                <a:solidFill>
                  <a:schemeClr val="tx1"/>
                </a:solidFill>
                <a:latin typeface="Cambria" panose="02040503050406030204" pitchFamily="18" charset="0"/>
                <a:ea typeface="Cambria" panose="02040503050406030204" pitchFamily="18" charset="0"/>
              </a:rPr>
              <a:t> Machine-Generated text detection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sz="2000" dirty="0">
                <a:latin typeface="Cambria" panose="02040503050406030204" pitchFamily="18" charset="0"/>
                <a:ea typeface="Cambria" panose="02040503050406030204" pitchFamily="18" charset="0"/>
              </a:rPr>
              <a:t>CSE 33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854135595"/>
              </p:ext>
            </p:extLst>
          </p:nvPr>
        </p:nvGraphicFramePr>
        <p:xfrm>
          <a:off x="197505" y="2721840"/>
          <a:ext cx="5774517" cy="2011680"/>
        </p:xfrm>
        <a:graphic>
          <a:graphicData uri="http://schemas.openxmlformats.org/drawingml/2006/table">
            <a:tbl>
              <a:tblPr firstRow="1" bandRow="1">
                <a:noFill/>
              </a:tblPr>
              <a:tblGrid>
                <a:gridCol w="2221921">
                  <a:extLst>
                    <a:ext uri="{9D8B030D-6E8A-4147-A177-3AD203B41FA5}">
                      <a16:colId xmlns:a16="http://schemas.microsoft.com/office/drawing/2014/main" val="20000"/>
                    </a:ext>
                  </a:extLst>
                </a:gridCol>
                <a:gridCol w="3552596">
                  <a:extLst>
                    <a:ext uri="{9D8B030D-6E8A-4147-A177-3AD203B41FA5}">
                      <a16:colId xmlns:a16="http://schemas.microsoft.com/office/drawing/2014/main" val="20001"/>
                    </a:ext>
                  </a:extLst>
                </a:gridCol>
              </a:tblGrid>
              <a:tr h="216035">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IN" sz="2000" dirty="0">
                          <a:gradFill>
                            <a:gsLst>
                              <a:gs pos="0">
                                <a:srgbClr val="012D86"/>
                              </a:gs>
                              <a:gs pos="100000">
                                <a:srgbClr val="0E2557"/>
                              </a:gs>
                            </a:gsLst>
                            <a:lin scaled="0"/>
                          </a:gradFill>
                        </a:rPr>
                        <a:t>ROLL  NUMBER</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IN" sz="2000" dirty="0">
                          <a:gradFill>
                            <a:gsLst>
                              <a:gs pos="0">
                                <a:srgbClr val="012D86"/>
                              </a:gs>
                              <a:gs pos="100000">
                                <a:srgbClr val="0E2557"/>
                              </a:gs>
                            </a:gsLst>
                            <a:lin scaled="0"/>
                          </a:gradFill>
                        </a:rPr>
                        <a:t>STUDENT NAME</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82507">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IN" dirty="0"/>
                        <a:t>               20211</a:t>
                      </a:r>
                      <a:r>
                        <a:rPr lang="en-US" altLang="en-IN" dirty="0"/>
                        <a:t>CSE0143</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IN" dirty="0"/>
                        <a:t>GADDAM JAHNAVI</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82507">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IN" dirty="0"/>
                        <a:t>               20211C</a:t>
                      </a:r>
                      <a:r>
                        <a:rPr lang="en-US" altLang="en-IN" dirty="0"/>
                        <a:t>SE0144</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IN" dirty="0"/>
                        <a:t>UPPARAPALLI YASHASWINI</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2507">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IN" dirty="0"/>
                        <a:t>               20211</a:t>
                      </a:r>
                      <a:r>
                        <a:rPr lang="en-US" altLang="en-IN" dirty="0"/>
                        <a:t>CSE0169</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IN" dirty="0"/>
                        <a:t>JETTI MEGHANA</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82507">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IN" dirty="0"/>
                        <a:t>               20211C</a:t>
                      </a:r>
                      <a:r>
                        <a:rPr lang="en-US" altLang="en-IN" dirty="0"/>
                        <a:t>SE0133</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ltLang="en-IN" dirty="0"/>
                        <a:t>KAMBHAMPATI KOWSHIK NARAYAN</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16035">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altLang="en-IN" sz="2000" dirty="0">
                        <a:gradFill>
                          <a:gsLst>
                            <a:gs pos="0">
                              <a:srgbClr val="012D86"/>
                            </a:gs>
                            <a:gs pos="100000">
                              <a:srgbClr val="0E2557"/>
                            </a:gs>
                          </a:gsLst>
                          <a:lin scaled="0"/>
                        </a:gradFill>
                      </a:endParaRP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defPPr marR="0" lvl="0" algn="l" rtl="0">
                        <a:lnSpc>
                          <a:spcPct val="100000"/>
                        </a:lnSpc>
                        <a:spcBef>
                          <a:spcPts val="0"/>
                        </a:spcBef>
                        <a:spcAft>
                          <a:spcPts val="0"/>
                        </a:spcAft>
                        <a:defRPr>
                          <a:solidFill>
                            <a:schemeClr val="dk1"/>
                          </a:solidFill>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lang="en-US" altLang="en-IN" sz="2000" dirty="0">
                        <a:gradFill>
                          <a:gsLst>
                            <a:gs pos="0">
                              <a:srgbClr val="012D86"/>
                            </a:gs>
                            <a:gs pos="100000">
                              <a:srgbClr val="0E2557"/>
                            </a:gs>
                          </a:gsLst>
                          <a:lin scaled="0"/>
                        </a:gradFill>
                      </a:endParaRP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Blessed Prince P/Dr. Robin Rohit/</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Amarnath J.L &amp; 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92500" lnSpcReduction="10000"/>
          </a:bodyPr>
          <a:lstStyle/>
          <a:p>
            <a:pPr marL="0" indent="0" algn="just">
              <a:lnSpc>
                <a:spcPct val="150000"/>
              </a:lnSpc>
              <a:spcBef>
                <a:spcPts val="0"/>
              </a:spcBef>
              <a:buNone/>
            </a:pPr>
            <a:r>
              <a:rPr lang="en-US" sz="22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2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Processor    - I3/Intel Processor</a:t>
            </a:r>
          </a:p>
          <a:p>
            <a:pPr marL="0" indent="0" algn="just">
              <a:lnSpc>
                <a:spcPct val="150000"/>
              </a:lnSpc>
              <a:spcBef>
                <a:spcPts val="0"/>
              </a:spcBef>
              <a:buNone/>
            </a:pPr>
            <a:r>
              <a:rPr lang="en-US" sz="2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Disk   -160GB</a:t>
            </a:r>
          </a:p>
          <a:p>
            <a:pPr marL="0" indent="0" algn="just">
              <a:lnSpc>
                <a:spcPct val="150000"/>
              </a:lnSpc>
              <a:spcBef>
                <a:spcPts val="0"/>
              </a:spcBef>
              <a:buNone/>
            </a:pPr>
            <a:r>
              <a:rPr lang="en-US" sz="2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  8Gb</a:t>
            </a:r>
          </a:p>
          <a:p>
            <a:pPr algn="just">
              <a:lnSpc>
                <a:spcPct val="150000"/>
              </a:lnSpc>
            </a:pPr>
            <a:r>
              <a:rPr lang="en-US" sz="22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22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marL="0" indent="0" algn="just">
              <a:lnSpc>
                <a:spcPct val="150000"/>
              </a:lnSpc>
              <a:buNone/>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	Operating System       :   Windows 7/8/10	.	</a:t>
            </a:r>
          </a:p>
          <a:p>
            <a:pPr marL="0" indent="0" algn="just">
              <a:lnSpc>
                <a:spcPct val="150000"/>
              </a:lnSpc>
              <a:buNone/>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	IDE	                     :   </a:t>
            </a:r>
            <a:r>
              <a:rPr lang="en-US" sz="2200" dirty="0" err="1">
                <a:latin typeface="Times New Roman" panose="02020603050405020304" pitchFamily="18" charset="0"/>
                <a:ea typeface="Times New Roman" panose="02020603050405020304" pitchFamily="18" charset="0"/>
                <a:cs typeface="Times New Roman" panose="02020603050405020304" pitchFamily="18" charset="0"/>
              </a:rPr>
              <a:t>Pycharm</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just">
              <a:lnSpc>
                <a:spcPct val="150000"/>
              </a:lnSpc>
              <a:buNone/>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	Libraries Used            :    </a:t>
            </a:r>
            <a:r>
              <a:rPr lang="en-US" sz="2200" dirty="0" err="1">
                <a:latin typeface="Times New Roman" panose="02020603050405020304" pitchFamily="18" charset="0"/>
                <a:ea typeface="Times New Roman" panose="02020603050405020304" pitchFamily="18" charset="0"/>
                <a:cs typeface="Times New Roman" panose="02020603050405020304" pitchFamily="18" charset="0"/>
              </a:rPr>
              <a:t>Numpy</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Pandas, </a:t>
            </a:r>
            <a:r>
              <a:rPr lang="en-US" sz="2200" dirty="0" err="1">
                <a:latin typeface="Times New Roman" panose="02020603050405020304" pitchFamily="18" charset="0"/>
                <a:ea typeface="Times New Roman" panose="02020603050405020304" pitchFamily="18" charset="0"/>
                <a:cs typeface="Times New Roman" panose="02020603050405020304" pitchFamily="18" charset="0"/>
              </a:rPr>
              <a:t>OS,django</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 MySQL. </a:t>
            </a:r>
          </a:p>
          <a:p>
            <a:pPr marL="0" indent="0" algn="just">
              <a:lnSpc>
                <a:spcPct val="150000"/>
              </a:lnSpc>
              <a:buNone/>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US" sz="2000" b="1" dirty="0"/>
              <a:t> Real-time Processing:</a:t>
            </a:r>
          </a:p>
          <a:p>
            <a:pPr marL="0" indent="0">
              <a:buNone/>
            </a:pPr>
            <a:r>
              <a:rPr lang="en-US" sz="2000" u="sng" dirty="0"/>
              <a:t>Outcome</a:t>
            </a:r>
            <a:r>
              <a:rPr lang="en-US" sz="2000" dirty="0"/>
              <a:t>: Ability to analyze and classify text in real-time, making the system suitable for applications like chatbots and content moderation tools.</a:t>
            </a:r>
          </a:p>
          <a:p>
            <a:pPr marL="0" indent="0">
              <a:buNone/>
            </a:pPr>
            <a:r>
              <a:rPr lang="en-US" sz="2000" b="1" dirty="0"/>
              <a:t>Scalability:</a:t>
            </a:r>
          </a:p>
          <a:p>
            <a:pPr marL="0" indent="0">
              <a:buNone/>
            </a:pPr>
            <a:r>
              <a:rPr lang="en-US" sz="2000" u="sng" dirty="0"/>
              <a:t>Outcome</a:t>
            </a:r>
            <a:r>
              <a:rPr lang="en-US" sz="2000" dirty="0"/>
              <a:t>: The ability to scale the detection system for large volumes of text across various platforms and applications without significant degradation in performance.</a:t>
            </a:r>
          </a:p>
          <a:p>
            <a:pPr marL="0" indent="0">
              <a:buNone/>
            </a:pPr>
            <a:r>
              <a:rPr lang="en-US" sz="2000" b="1" dirty="0"/>
              <a:t>Accurate Detection Across Multiple Languages: </a:t>
            </a:r>
          </a:p>
          <a:p>
            <a:pPr marL="0" indent="0">
              <a:buNone/>
            </a:pPr>
            <a:r>
              <a:rPr lang="en-US" sz="2000" u="sng" dirty="0"/>
              <a:t>Outcome</a:t>
            </a:r>
            <a:r>
              <a:rPr lang="en-US" sz="2000" dirty="0"/>
              <a:t>: The system should reliably identify whether a text has been generated by a machine or a human, regardless of the language. This includes high-resource languages (like English, Spanish) and low-resource languages (like Bengali or Swahili).</a:t>
            </a:r>
            <a:endParaRPr lang="en-GB" sz="2000"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US" sz="2000" dirty="0"/>
              <a:t>The project successfully lays the groundwork for a system capable of distinguishing between machine-generated and human-written text across multiple languages. By utilizing advanced algorithms like LSTM, BERT, and Random Forest, we expect the system to achieve high accuracy and provide valuable insights into multilingual text classification. Moving forward, this project has the potential to not only enhance digital content verification but also evolve with emerging AI-generated text models, offering a scalable solution to address content authenticity challenges globally. The outcomes will play a critical role in strengthening trust in digital platforms by ensuring the reliability of information.</a:t>
            </a:r>
            <a:endParaRPr lang="en-GB" sz="2000"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None/>
            </a:pPr>
            <a:r>
              <a:rPr lang="en-US" dirty="0">
                <a:latin typeface="Cambria" panose="02040503050406030204" pitchFamily="18" charset="0"/>
                <a:ea typeface="Cambria" panose="02040503050406030204" pitchFamily="18" charset="0"/>
              </a:rPr>
              <a:t>https://github.com/20211CSE0143/Binary-multilingual-machine-generated-text-detection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lstStyle/>
          <a:p>
            <a:r>
              <a:rPr lang="en-GB" dirty="0"/>
              <a:t>References</a:t>
            </a:r>
          </a:p>
        </p:txBody>
      </p:sp>
      <p:sp>
        <p:nvSpPr>
          <p:cNvPr id="3" name="Content Placeholder 2"/>
          <p:cNvSpPr>
            <a:spLocks noGrp="1"/>
          </p:cNvSpPr>
          <p:nvPr>
            <p:ph idx="1"/>
          </p:nvPr>
        </p:nvSpPr>
        <p:spPr>
          <a:xfrm>
            <a:off x="812800" y="1143001"/>
            <a:ext cx="10668000" cy="4952997"/>
          </a:xfrm>
        </p:spPr>
        <p:txBody>
          <a:bodyPr>
            <a:normAutofit fontScale="85000" lnSpcReduction="20000"/>
          </a:bodyPr>
          <a:lstStyle/>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Han, T. R., &amp; Kim, J. H. (2020). </a:t>
            </a:r>
            <a:r>
              <a:rPr lang="en-IN" dirty="0">
                <a:latin typeface="Times New Roman" panose="02020603050405020304" pitchFamily="18" charset="0"/>
                <a:cs typeface="Times New Roman" panose="02020603050405020304" pitchFamily="18" charset="0"/>
              </a:rPr>
              <a:t>"A Survey on Text Classification: From Shallow to Deep Learning." IEEE Access, 8, 24430-24448.</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Wu, Y., Wang, X., &amp; Xu, X. (2022). </a:t>
            </a:r>
            <a:r>
              <a:rPr lang="en-IN" dirty="0">
                <a:latin typeface="Times New Roman" panose="02020603050405020304" pitchFamily="18" charset="0"/>
                <a:cs typeface="Times New Roman" panose="02020603050405020304" pitchFamily="18" charset="0"/>
              </a:rPr>
              <a:t>"Multilingual Text Classification with Transformer Models." IEEE Transactions on Knowledge and Data Engineering, 34(6), 1019-1032.</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Al-Hadhrami, F., Idris, M. I., &amp; Al-</a:t>
            </a:r>
            <a:r>
              <a:rPr lang="en-IN" b="1" dirty="0" err="1">
                <a:latin typeface="Times New Roman" panose="02020603050405020304" pitchFamily="18" charset="0"/>
                <a:cs typeface="Times New Roman" panose="02020603050405020304" pitchFamily="18" charset="0"/>
              </a:rPr>
              <a:t>Kahtani</a:t>
            </a:r>
            <a:r>
              <a:rPr lang="en-IN" b="1" dirty="0">
                <a:latin typeface="Times New Roman" panose="02020603050405020304" pitchFamily="18" charset="0"/>
                <a:cs typeface="Times New Roman" panose="02020603050405020304" pitchFamily="18" charset="0"/>
              </a:rPr>
              <a:t>, A. (2020). </a:t>
            </a:r>
            <a:r>
              <a:rPr lang="en-IN" dirty="0">
                <a:latin typeface="Times New Roman" panose="02020603050405020304" pitchFamily="18" charset="0"/>
                <a:cs typeface="Times New Roman" panose="02020603050405020304" pitchFamily="18" charset="0"/>
              </a:rPr>
              <a:t>"A Review of Text Classification Algorithms for Detecting Fake News." IEEE Access, 8, 134055-134070.</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Li, J., Liu, Z., &amp; Wang, H. (2022). </a:t>
            </a:r>
            <a:r>
              <a:rPr lang="en-IN" dirty="0">
                <a:latin typeface="Times New Roman" panose="02020603050405020304" pitchFamily="18" charset="0"/>
                <a:cs typeface="Times New Roman" panose="02020603050405020304" pitchFamily="18" charset="0"/>
              </a:rPr>
              <a:t>"Cross-lingual Text Classification Using Multi-View Learning." IEEE Transactions on Neural Networks and Learning Systems, 33(4), 1607-1620.</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Sharma, N., Singh, S. S., &amp; Kumar, V. P. (2022). </a:t>
            </a:r>
            <a:r>
              <a:rPr lang="en-IN" dirty="0">
                <a:latin typeface="Times New Roman" panose="02020603050405020304" pitchFamily="18" charset="0"/>
                <a:cs typeface="Times New Roman" panose="02020603050405020304" pitchFamily="18" charset="0"/>
              </a:rPr>
              <a:t>"Deep Learning for Multilingual Text Classification: A Comparative Study." IEEE Transactions on Emerging Topics in Computing, 10(2), 160-172.</a:t>
            </a: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97F3-8D3C-ABC0-7E37-3EE98BC42367}"/>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777EED0C-931B-A261-82A8-0E835775A698}"/>
              </a:ext>
            </a:extLst>
          </p:cNvPr>
          <p:cNvSpPr>
            <a:spLocks noGrp="1"/>
          </p:cNvSpPr>
          <p:nvPr>
            <p:ph idx="1"/>
          </p:nvPr>
        </p:nvSpPr>
        <p:spPr>
          <a:xfrm>
            <a:off x="812800" y="1143002"/>
            <a:ext cx="10667999" cy="5508810"/>
          </a:xfrm>
        </p:spPr>
        <p:txBody>
          <a:bodyPr>
            <a:normAutofit fontScale="55000" lnSpcReduction="20000"/>
          </a:bodyPr>
          <a:lstStyle/>
          <a:p>
            <a:pPr marL="285750" indent="-285750">
              <a:lnSpc>
                <a:spcPct val="150000"/>
              </a:lnSpc>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Gupta, R., Sharma, S., &amp; Verma, S. (2019). </a:t>
            </a:r>
            <a:r>
              <a:rPr lang="en-IN" sz="3600" dirty="0">
                <a:latin typeface="Times New Roman" panose="02020603050405020304" pitchFamily="18" charset="0"/>
                <a:cs typeface="Times New Roman" panose="02020603050405020304" pitchFamily="18" charset="0"/>
              </a:rPr>
              <a:t>"Automatic Detection of Machine-Generated Text Using Neural Networks." IEEE Access, 7, 164931-164939.</a:t>
            </a:r>
          </a:p>
          <a:p>
            <a:pPr marL="285750" indent="-285750">
              <a:lnSpc>
                <a:spcPct val="150000"/>
              </a:lnSpc>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Singh, A., Gupta, B. K., &amp; Singh, M. R. (2021). </a:t>
            </a:r>
            <a:r>
              <a:rPr lang="en-IN" sz="3600" dirty="0">
                <a:latin typeface="Times New Roman" panose="02020603050405020304" pitchFamily="18" charset="0"/>
                <a:cs typeface="Times New Roman" panose="02020603050405020304" pitchFamily="18" charset="0"/>
              </a:rPr>
              <a:t>"Language-Agnostic Machine Learning Techniques for Text Classification." IEEE Transactions on Computational Social Systems, 8(2), 350-359.</a:t>
            </a:r>
          </a:p>
          <a:p>
            <a:pPr marL="285750" indent="-285750">
              <a:lnSpc>
                <a:spcPct val="150000"/>
              </a:lnSpc>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Wang, C., Chen, Z., &amp; Yu, J. (2021). </a:t>
            </a:r>
            <a:r>
              <a:rPr lang="en-IN" sz="3600" dirty="0">
                <a:latin typeface="Times New Roman" panose="02020603050405020304" pitchFamily="18" charset="0"/>
                <a:cs typeface="Times New Roman" panose="02020603050405020304" pitchFamily="18" charset="0"/>
              </a:rPr>
              <a:t>"Multilingual Text Representation Learning for Cross-Lingual Text Classification." IEEE Transactions on Pattern Analysis and Machine Intelligence, 43(9), 3111-3122.</a:t>
            </a:r>
          </a:p>
          <a:p>
            <a:pPr marL="285750" indent="-285750">
              <a:lnSpc>
                <a:spcPct val="150000"/>
              </a:lnSpc>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Lee, H. S., Park, J. K., &amp; Kim, M. H. (2021). </a:t>
            </a:r>
            <a:r>
              <a:rPr lang="en-IN" sz="3600" dirty="0">
                <a:latin typeface="Times New Roman" panose="02020603050405020304" pitchFamily="18" charset="0"/>
                <a:cs typeface="Times New Roman" panose="02020603050405020304" pitchFamily="18" charset="0"/>
              </a:rPr>
              <a:t>"Detecting Automated Content Generation: A Comprehensive Survey." IEEE Access, 9, 87545-87560.</a:t>
            </a:r>
          </a:p>
          <a:p>
            <a:pPr marL="285750" indent="-285750">
              <a:lnSpc>
                <a:spcPct val="150000"/>
              </a:lnSpc>
              <a:buFont typeface="Arial" panose="020B0604020202020204" pitchFamily="34" charset="0"/>
              <a:buChar char="•"/>
            </a:pPr>
            <a:r>
              <a:rPr lang="en-IN" sz="3600" b="1" dirty="0">
                <a:latin typeface="Times New Roman" panose="02020603050405020304" pitchFamily="18" charset="0"/>
                <a:cs typeface="Times New Roman" panose="02020603050405020304" pitchFamily="18" charset="0"/>
              </a:rPr>
              <a:t>Patel, K. N., George, A. J., &amp; Zhang, N. L. (2022). </a:t>
            </a:r>
            <a:r>
              <a:rPr lang="en-IN" sz="3600" dirty="0">
                <a:latin typeface="Times New Roman" panose="02020603050405020304" pitchFamily="18" charset="0"/>
                <a:cs typeface="Times New Roman" panose="02020603050405020304" pitchFamily="18" charset="0"/>
              </a:rPr>
              <a:t>"Enhanced Text Classification Models for Detecting Machine-Generated Text." IEEE Transactions on Artificial Intelligence, 3(1), 65-77.</a:t>
            </a:r>
          </a:p>
          <a:p>
            <a:endParaRPr lang="en-IN" dirty="0"/>
          </a:p>
        </p:txBody>
      </p:sp>
    </p:spTree>
    <p:extLst>
      <p:ext uri="{BB962C8B-B14F-4D97-AF65-F5344CB8AC3E}">
        <p14:creationId xmlns:p14="http://schemas.microsoft.com/office/powerpoint/2010/main" val="311857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2000" dirty="0"/>
              <a:t>In today’s digital era, the proliferation of machine-generated content poses a significant challenge in distinguishing between human-authored and AI-generated text. The Binary Multilingual Machine-Generated Text Detection project aims to develop a system that can accurately classify text as either machine-generated or human-written. This project spans multiple languages, including English, Indonesian, German, and Russian, addressing a global need for content verification. By leveraging advanced machine learning and deep learning algorithms such as Random Forest, LSTM, and BERT, the project seeks to improve content authenticity and reliability across various digital platforms, tackling one of the critical issues in modern natural language processing.</a:t>
            </a:r>
            <a:endParaRPr lang="en-GB" sz="20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1212E-A840-F274-25E8-A9AFB6A54BC0}"/>
              </a:ext>
            </a:extLst>
          </p:cNvPr>
          <p:cNvSpPr>
            <a:spLocks noGrp="1"/>
          </p:cNvSpPr>
          <p:nvPr>
            <p:ph type="title"/>
          </p:nvPr>
        </p:nvSpPr>
        <p:spPr/>
        <p:txBody>
          <a:bodyPr/>
          <a:lstStyle/>
          <a:p>
            <a:r>
              <a:rPr lang="en-GB" dirty="0"/>
              <a:t>Literature Review</a:t>
            </a:r>
            <a:endParaRPr lang="en-IN" dirty="0"/>
          </a:p>
        </p:txBody>
      </p:sp>
      <p:graphicFrame>
        <p:nvGraphicFramePr>
          <p:cNvPr id="4" name="Content Placeholder 3">
            <a:extLst>
              <a:ext uri="{FF2B5EF4-FFF2-40B4-BE49-F238E27FC236}">
                <a16:creationId xmlns:a16="http://schemas.microsoft.com/office/drawing/2014/main" id="{96A72510-C468-D420-E5C8-2F0064AD8902}"/>
              </a:ext>
            </a:extLst>
          </p:cNvPr>
          <p:cNvGraphicFramePr>
            <a:graphicFrameLocks noGrp="1"/>
          </p:cNvGraphicFramePr>
          <p:nvPr>
            <p:ph idx="1"/>
            <p:extLst>
              <p:ext uri="{D42A27DB-BD31-4B8C-83A1-F6EECF244321}">
                <p14:modId xmlns:p14="http://schemas.microsoft.com/office/powerpoint/2010/main" val="3506809536"/>
              </p:ext>
            </p:extLst>
          </p:nvPr>
        </p:nvGraphicFramePr>
        <p:xfrm>
          <a:off x="528919" y="1161620"/>
          <a:ext cx="11161056" cy="4750341"/>
        </p:xfrm>
        <a:graphic>
          <a:graphicData uri="http://schemas.openxmlformats.org/drawingml/2006/table">
            <a:tbl>
              <a:tblPr firstRow="1" bandRow="1">
                <a:tableStyleId>{5C22544A-7EE6-4342-B048-85BDC9FD1C3A}</a:tableStyleId>
              </a:tblPr>
              <a:tblGrid>
                <a:gridCol w="632277">
                  <a:extLst>
                    <a:ext uri="{9D8B030D-6E8A-4147-A177-3AD203B41FA5}">
                      <a16:colId xmlns:a16="http://schemas.microsoft.com/office/drawing/2014/main" val="1647049236"/>
                    </a:ext>
                  </a:extLst>
                </a:gridCol>
                <a:gridCol w="1851014">
                  <a:extLst>
                    <a:ext uri="{9D8B030D-6E8A-4147-A177-3AD203B41FA5}">
                      <a16:colId xmlns:a16="http://schemas.microsoft.com/office/drawing/2014/main" val="3127653278"/>
                    </a:ext>
                  </a:extLst>
                </a:gridCol>
                <a:gridCol w="1905993">
                  <a:extLst>
                    <a:ext uri="{9D8B030D-6E8A-4147-A177-3AD203B41FA5}">
                      <a16:colId xmlns:a16="http://schemas.microsoft.com/office/drawing/2014/main" val="2240072910"/>
                    </a:ext>
                  </a:extLst>
                </a:gridCol>
                <a:gridCol w="1841848">
                  <a:extLst>
                    <a:ext uri="{9D8B030D-6E8A-4147-A177-3AD203B41FA5}">
                      <a16:colId xmlns:a16="http://schemas.microsoft.com/office/drawing/2014/main" val="698371519"/>
                    </a:ext>
                  </a:extLst>
                </a:gridCol>
                <a:gridCol w="4929924">
                  <a:extLst>
                    <a:ext uri="{9D8B030D-6E8A-4147-A177-3AD203B41FA5}">
                      <a16:colId xmlns:a16="http://schemas.microsoft.com/office/drawing/2014/main" val="4244653877"/>
                    </a:ext>
                  </a:extLst>
                </a:gridCol>
              </a:tblGrid>
              <a:tr h="661056">
                <a:tc>
                  <a:txBody>
                    <a:bodyPr/>
                    <a:lstStyle/>
                    <a:p>
                      <a:r>
                        <a:rPr lang="en-IN" dirty="0"/>
                        <a:t>S.NO  </a:t>
                      </a:r>
                    </a:p>
                  </a:txBody>
                  <a:tcPr/>
                </a:tc>
                <a:tc>
                  <a:txBody>
                    <a:bodyPr/>
                    <a:lstStyle/>
                    <a:p>
                      <a:r>
                        <a:rPr lang="en-IN" dirty="0"/>
                        <a:t>   Year</a:t>
                      </a:r>
                    </a:p>
                  </a:txBody>
                  <a:tcPr/>
                </a:tc>
                <a:tc>
                  <a:txBody>
                    <a:bodyPr/>
                    <a:lstStyle/>
                    <a:p>
                      <a:r>
                        <a:rPr lang="en-IN" dirty="0"/>
                        <a:t>  Authors</a:t>
                      </a:r>
                    </a:p>
                  </a:txBody>
                  <a:tcPr/>
                </a:tc>
                <a:tc>
                  <a:txBody>
                    <a:bodyPr/>
                    <a:lstStyle/>
                    <a:p>
                      <a:r>
                        <a:rPr lang="en-IN" dirty="0"/>
                        <a:t>   Title </a:t>
                      </a:r>
                    </a:p>
                  </a:txBody>
                  <a:tcPr/>
                </a:tc>
                <a:tc>
                  <a:txBody>
                    <a:bodyPr/>
                    <a:lstStyle/>
                    <a:p>
                      <a:r>
                        <a:rPr lang="en-IN" sz="1800" dirty="0"/>
                        <a:t>                 outcomes</a:t>
                      </a:r>
                    </a:p>
                  </a:txBody>
                  <a:tcPr/>
                </a:tc>
                <a:extLst>
                  <a:ext uri="{0D108BD9-81ED-4DB2-BD59-A6C34878D82A}">
                    <a16:rowId xmlns:a16="http://schemas.microsoft.com/office/drawing/2014/main" val="747462476"/>
                  </a:ext>
                </a:extLst>
              </a:tr>
              <a:tr h="2077605">
                <a:tc>
                  <a:txBody>
                    <a:bodyPr/>
                    <a:lstStyle/>
                    <a:p>
                      <a:r>
                        <a:rPr lang="en-IN" dirty="0"/>
                        <a:t>1</a:t>
                      </a:r>
                    </a:p>
                  </a:txBody>
                  <a:tcPr/>
                </a:tc>
                <a:tc>
                  <a:txBody>
                    <a:bodyPr/>
                    <a:lstStyle/>
                    <a:p>
                      <a:r>
                        <a:rPr lang="en-IN" dirty="0"/>
                        <a:t>2020</a:t>
                      </a:r>
                    </a:p>
                  </a:txBody>
                  <a:tcPr/>
                </a:tc>
                <a:tc>
                  <a:txBody>
                    <a:bodyPr/>
                    <a:lstStyle/>
                    <a:p>
                      <a:r>
                        <a:rPr lang="en-IN" dirty="0" err="1"/>
                        <a:t>Han,T.R</a:t>
                      </a:r>
                      <a:r>
                        <a:rPr lang="en-IN" dirty="0"/>
                        <a:t>., &amp; Kim, J.H.</a:t>
                      </a:r>
                    </a:p>
                  </a:txBody>
                  <a:tcPr/>
                </a:tc>
                <a:tc>
                  <a:txBody>
                    <a:bodyPr/>
                    <a:lstStyle/>
                    <a:p>
                      <a:r>
                        <a:rPr lang="en-IN" dirty="0"/>
                        <a:t>“A Survey on Text </a:t>
                      </a:r>
                      <a:r>
                        <a:rPr lang="en-IN" dirty="0" err="1"/>
                        <a:t>Classification:From</a:t>
                      </a:r>
                      <a:r>
                        <a:rPr lang="en-IN" dirty="0"/>
                        <a:t> Shallow to Deep Learning.”</a:t>
                      </a:r>
                    </a:p>
                  </a:txBody>
                  <a:tcPr/>
                </a:tc>
                <a:tc>
                  <a:txBody>
                    <a:bodyPr/>
                    <a:lstStyle/>
                    <a:p>
                      <a:r>
                        <a:rPr lang="en-IN" sz="1800" dirty="0"/>
                        <a:t>This paper provides a comprehensive review to text classification techniques, tracing the evolution from traditional methods to modern deep learning approaches. It outlines the strengths and limitations of various methods, offering insights into future research directions  </a:t>
                      </a:r>
                    </a:p>
                  </a:txBody>
                  <a:tcPr/>
                </a:tc>
                <a:extLst>
                  <a:ext uri="{0D108BD9-81ED-4DB2-BD59-A6C34878D82A}">
                    <a16:rowId xmlns:a16="http://schemas.microsoft.com/office/drawing/2014/main" val="470166958"/>
                  </a:ext>
                </a:extLst>
              </a:tr>
              <a:tr h="1944706">
                <a:tc>
                  <a:txBody>
                    <a:bodyPr/>
                    <a:lstStyle/>
                    <a:p>
                      <a:r>
                        <a:rPr lang="en-IN" dirty="0"/>
                        <a:t>2</a:t>
                      </a:r>
                    </a:p>
                  </a:txBody>
                  <a:tcPr/>
                </a:tc>
                <a:tc>
                  <a:txBody>
                    <a:bodyPr/>
                    <a:lstStyle/>
                    <a:p>
                      <a:r>
                        <a:rPr lang="en-IN" dirty="0"/>
                        <a:t>2022</a:t>
                      </a:r>
                    </a:p>
                  </a:txBody>
                  <a:tcPr/>
                </a:tc>
                <a:tc>
                  <a:txBody>
                    <a:bodyPr/>
                    <a:lstStyle/>
                    <a:p>
                      <a:r>
                        <a:rPr lang="en-IN" dirty="0"/>
                        <a:t>Wu, Y., Wang, X., &amp; Xu, X.</a:t>
                      </a:r>
                    </a:p>
                  </a:txBody>
                  <a:tcPr/>
                </a:tc>
                <a:tc>
                  <a:txBody>
                    <a:bodyPr/>
                    <a:lstStyle/>
                    <a:p>
                      <a:r>
                        <a:rPr lang="en-IN" dirty="0"/>
                        <a:t>“Multilingual Text Classification with Transformer Models.”</a:t>
                      </a:r>
                    </a:p>
                  </a:txBody>
                  <a:tcPr/>
                </a:tc>
                <a:tc>
                  <a:txBody>
                    <a:bodyPr/>
                    <a:lstStyle/>
                    <a:p>
                      <a:r>
                        <a:rPr lang="en-IN" dirty="0"/>
                        <a:t>This study explore the application of transformer models for multilingual text classification. It demonstrates how transformer enhance performances across various languages by leveraging context and semantic information, setting new benchmarks in the field.</a:t>
                      </a:r>
                    </a:p>
                  </a:txBody>
                  <a:tcPr/>
                </a:tc>
                <a:extLst>
                  <a:ext uri="{0D108BD9-81ED-4DB2-BD59-A6C34878D82A}">
                    <a16:rowId xmlns:a16="http://schemas.microsoft.com/office/drawing/2014/main" val="379262839"/>
                  </a:ext>
                </a:extLst>
              </a:tr>
            </a:tbl>
          </a:graphicData>
        </a:graphic>
      </p:graphicFrame>
    </p:spTree>
    <p:extLst>
      <p:ext uri="{BB962C8B-B14F-4D97-AF65-F5344CB8AC3E}">
        <p14:creationId xmlns:p14="http://schemas.microsoft.com/office/powerpoint/2010/main" val="1018340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44CF348-F288-90E8-8FF4-B1AC38243D0E}"/>
              </a:ext>
            </a:extLst>
          </p:cNvPr>
          <p:cNvGraphicFramePr>
            <a:graphicFrameLocks noGrp="1"/>
          </p:cNvGraphicFramePr>
          <p:nvPr>
            <p:extLst>
              <p:ext uri="{D42A27DB-BD31-4B8C-83A1-F6EECF244321}">
                <p14:modId xmlns:p14="http://schemas.microsoft.com/office/powerpoint/2010/main" val="4091530141"/>
              </p:ext>
            </p:extLst>
          </p:nvPr>
        </p:nvGraphicFramePr>
        <p:xfrm>
          <a:off x="537881" y="1021977"/>
          <a:ext cx="11313461" cy="4908528"/>
        </p:xfrm>
        <a:graphic>
          <a:graphicData uri="http://schemas.openxmlformats.org/drawingml/2006/table">
            <a:tbl>
              <a:tblPr firstRow="1" bandRow="1">
                <a:tableStyleId>{5C22544A-7EE6-4342-B048-85BDC9FD1C3A}</a:tableStyleId>
              </a:tblPr>
              <a:tblGrid>
                <a:gridCol w="771816">
                  <a:extLst>
                    <a:ext uri="{9D8B030D-6E8A-4147-A177-3AD203B41FA5}">
                      <a16:colId xmlns:a16="http://schemas.microsoft.com/office/drawing/2014/main" val="1978498326"/>
                    </a:ext>
                  </a:extLst>
                </a:gridCol>
                <a:gridCol w="1797649">
                  <a:extLst>
                    <a:ext uri="{9D8B030D-6E8A-4147-A177-3AD203B41FA5}">
                      <a16:colId xmlns:a16="http://schemas.microsoft.com/office/drawing/2014/main" val="4079977670"/>
                    </a:ext>
                  </a:extLst>
                </a:gridCol>
                <a:gridCol w="2178673">
                  <a:extLst>
                    <a:ext uri="{9D8B030D-6E8A-4147-A177-3AD203B41FA5}">
                      <a16:colId xmlns:a16="http://schemas.microsoft.com/office/drawing/2014/main" val="2831727795"/>
                    </a:ext>
                  </a:extLst>
                </a:gridCol>
                <a:gridCol w="2138600">
                  <a:extLst>
                    <a:ext uri="{9D8B030D-6E8A-4147-A177-3AD203B41FA5}">
                      <a16:colId xmlns:a16="http://schemas.microsoft.com/office/drawing/2014/main" val="1034411289"/>
                    </a:ext>
                  </a:extLst>
                </a:gridCol>
                <a:gridCol w="4426723">
                  <a:extLst>
                    <a:ext uri="{9D8B030D-6E8A-4147-A177-3AD203B41FA5}">
                      <a16:colId xmlns:a16="http://schemas.microsoft.com/office/drawing/2014/main" val="804137443"/>
                    </a:ext>
                  </a:extLst>
                </a:gridCol>
              </a:tblGrid>
              <a:tr h="574446">
                <a:tc>
                  <a:txBody>
                    <a:bodyPr/>
                    <a:lstStyle/>
                    <a:p>
                      <a:r>
                        <a:rPr lang="en-IN" dirty="0"/>
                        <a:t>S.NO</a:t>
                      </a:r>
                    </a:p>
                  </a:txBody>
                  <a:tcPr/>
                </a:tc>
                <a:tc>
                  <a:txBody>
                    <a:bodyPr/>
                    <a:lstStyle/>
                    <a:p>
                      <a:r>
                        <a:rPr lang="en-IN" dirty="0"/>
                        <a:t>    Year</a:t>
                      </a:r>
                    </a:p>
                  </a:txBody>
                  <a:tcPr/>
                </a:tc>
                <a:tc>
                  <a:txBody>
                    <a:bodyPr/>
                    <a:lstStyle/>
                    <a:p>
                      <a:r>
                        <a:rPr lang="en-IN" dirty="0"/>
                        <a:t>   Authors</a:t>
                      </a:r>
                    </a:p>
                  </a:txBody>
                  <a:tcPr/>
                </a:tc>
                <a:tc>
                  <a:txBody>
                    <a:bodyPr/>
                    <a:lstStyle/>
                    <a:p>
                      <a:r>
                        <a:rPr lang="en-IN" dirty="0"/>
                        <a:t>    Title </a:t>
                      </a:r>
                    </a:p>
                  </a:txBody>
                  <a:tcPr/>
                </a:tc>
                <a:tc>
                  <a:txBody>
                    <a:bodyPr/>
                    <a:lstStyle/>
                    <a:p>
                      <a:r>
                        <a:rPr lang="en-IN" dirty="0"/>
                        <a:t>        Outcomes</a:t>
                      </a:r>
                    </a:p>
                  </a:txBody>
                  <a:tcPr/>
                </a:tc>
                <a:extLst>
                  <a:ext uri="{0D108BD9-81ED-4DB2-BD59-A6C34878D82A}">
                    <a16:rowId xmlns:a16="http://schemas.microsoft.com/office/drawing/2014/main" val="122184226"/>
                  </a:ext>
                </a:extLst>
              </a:tr>
              <a:tr h="2048082">
                <a:tc>
                  <a:txBody>
                    <a:bodyPr/>
                    <a:lstStyle/>
                    <a:p>
                      <a:r>
                        <a:rPr lang="en-IN" dirty="0"/>
                        <a:t>3</a:t>
                      </a:r>
                    </a:p>
                  </a:txBody>
                  <a:tcPr/>
                </a:tc>
                <a:tc>
                  <a:txBody>
                    <a:bodyPr/>
                    <a:lstStyle/>
                    <a:p>
                      <a:r>
                        <a:rPr lang="en-IN" dirty="0"/>
                        <a:t>2020</a:t>
                      </a:r>
                    </a:p>
                  </a:txBody>
                  <a:tcPr/>
                </a:tc>
                <a:tc>
                  <a:txBody>
                    <a:bodyPr/>
                    <a:lstStyle/>
                    <a:p>
                      <a:r>
                        <a:rPr lang="en-IN" dirty="0"/>
                        <a:t>Al-Hadhrami, F., Idris, M. I., &amp; Al-</a:t>
                      </a:r>
                      <a:r>
                        <a:rPr lang="en-IN" dirty="0" err="1"/>
                        <a:t>Kahtani</a:t>
                      </a:r>
                      <a:r>
                        <a:rPr lang="en-IN" dirty="0"/>
                        <a:t>, A</a:t>
                      </a:r>
                    </a:p>
                  </a:txBody>
                  <a:tcPr/>
                </a:tc>
                <a:tc>
                  <a:txBody>
                    <a:bodyPr/>
                    <a:lstStyle/>
                    <a:p>
                      <a:r>
                        <a:rPr lang="en-IN" dirty="0"/>
                        <a:t>“A Review of Text Classification Algorithms for Detecting Fake News.”</a:t>
                      </a:r>
                    </a:p>
                  </a:txBody>
                  <a:tcPr/>
                </a:tc>
                <a:tc>
                  <a:txBody>
                    <a:bodyPr/>
                    <a:lstStyle/>
                    <a:p>
                      <a:r>
                        <a:rPr lang="en-IN" dirty="0"/>
                        <a:t>This Review paper examines various text classification algorithms specifically designed for fake news detection. It discusses the effectiveness of different approaches and provides recommendations for improving classification accuracy in the context of misinformation.</a:t>
                      </a:r>
                    </a:p>
                  </a:txBody>
                  <a:tcPr/>
                </a:tc>
                <a:extLst>
                  <a:ext uri="{0D108BD9-81ED-4DB2-BD59-A6C34878D82A}">
                    <a16:rowId xmlns:a16="http://schemas.microsoft.com/office/drawing/2014/main" val="2187231374"/>
                  </a:ext>
                </a:extLst>
              </a:tr>
              <a:tr h="2048082">
                <a:tc>
                  <a:txBody>
                    <a:bodyPr/>
                    <a:lstStyle/>
                    <a:p>
                      <a:r>
                        <a:rPr lang="en-IN" dirty="0"/>
                        <a:t>4</a:t>
                      </a:r>
                    </a:p>
                  </a:txBody>
                  <a:tcPr/>
                </a:tc>
                <a:tc>
                  <a:txBody>
                    <a:bodyPr/>
                    <a:lstStyle/>
                    <a:p>
                      <a:r>
                        <a:rPr lang="en-IN" dirty="0"/>
                        <a:t>2022</a:t>
                      </a:r>
                    </a:p>
                  </a:txBody>
                  <a:tcPr/>
                </a:tc>
                <a:tc>
                  <a:txBody>
                    <a:bodyPr/>
                    <a:lstStyle/>
                    <a:p>
                      <a:r>
                        <a:rPr lang="en-IN" dirty="0"/>
                        <a:t>Li, J., </a:t>
                      </a:r>
                      <a:r>
                        <a:rPr lang="en-IN" dirty="0" err="1"/>
                        <a:t>Liu,Z</a:t>
                      </a:r>
                      <a:r>
                        <a:rPr lang="en-IN" dirty="0"/>
                        <a:t>., &amp; Wang, H.</a:t>
                      </a:r>
                    </a:p>
                  </a:txBody>
                  <a:tcPr/>
                </a:tc>
                <a:tc>
                  <a:txBody>
                    <a:bodyPr/>
                    <a:lstStyle/>
                    <a:p>
                      <a:r>
                        <a:rPr lang="en-IN" dirty="0"/>
                        <a:t>“Cross-lingual Text Classification Using Multi-view learning.”</a:t>
                      </a:r>
                    </a:p>
                  </a:txBody>
                  <a:tcPr/>
                </a:tc>
                <a:tc>
                  <a:txBody>
                    <a:bodyPr/>
                    <a:lstStyle/>
                    <a:p>
                      <a:r>
                        <a:rPr lang="en-IN" dirty="0"/>
                        <a:t>The paper presents a novel multi-view learning framework for cross-lingual text </a:t>
                      </a:r>
                      <a:r>
                        <a:rPr lang="en-IN" dirty="0" err="1"/>
                        <a:t>classification.It</a:t>
                      </a:r>
                      <a:r>
                        <a:rPr lang="en-IN" dirty="0"/>
                        <a:t> highlights hoe combing multiple perspective can improve classification performance across languages, particularly in handling diverse linguistic features. </a:t>
                      </a:r>
                    </a:p>
                  </a:txBody>
                  <a:tcPr/>
                </a:tc>
                <a:extLst>
                  <a:ext uri="{0D108BD9-81ED-4DB2-BD59-A6C34878D82A}">
                    <a16:rowId xmlns:a16="http://schemas.microsoft.com/office/drawing/2014/main" val="2178243942"/>
                  </a:ext>
                </a:extLst>
              </a:tr>
            </a:tbl>
          </a:graphicData>
        </a:graphic>
      </p:graphicFrame>
    </p:spTree>
    <p:extLst>
      <p:ext uri="{BB962C8B-B14F-4D97-AF65-F5344CB8AC3E}">
        <p14:creationId xmlns:p14="http://schemas.microsoft.com/office/powerpoint/2010/main" val="15873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a:xfrm>
            <a:off x="620295" y="274640"/>
            <a:ext cx="10668000" cy="487362"/>
          </a:xfrm>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US" sz="2000" b="1" dirty="0"/>
              <a:t>Language Diversity</a:t>
            </a:r>
            <a:r>
              <a:rPr lang="en-US" sz="2000" dirty="0"/>
              <a:t>: Most methods are trained on a limited number of languages, often English, resulting in decreased accuracy for detecting AI-generated text in other languages. Multilingual detection becomes challenging due to differences in syntax, grammar, and structure.</a:t>
            </a:r>
          </a:p>
          <a:p>
            <a:r>
              <a:rPr lang="en-US" sz="2000" b="1" dirty="0"/>
              <a:t>Advanced AI Models</a:t>
            </a:r>
            <a:r>
              <a:rPr lang="en-US" sz="2000" dirty="0"/>
              <a:t>: Newer AI text generation models (e.g., GPT-4) produce more coherent and human-like text, making it increasingly difficult for existing detection methods to identify machine-generated content accurately.</a:t>
            </a:r>
          </a:p>
          <a:p>
            <a:r>
              <a:rPr lang="en-US" sz="2000" b="1" dirty="0"/>
              <a:t>Code-Switching</a:t>
            </a:r>
            <a:r>
              <a:rPr lang="en-US" sz="2000" dirty="0"/>
              <a:t>: Detecting machine-generated text in conversations where multiple languages are used (code-switching) is still a challenge. Most systems are optimized for monolingual texts and fail when languages are mixed.</a:t>
            </a: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The proposed system for the Binary Multilingual Machine-Generated Text Detection project aims to develop a robust classification framework by integrating a variety of advanced machine learning and deep learning algorithms. The system will utilize Random Forest to reduce overfitting and provide feature importance insights through multiple decision trees. Long Short-Term Memory (LSTM) Networks will capture long-term dependencies and contextual nuances in text sequences. Bidirectional Encoder Representations from Transformers (BERT) will enhance understanding by considering both left and right context in text, delivering state-of-the-art performance. Decision Trees will offer interpretability and flexibility in modeling complex relationships, while Logistic Regression will provide a straightforward and efficient approach for binary classification. This combination of algorithms will ensure high accuracy and reliability in distinguishing between machine-generated and human-written text.</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The objective of the Binary Multilingual Machine-Generated Text Detection project is to develop a highly accurate system for classifying text as either machine-generated or human-written. By leveraging a diverse dataset and implementing a range of algorithms, including Random Forest, LSTM, BERT, Decision Tree, and Logistic Regression, the project aims to achieve robust performance in detecting text origins. This system will handle multilingual inputs effectively, providing reliable verification of content authenticity in a rapidly evolving digital landscape. Additionally, the project seeks to address the growing challenge of automated content generation by ensuring that the model can adapt to various languages and textual nuances, thereby enhancing the reliability of digital content verification across global platforms.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40"/>
            <a:ext cx="10668000" cy="487362"/>
          </a:xfrm>
        </p:spPr>
        <p:txBody>
          <a:bodyPr/>
          <a:lstStyle/>
          <a:p>
            <a:r>
              <a:rPr lang="en-GB" dirty="0"/>
              <a:t>Methodology/Modules</a:t>
            </a:r>
          </a:p>
        </p:txBody>
      </p:sp>
      <p:sp>
        <p:nvSpPr>
          <p:cNvPr id="3" name="Content Placeholder 2"/>
          <p:cNvSpPr>
            <a:spLocks noGrp="1"/>
          </p:cNvSpPr>
          <p:nvPr>
            <p:ph idx="1"/>
          </p:nvPr>
        </p:nvSpPr>
        <p:spPr/>
        <p:txBody>
          <a:bodyPr>
            <a:normAutofit lnSpcReduction="10000"/>
          </a:bodyPr>
          <a:lstStyle/>
          <a:p>
            <a:pPr marL="0" indent="0">
              <a:buNone/>
            </a:pPr>
            <a:r>
              <a:rPr lang="en-US" sz="2000" b="1" dirty="0"/>
              <a:t>1. Data Preprocessing</a:t>
            </a:r>
          </a:p>
          <a:p>
            <a:pPr marL="0" indent="0">
              <a:buNone/>
            </a:pPr>
            <a:r>
              <a:rPr lang="en-US" sz="1800" i="1" u="sng" dirty="0"/>
              <a:t>Text Normalization</a:t>
            </a:r>
            <a:r>
              <a:rPr lang="en-US" sz="1800" dirty="0"/>
              <a:t>: Removing stop words, punctuation, and standardizing text structures across languages.</a:t>
            </a:r>
          </a:p>
          <a:p>
            <a:pPr marL="0" indent="0">
              <a:buNone/>
            </a:pPr>
            <a:r>
              <a:rPr lang="en-US" sz="1800" u="sng" dirty="0"/>
              <a:t>Language Detection</a:t>
            </a:r>
            <a:r>
              <a:rPr lang="en-US" sz="1800" dirty="0"/>
              <a:t>: Identifies the language of the input text using models like </a:t>
            </a:r>
            <a:r>
              <a:rPr lang="en-US" sz="1800" dirty="0" err="1"/>
              <a:t>fastText</a:t>
            </a:r>
            <a:r>
              <a:rPr lang="en-US" sz="1800" dirty="0"/>
              <a:t> or </a:t>
            </a:r>
            <a:r>
              <a:rPr lang="en-US" sz="1800" dirty="0" err="1"/>
              <a:t>langID</a:t>
            </a:r>
            <a:r>
              <a:rPr lang="en-US" sz="1800" dirty="0"/>
              <a:t>.</a:t>
            </a:r>
          </a:p>
          <a:p>
            <a:pPr marL="0" indent="0">
              <a:buNone/>
            </a:pPr>
            <a:r>
              <a:rPr lang="en-US" sz="1800" u="sng" dirty="0"/>
              <a:t>Tokenization</a:t>
            </a:r>
            <a:r>
              <a:rPr lang="en-US" sz="1800" dirty="0"/>
              <a:t>: Breaks text into meaningful units, accommodating different languages and scripts.</a:t>
            </a:r>
          </a:p>
          <a:p>
            <a:pPr marL="0" indent="0">
              <a:buNone/>
            </a:pPr>
            <a:r>
              <a:rPr lang="en-IN" sz="1800" b="1" dirty="0"/>
              <a:t>2. </a:t>
            </a:r>
            <a:r>
              <a:rPr lang="en-IN" sz="2000" b="1" dirty="0"/>
              <a:t>Classification</a:t>
            </a:r>
          </a:p>
          <a:p>
            <a:pPr marL="0" indent="0">
              <a:buNone/>
            </a:pPr>
            <a:r>
              <a:rPr lang="en-IN" sz="1800" u="sng" dirty="0"/>
              <a:t>Binary Classifier</a:t>
            </a:r>
            <a:r>
              <a:rPr lang="en-IN" sz="1800" dirty="0"/>
              <a:t>: Uses machine learning (e.g., SVM, Random Forest) or deep learning models (e.g., neural networks) to classify text as machine or human-generated.</a:t>
            </a:r>
          </a:p>
          <a:p>
            <a:pPr marL="0" indent="0">
              <a:buNone/>
            </a:pPr>
            <a:r>
              <a:rPr lang="en-IN" sz="1800" u="sng" dirty="0"/>
              <a:t>Multilingual Adaptation</a:t>
            </a:r>
            <a:r>
              <a:rPr lang="en-IN" sz="1800" dirty="0"/>
              <a:t>: Trained on multilingual datasets to work across diverse languages.</a:t>
            </a:r>
            <a:endParaRPr lang="en-US" sz="2000" dirty="0"/>
          </a:p>
          <a:p>
            <a:pPr marL="0" indent="0">
              <a:buNone/>
            </a:pPr>
            <a:r>
              <a:rPr lang="en-US" sz="1800" b="1" dirty="0"/>
              <a:t>3. Code-Switching Detection</a:t>
            </a:r>
          </a:p>
          <a:p>
            <a:pPr marL="0" indent="0">
              <a:buNone/>
            </a:pPr>
            <a:r>
              <a:rPr lang="en-US" sz="1800" u="sng" dirty="0"/>
              <a:t>Dynamic Language Modeling: </a:t>
            </a:r>
            <a:r>
              <a:rPr lang="en-US" sz="1800" dirty="0"/>
              <a:t>Develop models that can adapt to and analyze segments of text with mixed languages.</a:t>
            </a:r>
          </a:p>
          <a:p>
            <a:pPr marL="0" indent="0">
              <a:buNone/>
            </a:pPr>
            <a:r>
              <a:rPr lang="en-US" sz="1800" u="sng" dirty="0"/>
              <a:t>Specialized Modules: </a:t>
            </a:r>
            <a:r>
              <a:rPr lang="en-US" sz="1800" dirty="0"/>
              <a:t>Create specific detection mechanisms for identifying code-switched phrases and their contexts.</a:t>
            </a:r>
          </a:p>
          <a:p>
            <a:pPr marL="0" indent="0">
              <a:buNone/>
            </a:pPr>
            <a:endParaRPr lang="en-IN" sz="1800"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70DC20CF-CB12-1BFB-BBE6-FBA5469049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1727" y="1499891"/>
            <a:ext cx="7270710" cy="4662055"/>
          </a:xfrm>
          <a:prstGeom prst="rect">
            <a:avLst/>
          </a:prstGeo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191</TotalTime>
  <Words>1765</Words>
  <Application>Microsoft Office PowerPoint</Application>
  <PresentationFormat>Widescreen</PresentationFormat>
  <Paragraphs>127</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Cambria</vt:lpstr>
      <vt:lpstr>Times New Roman</vt:lpstr>
      <vt:lpstr>Verdana</vt:lpstr>
      <vt:lpstr>Bioinformatics</vt:lpstr>
      <vt:lpstr>Binary multilungual Machine-Generated text detection</vt:lpstr>
      <vt:lpstr>Introduction</vt:lpstr>
      <vt:lpstr>Literature Review</vt:lpstr>
      <vt:lpstr>PowerPoint Presentation</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Yashaswini Reddy</cp:lastModifiedBy>
  <cp:revision>19</cp:revision>
  <dcterms:created xsi:type="dcterms:W3CDTF">2023-03-16T03:26:27Z</dcterms:created>
  <dcterms:modified xsi:type="dcterms:W3CDTF">2024-10-19T06:15:20Z</dcterms:modified>
</cp:coreProperties>
</file>