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68" r:id="rId5"/>
    <p:sldId id="272" r:id="rId6"/>
    <p:sldId id="271" r:id="rId7"/>
    <p:sldId id="273"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8875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PROJECT TITLE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886409593"/>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r>
              <a:rPr lang="en-US" dirty="0"/>
              <a:t>PSCS64</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KG info systems </a:t>
            </a:r>
            <a:r>
              <a:rPr lang="en-US" dirty="0" err="1">
                <a:latin typeface="Cambria" panose="02040503050406030204" pitchFamily="18" charset="0"/>
                <a:ea typeface="Cambria" panose="02040503050406030204" pitchFamily="18" charset="0"/>
              </a:rPr>
              <a:t>pvt</a:t>
            </a:r>
            <a:r>
              <a:rPr lang="en-US" dirty="0">
                <a:latin typeface="Cambria" panose="02040503050406030204" pitchFamily="18" charset="0"/>
                <a:ea typeface="Cambria" panose="02040503050406030204" pitchFamily="18" charset="0"/>
              </a:rPr>
              <a:t> ltd</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 A chat bot which can interpret the customer complaints or queries, search the DB for resolution and in case new solution found, hand it over to support staff. Based on the conversation b/w customer and staff, update the DB, be prepared to handle similar queries in future. </a:t>
            </a:r>
          </a:p>
          <a:p>
            <a:pPr marL="342900" lvl="0" indent="-190500" algn="just">
              <a:lnSpc>
                <a:spcPct val="200000"/>
              </a:lnSpc>
              <a:spcBef>
                <a:spcPts val="0"/>
              </a:spcBef>
              <a:buNone/>
            </a:pP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complex</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2999"/>
            <a:ext cx="10750550" cy="5153025"/>
          </a:xfrm>
          <a:prstGeom prst="rect">
            <a:avLst/>
          </a:prstGeom>
          <a:noFill/>
          <a:ln>
            <a:noFill/>
          </a:ln>
        </p:spPr>
        <p:txBody>
          <a:bodyPr spcFirstLastPara="1" wrap="square" lIns="91425" tIns="45700" rIns="91425" bIns="45700" anchor="t" anchorCtr="0">
            <a:normAutofit fontScale="92500" lnSpcReduction="20000"/>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r>
              <a:rPr lang="en-IN" altLang="en-US" sz="2400" b="1" dirty="0">
                <a:latin typeface="Cambria" panose="02040503050406030204" pitchFamily="18" charset="0"/>
                <a:ea typeface="Cambria" panose="02040503050406030204" pitchFamily="18" charset="0"/>
              </a:rPr>
              <a:t>Frontend:</a:t>
            </a: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React.js</a:t>
            </a: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HTML, CSS</a:t>
            </a: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JavaScript</a:t>
            </a:r>
          </a:p>
          <a:p>
            <a:pPr marL="152400" lvl="0" indent="0" algn="just" rtl="0">
              <a:lnSpc>
                <a:spcPct val="150000"/>
              </a:lnSpc>
              <a:spcBef>
                <a:spcPts val="0"/>
              </a:spcBef>
              <a:spcAft>
                <a:spcPts val="0"/>
              </a:spcAft>
              <a:buClr>
                <a:schemeClr val="dk1"/>
              </a:buClr>
              <a:buSzPct val="100000"/>
              <a:buNone/>
            </a:pPr>
            <a:r>
              <a:rPr lang="en-IN" altLang="en-US" sz="2400" b="1" dirty="0">
                <a:latin typeface="Cambria" panose="02040503050406030204" pitchFamily="18" charset="0"/>
                <a:ea typeface="Cambria" panose="02040503050406030204" pitchFamily="18" charset="0"/>
              </a:rPr>
              <a:t>Backend:</a:t>
            </a:r>
            <a:endParaRPr lang="en-IN" altLang="en-US" sz="2400" dirty="0">
              <a:latin typeface="Cambria" panose="02040503050406030204" pitchFamily="18" charset="0"/>
              <a:ea typeface="Cambria" panose="02040503050406030204" pitchFamily="18" charset="0"/>
            </a:endParaRP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Node.js with Express.js</a:t>
            </a: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Python/Django</a:t>
            </a: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MongoDB/MySQL</a:t>
            </a: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Firebase</a:t>
            </a:r>
          </a:p>
          <a:p>
            <a:pPr marL="609600" lvl="0" indent="-457200" algn="just" rtl="0">
              <a:lnSpc>
                <a:spcPct val="150000"/>
              </a:lnSpc>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cs typeface="Calibri" panose="020F0502020204030204" pitchFamily="34" charset="0"/>
              </a:rPr>
              <a:t>BERT (Bidirectional Encoder Representations from Transformers)</a:t>
            </a:r>
            <a:endParaRPr lang="en-IN" altLang="en-US" sz="2400" dirty="0">
              <a:latin typeface="Cambria" panose="02040503050406030204" pitchFamily="18" charset="0"/>
              <a:ea typeface="Cambria" panose="02040503050406030204" pitchFamily="18" charset="0"/>
              <a:cs typeface="Calibri" panose="020F0502020204030204" pitchFamily="34" charset="0"/>
            </a:endParaRPr>
          </a:p>
          <a:p>
            <a:pPr marL="152400" lvl="0" indent="0" algn="just" rtl="0">
              <a:lnSpc>
                <a:spcPct val="150000"/>
              </a:lnSpc>
              <a:spcBef>
                <a:spcPts val="0"/>
              </a:spcBef>
              <a:spcAft>
                <a:spcPts val="0"/>
              </a:spcAft>
              <a:buClr>
                <a:schemeClr val="dk1"/>
              </a:buClr>
              <a:buSzPct val="100000"/>
              <a:buNone/>
            </a:pPr>
            <a:endParaRPr lang="en-IN" altLang="en-US" sz="24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Software and Hardware Requirements</a:t>
            </a:r>
            <a:r>
              <a:rPr lang="en-US" dirty="0">
                <a:latin typeface="Cambria" panose="02040503050406030204" pitchFamily="18" charset="0"/>
                <a:ea typeface="Cambria" panose="02040503050406030204" pitchFamily="18" charset="0"/>
              </a:rPr>
              <a:t>: </a:t>
            </a:r>
          </a:p>
          <a:p>
            <a:pPr marL="342900" lvl="0" indent="-190500" algn="just" rtl="0">
              <a:lnSpc>
                <a:spcPct val="150000"/>
              </a:lnSpc>
              <a:spcBef>
                <a:spcPts val="0"/>
              </a:spcBef>
              <a:spcAft>
                <a:spcPts val="0"/>
              </a:spcAft>
              <a:buClr>
                <a:schemeClr val="dk1"/>
              </a:buClr>
              <a:buSzPct val="100000"/>
              <a:buNone/>
            </a:pPr>
            <a:r>
              <a:rPr lang="en-IN" altLang="en-US" sz="2400" dirty="0">
                <a:latin typeface="Cambria" panose="02040503050406030204" pitchFamily="18" charset="0"/>
                <a:ea typeface="Cambria" panose="02040503050406030204" pitchFamily="18" charset="0"/>
              </a:rPr>
              <a:t>Operating System: Windows 10, macOS, Linux</a:t>
            </a:r>
          </a:p>
          <a:p>
            <a:pPr marL="342900" lvl="0" indent="-190500" algn="just" rtl="0">
              <a:lnSpc>
                <a:spcPct val="150000"/>
              </a:lnSpc>
              <a:spcBef>
                <a:spcPts val="0"/>
              </a:spcBef>
              <a:spcAft>
                <a:spcPts val="0"/>
              </a:spcAft>
              <a:buClr>
                <a:schemeClr val="dk1"/>
              </a:buClr>
              <a:buSzPct val="100000"/>
              <a:buNone/>
            </a:pPr>
            <a:r>
              <a:rPr lang="en-IN" altLang="en-US" sz="2400" dirty="0">
                <a:latin typeface="Cambria" panose="02040503050406030204" pitchFamily="18" charset="0"/>
                <a:ea typeface="Cambria" panose="02040503050406030204" pitchFamily="18" charset="0"/>
              </a:rPr>
              <a:t>Frameworks: React.js, Node.js/Express.js</a:t>
            </a:r>
          </a:p>
          <a:p>
            <a:pPr marL="342900" lvl="0" indent="-190500" algn="just" rtl="0">
              <a:lnSpc>
                <a:spcPct val="150000"/>
              </a:lnSpc>
              <a:spcBef>
                <a:spcPts val="0"/>
              </a:spcBef>
              <a:spcAft>
                <a:spcPts val="0"/>
              </a:spcAft>
              <a:buClr>
                <a:schemeClr val="dk1"/>
              </a:buClr>
              <a:buSzPct val="100000"/>
              <a:buNone/>
            </a:pPr>
            <a:r>
              <a:rPr lang="en-IN" altLang="en-US" sz="2400" dirty="0">
                <a:latin typeface="Cambria" panose="02040503050406030204" pitchFamily="18" charset="0"/>
                <a:ea typeface="Cambria" panose="02040503050406030204" pitchFamily="18" charset="0"/>
              </a:rPr>
              <a:t>Database: MongoDB, MySQL</a:t>
            </a:r>
          </a:p>
          <a:p>
            <a:pPr marL="152400" lvl="0" indent="0" algn="just" rtl="0">
              <a:lnSpc>
                <a:spcPct val="150000"/>
              </a:lnSpc>
              <a:spcBef>
                <a:spcPts val="0"/>
              </a:spcBef>
              <a:spcAft>
                <a:spcPts val="0"/>
              </a:spcAft>
              <a:buClr>
                <a:schemeClr val="dk1"/>
              </a:buClr>
              <a:buSzPct val="100000"/>
              <a:buNone/>
            </a:pPr>
            <a:r>
              <a:rPr lang="en-IN" altLang="en-US" sz="2400" dirty="0">
                <a:latin typeface="Cambria" panose="02040503050406030204" pitchFamily="18" charset="0"/>
                <a:ea typeface="Cambria" panose="02040503050406030204" pitchFamily="18" charset="0"/>
                <a:sym typeface="+mn-ea"/>
              </a:rPr>
              <a:t>Maps &amp; Geolocations APIs: Google Maps API, OpenStreetMap</a:t>
            </a:r>
            <a:endParaRPr lang="en-IN" altLang="en-US" sz="2400" dirty="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r>
              <a:rPr lang="en-IN" altLang="en-US" sz="2400" dirty="0">
                <a:latin typeface="Cambria" panose="02040503050406030204" pitchFamily="18" charset="0"/>
                <a:ea typeface="Cambria" panose="02040503050406030204" pitchFamily="18" charset="0"/>
              </a:rPr>
              <a:t>Version Control : GitHub/GitLab</a:t>
            </a:r>
          </a:p>
          <a:p>
            <a:pPr marL="342900" indent="-190500" algn="just">
              <a:lnSpc>
                <a:spcPct val="200000"/>
              </a:lnSpc>
              <a:spcBef>
                <a:spcPts val="0"/>
              </a:spcBef>
              <a:buSzPct val="100000"/>
              <a:buNone/>
            </a:pPr>
            <a:r>
              <a:rPr lang="en-US" dirty="0">
                <a:latin typeface="Cambria" panose="02040503050406030204" pitchFamily="18" charset="0"/>
                <a:ea typeface="Cambria" panose="02040503050406030204" pitchFamily="18" charset="0"/>
                <a:cs typeface="Calibri" panose="020F0502020204030204" pitchFamily="34" charset="0"/>
              </a:rPr>
              <a:t>BERT (Bidirectional Encoder Representations from Transformers)</a:t>
            </a:r>
            <a:endParaRPr lang="en-IN" altLang="en-US" sz="2400" dirty="0">
              <a:latin typeface="Cambria" panose="02040503050406030204" pitchFamily="18" charset="0"/>
              <a:ea typeface="Cambria" panose="02040503050406030204" pitchFamily="18" charset="0"/>
              <a:cs typeface="Calibri" panose="020F0502020204030204" pitchFamily="34" charset="0"/>
            </a:endParaRPr>
          </a:p>
          <a:p>
            <a:pPr marL="342900" lvl="0" indent="-190500" algn="just" rtl="0">
              <a:lnSpc>
                <a:spcPct val="200000"/>
              </a:lnSpc>
              <a:spcBef>
                <a:spcPts val="0"/>
              </a:spcBef>
              <a:spcAft>
                <a:spcPts val="0"/>
              </a:spcAft>
              <a:buClr>
                <a:schemeClr val="dk1"/>
              </a:buClr>
              <a:buSzPct val="100000"/>
              <a:buNone/>
            </a:pPr>
            <a:endParaRPr lang="en-US" b="1"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5725" y="1143000"/>
            <a:ext cx="11810999"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Objective</a:t>
            </a:r>
            <a:r>
              <a:rPr lang="en-US" dirty="0">
                <a:latin typeface="Cambria" panose="02040503050406030204" pitchFamily="18" charset="0"/>
                <a:ea typeface="Cambria" panose="02040503050406030204" pitchFamily="18" charset="0"/>
              </a:rPr>
              <a:t>: Develop a chatbot that:</a:t>
            </a:r>
          </a:p>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Interprets Customer Queries/Complaints: </a:t>
            </a:r>
            <a:r>
              <a:rPr lang="en-US" dirty="0">
                <a:latin typeface="Cambria" panose="02040503050406030204" pitchFamily="18" charset="0"/>
                <a:ea typeface="Cambria" panose="02040503050406030204" pitchFamily="18" charset="0"/>
              </a:rPr>
              <a:t>Understands and processes the text input from customers.</a:t>
            </a:r>
          </a:p>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Searches for Resolutions: </a:t>
            </a:r>
            <a:r>
              <a:rPr lang="en-US" dirty="0">
                <a:latin typeface="Cambria" panose="02040503050406030204" pitchFamily="18" charset="0"/>
                <a:ea typeface="Cambria" panose="02040503050406030204" pitchFamily="18" charset="0"/>
              </a:rPr>
              <a:t>Looks up existing solutions in a database to address the customer’s issue.</a:t>
            </a:r>
          </a:p>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Handles New Issues: </a:t>
            </a:r>
            <a:r>
              <a:rPr lang="en-US" dirty="0">
                <a:latin typeface="Cambria" panose="02040503050406030204" pitchFamily="18" charset="0"/>
                <a:ea typeface="Cambria" panose="02040503050406030204" pitchFamily="18" charset="0"/>
              </a:rPr>
              <a:t>Routes unresolved issues to support staff.</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5725" y="1143000"/>
            <a:ext cx="11810999"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Updates the Database: </a:t>
            </a:r>
            <a:r>
              <a:rPr lang="en-US" dirty="0">
                <a:latin typeface="Cambria" panose="02040503050406030204" pitchFamily="18" charset="0"/>
                <a:ea typeface="Cambria" panose="02040503050406030204" pitchFamily="18" charset="0"/>
              </a:rPr>
              <a:t>Based on interactions and solutions provided, updates the database for future reference.</a:t>
            </a:r>
          </a:p>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Learns and Adapts: </a:t>
            </a:r>
            <a:r>
              <a:rPr lang="en-US" dirty="0">
                <a:latin typeface="Cambria" panose="02040503050406030204" pitchFamily="18" charset="0"/>
                <a:ea typeface="Cambria" panose="02040503050406030204" pitchFamily="18" charset="0"/>
              </a:rPr>
              <a:t>Improves over time by learning from past interactions and solutions.</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9645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479539E8-C1EA-0AB3-0BCD-8BD69DD67840}"/>
              </a:ext>
            </a:extLst>
          </p:cNvPr>
          <p:cNvPicPr>
            <a:picLocks noChangeAspect="1"/>
          </p:cNvPicPr>
          <p:nvPr/>
        </p:nvPicPr>
        <p:blipFill>
          <a:blip r:embed="rId3"/>
          <a:stretch>
            <a:fillRect/>
          </a:stretch>
        </p:blipFill>
        <p:spPr>
          <a:xfrm>
            <a:off x="323849" y="999921"/>
            <a:ext cx="11445821" cy="4816715"/>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lnSpcReduction="10000"/>
          </a:bodyPr>
          <a:lstStyle/>
          <a:p>
            <a:pPr algn="l"/>
            <a:endParaRPr lang="en-US" sz="1800" b="0" i="0" u="none" strike="noStrike" baseline="0" dirty="0">
              <a:solidFill>
                <a:srgbClr val="000000"/>
              </a:solidFill>
              <a:latin typeface="Times New Roman" panose="02020603050405020304" pitchFamily="18" charset="0"/>
            </a:endParaRPr>
          </a:p>
          <a:p>
            <a:r>
              <a:rPr lang="en-US" sz="2200" b="0" i="0" u="none" strike="noStrike" baseline="0" dirty="0">
                <a:solidFill>
                  <a:srgbClr val="000000"/>
                </a:solidFill>
                <a:latin typeface="Times New Roman" panose="02020603050405020304" pitchFamily="18" charset="0"/>
              </a:rPr>
              <a:t>[1] </a:t>
            </a:r>
            <a:r>
              <a:rPr lang="en-US" sz="2200" b="0" i="0" u="none" strike="noStrike" baseline="0" dirty="0" err="1">
                <a:solidFill>
                  <a:srgbClr val="000000"/>
                </a:solidFill>
                <a:latin typeface="Cambria" panose="02040503050406030204" pitchFamily="18" charset="0"/>
              </a:rPr>
              <a:t>Dialogflow</a:t>
            </a:r>
            <a:r>
              <a:rPr lang="en-US" sz="2200" b="0" i="0" u="none" strike="noStrike" baseline="0" dirty="0">
                <a:solidFill>
                  <a:srgbClr val="000000"/>
                </a:solidFill>
                <a:latin typeface="Cambria" panose="02040503050406030204" pitchFamily="18" charset="0"/>
              </a:rPr>
              <a:t> Documentation | Google Cloud https://cloud.google.com/dialogflow/docs </a:t>
            </a:r>
          </a:p>
          <a:p>
            <a:endParaRPr lang="en-US" sz="2200" b="0" i="0" u="none" strike="noStrike" baseline="0" dirty="0">
              <a:solidFill>
                <a:srgbClr val="000000"/>
              </a:solidFill>
              <a:latin typeface="Cambria" panose="02040503050406030204" pitchFamily="18" charset="0"/>
            </a:endParaRPr>
          </a:p>
          <a:p>
            <a:r>
              <a:rPr lang="en-US" sz="2200" b="0" i="0" u="none" strike="noStrike" baseline="0" dirty="0">
                <a:solidFill>
                  <a:srgbClr val="000000"/>
                </a:solidFill>
                <a:latin typeface="Times New Roman" panose="02020603050405020304" pitchFamily="18" charset="0"/>
              </a:rPr>
              <a:t>[2] </a:t>
            </a:r>
            <a:r>
              <a:rPr lang="en-US" sz="2200" b="0" i="0" u="none" strike="noStrike" baseline="0" dirty="0">
                <a:solidFill>
                  <a:srgbClr val="000000"/>
                </a:solidFill>
                <a:latin typeface="Cambria" panose="02040503050406030204" pitchFamily="18" charset="0"/>
              </a:rPr>
              <a:t>R Khan, A Das - A complete guide to getting started with chatbots, 2018 – Springer </a:t>
            </a:r>
          </a:p>
          <a:p>
            <a:endParaRPr lang="en-US" sz="2200" b="0" i="0" u="none" strike="noStrike" baseline="0" dirty="0">
              <a:solidFill>
                <a:srgbClr val="000000"/>
              </a:solidFill>
              <a:latin typeface="Cambria" panose="02040503050406030204" pitchFamily="18" charset="0"/>
            </a:endParaRPr>
          </a:p>
          <a:p>
            <a:r>
              <a:rPr lang="en-US" sz="2200" b="0" i="0" u="none" strike="noStrike" baseline="0" dirty="0">
                <a:solidFill>
                  <a:srgbClr val="000000"/>
                </a:solidFill>
                <a:latin typeface="Times New Roman" panose="02020603050405020304" pitchFamily="18" charset="0"/>
              </a:rPr>
              <a:t>[3] </a:t>
            </a:r>
            <a:r>
              <a:rPr lang="en-US" sz="2200" b="0" i="0" u="none" strike="noStrike" baseline="0" dirty="0">
                <a:solidFill>
                  <a:srgbClr val="000000"/>
                </a:solidFill>
                <a:latin typeface="Cambria" panose="02040503050406030204" pitchFamily="18" charset="0"/>
              </a:rPr>
              <a:t>Evaluating and informing the design of chatbots </a:t>
            </a:r>
          </a:p>
          <a:p>
            <a:r>
              <a:rPr lang="en-US" sz="2200" b="0" i="0" u="none" strike="noStrike" baseline="0" dirty="0">
                <a:solidFill>
                  <a:srgbClr val="000000"/>
                </a:solidFill>
                <a:latin typeface="Cambria" panose="02040503050406030204" pitchFamily="18" charset="0"/>
              </a:rPr>
              <a:t>M Jain, P Kumar, R Kota, SN Patel - Proceedings of the 2018 Designing …, 2018 - dl.acm.org </a:t>
            </a:r>
          </a:p>
          <a:p>
            <a:endParaRPr lang="en-US" sz="2200" b="0" i="0" u="none" strike="noStrike" baseline="0" dirty="0">
              <a:solidFill>
                <a:srgbClr val="000000"/>
              </a:solidFill>
              <a:latin typeface="Cambria" panose="02040503050406030204" pitchFamily="18" charset="0"/>
            </a:endParaRPr>
          </a:p>
          <a:p>
            <a:r>
              <a:rPr lang="en-US" sz="2200" b="0" i="0" u="none" strike="noStrike" baseline="0" dirty="0">
                <a:solidFill>
                  <a:srgbClr val="000000"/>
                </a:solidFill>
                <a:latin typeface="Times New Roman" panose="02020603050405020304" pitchFamily="18" charset="0"/>
              </a:rPr>
              <a:t>[4] </a:t>
            </a:r>
            <a:r>
              <a:rPr lang="en-US" sz="2200" b="0" i="0" u="none" strike="noStrike" baseline="0" dirty="0">
                <a:solidFill>
                  <a:srgbClr val="000000"/>
                </a:solidFill>
                <a:latin typeface="Cambria" panose="02040503050406030204" pitchFamily="18" charset="0"/>
              </a:rPr>
              <a:t>Chatbots for learning: A review of educational chatbots for the Facebook Messenger </a:t>
            </a:r>
          </a:p>
          <a:p>
            <a:endParaRPr lang="en-US" sz="1800" b="0" i="0" u="none" strike="noStrike" baseline="0" dirty="0">
              <a:solidFill>
                <a:srgbClr val="000000"/>
              </a:solidFill>
              <a:latin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484</Words>
  <Application>Microsoft Office PowerPoint</Application>
  <PresentationFormat>Widescreen</PresentationFormat>
  <Paragraphs>73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vt:lpstr>
      <vt:lpstr>Times New Roman</vt:lpstr>
      <vt:lpstr>Verdana</vt:lpstr>
      <vt:lpstr>Wingdings</vt:lpstr>
      <vt:lpstr>Bioinformatics</vt:lpstr>
      <vt:lpstr>PROJECT TITLE</vt:lpstr>
      <vt:lpstr>Content</vt:lpstr>
      <vt:lpstr>Problem Statement Number: PSCS64</vt:lpstr>
      <vt:lpstr>Analysis of Problem Statement</vt:lpstr>
      <vt:lpstr>Analysis of Problem Statement (contd...)</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G.CHETHAN REDDY</cp:lastModifiedBy>
  <cp:revision>35</cp:revision>
  <dcterms:modified xsi:type="dcterms:W3CDTF">2024-09-11T15:02:31Z</dcterms:modified>
</cp:coreProperties>
</file>