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69" r:id="rId4"/>
    <p:sldId id="268" r:id="rId5"/>
    <p:sldId id="272" r:id="rId6"/>
    <p:sldId id="271" r:id="rId7"/>
    <p:sldId id="273" r:id="rId8"/>
    <p:sldId id="274" r:id="rId9"/>
    <p:sldId id="270" r:id="rId10"/>
    <p:sldId id="275" r:id="rId11"/>
    <p:sldId id="276"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hnavi Kolimi" userId="9379ef3892a74a49" providerId="LiveId" clId="{4436011D-6D38-45A2-8597-AB7E9F515D01}"/>
    <pc:docChg chg="undo custSel addSld delSld modSld">
      <pc:chgData name="Jahnavi Kolimi" userId="9379ef3892a74a49" providerId="LiveId" clId="{4436011D-6D38-45A2-8597-AB7E9F515D01}" dt="2025-01-10T13:50:15.616" v="237" actId="255"/>
      <pc:docMkLst>
        <pc:docMk/>
      </pc:docMkLst>
      <pc:sldChg chg="modSp add del mod">
        <pc:chgData name="Jahnavi Kolimi" userId="9379ef3892a74a49" providerId="LiveId" clId="{4436011D-6D38-45A2-8597-AB7E9F515D01}" dt="2025-01-10T13:50:15.616" v="237" actId="255"/>
        <pc:sldMkLst>
          <pc:docMk/>
          <pc:sldMk cId="0" sldId="257"/>
        </pc:sldMkLst>
        <pc:spChg chg="mod">
          <ac:chgData name="Jahnavi Kolimi" userId="9379ef3892a74a49" providerId="LiveId" clId="{4436011D-6D38-45A2-8597-AB7E9F515D01}" dt="2025-01-10T13:50:15.616" v="237" actId="255"/>
          <ac:spMkLst>
            <pc:docMk/>
            <pc:sldMk cId="0" sldId="257"/>
            <ac:spMk id="9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8875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CUSTOMER SUPPORT CHATBOT USING AI &amp;ML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Number:197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HASAN HUSSAIN S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endParaRPr lang="en-GB" sz="1700" b="1"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Viva Voice</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6BE10838-D574-E117-C89A-DAB36DE12617}"/>
              </a:ext>
            </a:extLst>
          </p:cNvPr>
          <p:cNvGraphicFramePr>
            <a:graphicFrameLocks noGrp="1"/>
          </p:cNvGraphicFramePr>
          <p:nvPr>
            <p:extLst>
              <p:ext uri="{D42A27DB-BD31-4B8C-83A1-F6EECF244321}">
                <p14:modId xmlns:p14="http://schemas.microsoft.com/office/powerpoint/2010/main" val="2557603231"/>
              </p:ext>
            </p:extLst>
          </p:nvPr>
        </p:nvGraphicFramePr>
        <p:xfrm>
          <a:off x="498904" y="3100409"/>
          <a:ext cx="5514300" cy="2020560"/>
        </p:xfrm>
        <a:graphic>
          <a:graphicData uri="http://schemas.openxmlformats.org/drawingml/2006/table">
            <a:tbl>
              <a:tblPr firstRow="1" bandRow="1"/>
              <a:tblGrid>
                <a:gridCol w="2757150">
                  <a:extLst>
                    <a:ext uri="{9D8B030D-6E8A-4147-A177-3AD203B41FA5}">
                      <a16:colId xmlns:a16="http://schemas.microsoft.com/office/drawing/2014/main" val="2598970066"/>
                    </a:ext>
                  </a:extLst>
                </a:gridCol>
                <a:gridCol w="2757150">
                  <a:extLst>
                    <a:ext uri="{9D8B030D-6E8A-4147-A177-3AD203B41FA5}">
                      <a16:colId xmlns:a16="http://schemas.microsoft.com/office/drawing/2014/main" val="3541713771"/>
                    </a:ext>
                  </a:extLst>
                </a:gridCol>
              </a:tblGrid>
              <a:tr h="404112">
                <a:tc>
                  <a:txBody>
                    <a:bodyPr/>
                    <a:lstStyle/>
                    <a:p>
                      <a:r>
                        <a:rPr lang="en-IN" sz="1800" b="1" dirty="0">
                          <a:latin typeface="Times New Roman" panose="02020603050405020304" pitchFamily="18" charset="0"/>
                          <a:cs typeface="Times New Roman" panose="02020603050405020304" pitchFamily="18" charset="0"/>
                        </a:rPr>
                        <a:t>          ROLL NUMBER</a:t>
                      </a:r>
                    </a:p>
                  </a:txBody>
                  <a:tcPr/>
                </a:tc>
                <a:tc>
                  <a:txBody>
                    <a:bodyPr/>
                    <a:lstStyle/>
                    <a:p>
                      <a:r>
                        <a:rPr lang="en-IN" sz="1800" b="1" dirty="0">
                          <a:latin typeface="Times New Roman" panose="02020603050405020304" pitchFamily="18" charset="0"/>
                          <a:cs typeface="Times New Roman" panose="02020603050405020304" pitchFamily="18" charset="0"/>
                        </a:rPr>
                        <a:t>              NAME</a:t>
                      </a:r>
                    </a:p>
                  </a:txBody>
                  <a:tcPr/>
                </a:tc>
                <a:extLst>
                  <a:ext uri="{0D108BD9-81ED-4DB2-BD59-A6C34878D82A}">
                    <a16:rowId xmlns:a16="http://schemas.microsoft.com/office/drawing/2014/main" val="1211564193"/>
                  </a:ext>
                </a:extLst>
              </a:tr>
              <a:tr h="404112">
                <a:tc>
                  <a:txBody>
                    <a:bodyPr/>
                    <a:lstStyle/>
                    <a:p>
                      <a:r>
                        <a:rPr lang="en-IN" sz="1800" dirty="0">
                          <a:latin typeface="Times New Roman" panose="02020603050405020304" pitchFamily="18" charset="0"/>
                          <a:cs typeface="Times New Roman" panose="02020603050405020304" pitchFamily="18" charset="0"/>
                        </a:rPr>
                        <a:t>20211CSE0036</a:t>
                      </a:r>
                    </a:p>
                  </a:txBody>
                  <a:tcPr/>
                </a:tc>
                <a:tc>
                  <a:txBody>
                    <a:bodyPr/>
                    <a:lstStyle/>
                    <a:p>
                      <a:r>
                        <a:rPr lang="en-IN" sz="1800" dirty="0">
                          <a:latin typeface="Times New Roman" panose="02020603050405020304" pitchFamily="18" charset="0"/>
                          <a:cs typeface="Times New Roman" panose="02020603050405020304" pitchFamily="18" charset="0"/>
                        </a:rPr>
                        <a:t>KOLIMI JAHNAVI</a:t>
                      </a:r>
                    </a:p>
                  </a:txBody>
                  <a:tcPr/>
                </a:tc>
                <a:extLst>
                  <a:ext uri="{0D108BD9-81ED-4DB2-BD59-A6C34878D82A}">
                    <a16:rowId xmlns:a16="http://schemas.microsoft.com/office/drawing/2014/main" val="787355383"/>
                  </a:ext>
                </a:extLst>
              </a:tr>
              <a:tr h="404112">
                <a:tc>
                  <a:txBody>
                    <a:bodyPr/>
                    <a:lstStyle/>
                    <a:p>
                      <a:r>
                        <a:rPr lang="en-IN" sz="1800" dirty="0">
                          <a:latin typeface="Times New Roman" panose="02020603050405020304" pitchFamily="18" charset="0"/>
                          <a:cs typeface="Times New Roman" panose="02020603050405020304" pitchFamily="18" charset="0"/>
                        </a:rPr>
                        <a:t>20211CSE0136</a:t>
                      </a:r>
                    </a:p>
                  </a:txBody>
                  <a:tcPr/>
                </a:tc>
                <a:tc>
                  <a:txBody>
                    <a:bodyPr/>
                    <a:lstStyle/>
                    <a:p>
                      <a:r>
                        <a:rPr lang="en-IN" sz="1800" dirty="0">
                          <a:latin typeface="Times New Roman" panose="02020603050405020304" pitchFamily="18" charset="0"/>
                          <a:cs typeface="Times New Roman" panose="02020603050405020304" pitchFamily="18" charset="0"/>
                        </a:rPr>
                        <a:t>TATICHERLA VARSHA</a:t>
                      </a:r>
                    </a:p>
                  </a:txBody>
                  <a:tcPr/>
                </a:tc>
                <a:extLst>
                  <a:ext uri="{0D108BD9-81ED-4DB2-BD59-A6C34878D82A}">
                    <a16:rowId xmlns:a16="http://schemas.microsoft.com/office/drawing/2014/main" val="763979886"/>
                  </a:ext>
                </a:extLst>
              </a:tr>
              <a:tr h="404112">
                <a:tc>
                  <a:txBody>
                    <a:bodyPr/>
                    <a:lstStyle/>
                    <a:p>
                      <a:r>
                        <a:rPr lang="en-IN" sz="1800" dirty="0">
                          <a:latin typeface="Times New Roman" panose="02020603050405020304" pitchFamily="18" charset="0"/>
                          <a:cs typeface="Times New Roman" panose="02020603050405020304" pitchFamily="18" charset="0"/>
                        </a:rPr>
                        <a:t>20211CSE0027</a:t>
                      </a:r>
                    </a:p>
                  </a:txBody>
                  <a:tcPr/>
                </a:tc>
                <a:tc>
                  <a:txBody>
                    <a:bodyPr/>
                    <a:lstStyle/>
                    <a:p>
                      <a:r>
                        <a:rPr lang="en-IN" sz="1800" dirty="0">
                          <a:latin typeface="Times New Roman" panose="02020603050405020304" pitchFamily="18" charset="0"/>
                          <a:cs typeface="Times New Roman" panose="02020603050405020304" pitchFamily="18" charset="0"/>
                        </a:rPr>
                        <a:t>SADDALA HARSHITHA</a:t>
                      </a:r>
                    </a:p>
                  </a:txBody>
                  <a:tcPr/>
                </a:tc>
                <a:extLst>
                  <a:ext uri="{0D108BD9-81ED-4DB2-BD59-A6C34878D82A}">
                    <a16:rowId xmlns:a16="http://schemas.microsoft.com/office/drawing/2014/main" val="875661263"/>
                  </a:ext>
                </a:extLst>
              </a:tr>
              <a:tr h="404112">
                <a:tc>
                  <a:txBody>
                    <a:bodyPr/>
                    <a:lstStyle/>
                    <a:p>
                      <a:r>
                        <a:rPr lang="en-IN" sz="1800" dirty="0">
                          <a:latin typeface="Times New Roman" panose="02020603050405020304" pitchFamily="18" charset="0"/>
                          <a:cs typeface="Times New Roman" panose="02020603050405020304" pitchFamily="18" charset="0"/>
                        </a:rPr>
                        <a:t>20211CSE0038</a:t>
                      </a:r>
                    </a:p>
                  </a:txBody>
                  <a:tcPr/>
                </a:tc>
                <a:tc>
                  <a:txBody>
                    <a:bodyPr/>
                    <a:lstStyle/>
                    <a:p>
                      <a:r>
                        <a:rPr lang="en-IN" sz="1800" dirty="0">
                          <a:latin typeface="Times New Roman" panose="02020603050405020304" pitchFamily="18" charset="0"/>
                          <a:cs typeface="Times New Roman" panose="02020603050405020304" pitchFamily="18" charset="0"/>
                        </a:rPr>
                        <a:t>R GAGANA SHREE</a:t>
                      </a:r>
                    </a:p>
                  </a:txBody>
                  <a:tcPr/>
                </a:tc>
                <a:extLst>
                  <a:ext uri="{0D108BD9-81ED-4DB2-BD59-A6C34878D82A}">
                    <a16:rowId xmlns:a16="http://schemas.microsoft.com/office/drawing/2014/main" val="376212086"/>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59528-1622-599B-FFD2-6498599FD62E}"/>
              </a:ext>
            </a:extLst>
          </p:cNvPr>
          <p:cNvSpPr>
            <a:spLocks noGrp="1"/>
          </p:cNvSpPr>
          <p:nvPr>
            <p:ph type="title"/>
          </p:nvPr>
        </p:nvSpPr>
        <p:spPr/>
        <p:txBody>
          <a:bodyPr/>
          <a:lstStyle/>
          <a:p>
            <a:r>
              <a:rPr lang="en-IN" dirty="0"/>
              <a:t>Outcomes &amp; Results</a:t>
            </a:r>
          </a:p>
        </p:txBody>
      </p:sp>
      <p:sp>
        <p:nvSpPr>
          <p:cNvPr id="3" name="Text Placeholder 2">
            <a:extLst>
              <a:ext uri="{FF2B5EF4-FFF2-40B4-BE49-F238E27FC236}">
                <a16:creationId xmlns:a16="http://schemas.microsoft.com/office/drawing/2014/main" id="{938C3C61-C96D-AC2A-C398-C858837D5110}"/>
              </a:ext>
            </a:extLst>
          </p:cNvPr>
          <p:cNvSpPr>
            <a:spLocks noGrp="1"/>
          </p:cNvSpPr>
          <p:nvPr>
            <p:ph type="body" idx="1"/>
          </p:nvPr>
        </p:nvSpPr>
        <p:spPr/>
        <p:txBody>
          <a:bodyPr/>
          <a:lstStyle/>
          <a:p>
            <a:pPr marL="342900" lvl="0" indent="-342900">
              <a:tabLst>
                <a:tab pos="457200" algn="l"/>
              </a:tabLst>
            </a:pPr>
            <a:r>
              <a:rPr lang="en-IN" sz="1800" b="1" dirty="0">
                <a:effectLst/>
                <a:latin typeface="Times New Roman" panose="02020603050405020304" pitchFamily="18" charset="0"/>
                <a:ea typeface="Times New Roman" panose="02020603050405020304" pitchFamily="18" charset="0"/>
              </a:rPr>
              <a:t>Improved Response Time:</a:t>
            </a:r>
            <a:r>
              <a:rPr lang="en-IN" sz="1800" dirty="0">
                <a:effectLst/>
                <a:latin typeface="Times New Roman" panose="02020603050405020304" pitchFamily="18" charset="0"/>
                <a:ea typeface="Times New Roman" panose="02020603050405020304" pitchFamily="18" charset="0"/>
              </a:rPr>
              <a:t> The chatbot can provide immediate responses to customer inquiries, significantly reducing wait times compared to traditional support channels. This leads to higher customer satisfaction and retention.</a:t>
            </a:r>
          </a:p>
          <a:p>
            <a:pPr marL="342900" lvl="0" indent="-342900">
              <a:tabLst>
                <a:tab pos="457200" algn="l"/>
              </a:tabLst>
            </a:pPr>
            <a:r>
              <a:rPr lang="en-IN" sz="1800" b="1" dirty="0">
                <a:effectLst/>
                <a:latin typeface="Times New Roman" panose="02020603050405020304" pitchFamily="18" charset="0"/>
                <a:ea typeface="Times New Roman" panose="02020603050405020304" pitchFamily="18" charset="0"/>
              </a:rPr>
              <a:t>24/7 Availability:</a:t>
            </a:r>
            <a:r>
              <a:rPr lang="en-IN" sz="1800" dirty="0">
                <a:effectLst/>
                <a:latin typeface="Times New Roman" panose="02020603050405020304" pitchFamily="18" charset="0"/>
                <a:ea typeface="Times New Roman" panose="02020603050405020304" pitchFamily="18" charset="0"/>
              </a:rPr>
              <a:t> The chatbot operates around the clock, allowing customers to get assistance at any time, even outside of regular business hours. This increases accessibility and can lead to higher engagement.</a:t>
            </a:r>
          </a:p>
          <a:p>
            <a:pPr marL="342900" lvl="0" indent="-342900">
              <a:tabLst>
                <a:tab pos="457200" algn="l"/>
              </a:tabLst>
            </a:pPr>
            <a:r>
              <a:rPr lang="en-IN" sz="1800" b="1" dirty="0">
                <a:effectLst/>
                <a:latin typeface="Times New Roman" panose="02020603050405020304" pitchFamily="18" charset="0"/>
                <a:ea typeface="Times New Roman" panose="02020603050405020304" pitchFamily="18" charset="0"/>
              </a:rPr>
              <a:t>Consistent Responses:</a:t>
            </a:r>
            <a:r>
              <a:rPr lang="en-IN" sz="1800" dirty="0">
                <a:effectLst/>
                <a:latin typeface="Times New Roman" panose="02020603050405020304" pitchFamily="18" charset="0"/>
                <a:ea typeface="Times New Roman" panose="02020603050405020304" pitchFamily="18" charset="0"/>
              </a:rPr>
              <a:t> The AI ensures that all customers receive consistent and accurate information, reducing the chances of miscommunication and providing a reliable source of information.</a:t>
            </a:r>
          </a:p>
          <a:p>
            <a:pPr marL="342900" lvl="0" indent="-342900">
              <a:tabLst>
                <a:tab pos="457200" algn="l"/>
              </a:tabLst>
            </a:pPr>
            <a:r>
              <a:rPr lang="en-IN" sz="1800" b="1" dirty="0">
                <a:effectLst/>
                <a:latin typeface="Times New Roman" panose="02020603050405020304" pitchFamily="18" charset="0"/>
                <a:ea typeface="Times New Roman" panose="02020603050405020304" pitchFamily="18" charset="0"/>
              </a:rPr>
              <a:t>Efficient Query Handling:</a:t>
            </a:r>
            <a:r>
              <a:rPr lang="en-IN" sz="1800" dirty="0">
                <a:effectLst/>
                <a:latin typeface="Times New Roman" panose="02020603050405020304" pitchFamily="18" charset="0"/>
                <a:ea typeface="Times New Roman" panose="02020603050405020304" pitchFamily="18" charset="0"/>
              </a:rPr>
              <a:t> The chatbot can handle a high volume of inquiries simultaneously, which helps manage peak times without overwhelming human agents. This efficiency can lead to cost savings for businesses.</a:t>
            </a:r>
          </a:p>
          <a:p>
            <a:pPr marL="342900" lvl="0" indent="-342900">
              <a:tabLst>
                <a:tab pos="457200" algn="l"/>
              </a:tabLst>
            </a:pPr>
            <a:r>
              <a:rPr lang="en-IN" sz="1800" b="1" dirty="0">
                <a:effectLst/>
                <a:latin typeface="Times New Roman" panose="02020603050405020304" pitchFamily="18" charset="0"/>
                <a:ea typeface="Times New Roman" panose="02020603050405020304" pitchFamily="18" charset="0"/>
              </a:rPr>
              <a:t>Data-Driven Insights:</a:t>
            </a:r>
            <a:r>
              <a:rPr lang="en-IN" sz="1800" dirty="0">
                <a:effectLst/>
                <a:latin typeface="Times New Roman" panose="02020603050405020304" pitchFamily="18" charset="0"/>
                <a:ea typeface="Times New Roman" panose="02020603050405020304" pitchFamily="18" charset="0"/>
              </a:rPr>
              <a:t> By analysing customer interactions, the chatbot can gather valuable data on customer preferences, common issues, and overall sentiment. This information can be used to improve products and services and enhance customer experience.</a:t>
            </a:r>
          </a:p>
          <a:p>
            <a:pPr marL="457200"/>
            <a:r>
              <a:rPr lang="en-IN" sz="1800" b="1" dirty="0">
                <a:effectLst/>
                <a:latin typeface="Times New Roman" panose="02020603050405020304" pitchFamily="18" charset="0"/>
                <a:ea typeface="Times New Roman" panose="02020603050405020304" pitchFamily="18" charset="0"/>
              </a:rPr>
              <a:t>6.Seamless Escalation to Human Agents:</a:t>
            </a:r>
            <a:r>
              <a:rPr lang="en-IN" sz="1800" dirty="0">
                <a:effectLst/>
                <a:latin typeface="Times New Roman" panose="02020603050405020304" pitchFamily="18" charset="0"/>
                <a:ea typeface="Times New Roman" panose="02020603050405020304" pitchFamily="18" charset="0"/>
              </a:rPr>
              <a:t> For complex inquiries, the chatbot can smoothly escalate issues to human agents, providing them with context from the previous interactions. This ensures that customers receive personalized and effective support when needed.</a:t>
            </a:r>
          </a:p>
          <a:p>
            <a:endParaRPr lang="en-IN" dirty="0"/>
          </a:p>
        </p:txBody>
      </p:sp>
    </p:spTree>
    <p:extLst>
      <p:ext uri="{BB962C8B-B14F-4D97-AF65-F5344CB8AC3E}">
        <p14:creationId xmlns:p14="http://schemas.microsoft.com/office/powerpoint/2010/main" val="1613197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DCAF-A9C7-4153-2D87-48F16E3247B2}"/>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F47DDFC1-0B7B-FB7F-D8C3-E0B3B90E6E70}"/>
              </a:ext>
            </a:extLst>
          </p:cNvPr>
          <p:cNvSpPr>
            <a:spLocks noGrp="1"/>
          </p:cNvSpPr>
          <p:nvPr>
            <p:ph type="body" idx="1"/>
          </p:nvPr>
        </p:nvSpPr>
        <p:spPr/>
        <p:txBody>
          <a:bodyPr/>
          <a:lstStyle/>
          <a:p>
            <a:r>
              <a:rPr lang="en-IN" sz="1800" dirty="0">
                <a:effectLst/>
                <a:latin typeface="Times New Roman" panose="02020603050405020304" pitchFamily="18" charset="0"/>
                <a:ea typeface="Times New Roman" panose="02020603050405020304" pitchFamily="18" charset="0"/>
              </a:rPr>
              <a:t>In summary, the deployment of an AI and ML-driven customer support chatbot has the potential to revolutionize the customer service landscape. This project illustrates how such technology can enhance customer interactions by providing immediate assistance, reducing response times, and ensuring 24/7 availability.</a:t>
            </a:r>
          </a:p>
          <a:p>
            <a:r>
              <a:rPr lang="en-IN" sz="1800" dirty="0">
                <a:effectLst/>
                <a:latin typeface="Times New Roman" panose="02020603050405020304" pitchFamily="18" charset="0"/>
                <a:ea typeface="Times New Roman" panose="02020603050405020304" pitchFamily="18" charset="0"/>
              </a:rPr>
              <a:t>By streamlining the query handling process, the chatbot not only improves operational efficiency but also allows human agents to focus on more complex issues, thereby optimizing resource allocation. The data insights gained from user interactions can inform business strategies, driving improvements in products and services based on customer feedback.</a:t>
            </a:r>
          </a:p>
          <a:p>
            <a:r>
              <a:rPr lang="en-IN" sz="1800" dirty="0">
                <a:effectLst/>
                <a:latin typeface="Times New Roman" panose="02020603050405020304" pitchFamily="18" charset="0"/>
                <a:ea typeface="Times New Roman" panose="02020603050405020304" pitchFamily="18" charset="0"/>
              </a:rPr>
              <a:t>Ultimately, this project underscores the importance of embracing innovative solutions to meet evolving customer expectations. The chatbot serves as a powerful tool for fostering engagement, increasing satisfaction, and building long-term loyalty, paving the way for a more responsive and customer-centric approach in the digital age.</a:t>
            </a:r>
          </a:p>
          <a:p>
            <a:pPr marL="76200" indent="0">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97661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lnSpcReduction="10000"/>
          </a:bodyPr>
          <a:lstStyle/>
          <a:p>
            <a:pPr algn="l"/>
            <a:endParaRPr lang="en-US" sz="1800" b="0" i="0" u="none" strike="noStrike" baseline="0" dirty="0">
              <a:solidFill>
                <a:srgbClr val="000000"/>
              </a:solidFill>
              <a:latin typeface="Times New Roman" panose="02020603050405020304" pitchFamily="18" charset="0"/>
            </a:endParaRPr>
          </a:p>
          <a:p>
            <a:r>
              <a:rPr lang="en-US" sz="2200" b="0" i="0" u="none" strike="noStrike" baseline="0" dirty="0">
                <a:solidFill>
                  <a:srgbClr val="000000"/>
                </a:solidFill>
                <a:latin typeface="Times New Roman" panose="02020603050405020304" pitchFamily="18" charset="0"/>
              </a:rPr>
              <a:t>[1] </a:t>
            </a:r>
            <a:r>
              <a:rPr lang="en-US" sz="2200" b="0" i="0" u="none" strike="noStrike" baseline="0" dirty="0" err="1">
                <a:solidFill>
                  <a:srgbClr val="000000"/>
                </a:solidFill>
                <a:latin typeface="Cambria" panose="02040503050406030204" pitchFamily="18" charset="0"/>
              </a:rPr>
              <a:t>Dialogflow</a:t>
            </a:r>
            <a:r>
              <a:rPr lang="en-US" sz="2200" b="0" i="0" u="none" strike="noStrike" baseline="0" dirty="0">
                <a:solidFill>
                  <a:srgbClr val="000000"/>
                </a:solidFill>
                <a:latin typeface="Cambria" panose="02040503050406030204" pitchFamily="18" charset="0"/>
              </a:rPr>
              <a:t> Documentation | Google Cloud https://cloud.google.com/dialogflow/docs </a:t>
            </a:r>
          </a:p>
          <a:p>
            <a:endParaRPr lang="en-US" sz="2200" b="0" i="0" u="none" strike="noStrike" baseline="0" dirty="0">
              <a:solidFill>
                <a:srgbClr val="000000"/>
              </a:solidFill>
              <a:latin typeface="Cambria" panose="02040503050406030204" pitchFamily="18" charset="0"/>
            </a:endParaRPr>
          </a:p>
          <a:p>
            <a:r>
              <a:rPr lang="en-US" sz="2200" b="0" i="0" u="none" strike="noStrike" baseline="0" dirty="0">
                <a:solidFill>
                  <a:srgbClr val="000000"/>
                </a:solidFill>
                <a:latin typeface="Times New Roman" panose="02020603050405020304" pitchFamily="18" charset="0"/>
              </a:rPr>
              <a:t>[2] </a:t>
            </a:r>
            <a:r>
              <a:rPr lang="en-US" sz="2200" b="0" i="0" u="none" strike="noStrike" baseline="0" dirty="0">
                <a:solidFill>
                  <a:srgbClr val="000000"/>
                </a:solidFill>
                <a:latin typeface="Cambria" panose="02040503050406030204" pitchFamily="18" charset="0"/>
              </a:rPr>
              <a:t>R Khan, A Das - A complete guide to getting started with chatbots, 2018 – Springer </a:t>
            </a:r>
          </a:p>
          <a:p>
            <a:endParaRPr lang="en-US" sz="2200" b="0" i="0" u="none" strike="noStrike" baseline="0" dirty="0">
              <a:solidFill>
                <a:srgbClr val="000000"/>
              </a:solidFill>
              <a:latin typeface="Cambria" panose="02040503050406030204" pitchFamily="18" charset="0"/>
            </a:endParaRPr>
          </a:p>
          <a:p>
            <a:r>
              <a:rPr lang="en-US" sz="2200" b="0" i="0" u="none" strike="noStrike" baseline="0" dirty="0">
                <a:solidFill>
                  <a:srgbClr val="000000"/>
                </a:solidFill>
                <a:latin typeface="Times New Roman" panose="02020603050405020304" pitchFamily="18" charset="0"/>
              </a:rPr>
              <a:t>[3] </a:t>
            </a:r>
            <a:r>
              <a:rPr lang="en-US" sz="2200" b="0" i="0" u="none" strike="noStrike" baseline="0" dirty="0">
                <a:solidFill>
                  <a:srgbClr val="000000"/>
                </a:solidFill>
                <a:latin typeface="Cambria" panose="02040503050406030204" pitchFamily="18" charset="0"/>
              </a:rPr>
              <a:t>Evaluating and informing the design of chatbots </a:t>
            </a:r>
          </a:p>
          <a:p>
            <a:r>
              <a:rPr lang="en-US" sz="2200" b="0" i="0" u="none" strike="noStrike" baseline="0" dirty="0">
                <a:solidFill>
                  <a:srgbClr val="000000"/>
                </a:solidFill>
                <a:latin typeface="Cambria" panose="02040503050406030204" pitchFamily="18" charset="0"/>
              </a:rPr>
              <a:t>M Jain, P Kumar, R Kota, SN Patel - Proceedings of the 2018 Designing …, 2018 - dl.acm.org </a:t>
            </a:r>
          </a:p>
          <a:p>
            <a:endParaRPr lang="en-US" sz="2200" b="0" i="0" u="none" strike="noStrike" baseline="0" dirty="0">
              <a:solidFill>
                <a:srgbClr val="000000"/>
              </a:solidFill>
              <a:latin typeface="Cambria" panose="02040503050406030204" pitchFamily="18" charset="0"/>
            </a:endParaRPr>
          </a:p>
          <a:p>
            <a:r>
              <a:rPr lang="en-US" sz="2200" b="0" i="0" u="none" strike="noStrike" baseline="0" dirty="0">
                <a:solidFill>
                  <a:srgbClr val="000000"/>
                </a:solidFill>
                <a:latin typeface="Times New Roman" panose="02020603050405020304" pitchFamily="18" charset="0"/>
              </a:rPr>
              <a:t>[4] </a:t>
            </a:r>
            <a:r>
              <a:rPr lang="en-US" sz="2200" b="0" i="0" u="none" strike="noStrike" baseline="0" dirty="0">
                <a:solidFill>
                  <a:srgbClr val="000000"/>
                </a:solidFill>
                <a:latin typeface="Cambria" panose="02040503050406030204" pitchFamily="18" charset="0"/>
              </a:rPr>
              <a:t>Chatbots for learning: A review of educational chatbots for the Facebook Messenger </a:t>
            </a:r>
          </a:p>
          <a:p>
            <a:endParaRPr lang="en-US" sz="1800" b="0" i="0" u="none" strike="noStrike" baseline="0" dirty="0">
              <a:solidFill>
                <a:srgbClr val="000000"/>
              </a:solidFill>
              <a:latin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dirty="0">
                <a:latin typeface="Cambria" panose="02040503050406030204" pitchFamily="18" charset="0"/>
                <a:ea typeface="Cambria" panose="020405030504060302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dirty="0">
                <a:latin typeface="Cambria" panose="02040503050406030204" pitchFamily="18" charset="0"/>
                <a:ea typeface="Cambria" panose="020405030504060302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dirty="0">
                <a:latin typeface="Cambria" panose="02040503050406030204" pitchFamily="18" charset="0"/>
                <a:ea typeface="Cambria" panose="02040503050406030204" pitchFamily="18" charset="0"/>
              </a:rPr>
              <a:t>Research gaps identified</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dirty="0">
                <a:latin typeface="Cambria" panose="02040503050406030204" pitchFamily="18" charset="0"/>
                <a:ea typeface="Cambria" panose="02040503050406030204" pitchFamily="18" charset="0"/>
              </a:rPr>
              <a:t>Proposed Methodology</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dirty="0">
                <a:latin typeface="Cambria" panose="02040503050406030204" pitchFamily="18" charset="0"/>
                <a:ea typeface="Cambria" panose="02040503050406030204" pitchFamily="18" charset="0"/>
              </a:rPr>
              <a:t>Objectives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dirty="0">
                <a:latin typeface="Cambria" panose="02040503050406030204" pitchFamily="18" charset="0"/>
                <a:ea typeface="Cambria" panose="02040503050406030204" pitchFamily="18" charset="0"/>
              </a:rPr>
              <a:t>System Design &amp; Implementation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dirty="0">
                <a:latin typeface="Cambria" panose="02040503050406030204" pitchFamily="18" charset="0"/>
                <a:ea typeface="Cambria" panose="02040503050406030204" pitchFamily="18" charset="0"/>
              </a:rPr>
              <a:t>Time 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dirty="0">
                <a:latin typeface="Cambria" panose="02040503050406030204" pitchFamily="18" charset="0"/>
                <a:ea typeface="Cambria" panose="02040503050406030204" pitchFamily="18" charset="0"/>
              </a:rPr>
              <a:t>Outcomes and results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dirty="0">
                <a:latin typeface="Cambria" panose="02040503050406030204" pitchFamily="18" charset="0"/>
                <a:ea typeface="Cambria" panose="020405030504060302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6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6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6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1600"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INTRODUCTION</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a:spcBef>
                <a:spcPts val="400"/>
              </a:spcBef>
            </a:pPr>
            <a:r>
              <a:rPr lang="en-US" sz="2000" dirty="0">
                <a:effectLst/>
                <a:latin typeface="Times New Roman" panose="02020603050405020304" pitchFamily="18" charset="0"/>
                <a:ea typeface="Times New Roman" panose="02020603050405020304" pitchFamily="18" charset="0"/>
              </a:rPr>
              <a:t>In an era where customer expectations for fast, efficient service are rising, traditional support methods struggle to keep up. Our project introduces an </a:t>
            </a:r>
            <a:r>
              <a:rPr lang="en-US" sz="2000" b="1" dirty="0">
                <a:effectLst/>
                <a:latin typeface="Times New Roman" panose="02020603050405020304" pitchFamily="18" charset="0"/>
                <a:ea typeface="Times New Roman" panose="02020603050405020304" pitchFamily="18" charset="0"/>
              </a:rPr>
              <a:t>AI-powered Customer Support Chatbot</a:t>
            </a:r>
            <a:r>
              <a:rPr lang="en-US" sz="2000" dirty="0">
                <a:effectLst/>
                <a:latin typeface="Times New Roman" panose="02020603050405020304" pitchFamily="18" charset="0"/>
                <a:ea typeface="Times New Roman" panose="02020603050405020304" pitchFamily="18" charset="0"/>
              </a:rPr>
              <a:t> that leverages </a:t>
            </a:r>
            <a:r>
              <a:rPr lang="en-US" sz="2000" b="1" dirty="0">
                <a:effectLst/>
                <a:latin typeface="Times New Roman" panose="02020603050405020304" pitchFamily="18" charset="0"/>
                <a:ea typeface="Times New Roman" panose="02020603050405020304" pitchFamily="18" charset="0"/>
              </a:rPr>
              <a:t>Machine Learning (ML)</a:t>
            </a:r>
            <a:r>
              <a:rPr lang="en-US" sz="2000" dirty="0">
                <a:effectLst/>
                <a:latin typeface="Times New Roman" panose="02020603050405020304" pitchFamily="18" charset="0"/>
                <a:ea typeface="Times New Roman" panose="02020603050405020304" pitchFamily="18" charset="0"/>
              </a:rPr>
              <a:t> and </a:t>
            </a:r>
            <a:r>
              <a:rPr lang="en-US" sz="2000" b="1" dirty="0">
                <a:effectLst/>
                <a:latin typeface="Times New Roman" panose="02020603050405020304" pitchFamily="18" charset="0"/>
                <a:ea typeface="Times New Roman" panose="02020603050405020304" pitchFamily="18" charset="0"/>
              </a:rPr>
              <a:t>Natural Language Processing (NLP)</a:t>
            </a:r>
            <a:r>
              <a:rPr lang="en-US" sz="2000" dirty="0">
                <a:effectLst/>
                <a:latin typeface="Times New Roman" panose="02020603050405020304" pitchFamily="18" charset="0"/>
                <a:ea typeface="Times New Roman" panose="02020603050405020304" pitchFamily="18" charset="0"/>
              </a:rPr>
              <a:t> to revolutionize customer interaction.</a:t>
            </a:r>
          </a:p>
          <a:p>
            <a:pPr>
              <a:spcBef>
                <a:spcPts val="400"/>
              </a:spcBef>
            </a:pPr>
            <a:r>
              <a:rPr lang="en-US" sz="2000" dirty="0">
                <a:effectLst/>
                <a:latin typeface="Times New Roman" panose="02020603050405020304" pitchFamily="18" charset="0"/>
                <a:ea typeface="Times New Roman" panose="02020603050405020304" pitchFamily="18" charset="0"/>
              </a:rPr>
              <a:t> Designed to address repetitive inquiries, it allows customer support teams to focus on complex queries. This chatbot uses advanced language understanding to interpret user intent, learn from interactions, and provide relevant responses, ensuring users receive accurate support at any hour. With 24/7 availability and the ability to handle high volumes of requests, this solution not only improves customer satisfaction but also optimizes company resources, minimizing the reliance on human agents for routine queries.</a:t>
            </a:r>
            <a:endParaRPr lang="en-IN" sz="2000" dirty="0">
              <a:effectLst/>
              <a:latin typeface="Times New Roman" panose="02020603050405020304" pitchFamily="18" charset="0"/>
              <a:ea typeface="Times New Roman" panose="02020603050405020304" pitchFamily="18" charset="0"/>
            </a:endParaRPr>
          </a:p>
          <a:p>
            <a:pPr marL="76200" indent="0">
              <a:spcBef>
                <a:spcPts val="400"/>
              </a:spcBef>
              <a:buNone/>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76200" indent="0">
              <a:spcBef>
                <a:spcPts val="400"/>
              </a:spcBef>
              <a:buNone/>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lvl="0" indent="-190500" algn="just">
              <a:spcBef>
                <a:spcPts val="0"/>
              </a:spcBef>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Literature Review</a:t>
            </a:r>
          </a:p>
        </p:txBody>
      </p:sp>
      <p:sp>
        <p:nvSpPr>
          <p:cNvPr id="115" name="Google Shape;115;p17"/>
          <p:cNvSpPr txBox="1">
            <a:spLocks noGrp="1"/>
          </p:cNvSpPr>
          <p:nvPr>
            <p:ph type="body" idx="1"/>
          </p:nvPr>
        </p:nvSpPr>
        <p:spPr>
          <a:xfrm>
            <a:off x="812800" y="1142999"/>
            <a:ext cx="10750550" cy="5153025"/>
          </a:xfrm>
          <a:prstGeom prst="rect">
            <a:avLst/>
          </a:prstGeom>
          <a:noFill/>
          <a:ln>
            <a:noFill/>
          </a:ln>
        </p:spPr>
        <p:txBody>
          <a:bodyPr spcFirstLastPara="1" wrap="square" lIns="91425" tIns="45700" rIns="91425" bIns="45700" anchor="t" anchorCtr="0">
            <a:normAutofit/>
          </a:bodyPr>
          <a:lstStyle/>
          <a:p>
            <a:pPr marL="152400" lvl="0" indent="0" algn="just" rtl="0">
              <a:lnSpc>
                <a:spcPct val="150000"/>
              </a:lnSpc>
              <a:spcBef>
                <a:spcPts val="0"/>
              </a:spcBef>
              <a:spcAft>
                <a:spcPts val="0"/>
              </a:spcAft>
              <a:buClr>
                <a:schemeClr val="dk1"/>
              </a:buClr>
              <a:buSzPct val="100000"/>
              <a:buNone/>
            </a:pPr>
            <a:endParaRPr lang="en-IN" altLang="en-US" sz="24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graphicFrame>
        <p:nvGraphicFramePr>
          <p:cNvPr id="2" name="Table 1">
            <a:extLst>
              <a:ext uri="{FF2B5EF4-FFF2-40B4-BE49-F238E27FC236}">
                <a16:creationId xmlns:a16="http://schemas.microsoft.com/office/drawing/2014/main" id="{31313D98-25E9-E1DA-A742-69066BD4A60F}"/>
              </a:ext>
            </a:extLst>
          </p:cNvPr>
          <p:cNvGraphicFramePr>
            <a:graphicFrameLocks noGrp="1"/>
          </p:cNvGraphicFramePr>
          <p:nvPr>
            <p:extLst>
              <p:ext uri="{D42A27DB-BD31-4B8C-83A1-F6EECF244321}">
                <p14:modId xmlns:p14="http://schemas.microsoft.com/office/powerpoint/2010/main" val="237880778"/>
              </p:ext>
            </p:extLst>
          </p:nvPr>
        </p:nvGraphicFramePr>
        <p:xfrm>
          <a:off x="1140543" y="1143000"/>
          <a:ext cx="9124335" cy="5955455"/>
        </p:xfrm>
        <a:graphic>
          <a:graphicData uri="http://schemas.openxmlformats.org/drawingml/2006/table">
            <a:tbl>
              <a:tblPr firstRow="1" firstCol="1" bandRow="1"/>
              <a:tblGrid>
                <a:gridCol w="835771">
                  <a:extLst>
                    <a:ext uri="{9D8B030D-6E8A-4147-A177-3AD203B41FA5}">
                      <a16:colId xmlns:a16="http://schemas.microsoft.com/office/drawing/2014/main" val="1617803823"/>
                    </a:ext>
                  </a:extLst>
                </a:gridCol>
                <a:gridCol w="1562311">
                  <a:extLst>
                    <a:ext uri="{9D8B030D-6E8A-4147-A177-3AD203B41FA5}">
                      <a16:colId xmlns:a16="http://schemas.microsoft.com/office/drawing/2014/main" val="4240067775"/>
                    </a:ext>
                  </a:extLst>
                </a:gridCol>
                <a:gridCol w="1846914">
                  <a:extLst>
                    <a:ext uri="{9D8B030D-6E8A-4147-A177-3AD203B41FA5}">
                      <a16:colId xmlns:a16="http://schemas.microsoft.com/office/drawing/2014/main" val="4008776919"/>
                    </a:ext>
                  </a:extLst>
                </a:gridCol>
                <a:gridCol w="2414617">
                  <a:extLst>
                    <a:ext uri="{9D8B030D-6E8A-4147-A177-3AD203B41FA5}">
                      <a16:colId xmlns:a16="http://schemas.microsoft.com/office/drawing/2014/main" val="652492924"/>
                    </a:ext>
                  </a:extLst>
                </a:gridCol>
                <a:gridCol w="2464722">
                  <a:extLst>
                    <a:ext uri="{9D8B030D-6E8A-4147-A177-3AD203B41FA5}">
                      <a16:colId xmlns:a16="http://schemas.microsoft.com/office/drawing/2014/main" val="2933115495"/>
                    </a:ext>
                  </a:extLst>
                </a:gridCol>
              </a:tblGrid>
              <a:tr h="313867">
                <a:tc>
                  <a:txBody>
                    <a:bodyPr/>
                    <a:lstStyle/>
                    <a:p>
                      <a:r>
                        <a:rPr lang="en-US" sz="1400" b="1" u="sng" dirty="0">
                          <a:effectLst/>
                          <a:latin typeface="Times New Roman" panose="02020603050405020304" pitchFamily="18" charset="0"/>
                          <a:ea typeface="Times New Roman" panose="02020603050405020304" pitchFamily="18" charset="0"/>
                          <a:cs typeface="Cordia New" panose="020B0304020202020204" pitchFamily="34" charset="-34"/>
                        </a:rPr>
                        <a:t>S .No</a:t>
                      </a:r>
                      <a:endParaRPr lang="en-IN" sz="14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u="sng">
                          <a:effectLst/>
                          <a:latin typeface="Times New Roman" panose="02020603050405020304" pitchFamily="18" charset="0"/>
                          <a:ea typeface="Times New Roman" panose="02020603050405020304" pitchFamily="18" charset="0"/>
                          <a:cs typeface="Cordia New" panose="020B0304020202020204" pitchFamily="34" charset="-34"/>
                        </a:rPr>
                        <a:t>Paper Name</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u="sng">
                          <a:effectLst/>
                          <a:latin typeface="Times New Roman" panose="02020603050405020304" pitchFamily="18" charset="0"/>
                          <a:ea typeface="Times New Roman" panose="02020603050405020304" pitchFamily="18" charset="0"/>
                          <a:cs typeface="Cordia New" panose="020B0304020202020204" pitchFamily="34" charset="-34"/>
                        </a:rPr>
                        <a:t>Author Name</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u="sng">
                          <a:effectLst/>
                          <a:latin typeface="Times New Roman" panose="02020603050405020304" pitchFamily="18" charset="0"/>
                          <a:ea typeface="Times New Roman" panose="02020603050405020304" pitchFamily="18" charset="0"/>
                          <a:cs typeface="Cordia New" panose="020B0304020202020204" pitchFamily="34" charset="-34"/>
                        </a:rPr>
                        <a:t>Advantages</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u="sng">
                          <a:effectLst/>
                          <a:latin typeface="Times New Roman" panose="02020603050405020304" pitchFamily="18" charset="0"/>
                          <a:ea typeface="Times New Roman" panose="02020603050405020304" pitchFamily="18" charset="0"/>
                          <a:cs typeface="Cordia New" panose="020B0304020202020204" pitchFamily="34" charset="-34"/>
                        </a:rPr>
                        <a:t>Dis advantages</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7199406"/>
                  </a:ext>
                </a:extLst>
              </a:tr>
              <a:tr h="854416">
                <a:tc>
                  <a:txBody>
                    <a:bodyPr/>
                    <a:lstStyle/>
                    <a:p>
                      <a:r>
                        <a:rPr lang="en-US" sz="1400" b="1" u="none" strike="noStrike" dirty="0">
                          <a:effectLst/>
                          <a:latin typeface="Times New Roman" panose="02020603050405020304" pitchFamily="18" charset="0"/>
                          <a:ea typeface="Times New Roman" panose="02020603050405020304" pitchFamily="18" charset="0"/>
                          <a:cs typeface="Cordia New" panose="020B0304020202020204" pitchFamily="34" charset="-34"/>
                        </a:rPr>
                        <a:t> </a:t>
                      </a:r>
                      <a:endParaRPr lang="en-IN" sz="1400" dirty="0">
                        <a:effectLst/>
                        <a:latin typeface="Times New Roman" panose="02020603050405020304" pitchFamily="18" charset="0"/>
                        <a:ea typeface="Times New Roman" panose="02020603050405020304" pitchFamily="18" charset="0"/>
                        <a:cs typeface="Cordia New" panose="020B0304020202020204" pitchFamily="34" charset="-34"/>
                      </a:endParaRPr>
                    </a:p>
                    <a:p>
                      <a:r>
                        <a:rPr lang="en-US" sz="1400" b="1" u="sng" dirty="0">
                          <a:effectLst/>
                          <a:latin typeface="Times New Roman" panose="02020603050405020304" pitchFamily="18" charset="0"/>
                          <a:ea typeface="Times New Roman" panose="02020603050405020304" pitchFamily="18" charset="0"/>
                          <a:cs typeface="Cordia New" panose="020B0304020202020204" pitchFamily="34" charset="-34"/>
                        </a:rPr>
                        <a:t>1.</a:t>
                      </a:r>
                      <a:endParaRPr lang="en-IN" sz="14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dirty="0">
                          <a:effectLst/>
                          <a:latin typeface="Times New Roman" panose="02020603050405020304" pitchFamily="18" charset="0"/>
                          <a:ea typeface="Times New Roman" panose="02020603050405020304" pitchFamily="18" charset="0"/>
                          <a:cs typeface="Cordia New" panose="020B0304020202020204" pitchFamily="34" charset="-34"/>
                        </a:rPr>
                        <a:t>A Systematic Review of Recent Research on Chatbots</a:t>
                      </a:r>
                      <a:endParaRPr lang="en-IN" sz="14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IEEE researchers</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Comprehensive review of advancements in chatbot design and deployment​</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Limited focus on domain-specific applications, providing a more general overview.</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18230047"/>
                  </a:ext>
                </a:extLst>
              </a:tr>
              <a:tr h="1098535">
                <a:tc>
                  <a:txBody>
                    <a:bodyPr/>
                    <a:lstStyle/>
                    <a:p>
                      <a:r>
                        <a:rPr lang="en-US" sz="1400" b="1" u="none" strike="noStrike">
                          <a:effectLst/>
                          <a:latin typeface="Times New Roman" panose="02020603050405020304" pitchFamily="18" charset="0"/>
                          <a:ea typeface="Times New Roman" panose="02020603050405020304" pitchFamily="18" charset="0"/>
                          <a:cs typeface="Cordia New" panose="020B0304020202020204" pitchFamily="34" charset="-34"/>
                        </a:rPr>
                        <a:t> </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p>
                      <a:r>
                        <a:rPr lang="en-US" sz="1400" b="1" u="sng">
                          <a:effectLst/>
                          <a:latin typeface="Times New Roman" panose="02020603050405020304" pitchFamily="18" charset="0"/>
                          <a:ea typeface="Times New Roman" panose="02020603050405020304" pitchFamily="18" charset="0"/>
                          <a:cs typeface="Cordia New" panose="020B0304020202020204" pitchFamily="34" charset="-34"/>
                        </a:rPr>
                        <a:t>2.</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dirty="0">
                          <a:effectLst/>
                          <a:latin typeface="Times New Roman" panose="02020603050405020304" pitchFamily="18" charset="0"/>
                          <a:ea typeface="Times New Roman" panose="02020603050405020304" pitchFamily="18" charset="0"/>
                          <a:cs typeface="Cordia New" panose="020B0304020202020204" pitchFamily="34" charset="-34"/>
                        </a:rPr>
                        <a:t>The Use of Chatbots in Digital Business Transformation: A Systematic Literature Review</a:t>
                      </a:r>
                      <a:endParaRPr lang="en-IN" sz="14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dirty="0">
                          <a:effectLst/>
                          <a:latin typeface="Times New Roman" panose="02020603050405020304" pitchFamily="18" charset="0"/>
                          <a:ea typeface="Times New Roman" panose="02020603050405020304" pitchFamily="18" charset="0"/>
                          <a:cs typeface="Cordia New" panose="020B0304020202020204" pitchFamily="34" charset="-34"/>
                        </a:rPr>
                        <a:t>IEEE researchers</a:t>
                      </a:r>
                      <a:endParaRPr lang="en-IN" sz="14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Highlights the role of chatbots in business efficiency and customer interaction​</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Limited exploration of security challenges in digital transformations involving chatbots.</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62841324"/>
                  </a:ext>
                </a:extLst>
              </a:tr>
              <a:tr h="854416">
                <a:tc>
                  <a:txBody>
                    <a:bodyPr/>
                    <a:lstStyle/>
                    <a:p>
                      <a:r>
                        <a:rPr lang="en-US" sz="1400" b="1" u="none" strike="noStrike">
                          <a:effectLst/>
                          <a:latin typeface="Times New Roman" panose="02020603050405020304" pitchFamily="18" charset="0"/>
                          <a:ea typeface="Times New Roman" panose="02020603050405020304" pitchFamily="18" charset="0"/>
                          <a:cs typeface="Cordia New" panose="020B0304020202020204" pitchFamily="34" charset="-34"/>
                        </a:rPr>
                        <a:t> </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p>
                      <a:r>
                        <a:rPr lang="en-US" sz="1400" b="1" u="sng">
                          <a:effectLst/>
                          <a:latin typeface="Times New Roman" panose="02020603050405020304" pitchFamily="18" charset="0"/>
                          <a:ea typeface="Times New Roman" panose="02020603050405020304" pitchFamily="18" charset="0"/>
                          <a:cs typeface="Cordia New" panose="020B0304020202020204" pitchFamily="34" charset="-34"/>
                        </a:rPr>
                        <a:t>3.</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Conversational Agents in Healthcare</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Milena Vasilevskiy and Michael F. Melchner</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dirty="0">
                          <a:effectLst/>
                          <a:latin typeface="Times New Roman" panose="02020603050405020304" pitchFamily="18" charset="0"/>
                          <a:ea typeface="Times New Roman" panose="02020603050405020304" pitchFamily="18" charset="0"/>
                          <a:cs typeface="Cordia New" panose="020B0304020202020204" pitchFamily="34" charset="-34"/>
                        </a:rPr>
                        <a:t>Focuses on chatbots in healthcare, emphasizing patient engagement and education.</a:t>
                      </a:r>
                      <a:endParaRPr lang="en-IN" sz="14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Lacks quantitative assessment of chatbot performance in complex medical queries.</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5188385"/>
                  </a:ext>
                </a:extLst>
              </a:tr>
              <a:tr h="732356">
                <a:tc>
                  <a:txBody>
                    <a:bodyPr/>
                    <a:lstStyle/>
                    <a:p>
                      <a:r>
                        <a:rPr lang="en-US" sz="1400" b="1" u="none" strike="noStrike">
                          <a:effectLst/>
                          <a:latin typeface="Times New Roman" panose="02020603050405020304" pitchFamily="18" charset="0"/>
                          <a:ea typeface="Times New Roman" panose="02020603050405020304" pitchFamily="18" charset="0"/>
                          <a:cs typeface="Cordia New" panose="020B0304020202020204" pitchFamily="34" charset="-34"/>
                        </a:rPr>
                        <a:t> </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p>
                      <a:r>
                        <a:rPr lang="en-US" sz="1400" b="1" u="sng">
                          <a:effectLst/>
                          <a:latin typeface="Times New Roman" panose="02020603050405020304" pitchFamily="18" charset="0"/>
                          <a:ea typeface="Times New Roman" panose="02020603050405020304" pitchFamily="18" charset="0"/>
                          <a:cs typeface="Cordia New" panose="020B0304020202020204" pitchFamily="34" charset="-34"/>
                        </a:rPr>
                        <a:t>4.</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Emotional Intelligence in Chatbots: A Survey</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Yuko Matsuda and Hiroshi Sato</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dirty="0">
                          <a:effectLst/>
                          <a:latin typeface="Times New Roman" panose="02020603050405020304" pitchFamily="18" charset="0"/>
                          <a:ea typeface="Times New Roman" panose="02020603050405020304" pitchFamily="18" charset="0"/>
                          <a:cs typeface="Cordia New" panose="020B0304020202020204" pitchFamily="34" charset="-34"/>
                        </a:rPr>
                        <a:t>Discusses the integration of emotional responses for more natural interactions.</a:t>
                      </a:r>
                      <a:endParaRPr lang="en-IN" sz="14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Limited applicability to task-oriented bots that do not require emotional processing.</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91319675"/>
                  </a:ext>
                </a:extLst>
              </a:tr>
              <a:tr h="732356">
                <a:tc>
                  <a:txBody>
                    <a:bodyPr/>
                    <a:lstStyle/>
                    <a:p>
                      <a:r>
                        <a:rPr lang="en-US" sz="1400" b="1" u="none" strike="noStrike">
                          <a:effectLst/>
                          <a:latin typeface="Times New Roman" panose="02020603050405020304" pitchFamily="18" charset="0"/>
                          <a:ea typeface="Times New Roman" panose="02020603050405020304" pitchFamily="18" charset="0"/>
                          <a:cs typeface="Cordia New" panose="020B0304020202020204" pitchFamily="34" charset="-34"/>
                        </a:rPr>
                        <a:t> </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p>
                      <a:r>
                        <a:rPr lang="en-US" sz="1400" b="1" u="sng">
                          <a:effectLst/>
                          <a:latin typeface="Times New Roman" panose="02020603050405020304" pitchFamily="18" charset="0"/>
                          <a:ea typeface="Times New Roman" panose="02020603050405020304" pitchFamily="18" charset="0"/>
                          <a:cs typeface="Cordia New" panose="020B0304020202020204" pitchFamily="34" charset="-34"/>
                        </a:rPr>
                        <a:t>5.</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Educational Chatbots: Enhancing Student Learning</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Rina Abdul and Sameer Das</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dirty="0">
                          <a:effectLst/>
                          <a:latin typeface="Times New Roman" panose="02020603050405020304" pitchFamily="18" charset="0"/>
                          <a:ea typeface="Times New Roman" panose="02020603050405020304" pitchFamily="18" charset="0"/>
                          <a:cs typeface="Cordia New" panose="020B0304020202020204" pitchFamily="34" charset="-34"/>
                        </a:rPr>
                        <a:t>Examines chatbot effectiveness in boosting student engagement and personalized learning.</a:t>
                      </a:r>
                      <a:endParaRPr lang="en-IN" sz="14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dirty="0">
                          <a:effectLst/>
                          <a:latin typeface="Times New Roman" panose="02020603050405020304" pitchFamily="18" charset="0"/>
                          <a:ea typeface="Times New Roman" panose="02020603050405020304" pitchFamily="18" charset="0"/>
                          <a:cs typeface="Cordia New" panose="020B0304020202020204" pitchFamily="34" charset="-34"/>
                        </a:rPr>
                        <a:t>Findings are primarily applicable to academic settings, with limited generalizability.</a:t>
                      </a:r>
                      <a:endParaRPr lang="en-IN" sz="14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3681111"/>
                  </a:ext>
                </a:extLst>
              </a:tr>
              <a:tr h="854416">
                <a:tc>
                  <a:txBody>
                    <a:bodyPr/>
                    <a:lstStyle/>
                    <a:p>
                      <a:r>
                        <a:rPr lang="en-US" sz="1400" b="1" u="none" strike="noStrike">
                          <a:effectLst/>
                          <a:latin typeface="Times New Roman" panose="02020603050405020304" pitchFamily="18" charset="0"/>
                          <a:ea typeface="Times New Roman" panose="02020603050405020304" pitchFamily="18" charset="0"/>
                          <a:cs typeface="Cordia New" panose="020B0304020202020204" pitchFamily="34" charset="-34"/>
                        </a:rPr>
                        <a:t> </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p>
                      <a:r>
                        <a:rPr lang="en-US" sz="1400" b="1" u="sng">
                          <a:effectLst/>
                          <a:latin typeface="Times New Roman" panose="02020603050405020304" pitchFamily="18" charset="0"/>
                          <a:ea typeface="Times New Roman" panose="02020603050405020304" pitchFamily="18" charset="0"/>
                          <a:cs typeface="Cordia New" panose="020B0304020202020204" pitchFamily="34" charset="-34"/>
                        </a:rPr>
                        <a:t>6.</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AI-Driven Conversational Interfaces: Challenges and Future Directions</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Li Min and Olga Ivanova</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Provides a forward-looking analysis of AI in conversational agents and potential advancements.</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dirty="0">
                          <a:effectLst/>
                          <a:latin typeface="Times New Roman" panose="02020603050405020304" pitchFamily="18" charset="0"/>
                          <a:ea typeface="Times New Roman" panose="02020603050405020304" pitchFamily="18" charset="0"/>
                          <a:cs typeface="Cordia New" panose="020B0304020202020204" pitchFamily="34" charset="-34"/>
                        </a:rPr>
                        <a:t>Focuses heavily on theoretical aspects with fewer real-world case studies.</a:t>
                      </a:r>
                      <a:endParaRPr lang="en-IN" sz="14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34662114"/>
                  </a:ext>
                </a:extLst>
              </a:tr>
            </a:tbl>
          </a:graphicData>
        </a:graphic>
      </p:graphicFrame>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Research Gaps identified..</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r>
              <a:rPr lang="en-US" b="1" dirty="0">
                <a:latin typeface="Times New Roman" panose="02020603050405020304" pitchFamily="18" charset="0"/>
                <a:cs typeface="Times New Roman" panose="02020603050405020304" pitchFamily="18" charset="0"/>
              </a:rPr>
              <a:t>Domain-Specific Applications of Chatbots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While general advancements in chatbot design are reviewed, there is a </a:t>
            </a:r>
            <a:r>
              <a:rPr lang="en-US" b="1" dirty="0">
                <a:latin typeface="Times New Roman" panose="02020603050405020304" pitchFamily="18" charset="0"/>
                <a:cs typeface="Times New Roman" panose="02020603050405020304" pitchFamily="18" charset="0"/>
              </a:rPr>
              <a:t>lack of focus on domain-specific implementations</a:t>
            </a:r>
            <a:r>
              <a:rPr lang="en-US" dirty="0">
                <a:latin typeface="Times New Roman" panose="02020603050405020304" pitchFamily="18" charset="0"/>
                <a:cs typeface="Times New Roman" panose="02020603050405020304" pitchFamily="18" charset="0"/>
              </a:rPr>
              <a:t>, such as healthcare, education, or business contexts, as noted in the first paper.</a:t>
            </a:r>
          </a:p>
          <a:p>
            <a:r>
              <a:rPr lang="en-US" b="1" dirty="0">
                <a:latin typeface="Times New Roman" panose="02020603050405020304" pitchFamily="18" charset="0"/>
                <a:cs typeface="Times New Roman" panose="02020603050405020304" pitchFamily="18" charset="0"/>
              </a:rPr>
              <a:t>Security Challenges in Business Applications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exploration of </a:t>
            </a:r>
            <a:r>
              <a:rPr lang="en-US" b="1" dirty="0">
                <a:latin typeface="Times New Roman" panose="02020603050405020304" pitchFamily="18" charset="0"/>
                <a:cs typeface="Times New Roman" panose="02020603050405020304" pitchFamily="18" charset="0"/>
              </a:rPr>
              <a:t>security and privacy concerns</a:t>
            </a:r>
            <a:r>
              <a:rPr lang="en-US" dirty="0">
                <a:latin typeface="Times New Roman" panose="02020603050405020304" pitchFamily="18" charset="0"/>
                <a:cs typeface="Times New Roman" panose="02020603050405020304" pitchFamily="18" charset="0"/>
              </a:rPr>
              <a:t> related to chatbots in digital business transformations, a critical area given the sensitive data often handled by such systems (from Paper 2).</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Proposed Methodology</a:t>
            </a:r>
          </a:p>
        </p:txBody>
      </p:sp>
      <p:sp>
        <p:nvSpPr>
          <p:cNvPr id="115" name="Google Shape;115;p17"/>
          <p:cNvSpPr txBox="1">
            <a:spLocks noGrp="1"/>
          </p:cNvSpPr>
          <p:nvPr>
            <p:ph type="body" idx="1"/>
          </p:nvPr>
        </p:nvSpPr>
        <p:spPr>
          <a:xfrm>
            <a:off x="85725" y="1143000"/>
            <a:ext cx="11810999"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17D441A6-50B3-F953-298E-B052E061B9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6800" y="184355"/>
            <a:ext cx="5390832" cy="6305550"/>
          </a:xfrm>
          <a:prstGeom prst="rect">
            <a:avLst/>
          </a:prstGeom>
          <a:noFill/>
          <a:ln>
            <a:noFill/>
          </a:ln>
        </p:spPr>
      </p:pic>
      <p:sp>
        <p:nvSpPr>
          <p:cNvPr id="4" name="TextBox 3">
            <a:extLst>
              <a:ext uri="{FF2B5EF4-FFF2-40B4-BE49-F238E27FC236}">
                <a16:creationId xmlns:a16="http://schemas.microsoft.com/office/drawing/2014/main" id="{3973A108-F5D1-0B1B-32A7-35C389F50F96}"/>
              </a:ext>
            </a:extLst>
          </p:cNvPr>
          <p:cNvSpPr txBox="1"/>
          <p:nvPr/>
        </p:nvSpPr>
        <p:spPr>
          <a:xfrm>
            <a:off x="717755" y="1415845"/>
            <a:ext cx="4945626" cy="2862322"/>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rPr>
              <a:t>Frontend:</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effectLst/>
                <a:latin typeface="Times New Roman" panose="02020603050405020304" pitchFamily="18" charset="0"/>
                <a:ea typeface="Times New Roman" panose="02020603050405020304" pitchFamily="18" charset="0"/>
              </a:rPr>
              <a:t>React.js</a:t>
            </a:r>
          </a:p>
          <a:p>
            <a:pPr marL="342900" lvl="0" indent="-342900">
              <a:tabLst>
                <a:tab pos="457200" algn="l"/>
              </a:tabLst>
            </a:pPr>
            <a:r>
              <a:rPr lang="en-IN" sz="1800" dirty="0">
                <a:effectLst/>
                <a:latin typeface="Times New Roman" panose="02020603050405020304" pitchFamily="18" charset="0"/>
                <a:ea typeface="Times New Roman" panose="02020603050405020304" pitchFamily="18" charset="0"/>
              </a:rPr>
              <a:t>HTML, CSS</a:t>
            </a:r>
          </a:p>
          <a:p>
            <a:pPr marL="342900" lvl="0" indent="-342900">
              <a:tabLst>
                <a:tab pos="457200" algn="l"/>
              </a:tabLst>
            </a:pPr>
            <a:r>
              <a:rPr lang="en-IN" sz="1800" dirty="0">
                <a:effectLst/>
                <a:latin typeface="Times New Roman" panose="02020603050405020304" pitchFamily="18" charset="0"/>
                <a:ea typeface="Times New Roman" panose="02020603050405020304" pitchFamily="18" charset="0"/>
              </a:rPr>
              <a:t>JavaScript</a:t>
            </a:r>
          </a:p>
          <a:p>
            <a:r>
              <a:rPr lang="en-IN" sz="1800" b="1" dirty="0">
                <a:effectLst/>
                <a:latin typeface="Times New Roman" panose="02020603050405020304" pitchFamily="18" charset="0"/>
                <a:ea typeface="Times New Roman" panose="02020603050405020304" pitchFamily="18" charset="0"/>
              </a:rPr>
              <a:t>Backend:</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effectLst/>
                <a:latin typeface="Times New Roman" panose="02020603050405020304" pitchFamily="18" charset="0"/>
                <a:ea typeface="Times New Roman" panose="02020603050405020304" pitchFamily="18" charset="0"/>
              </a:rPr>
              <a:t>Node.js with Express.js</a:t>
            </a:r>
          </a:p>
          <a:p>
            <a:pPr marL="342900" lvl="0" indent="-342900">
              <a:tabLst>
                <a:tab pos="457200" algn="l"/>
              </a:tabLst>
            </a:pPr>
            <a:r>
              <a:rPr lang="en-IN" sz="1800" dirty="0">
                <a:effectLst/>
                <a:latin typeface="Times New Roman" panose="02020603050405020304" pitchFamily="18" charset="0"/>
                <a:ea typeface="Times New Roman" panose="02020603050405020304" pitchFamily="18" charset="0"/>
              </a:rPr>
              <a:t>Python/Django</a:t>
            </a:r>
          </a:p>
          <a:p>
            <a:r>
              <a:rPr lang="en-IN" sz="1800" b="1" dirty="0">
                <a:effectLst/>
                <a:latin typeface="Times New Roman" panose="02020603050405020304" pitchFamily="18" charset="0"/>
                <a:ea typeface="Times New Roman" panose="02020603050405020304" pitchFamily="18" charset="0"/>
              </a:rPr>
              <a:t>Database:</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effectLst/>
                <a:latin typeface="Times New Roman" panose="02020603050405020304" pitchFamily="18" charset="0"/>
                <a:ea typeface="Times New Roman" panose="02020603050405020304" pitchFamily="18" charset="0"/>
              </a:rPr>
              <a:t>MongoDB/MySQL</a:t>
            </a:r>
          </a:p>
          <a:p>
            <a:r>
              <a:rPr lang="en-IN" sz="1800" dirty="0">
                <a:latin typeface="Times New Roman" panose="02020603050405020304" pitchFamily="18" charset="0"/>
                <a:cs typeface="Times New Roman" panose="02020603050405020304" pitchFamily="18" charset="0"/>
              </a:rPr>
              <a:t>Fire base</a:t>
            </a: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Objective</a:t>
            </a:r>
          </a:p>
        </p:txBody>
      </p:sp>
      <p:sp>
        <p:nvSpPr>
          <p:cNvPr id="115" name="Google Shape;115;p17"/>
          <p:cNvSpPr txBox="1">
            <a:spLocks noGrp="1"/>
          </p:cNvSpPr>
          <p:nvPr>
            <p:ph type="body" idx="1"/>
          </p:nvPr>
        </p:nvSpPr>
        <p:spPr>
          <a:xfrm>
            <a:off x="85725" y="1143000"/>
            <a:ext cx="11810999" cy="4953000"/>
          </a:xfrm>
          <a:prstGeom prst="rect">
            <a:avLst/>
          </a:prstGeom>
          <a:noFill/>
          <a:ln>
            <a:noFill/>
          </a:ln>
        </p:spPr>
        <p:txBody>
          <a:bodyPr spcFirstLastPara="1" wrap="square" lIns="91425" tIns="45700" rIns="91425" bIns="45700" anchor="t" anchorCtr="0">
            <a:normAutofit/>
          </a:bodyPr>
          <a:lstStyle/>
          <a:p>
            <a:pPr marL="76200" indent="0">
              <a:buNone/>
            </a:pPr>
            <a:r>
              <a:rPr lang="en-US" dirty="0">
                <a:effectLst/>
                <a:latin typeface="Times New Roman" panose="02020603050405020304" pitchFamily="18" charset="0"/>
                <a:ea typeface="Times New Roman" panose="02020603050405020304" pitchFamily="18" charset="0"/>
              </a:rPr>
              <a:t>   Following are some of our objectives:</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1. The chatbot will be build using machine learning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2. Data base to complete the customer need</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3. All modules used to develop the bot should work synchronously.</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4. The interactions between the user and the chatbot should be fast.</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5. Store User related details such as Name, Phone number, Account ID.</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6. Preprocess of the queries given by customer.</a:t>
            </a:r>
            <a:endParaRPr lang="en-IN" dirty="0">
              <a:effectLst/>
              <a:latin typeface="Times New Roman" panose="02020603050405020304" pitchFamily="18" charset="0"/>
              <a:ea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9645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CCFE-E6E3-DFC5-385D-61854E283112}"/>
              </a:ext>
            </a:extLst>
          </p:cNvPr>
          <p:cNvSpPr>
            <a:spLocks noGrp="1"/>
          </p:cNvSpPr>
          <p:nvPr>
            <p:ph type="title"/>
          </p:nvPr>
        </p:nvSpPr>
        <p:spPr/>
        <p:txBody>
          <a:bodyPr/>
          <a:lstStyle/>
          <a:p>
            <a:r>
              <a:rPr lang="en-IN" dirty="0"/>
              <a:t>System Design &amp; Implementation</a:t>
            </a:r>
          </a:p>
        </p:txBody>
      </p:sp>
      <p:sp>
        <p:nvSpPr>
          <p:cNvPr id="4" name="Rectangle 1">
            <a:extLst>
              <a:ext uri="{FF2B5EF4-FFF2-40B4-BE49-F238E27FC236}">
                <a16:creationId xmlns:a16="http://schemas.microsoft.com/office/drawing/2014/main" id="{4D100A0C-75CE-CE21-82AA-D4C2B7E00BC7}"/>
              </a:ext>
            </a:extLst>
          </p:cNvPr>
          <p:cNvSpPr>
            <a:spLocks noGrp="1" noChangeArrowheads="1"/>
          </p:cNvSpPr>
          <p:nvPr>
            <p:ph type="body"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User Interface (UI)</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 web-based or app-based frontend where users interact with the chatbot via text or voice.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Tools: HTML, CSS, JavaScript, or a framework like React/Angular.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Backend Server</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Processes user input and communicates with AI models and databases.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Framework: Flask/Django (Python) or Node.js.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AI/NLP Module</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Handles Natural Language Processing (NLP) tasks like intent recognition and response generation.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Tools: NLTK, SpaCy, or pre-trained models like OpenAI’s GPT.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Database</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Stores user interactions, FAQs, and response templates.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Database: Firebase, MySQL, or MongoDB.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Integration Modules</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APIs for external integrations (e.g., movie databases, healthcare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Frameworks: RESTful APIs using Flask/Express.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4308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479539E8-C1EA-0AB3-0BCD-8BD69DD67840}"/>
              </a:ext>
            </a:extLst>
          </p:cNvPr>
          <p:cNvPicPr>
            <a:picLocks noChangeAspect="1"/>
          </p:cNvPicPr>
          <p:nvPr/>
        </p:nvPicPr>
        <p:blipFill>
          <a:blip r:embed="rId3"/>
          <a:stretch>
            <a:fillRect/>
          </a:stretch>
        </p:blipFill>
        <p:spPr>
          <a:xfrm>
            <a:off x="323849" y="999921"/>
            <a:ext cx="11445821" cy="4816715"/>
          </a:xfrm>
          <a:prstGeom prst="rect">
            <a:avLst/>
          </a:prstGeom>
        </p:spPr>
      </p:pic>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1271</Words>
  <Application>Microsoft Office PowerPoint</Application>
  <PresentationFormat>Widescreen</PresentationFormat>
  <Paragraphs>147</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Cambria</vt:lpstr>
      <vt:lpstr>Times New Roman</vt:lpstr>
      <vt:lpstr>Verdana</vt:lpstr>
      <vt:lpstr>Wingdings</vt:lpstr>
      <vt:lpstr>Bioinformatics</vt:lpstr>
      <vt:lpstr>CUSTOMER SUPPORT CHATBOT USING AI &amp;ML</vt:lpstr>
      <vt:lpstr>Content</vt:lpstr>
      <vt:lpstr>INTRODUCTION</vt:lpstr>
      <vt:lpstr>Literature Review</vt:lpstr>
      <vt:lpstr>Research Gaps identified..</vt:lpstr>
      <vt:lpstr>Proposed Methodology</vt:lpstr>
      <vt:lpstr>Objective</vt:lpstr>
      <vt:lpstr>System Design &amp; Implementation</vt:lpstr>
      <vt:lpstr>Timeline of the Project (Gantt Chart)</vt:lpstr>
      <vt:lpstr>Outcomes &amp; Results</vt:lpstr>
      <vt:lpstr>Conclusion</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Jahnavi Kolimi</cp:lastModifiedBy>
  <cp:revision>36</cp:revision>
  <dcterms:modified xsi:type="dcterms:W3CDTF">2025-01-10T13:50:25Z</dcterms:modified>
</cp:coreProperties>
</file>