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67"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holar.google.com/scholar_lookup?title=Chatbots%3A%20History%2C%20technology%2C%20and%20applications.&amp;publication_year=2020&amp;author=Eleni%20Adamopoulou&amp;author=Lefteris%20Moussiades" TargetMode="External"/><Relationship Id="rId7" Type="http://schemas.openxmlformats.org/officeDocument/2006/relationships/hyperlink" Target="https://www.scopus.com/authid/detail.uri?authorId=7006744372" TargetMode="External"/><Relationship Id="rId2" Type="http://schemas.openxmlformats.org/officeDocument/2006/relationships/hyperlink" Target="https://www.sciencedirect.com/science/article/pii/S1877050922004689"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A%20conversation-based%20perspective%20for%20shaping%20ethical%20human-machine%20interactions%3A%20The%20particular%20challenge%20of%20chatbots.&amp;publication_year=2021&amp;author=Grazia%20Murtarelli&amp;author=Anne%20Gregory&amp;author=Stefania%20Romenti" TargetMode="External"/><Relationship Id="rId5" Type="http://schemas.openxmlformats.org/officeDocument/2006/relationships/hyperlink" Target="https://cobusgreyling.medium.com/how-to-create-a-chatbot-with-google-dialogflow-60616c2b802f" TargetMode="External"/><Relationship Id="rId4" Type="http://schemas.openxmlformats.org/officeDocument/2006/relationships/hyperlink" Target="https://scholar.google.com/scholar_lookup?title=Chatbots%20%20An%20Interactive%20Technology%20for%20Personalized%20Communication%2C%20Transactions%20and%20Services.&amp;publication_year=2017&amp;author=Darius%20Zumstein&amp;author=Sophie%20Hundertma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jectpro.io/project/project-demo?utm_source=Blog429&amp;utm_medium=ProductVal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IN" sz="3200" b="1" kern="100" dirty="0">
                <a:effectLst/>
                <a:latin typeface="Calibri" panose="020F0502020204030204" pitchFamily="34" charset="0"/>
                <a:ea typeface="Calibri" panose="020F0502020204030204" pitchFamily="34" charset="0"/>
                <a:cs typeface="Gautami" panose="020B0502040204020203" pitchFamily="34" charset="0"/>
              </a:rPr>
              <a:t>   CUSTOMER SUPPORT CHATBOT WITH MACHINE LEARNING</a:t>
            </a:r>
            <a:br>
              <a:rPr lang="en-US" sz="1800" kern="100" dirty="0">
                <a:effectLst/>
                <a:latin typeface="Calibri" panose="020F0502020204030204" pitchFamily="34" charset="0"/>
                <a:ea typeface="Calibri" panose="020F0502020204030204" pitchFamily="34" charset="0"/>
                <a:cs typeface="Gautami" panose="020B0502040204020203" pitchFamily="34" charset="0"/>
              </a:rPr>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40613950"/>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IN" dirty="0"/>
              <a:t>Dr . Hassan Hussain S</a:t>
            </a:r>
          </a:p>
          <a:p>
            <a:r>
              <a:rPr lang="en-IN" dirty="0"/>
              <a:t>Professor , Computer Science </a:t>
            </a:r>
            <a:endParaRPr lang="en-GB" dirty="0"/>
          </a:p>
          <a:p>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10" name="Table 9">
            <a:extLst>
              <a:ext uri="{FF2B5EF4-FFF2-40B4-BE49-F238E27FC236}">
                <a16:creationId xmlns:a16="http://schemas.microsoft.com/office/drawing/2014/main" id="{8C3CAC68-BAEC-3607-7FFA-B9A3E568E593}"/>
              </a:ext>
            </a:extLst>
          </p:cNvPr>
          <p:cNvGraphicFramePr>
            <a:graphicFrameLocks noGrp="1"/>
          </p:cNvGraphicFramePr>
          <p:nvPr>
            <p:extLst>
              <p:ext uri="{D42A27DB-BD31-4B8C-83A1-F6EECF244321}">
                <p14:modId xmlns:p14="http://schemas.microsoft.com/office/powerpoint/2010/main" val="2795111357"/>
              </p:ext>
            </p:extLst>
          </p:nvPr>
        </p:nvGraphicFramePr>
        <p:xfrm>
          <a:off x="550506" y="2969013"/>
          <a:ext cx="6370820" cy="2835295"/>
        </p:xfrm>
        <a:graphic>
          <a:graphicData uri="http://schemas.openxmlformats.org/drawingml/2006/table">
            <a:tbl>
              <a:tblPr firstRow="1" bandRow="1">
                <a:tableStyleId>{5C22544A-7EE6-4342-B048-85BDC9FD1C3A}</a:tableStyleId>
              </a:tblPr>
              <a:tblGrid>
                <a:gridCol w="3190075">
                  <a:extLst>
                    <a:ext uri="{9D8B030D-6E8A-4147-A177-3AD203B41FA5}">
                      <a16:colId xmlns:a16="http://schemas.microsoft.com/office/drawing/2014/main" val="2063185889"/>
                    </a:ext>
                  </a:extLst>
                </a:gridCol>
                <a:gridCol w="3180745">
                  <a:extLst>
                    <a:ext uri="{9D8B030D-6E8A-4147-A177-3AD203B41FA5}">
                      <a16:colId xmlns:a16="http://schemas.microsoft.com/office/drawing/2014/main" val="765389400"/>
                    </a:ext>
                  </a:extLst>
                </a:gridCol>
              </a:tblGrid>
              <a:tr h="567059">
                <a:tc>
                  <a:txBody>
                    <a:bodyPr/>
                    <a:lstStyle/>
                    <a:p>
                      <a:r>
                        <a:rPr lang="en-IN" dirty="0">
                          <a:latin typeface="Calibri" panose="020F0502020204030204" pitchFamily="34" charset="0"/>
                          <a:ea typeface="Calibri" panose="020F0502020204030204" pitchFamily="34" charset="0"/>
                          <a:cs typeface="Calibri" panose="020F0502020204030204" pitchFamily="34" charset="0"/>
                        </a:rPr>
                        <a:t>           NAMES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ROLL NUMBER</a:t>
                      </a:r>
                    </a:p>
                  </a:txBody>
                  <a:tcPr/>
                </a:tc>
                <a:extLst>
                  <a:ext uri="{0D108BD9-81ED-4DB2-BD59-A6C34878D82A}">
                    <a16:rowId xmlns:a16="http://schemas.microsoft.com/office/drawing/2014/main" val="2495265715"/>
                  </a:ext>
                </a:extLst>
              </a:tr>
              <a:tr h="567059">
                <a:tc>
                  <a:txBody>
                    <a:bodyPr/>
                    <a:lstStyle/>
                    <a:p>
                      <a:r>
                        <a:rPr lang="en-IN" dirty="0">
                          <a:latin typeface="Calibri" panose="020F0502020204030204" pitchFamily="34" charset="0"/>
                          <a:ea typeface="Calibri" panose="020F0502020204030204" pitchFamily="34" charset="0"/>
                          <a:cs typeface="Calibri" panose="020F0502020204030204" pitchFamily="34" charset="0"/>
                        </a:rPr>
                        <a:t>Kolimi Jahnavi</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20211CSE0036</a:t>
                      </a:r>
                    </a:p>
                  </a:txBody>
                  <a:tcPr/>
                </a:tc>
                <a:extLst>
                  <a:ext uri="{0D108BD9-81ED-4DB2-BD59-A6C34878D82A}">
                    <a16:rowId xmlns:a16="http://schemas.microsoft.com/office/drawing/2014/main" val="3181587601"/>
                  </a:ext>
                </a:extLst>
              </a:tr>
              <a:tr h="567059">
                <a:tc>
                  <a:txBody>
                    <a:bodyPr/>
                    <a:lstStyle/>
                    <a:p>
                      <a:r>
                        <a:rPr lang="en-IN" dirty="0">
                          <a:latin typeface="Calibri" panose="020F0502020204030204" pitchFamily="34" charset="0"/>
                          <a:ea typeface="Calibri" panose="020F0502020204030204" pitchFamily="34" charset="0"/>
                          <a:cs typeface="Calibri" panose="020F0502020204030204" pitchFamily="34" charset="0"/>
                        </a:rPr>
                        <a:t>Saddala Harshitha</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20211CSE0027</a:t>
                      </a:r>
                    </a:p>
                  </a:txBody>
                  <a:tcPr/>
                </a:tc>
                <a:extLst>
                  <a:ext uri="{0D108BD9-81ED-4DB2-BD59-A6C34878D82A}">
                    <a16:rowId xmlns:a16="http://schemas.microsoft.com/office/drawing/2014/main" val="24278990"/>
                  </a:ext>
                </a:extLst>
              </a:tr>
              <a:tr h="567059">
                <a:tc>
                  <a:txBody>
                    <a:bodyPr/>
                    <a:lstStyle/>
                    <a:p>
                      <a:r>
                        <a:rPr lang="en-IN" dirty="0">
                          <a:latin typeface="Calibri" panose="020F0502020204030204" pitchFamily="34" charset="0"/>
                          <a:ea typeface="Calibri" panose="020F0502020204030204" pitchFamily="34" charset="0"/>
                          <a:cs typeface="Calibri" panose="020F0502020204030204" pitchFamily="34" charset="0"/>
                        </a:rPr>
                        <a:t>R  Gagana Shree</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20211CSE0038</a:t>
                      </a:r>
                    </a:p>
                  </a:txBody>
                  <a:tcPr/>
                </a:tc>
                <a:extLst>
                  <a:ext uri="{0D108BD9-81ED-4DB2-BD59-A6C34878D82A}">
                    <a16:rowId xmlns:a16="http://schemas.microsoft.com/office/drawing/2014/main" val="177954471"/>
                  </a:ext>
                </a:extLst>
              </a:tr>
              <a:tr h="567059">
                <a:tc>
                  <a:txBody>
                    <a:bodyPr/>
                    <a:lstStyle/>
                    <a:p>
                      <a:r>
                        <a:rPr lang="en-IN" dirty="0">
                          <a:latin typeface="Calibri" panose="020F0502020204030204" pitchFamily="34" charset="0"/>
                          <a:ea typeface="Calibri" panose="020F0502020204030204" pitchFamily="34" charset="0"/>
                          <a:cs typeface="Calibri" panose="020F0502020204030204" pitchFamily="34" charset="0"/>
                        </a:rPr>
                        <a:t>Taticherla Varsha</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20211CSE0136</a:t>
                      </a:r>
                    </a:p>
                  </a:txBody>
                  <a:tcPr/>
                </a:tc>
                <a:extLst>
                  <a:ext uri="{0D108BD9-81ED-4DB2-BD59-A6C34878D82A}">
                    <a16:rowId xmlns:a16="http://schemas.microsoft.com/office/drawing/2014/main" val="3947773379"/>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 1. “</a:t>
            </a:r>
            <a:r>
              <a:rPr lang="en-US" i="0" dirty="0">
                <a:solidFill>
                  <a:srgbClr val="1F1F1F"/>
                </a:solidFill>
                <a:effectLst/>
              </a:rPr>
              <a:t>Chatbots in customer service: Their relevance and impact on       service quality” , </a:t>
            </a:r>
            <a:r>
              <a:rPr lang="en-US" b="0" i="0" dirty="0">
                <a:solidFill>
                  <a:srgbClr val="1F1F1F"/>
                </a:solidFill>
                <a:effectLst/>
                <a:latin typeface="ElsevierSans"/>
              </a:rPr>
              <a:t>Chiara Valentina </a:t>
            </a:r>
            <a:r>
              <a:rPr lang="en-US" b="0" i="0" dirty="0" err="1">
                <a:solidFill>
                  <a:srgbClr val="1F1F1F"/>
                </a:solidFill>
                <a:effectLst/>
                <a:latin typeface="ElsevierSans"/>
              </a:rPr>
              <a:t>Misischia</a:t>
            </a:r>
            <a:r>
              <a:rPr lang="en-US" b="0" i="0" dirty="0">
                <a:solidFill>
                  <a:srgbClr val="1F1F1F"/>
                </a:solidFill>
                <a:effectLst/>
                <a:latin typeface="ElsevierSans"/>
              </a:rPr>
              <a:t>, Flora </a:t>
            </a:r>
            <a:r>
              <a:rPr lang="en-US" b="0" i="0" dirty="0" err="1">
                <a:solidFill>
                  <a:srgbClr val="1F1F1F"/>
                </a:solidFill>
                <a:effectLst/>
                <a:latin typeface="ElsevierSans"/>
              </a:rPr>
              <a:t>Poecze</a:t>
            </a:r>
            <a:r>
              <a:rPr lang="en-US" b="0" i="0" dirty="0">
                <a:solidFill>
                  <a:srgbClr val="1F1F1F"/>
                </a:solidFill>
                <a:effectLst/>
                <a:latin typeface="ElsevierSans"/>
              </a:rPr>
              <a:t>, Christine Strauss,</a:t>
            </a:r>
          </a:p>
          <a:p>
            <a:pPr marL="0" indent="0" algn="just">
              <a:buNone/>
            </a:pPr>
            <a:r>
              <a:rPr lang="en-US" b="0" i="0" dirty="0">
                <a:solidFill>
                  <a:srgbClr val="1F1F1F"/>
                </a:solidFill>
                <a:effectLst/>
                <a:latin typeface="ElsevierSans"/>
                <a:hlinkClick r:id="rId2"/>
              </a:rPr>
              <a:t> </a:t>
            </a:r>
            <a:r>
              <a:rPr lang="en-US" b="0" i="0" dirty="0" err="1">
                <a:solidFill>
                  <a:srgbClr val="1F1F1F"/>
                </a:solidFill>
                <a:effectLst/>
                <a:hlinkClick r:id="rId2"/>
              </a:rPr>
              <a:t>sciencedirect</a:t>
            </a:r>
            <a:r>
              <a:rPr lang="en-US" b="0" i="0" dirty="0">
                <a:solidFill>
                  <a:srgbClr val="1F1F1F"/>
                </a:solidFill>
                <a:effectLst/>
              </a:rPr>
              <a:t>.</a:t>
            </a:r>
          </a:p>
          <a:p>
            <a:pPr marL="0" indent="0" algn="just">
              <a:buNone/>
            </a:pPr>
            <a:endParaRPr lang="en-US" dirty="0">
              <a:solidFill>
                <a:srgbClr val="1F1F1F"/>
              </a:solidFill>
            </a:endParaRPr>
          </a:p>
          <a:p>
            <a:pPr marL="0" indent="0" algn="l">
              <a:buNone/>
            </a:pPr>
            <a:r>
              <a:rPr lang="en-US" b="0" i="0" dirty="0">
                <a:solidFill>
                  <a:srgbClr val="1F1F1F"/>
                </a:solidFill>
                <a:effectLst/>
              </a:rPr>
              <a:t>2. “Chatbots: History, technology, and applications.” </a:t>
            </a:r>
            <a:r>
              <a:rPr lang="en-US" i="0" dirty="0">
                <a:effectLst/>
              </a:rPr>
              <a:t>Machine Learning with Applications, 2 (100006) (2020),</a:t>
            </a:r>
            <a:r>
              <a:rPr lang="en-US" i="0" dirty="0">
                <a:effectLst/>
                <a:hlinkClick r:id="rId3"/>
              </a:rPr>
              <a:t>Google scholar</a:t>
            </a:r>
            <a:endParaRPr lang="en-US" i="0" dirty="0">
              <a:effectLst/>
            </a:endParaRPr>
          </a:p>
          <a:p>
            <a:pPr algn="l"/>
            <a:endParaRPr lang="en-US" dirty="0"/>
          </a:p>
          <a:p>
            <a:pPr marL="0" indent="0">
              <a:buNone/>
            </a:pPr>
            <a:r>
              <a:rPr lang="en-US" i="0" dirty="0">
                <a:effectLst/>
              </a:rPr>
              <a:t>3. </a:t>
            </a:r>
            <a:r>
              <a:rPr lang="en-US" b="0" i="0" dirty="0">
                <a:solidFill>
                  <a:srgbClr val="1F1F1F"/>
                </a:solidFill>
                <a:effectLst/>
              </a:rPr>
              <a:t>“Chatbots – An Interactive Technology for Personalized Communication, Transactions and </a:t>
            </a:r>
            <a:r>
              <a:rPr lang="en-US" b="0" i="0" dirty="0" err="1">
                <a:solidFill>
                  <a:srgbClr val="1F1F1F"/>
                </a:solidFill>
                <a:effectLst/>
              </a:rPr>
              <a:t>Services</a:t>
            </a:r>
            <a:r>
              <a:rPr lang="en-US" b="0" i="0" dirty="0" err="1">
                <a:solidFill>
                  <a:schemeClr val="tx1">
                    <a:lumMod val="95000"/>
                    <a:lumOff val="5000"/>
                  </a:schemeClr>
                </a:solidFill>
                <a:effectLst/>
              </a:rPr>
              <a:t>.”IADIS</a:t>
            </a:r>
            <a:r>
              <a:rPr lang="en-US" b="0" i="0" dirty="0">
                <a:solidFill>
                  <a:schemeClr val="tx1">
                    <a:lumMod val="95000"/>
                    <a:lumOff val="5000"/>
                  </a:schemeClr>
                </a:solidFill>
                <a:effectLst/>
              </a:rPr>
              <a:t> International Journal on WWW/Internet, 15 (1) (2017), pp. 96-109, </a:t>
            </a:r>
            <a:r>
              <a:rPr lang="en-US" i="0" dirty="0">
                <a:effectLst/>
                <a:hlinkClick r:id="rId4"/>
              </a:rPr>
              <a:t>Google scholar</a:t>
            </a:r>
            <a:endParaRPr lang="en-US" i="0" dirty="0">
              <a:effectLst/>
            </a:endParaRPr>
          </a:p>
          <a:p>
            <a:pPr marL="0" indent="0" algn="l">
              <a:buNone/>
            </a:pPr>
            <a:endParaRPr lang="en-US" i="0" dirty="0">
              <a:effectLst/>
            </a:endParaRPr>
          </a:p>
          <a:p>
            <a:pPr marL="0" indent="0" algn="l">
              <a:buNone/>
            </a:pPr>
            <a:r>
              <a:rPr lang="en-US" i="0" dirty="0">
                <a:effectLst/>
              </a:rPr>
              <a:t>4.</a:t>
            </a:r>
            <a:r>
              <a:rPr lang="en-US" b="0" i="0" dirty="0">
                <a:solidFill>
                  <a:srgbClr val="1F1F1F"/>
                </a:solidFill>
                <a:effectLst/>
                <a:latin typeface="ElsevierGulliver"/>
              </a:rPr>
              <a:t> </a:t>
            </a:r>
            <a:r>
              <a:rPr lang="en-US" b="0" i="0" dirty="0">
                <a:solidFill>
                  <a:schemeClr val="tx1">
                    <a:lumMod val="95000"/>
                    <a:lumOff val="5000"/>
                  </a:schemeClr>
                </a:solidFill>
                <a:effectLst/>
              </a:rPr>
              <a:t>How to create a chatbot with google </a:t>
            </a:r>
            <a:r>
              <a:rPr lang="en-US" b="0" i="0" dirty="0" err="1">
                <a:solidFill>
                  <a:schemeClr val="tx1">
                    <a:lumMod val="95000"/>
                    <a:lumOff val="5000"/>
                  </a:schemeClr>
                </a:solidFill>
                <a:effectLst/>
              </a:rPr>
              <a:t>dialogflow</a:t>
            </a:r>
            <a:r>
              <a:rPr lang="en-US" dirty="0">
                <a:solidFill>
                  <a:schemeClr val="tx1">
                    <a:lumMod val="95000"/>
                    <a:lumOff val="5000"/>
                  </a:schemeClr>
                </a:solidFill>
              </a:rPr>
              <a:t> </a:t>
            </a:r>
            <a:r>
              <a:rPr lang="en-US" b="0" i="0" dirty="0">
                <a:solidFill>
                  <a:schemeClr val="tx1">
                    <a:lumMod val="95000"/>
                    <a:lumOff val="5000"/>
                  </a:schemeClr>
                </a:solidFill>
                <a:effectLst/>
              </a:rPr>
              <a:t>(2020), </a:t>
            </a:r>
            <a:r>
              <a:rPr lang="en-US" b="0" i="0" dirty="0">
                <a:solidFill>
                  <a:schemeClr val="tx1">
                    <a:lumMod val="95000"/>
                    <a:lumOff val="5000"/>
                  </a:schemeClr>
                </a:solidFill>
                <a:effectLst/>
                <a:hlinkClick r:id="rId5"/>
              </a:rPr>
              <a:t>MEDIUM</a:t>
            </a:r>
            <a:endParaRPr lang="en-US" b="0" i="0" dirty="0">
              <a:solidFill>
                <a:schemeClr val="tx1">
                  <a:lumMod val="95000"/>
                  <a:lumOff val="5000"/>
                </a:schemeClr>
              </a:solidFill>
              <a:effectLst/>
            </a:endParaRPr>
          </a:p>
          <a:p>
            <a:pPr marL="0" indent="0" algn="l">
              <a:buNone/>
            </a:pPr>
            <a:endParaRPr lang="en-US" b="0" i="0" dirty="0">
              <a:solidFill>
                <a:schemeClr val="tx1">
                  <a:lumMod val="95000"/>
                  <a:lumOff val="5000"/>
                </a:schemeClr>
              </a:solidFill>
              <a:effectLst/>
            </a:endParaRPr>
          </a:p>
          <a:p>
            <a:pPr marL="0" indent="0" algn="l">
              <a:buNone/>
            </a:pPr>
            <a:r>
              <a:rPr lang="en-US" i="0" dirty="0">
                <a:effectLst/>
              </a:rPr>
              <a:t>5.</a:t>
            </a:r>
            <a:r>
              <a:rPr lang="en-US" b="0" i="0" dirty="0">
                <a:solidFill>
                  <a:srgbClr val="1F1F1F"/>
                </a:solidFill>
                <a:effectLst/>
              </a:rPr>
              <a:t> “A conversation-based perspective for shaping ethical human-machine interactions: The particular challenge of </a:t>
            </a:r>
            <a:r>
              <a:rPr lang="en-US" b="0" i="0" dirty="0" err="1">
                <a:solidFill>
                  <a:srgbClr val="1F1F1F"/>
                </a:solidFill>
                <a:effectLst/>
              </a:rPr>
              <a:t>chatbots.”</a:t>
            </a:r>
            <a:r>
              <a:rPr lang="en-US" b="0" i="0" dirty="0" err="1">
                <a:solidFill>
                  <a:schemeClr val="tx1">
                    <a:lumMod val="95000"/>
                    <a:lumOff val="5000"/>
                  </a:schemeClr>
                </a:solidFill>
                <a:effectLst/>
              </a:rPr>
              <a:t>Journal</a:t>
            </a:r>
            <a:r>
              <a:rPr lang="en-US" b="0" i="0" dirty="0">
                <a:solidFill>
                  <a:schemeClr val="tx1">
                    <a:lumMod val="95000"/>
                    <a:lumOff val="5000"/>
                  </a:schemeClr>
                </a:solidFill>
                <a:effectLst/>
              </a:rPr>
              <a:t> of Business Research, 129 (2021), pp. 927-935 ,</a:t>
            </a:r>
            <a:r>
              <a:rPr lang="en-US" b="0" i="0" dirty="0">
                <a:solidFill>
                  <a:schemeClr val="tx1">
                    <a:lumMod val="95000"/>
                    <a:lumOff val="5000"/>
                  </a:schemeClr>
                </a:solidFill>
                <a:effectLst/>
                <a:hlinkClick r:id="rId6"/>
              </a:rPr>
              <a:t>Google scholar</a:t>
            </a:r>
            <a:endParaRPr lang="en-US" b="0" i="0" dirty="0">
              <a:solidFill>
                <a:schemeClr val="tx1">
                  <a:lumMod val="95000"/>
                  <a:lumOff val="5000"/>
                </a:schemeClr>
              </a:solidFill>
              <a:effectLst/>
            </a:endParaRPr>
          </a:p>
          <a:p>
            <a:pPr marL="0" indent="0" algn="l">
              <a:buNone/>
            </a:pPr>
            <a:endParaRPr lang="en-US" i="0" dirty="0">
              <a:effectLst/>
            </a:endParaRPr>
          </a:p>
          <a:p>
            <a:pPr marL="0" indent="0" algn="just">
              <a:buNone/>
            </a:pPr>
            <a:endParaRPr lang="en-US" b="0" i="0" dirty="0">
              <a:solidFill>
                <a:srgbClr val="1F1F1F"/>
              </a:solidFill>
              <a:effectLst/>
            </a:endParaRPr>
          </a:p>
          <a:p>
            <a:pPr marL="0" indent="0">
              <a:buNone/>
            </a:pPr>
            <a:br>
              <a:rPr lang="en-US" b="0" i="0" u="none" strike="noStrike" dirty="0">
                <a:effectLst/>
                <a:latin typeface="ElsevierSans"/>
                <a:hlinkClick r:id="rId7"/>
              </a:rPr>
            </a:br>
            <a:endParaRPr lang="en-US" i="0" dirty="0">
              <a:solidFill>
                <a:srgbClr val="1F1F1F"/>
              </a:solidFill>
              <a:effectLst/>
            </a:endParaRPr>
          </a:p>
        </p:txBody>
      </p:sp>
      <p:sp>
        <p:nvSpPr>
          <p:cNvPr id="4" name="Rectangle 1">
            <a:extLst>
              <a:ext uri="{FF2B5EF4-FFF2-40B4-BE49-F238E27FC236}">
                <a16:creationId xmlns:a16="http://schemas.microsoft.com/office/drawing/2014/main" id="{9B5479EF-6287-F713-68B4-7198660447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E9B3BF8-E627-CC59-8FD8-FA88040AA22C}"/>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38ED403-4202-1785-A40C-B2782D33FF2E}"/>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b="0" i="0" dirty="0">
                <a:solidFill>
                  <a:srgbClr val="374151"/>
                </a:solidFill>
                <a:effectLst/>
                <a:latin typeface="Arial" panose="020B0604020202020204" pitchFamily="34" charset="0"/>
                <a:cs typeface="Arial" panose="020B0604020202020204" pitchFamily="34" charset="0"/>
              </a:rPr>
              <a:t>In today's fast-paced and interconnected world, efficient customer support is critical for any business. This project introduces a cutting-edge solution: a Customer Support Chatbot empowered by Machine Learning. Here's a more in-depth look at the project's key components:</a:t>
            </a:r>
          </a:p>
          <a:p>
            <a:pPr marL="457200" indent="-457200">
              <a:buAutoNum type="arabicPeriod"/>
            </a:pPr>
            <a:r>
              <a:rPr lang="en-US" b="1" i="0" dirty="0">
                <a:effectLst/>
                <a:latin typeface="Söhne"/>
              </a:rPr>
              <a:t>Interpret Customer Complaints and Queries</a:t>
            </a:r>
          </a:p>
          <a:p>
            <a:pPr marL="457200" indent="-457200">
              <a:buAutoNum type="arabicPeriod"/>
            </a:pPr>
            <a:r>
              <a:rPr lang="en-US" b="1" i="0" dirty="0">
                <a:effectLst/>
                <a:latin typeface="Söhne"/>
              </a:rPr>
              <a:t>Search the Database for Resolution</a:t>
            </a:r>
          </a:p>
          <a:p>
            <a:pPr marL="457200" indent="-457200">
              <a:buAutoNum type="arabicPeriod"/>
            </a:pPr>
            <a:r>
              <a:rPr lang="en-US" b="1" i="0" dirty="0">
                <a:effectLst/>
                <a:latin typeface="Söhne"/>
              </a:rPr>
              <a:t>Handover to Support Staff</a:t>
            </a:r>
            <a:endParaRPr lang="en-US" b="1" dirty="0">
              <a:latin typeface="Söhne"/>
            </a:endParaRPr>
          </a:p>
          <a:p>
            <a:pPr marL="457200" indent="-457200">
              <a:buAutoNum type="arabicPeriod"/>
            </a:pPr>
            <a:r>
              <a:rPr lang="en-US" b="1" i="0" dirty="0">
                <a:effectLst/>
                <a:latin typeface="Söhne"/>
              </a:rPr>
              <a:t>Update the Database</a:t>
            </a:r>
          </a:p>
          <a:p>
            <a:pPr marL="457200" indent="-457200">
              <a:buAutoNum type="arabicPeriod"/>
            </a:pPr>
            <a:r>
              <a:rPr lang="en-US" b="1" i="0" dirty="0">
                <a:effectLst/>
                <a:latin typeface="Söhne"/>
              </a:rPr>
              <a:t>Prepare for Similar Queries in the Future</a:t>
            </a:r>
          </a:p>
          <a:p>
            <a:pPr marL="457200" indent="-457200">
              <a:buAutoNum type="arabicPeriod"/>
            </a:pPr>
            <a:endParaRPr lang="en-US" b="0" i="0" dirty="0">
              <a:solidFill>
                <a:srgbClr val="374151"/>
              </a:solidFill>
              <a:effectLst/>
              <a:latin typeface="Arial" panose="020B0604020202020204" pitchFamily="34" charset="0"/>
              <a:cs typeface="Arial" panose="020B0604020202020204" pitchFamily="34" charset="0"/>
            </a:endParaRPr>
          </a:p>
          <a:p>
            <a:endParaRPr lang="en-US" dirty="0">
              <a:solidFill>
                <a:srgbClr val="374151"/>
              </a:solidFill>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l"/>
            <a:r>
              <a:rPr lang="en-US" sz="2000" b="0" i="1" dirty="0">
                <a:solidFill>
                  <a:srgbClr val="000000"/>
                </a:solidFill>
                <a:effectLst/>
                <a:latin typeface="Arial" panose="020B0604020202020204" pitchFamily="34" charset="0"/>
                <a:cs typeface="Arial" panose="020B0604020202020204" pitchFamily="34" charset="0"/>
              </a:rPr>
              <a:t>The chatbot market is anticipated to grow at a CAGR of 23.5% reaching USD 10.5 billion by end of 2026.</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Facebook has over 300,000 active chatbots.</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a Uber all report, 80 % of customers have had a positive experience using a chatbot.</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IBM, organizations spend over $1.3 trillion annually to address novel customer queries and chatbots can be of great help in cutting down the cost to as much as 30%.</a:t>
            </a:r>
            <a:endParaRPr lang="en-US" sz="2000" b="0" i="0" dirty="0">
              <a:solidFill>
                <a:srgbClr val="000000"/>
              </a:solidFill>
              <a:effectLst/>
              <a:latin typeface="Arial" panose="020B0604020202020204" pitchFamily="34" charset="0"/>
              <a:cs typeface="Arial" panose="020B0604020202020204" pitchFamily="34" charset="0"/>
            </a:endParaRPr>
          </a:p>
          <a:p>
            <a:r>
              <a:rPr lang="en-US" sz="2000" b="0" i="0" dirty="0">
                <a:solidFill>
                  <a:srgbClr val="000000"/>
                </a:solidFill>
                <a:effectLst/>
                <a:latin typeface="arial" panose="020B0604020202020204" pitchFamily="34" charset="0"/>
              </a:rPr>
              <a:t>No doubt, chatbots are our new friends and are projected to be a continuing technology trend in AI. Chatbots can be fun, if built well  as they make tedious things easy and entertaining</a:t>
            </a:r>
            <a:br>
              <a:rPr lang="en-US" b="0" i="1" dirty="0">
                <a:solidFill>
                  <a:srgbClr val="184CD1"/>
                </a:solidFill>
                <a:effectLst/>
                <a:latin typeface="Montserrat" panose="00000500000000000000" pitchFamily="2" charset="0"/>
                <a:hlinkClick r:id="rId2" tooltip="ProjectPro Free Projects on Big Data and Data Science"/>
              </a:rPr>
            </a:b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and Software used</a:t>
            </a:r>
          </a:p>
        </p:txBody>
      </p:sp>
      <p:sp>
        <p:nvSpPr>
          <p:cNvPr id="3" name="Content Placeholder 2"/>
          <p:cNvSpPr>
            <a:spLocks noGrp="1"/>
          </p:cNvSpPr>
          <p:nvPr>
            <p:ph idx="1"/>
          </p:nvPr>
        </p:nvSpPr>
        <p:spPr/>
        <p:txBody>
          <a:bodyPr>
            <a:normAutofit fontScale="92500" lnSpcReduction="10000"/>
          </a:bodyPr>
          <a:lstStyle/>
          <a:p>
            <a:pPr marL="342900" lvl="0" indent="-19050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Backend:</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Python/Django</a:t>
            </a:r>
          </a:p>
          <a:p>
            <a:pPr marL="152400" indent="0" algn="just">
              <a:lnSpc>
                <a:spcPct val="150000"/>
              </a:lnSpc>
              <a:spcBef>
                <a:spcPts val="0"/>
              </a:spcBef>
              <a:buSzPct val="100000"/>
              <a:buNone/>
            </a:pPr>
            <a:r>
              <a:rPr lang="en-IN" altLang="en-US" sz="2400" b="1" dirty="0">
                <a:latin typeface="Cambria" panose="02040503050406030204" pitchFamily="18" charset="0"/>
                <a:ea typeface="Cambria" panose="02040503050406030204" pitchFamily="18" charset="0"/>
              </a:rPr>
              <a:t>Database:</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Firebase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dirty="0"/>
              <a:t>Following are some of our objectives:</a:t>
            </a:r>
          </a:p>
          <a:p>
            <a:pPr marL="0" indent="0">
              <a:buNone/>
            </a:pPr>
            <a:endParaRPr lang="en-US" dirty="0"/>
          </a:p>
          <a:p>
            <a:pPr marL="0" indent="0">
              <a:buNone/>
            </a:pPr>
            <a:r>
              <a:rPr lang="en-US" dirty="0"/>
              <a:t>1. The chatbot will be build using machine learning </a:t>
            </a:r>
          </a:p>
          <a:p>
            <a:pPr marL="0" indent="0">
              <a:buNone/>
            </a:pPr>
            <a:r>
              <a:rPr lang="en-US" dirty="0"/>
              <a:t>2. Data base to complete the customer need</a:t>
            </a:r>
          </a:p>
          <a:p>
            <a:pPr marL="0" indent="0">
              <a:buNone/>
            </a:pPr>
            <a:r>
              <a:rPr lang="en-US" dirty="0"/>
              <a:t>3. All modules used to develop the bot should work synchronously.</a:t>
            </a:r>
          </a:p>
          <a:p>
            <a:pPr marL="0" indent="0">
              <a:buNone/>
            </a:pPr>
            <a:r>
              <a:rPr lang="en-US" dirty="0"/>
              <a:t>4. The interactions between the user and the chatbot should be fast.</a:t>
            </a:r>
          </a:p>
          <a:p>
            <a:pPr marL="0" indent="0">
              <a:buNone/>
            </a:pPr>
            <a:r>
              <a:rPr lang="en-US" dirty="0"/>
              <a:t>5. Store User related details such as Name, Phone number, Account ID.</a:t>
            </a:r>
          </a:p>
          <a:p>
            <a:pPr marL="0" indent="0">
              <a:buNone/>
            </a:pPr>
            <a:r>
              <a:rPr lang="en-US" dirty="0"/>
              <a:t>6. Preprocess of the queries given by customer.</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A2C2-E052-A28E-853B-1254F4D6BB9F}"/>
              </a:ext>
            </a:extLst>
          </p:cNvPr>
          <p:cNvSpPr>
            <a:spLocks noGrp="1"/>
          </p:cNvSpPr>
          <p:nvPr>
            <p:ph type="title"/>
          </p:nvPr>
        </p:nvSpPr>
        <p:spPr/>
        <p:txBody>
          <a:bodyPr/>
          <a:lstStyle/>
          <a:p>
            <a:r>
              <a:rPr lang="en-IN" dirty="0"/>
              <a:t>Flow chart / Methodology</a:t>
            </a:r>
          </a:p>
        </p:txBody>
      </p:sp>
      <p:pic>
        <p:nvPicPr>
          <p:cNvPr id="4" name="Content Placeholder 3">
            <a:extLst>
              <a:ext uri="{FF2B5EF4-FFF2-40B4-BE49-F238E27FC236}">
                <a16:creationId xmlns:a16="http://schemas.microsoft.com/office/drawing/2014/main" id="{A0D7447A-47F1-31FD-0652-EC7561F01A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141" y="1143000"/>
            <a:ext cx="5355318" cy="4953000"/>
          </a:xfrm>
          <a:prstGeom prst="rect">
            <a:avLst/>
          </a:prstGeom>
          <a:noFill/>
          <a:ln>
            <a:noFill/>
          </a:ln>
        </p:spPr>
      </p:pic>
    </p:spTree>
    <p:extLst>
      <p:ext uri="{BB962C8B-B14F-4D97-AF65-F5344CB8AC3E}">
        <p14:creationId xmlns:p14="http://schemas.microsoft.com/office/powerpoint/2010/main" val="10612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AC0D-40C2-4C7F-D031-9B75E6F8F09A}"/>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69EF0033-A1E2-8AB9-CF7D-5942B8E72325}"/>
              </a:ext>
            </a:extLst>
          </p:cNvPr>
          <p:cNvSpPr>
            <a:spLocks noGrp="1"/>
          </p:cNvSpPr>
          <p:nvPr>
            <p:ph idx="1"/>
          </p:nvPr>
        </p:nvSpPr>
        <p:spPr/>
        <p:txBody>
          <a:bodyPr>
            <a:normAutofit lnSpcReduction="10000"/>
          </a:bodyPr>
          <a:lstStyle/>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Improved Response Time:</a:t>
            </a:r>
            <a:r>
              <a:rPr lang="en-IN" sz="1800" dirty="0">
                <a:effectLst/>
                <a:latin typeface="Times New Roman" panose="02020603050405020304" pitchFamily="18" charset="0"/>
                <a:ea typeface="Times New Roman" panose="02020603050405020304" pitchFamily="18" charset="0"/>
              </a:rPr>
              <a:t> The chatbot can provide immediate responses to customer inquiries, significantly reducing wait times compared to traditional support channels. This leads to higher customer satisfaction and retention.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24/7 Availability:</a:t>
            </a:r>
            <a:r>
              <a:rPr lang="en-IN" sz="1800" dirty="0">
                <a:effectLst/>
                <a:latin typeface="Times New Roman" panose="02020603050405020304" pitchFamily="18" charset="0"/>
                <a:ea typeface="Times New Roman" panose="02020603050405020304" pitchFamily="18" charset="0"/>
              </a:rPr>
              <a:t> The chatbot operates around the clock, allowing customers to get assistance at any time, even outside of regular business hours. This increases accessibility and can lead to higher engagement.</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Consistent Responses:</a:t>
            </a:r>
            <a:r>
              <a:rPr lang="en-IN" sz="1800" dirty="0">
                <a:effectLst/>
                <a:latin typeface="Times New Roman" panose="02020603050405020304" pitchFamily="18" charset="0"/>
                <a:ea typeface="Times New Roman" panose="02020603050405020304" pitchFamily="18" charset="0"/>
              </a:rPr>
              <a:t> The AI ensures that all customers receive consistent and accurate information, reducing the chances of miscommunication and providing a reliable source of information.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Efficient Query Handling:</a:t>
            </a:r>
            <a:r>
              <a:rPr lang="en-IN" sz="1800" dirty="0">
                <a:effectLst/>
                <a:latin typeface="Times New Roman" panose="02020603050405020304" pitchFamily="18" charset="0"/>
                <a:ea typeface="Times New Roman" panose="02020603050405020304" pitchFamily="18" charset="0"/>
              </a:rPr>
              <a:t> The chatbot can handle a high volume of inquiries simultaneously, which helps manage peak times without overwhelming human agents. This efficiency can lead to cost savings for businesses.</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Data-Driven Insights:</a:t>
            </a:r>
            <a:r>
              <a:rPr lang="en-IN" sz="1800" dirty="0">
                <a:effectLst/>
                <a:latin typeface="Times New Roman" panose="02020603050405020304" pitchFamily="18" charset="0"/>
                <a:ea typeface="Times New Roman" panose="02020603050405020304" pitchFamily="18" charset="0"/>
              </a:rPr>
              <a:t> By analysing customer interactions, the chatbot can gather valuable data on customer preferences, common issues, and overall sentiment. This information can be used to improve products and services and enhance customer experience.</a:t>
            </a:r>
          </a:p>
          <a:p>
            <a:pPr marL="114300" indent="0">
              <a:buNone/>
            </a:pPr>
            <a:r>
              <a:rPr lang="en-IN" sz="1800" b="1" dirty="0">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Seamless Escalation to Human Agents:</a:t>
            </a:r>
            <a:r>
              <a:rPr lang="en-IN" sz="1800" dirty="0">
                <a:effectLst/>
                <a:latin typeface="Times New Roman" panose="02020603050405020304" pitchFamily="18" charset="0"/>
                <a:ea typeface="Times New Roman" panose="02020603050405020304" pitchFamily="18" charset="0"/>
              </a:rPr>
              <a:t> For complex inquiries, the chatbot can smoothly escalate issues to   human agents, providing them with context from the previous interactions. This ensures that customers receive personalized and effective support when needed.</a:t>
            </a:r>
          </a:p>
          <a:p>
            <a:pPr marL="0" indent="0">
              <a:buNone/>
            </a:pPr>
            <a:r>
              <a:rPr lang="en-IN" sz="18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30076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GB" dirty="0">
              <a:latin typeface="Arial" panose="020B0604020202020204" pitchFamily="34" charset="0"/>
              <a:cs typeface="Arial" panose="020B06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A6FB04DF-F690-CEBE-1FD5-9A58E04ECE80}"/>
              </a:ext>
            </a:extLst>
          </p:cNvPr>
          <p:cNvPicPr>
            <a:picLocks noChangeAspect="1"/>
          </p:cNvPicPr>
          <p:nvPr/>
        </p:nvPicPr>
        <p:blipFill>
          <a:blip r:embed="rId2"/>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2247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l"/>
            <a:r>
              <a:rPr lang="en-US" sz="2000" b="0" i="1" dirty="0">
                <a:solidFill>
                  <a:srgbClr val="000000"/>
                </a:solidFill>
                <a:effectLst/>
                <a:latin typeface="Arial" panose="020B0604020202020204" pitchFamily="34" charset="0"/>
                <a:cs typeface="Arial" panose="020B0604020202020204" pitchFamily="34" charset="0"/>
              </a:rPr>
              <a:t>The chatbot market is anticipated to grow at a CAGR of 23.5% reaching USD 10.5 billion by end of 2026.</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Facebook has over 300,000 active chatbots.</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a Uber all report, 80 % of customers have had a positive experience using a chatbot.</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IBM, organizations spend over $1.3 trillion annually to address novel customer queries and chatbots can be of great help in cutting down the cost to as much as 30%.</a:t>
            </a:r>
          </a:p>
          <a:p>
            <a:pPr algn="l"/>
            <a:r>
              <a:rPr lang="en-US" sz="2000" i="1" dirty="0">
                <a:solidFill>
                  <a:srgbClr val="000000"/>
                </a:solidFill>
                <a:latin typeface="Arial" panose="020B0604020202020204" pitchFamily="34" charset="0"/>
                <a:cs typeface="Arial" panose="020B0604020202020204" pitchFamily="34" charset="0"/>
              </a:rPr>
              <a:t>Finally we would like to tell that Chatbot is a computer program which conducts a conversation in a human-like way. This project implements chatbot which tries to answer users questions as customer support agent</a:t>
            </a:r>
            <a:endParaRPr lang="en-US" sz="2000" b="0" i="0" dirty="0">
              <a:solidFill>
                <a:srgbClr val="000000"/>
              </a:solidFill>
              <a:effectLst/>
              <a:latin typeface="Arial" panose="020B060402020202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176</TotalTime>
  <Words>836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ElsevierGulliver</vt:lpstr>
      <vt:lpstr>ElsevierSans</vt:lpstr>
      <vt:lpstr>Söhne</vt:lpstr>
      <vt:lpstr>Arial</vt:lpstr>
      <vt:lpstr>Arial</vt:lpstr>
      <vt:lpstr>Bookman Old Style</vt:lpstr>
      <vt:lpstr>Calibri</vt:lpstr>
      <vt:lpstr>Cambria</vt:lpstr>
      <vt:lpstr>Montserrat</vt:lpstr>
      <vt:lpstr>Times New Roman</vt:lpstr>
      <vt:lpstr>Verdana</vt:lpstr>
      <vt:lpstr>Bioinformatics</vt:lpstr>
      <vt:lpstr>   CUSTOMER SUPPORT CHATBOT WITH MACHINE LEARNING </vt:lpstr>
      <vt:lpstr>Introduction</vt:lpstr>
      <vt:lpstr>Literature Review</vt:lpstr>
      <vt:lpstr>Hardware and Software used</vt:lpstr>
      <vt:lpstr>Objectives</vt:lpstr>
      <vt:lpstr>Flow chart / Methodology</vt:lpstr>
      <vt:lpstr>Outcomes</vt:lpstr>
      <vt:lpstr>Timeline of Project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Jahnavi Kolimi</cp:lastModifiedBy>
  <cp:revision>20</cp:revision>
  <dcterms:created xsi:type="dcterms:W3CDTF">2023-03-16T03:26:27Z</dcterms:created>
  <dcterms:modified xsi:type="dcterms:W3CDTF">2024-10-27T09:21:15Z</dcterms:modified>
</cp:coreProperties>
</file>