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a:xfrm>
            <a:off x="609600" y="1577340"/>
            <a:ext cx="10972800" cy="2667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0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sz="2400" lang="en-US"/>
              <a:t>STUDENT NAME:</a:t>
            </a:r>
            <a:r>
              <a:rPr altLang="en-IN" sz="2400" lang="en-US"/>
              <a:t>J</a:t>
            </a:r>
            <a:r>
              <a:rPr altLang="en-IN" sz="2400" lang="en-US"/>
              <a:t>a</a:t>
            </a:r>
            <a:r>
              <a:rPr altLang="en-IN" sz="2400" lang="en-US"/>
              <a:t>y</a:t>
            </a:r>
            <a:r>
              <a:rPr altLang="en-IN" sz="2400" lang="en-US"/>
              <a:t>a</a:t>
            </a:r>
            <a:r>
              <a:rPr altLang="en-IN" sz="2400" lang="en-US"/>
              <a:t>s</a:t>
            </a:r>
            <a:r>
              <a:rPr altLang="en-IN" sz="2400" lang="en-US"/>
              <a:t>r</a:t>
            </a:r>
            <a:r>
              <a:rPr altLang="en-IN" sz="2400" lang="en-US"/>
              <a:t>i</a:t>
            </a:r>
            <a:r>
              <a:rPr altLang="en-IN" sz="2400" lang="en-US"/>
              <a:t>.</a:t>
            </a:r>
            <a:r>
              <a:rPr altLang="en-IN" sz="2400" lang="en-US"/>
              <a:t>E</a:t>
            </a:r>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4</a:t>
            </a:r>
            <a:r>
              <a:rPr altLang="en-IN" dirty="0" sz="2400" lang="en-US"/>
              <a:t>3</a:t>
            </a:r>
            <a:r>
              <a:rPr altLang="en-IN" dirty="0" sz="2400" lang="en-US"/>
              <a:t>1</a:t>
            </a:r>
            <a:endParaRPr altLang="en-US" lang="zh-CN"/>
          </a:p>
          <a:p>
            <a:r>
              <a:rPr dirty="0" sz="2400" lang="en-US"/>
              <a:t>DEPARTMENT:</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a:t>
            </a:r>
            <a:r>
              <a:rPr altLang="en-IN" dirty="0" sz="2400" lang="en-US"/>
              <a:t>G</a:t>
            </a:r>
            <a:r>
              <a:rPr altLang="en-IN" dirty="0" sz="2400" lang="en-US"/>
              <a:t>e</a:t>
            </a:r>
            <a:r>
              <a:rPr altLang="en-IN" dirty="0" sz="2400" lang="en-US"/>
              <a:t>n</a:t>
            </a:r>
            <a:r>
              <a:rPr altLang="en-IN" dirty="0" sz="2400" lang="en-US"/>
              <a:t>e</a:t>
            </a:r>
            <a:r>
              <a:rPr altLang="en-IN" dirty="0" sz="2400" lang="en-US"/>
              <a:t>r</a:t>
            </a:r>
            <a:r>
              <a:rPr altLang="en-IN" dirty="0" sz="2400" lang="en-US"/>
              <a:t>a</a:t>
            </a:r>
            <a:r>
              <a:rPr altLang="en-IN" dirty="0" sz="2400" lang="en-US"/>
              <a:t>l</a:t>
            </a:r>
            <a:r>
              <a:rPr altLang="en-IN" dirty="0" sz="2400" lang="en-US"/>
              <a:t>)</a:t>
            </a:r>
            <a:endParaRPr altLang="en-US" lang="zh-CN"/>
          </a:p>
          <a:p>
            <a:r>
              <a:rPr dirty="0" sz="2400" lang="en-US"/>
              <a:t>COLLEGE</a:t>
            </a:r>
            <a:r>
              <a:rPr altLang="en-IN" dirty="0" sz="2400" lang="en-US"/>
              <a:t>:</a:t>
            </a:r>
            <a:r>
              <a:rPr altLang="en-IN" dirty="0" sz="2400" lang="en-US"/>
              <a:t>AnnaViol</a:t>
            </a:r>
            <a:r>
              <a:rPr altLang="en-IN" dirty="0" sz="2400" lang="en-US"/>
              <a:t>e</a:t>
            </a:r>
            <a:r>
              <a:rPr altLang="en-IN" dirty="0" sz="2400" lang="en-US"/>
              <a:t>t</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nce</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altLang="en-IN" b="1" dirty="0" sz="4800" lang="en-US" spc="15">
                <a:latin typeface="Trebuchet MS"/>
                <a:cs typeface="Trebuchet MS"/>
              </a:rPr>
              <a:t>M</a:t>
            </a:r>
            <a:r>
              <a:rPr altLang="en-IN" b="1" dirty="0" sz="4800" lang="en-US" spc="15">
                <a:latin typeface="Trebuchet MS"/>
                <a:cs typeface="Trebuchet MS"/>
              </a:rPr>
              <a:t>O</a:t>
            </a:r>
            <a:r>
              <a:rPr altLang="en-IN" b="1" dirty="0" sz="4800" lang="en-US" spc="15">
                <a:latin typeface="Trebuchet MS"/>
                <a:cs typeface="Trebuchet MS"/>
              </a:rPr>
              <a:t>D</a:t>
            </a:r>
            <a:r>
              <a:rPr altLang="en-IN" b="1" dirty="0" sz="4800" lang="en-US" spc="15">
                <a:latin typeface="Trebuchet MS"/>
                <a:cs typeface="Trebuchet MS"/>
              </a:rPr>
              <a:t>E</a:t>
            </a:r>
            <a:r>
              <a:rPr altLang="en-IN" b="1" dirty="0" sz="4800" lang="en-US" spc="15">
                <a:latin typeface="Trebuchet MS"/>
                <a:cs typeface="Trebuchet MS"/>
              </a:rPr>
              <a:t>L</a:t>
            </a:r>
            <a:r>
              <a:rPr altLang="en-IN" b="1" dirty="0" sz="4800" lang="en-US" spc="15">
                <a:latin typeface="Trebuchet MS"/>
                <a:cs typeface="Trebuchet MS"/>
              </a:rPr>
              <a:t>I</a:t>
            </a:r>
            <a:r>
              <a:rPr altLang="en-IN" b="1" dirty="0" sz="4800" lang="en-US" spc="15">
                <a:latin typeface="Trebuchet MS"/>
                <a:cs typeface="Trebuchet MS"/>
              </a:rPr>
              <a:t>N</a:t>
            </a:r>
            <a:r>
              <a:rPr altLang="en-IN" b="1" dirty="0" sz="4800" lang="en-US" spc="1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533400" y="1752600"/>
            <a:ext cx="8077200" cy="4358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1600" lang="en-US" smtClean="0">
                <a:latin typeface="Arial Rounded MT Bold" pitchFamily="34" charset="0"/>
              </a:rPr>
              <a:t>SCIENTIFIC MODELLING: </a:t>
            </a:r>
            <a:r>
              <a:rPr dirty="0" lang="en-US" smtClean="0">
                <a:latin typeface="Arial"/>
              </a:rPr>
              <a:t>Used in science to simulate and understand complex system</a:t>
            </a:r>
          </a:p>
          <a:p>
            <a:r>
              <a:rPr dirty="0" lang="en-US" smtClean="0">
                <a:latin typeface="Arial"/>
              </a:rPr>
              <a:t>like climate, ecosystem, or chemical reactions.</a:t>
            </a:r>
          </a:p>
          <a:p>
            <a:r>
              <a:rPr dirty="0" sz="1600" lang="en-US" smtClean="0">
                <a:latin typeface="Arial Rounded MT Bold" pitchFamily="34" charset="0"/>
              </a:rPr>
              <a:t>MATHEMATICAL MODELLING: </a:t>
            </a:r>
            <a:r>
              <a:rPr dirty="0" lang="en-US" smtClean="0">
                <a:latin typeface="Arial"/>
              </a:rPr>
              <a:t>Involves using mathematical equations to represent relationship between different variable within a system, often used in physical, economic, and engineering.</a:t>
            </a:r>
          </a:p>
          <a:p>
            <a:r>
              <a:rPr dirty="0" sz="1600" lang="en-US" smtClean="0">
                <a:latin typeface="Arial Rounded MT Bold" pitchFamily="34" charset="0"/>
              </a:rPr>
              <a:t>STATISTICAL MODELLING: </a:t>
            </a:r>
            <a:r>
              <a:rPr dirty="0" lang="en-US" smtClean="0">
                <a:latin typeface="Arial"/>
              </a:rPr>
              <a:t>Involves using statistical methods to analyses and make predictions based on data, commonly used in fields like economics, biology, and social sciences.</a:t>
            </a:r>
          </a:p>
          <a:p>
            <a:r>
              <a:rPr dirty="0" sz="1600" lang="en-US" smtClean="0">
                <a:latin typeface="Arial Rounded MT Bold" pitchFamily="34" charset="0"/>
              </a:rPr>
              <a:t>BUSINESS MODELLING: </a:t>
            </a:r>
            <a:r>
              <a:rPr dirty="0" lang="en-US" smtClean="0">
                <a:latin typeface="Arial"/>
              </a:rPr>
              <a:t>Involves creating representations of business processers or strategies, often to analyses financial performance or develop business plans.</a:t>
            </a:r>
          </a:p>
          <a:p>
            <a:endParaRPr dirty="0" lang="en-US"/>
          </a:p>
          <a:p>
            <a:r>
              <a:rPr dirty="0" lang="en-US" smtClean="0">
                <a:latin typeface="Arial"/>
              </a:rPr>
              <a:t>Each type of </a:t>
            </a:r>
            <a:r>
              <a:rPr dirty="0" lang="en-US" err="1" smtClean="0">
                <a:latin typeface="Arial"/>
              </a:rPr>
              <a:t>modelling</a:t>
            </a:r>
            <a:r>
              <a:rPr dirty="0" lang="en-US" smtClean="0">
                <a:latin typeface="Arial"/>
              </a:rPr>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745724" y="626109"/>
            <a:ext cx="4000000" cy="1069340"/>
          </a:xfrm>
          <a:prstGeom prst="rect"/>
        </p:spPr>
        <p:txBody>
          <a:bodyPr rtlCol="0" wrap="square">
            <a:spAutoFit/>
          </a:bodyPr>
          <a:p>
            <a:r>
              <a:rPr altLang="en-IN" sz="6600" lang="en-US">
                <a:solidFill>
                  <a:srgbClr val="000000"/>
                </a:solidFill>
              </a:rPr>
              <a:t>R</a:t>
            </a:r>
            <a:r>
              <a:rPr altLang="en-IN" sz="6600" lang="en-US">
                <a:solidFill>
                  <a:srgbClr val="000000"/>
                </a:solidFill>
              </a:rPr>
              <a:t>E</a:t>
            </a:r>
            <a:r>
              <a:rPr altLang="en-IN" sz="6600" lang="en-US">
                <a:solidFill>
                  <a:srgbClr val="000000"/>
                </a:solidFill>
              </a:rPr>
              <a:t>S</a:t>
            </a:r>
            <a:r>
              <a:rPr altLang="en-IN" sz="6600" lang="en-US">
                <a:solidFill>
                  <a:srgbClr val="000000"/>
                </a:solidFill>
              </a:rPr>
              <a:t>U</a:t>
            </a:r>
            <a:r>
              <a:rPr altLang="en-IN" sz="6600" lang="en-US">
                <a:solidFill>
                  <a:srgbClr val="000000"/>
                </a:solidFill>
              </a:rPr>
              <a:t>L</a:t>
            </a:r>
            <a:r>
              <a:rPr altLang="en-IN" sz="6600" lang="en-US">
                <a:solidFill>
                  <a:srgbClr val="000000"/>
                </a:solidFill>
              </a:rPr>
              <a:t>T</a:t>
            </a:r>
            <a:endParaRPr sz="2800" lang="en-IN">
              <a:solidFill>
                <a:srgbClr val="000000"/>
              </a:solidFill>
            </a:endParaRPr>
          </a:p>
        </p:txBody>
      </p:sp>
      <p:graphicFrame>
        <p:nvGraphicFramePr>
          <p:cNvPr id="4194304" name=""/>
          <p:cNvGraphicFramePr>
            <a:graphicFrameLocks/>
          </p:cNvGraphicFramePr>
          <p:nvPr/>
        </p:nvGraphicFramePr>
        <p:xfrm>
          <a:off x="178222" y="2222081"/>
          <a:ext cx="4567505" cy="2992258"/>
        </p:xfrm>
        <a:graphic>
          <a:graphicData uri="http://schemas.openxmlformats.org/drawingml/2006/table">
            <a:tbl>
              <a:tblPr>
                <a:tableStyleId>{5C22544A-7EE6-4342-B048-85BDC9FD1C3A}</a:tableStyleId>
              </a:tblPr>
              <a:tblGrid>
                <a:gridCol w="1041240"/>
                <a:gridCol w="923162"/>
                <a:gridCol w="644066"/>
                <a:gridCol w="1105647"/>
                <a:gridCol w="217372"/>
                <a:gridCol w="636015"/>
              </a:tblGrid>
              <a:tr h="189311">
                <a:tc>
                  <a:txBody>
                    <a:bodyPr/>
                    <a:p>
                      <a:pPr algn="l" fontAlgn="b"/>
                      <a:r>
                        <a:rPr sz="1100" lang="en-IN" strike="noStrike" u="none">
                          <a:effectLst/>
                        </a:rPr>
                        <a:t>GenderCode</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(All)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85107">
                <a:tc>
                  <a:txBody>
                    <a:bodyPr/>
                    <a:p>
                      <a:pPr algn="l" fontAlgn="b"/>
                      <a:r>
                        <a:rPr sz="1100" lang="en-IN" strike="noStrike" u="none">
                          <a:effectLst/>
                        </a:rPr>
                        <a:t>Count of FirstName</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Column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r>
              <a:tr h="246105">
                <a:tc>
                  <a:txBody>
                    <a:bodyPr/>
                    <a:p>
                      <a:pPr algn="l" fontAlgn="b"/>
                      <a:r>
                        <a:rPr sz="1100" lang="en-IN" strike="noStrike" u="none">
                          <a:effectLst/>
                        </a:rPr>
                        <a:t>Row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Exceeds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Fully Meets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Needs Improvement</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PIP</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BPC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CCDR</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EW</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MSC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NEL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PL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PYZ</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SVG</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TNS</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WBL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8</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34</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dirty="0" sz="1100" lang="en-IN" strike="noStrike" u="none">
                          <a:effectLst/>
                        </a:rPr>
                        <a:t>51</a:t>
                      </a:r>
                      <a:endParaRPr b="1" dirty="0" sz="1100" i="0" lang="en-IN" strike="noStrike" u="none">
                        <a:solidFill>
                          <a:srgbClr val="000000"/>
                        </a:solidFill>
                        <a:effectLst/>
                        <a:latin typeface="Calibri" panose="020F0502020204030204" pitchFamily="34" charset="0"/>
                      </a:endParaRPr>
                    </a:p>
                  </a:txBody>
                  <a:tcPr marL="9525" marR="9525" marT="9525" marB="0" anchor="b"/>
                </a:tc>
              </a:tr>
            </a:tbl>
          </a:graphicData>
        </a:graphic>
      </p:graphicFrame>
      <p:pic>
        <p:nvPicPr>
          <p:cNvPr id="2097168" name="Picture 3"/>
          <p:cNvPicPr>
            <a:picLocks/>
          </p:cNvPicPr>
          <p:nvPr/>
        </p:nvPicPr>
        <p:blipFill>
          <a:blip xmlns:r="http://schemas.openxmlformats.org/officeDocument/2006/relationships" r:embed="rId2"/>
          <a:stretch>
            <a:fillRect/>
          </a:stretch>
        </p:blipFill>
        <p:spPr>
          <a:xfrm>
            <a:off x="5324475" y="3000888"/>
            <a:ext cx="2547480" cy="227352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4"/>
          <p:cNvSpPr txBox="1"/>
          <p:nvPr/>
        </p:nvSpPr>
        <p:spPr>
          <a:xfrm flipH="1">
            <a:off x="345873" y="1417184"/>
            <a:ext cx="9202152" cy="27584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eaLnBrk="0" fontAlgn="base" hangingPunct="0" lvl="0">
              <a:spcBef>
                <a:spcPct val="0"/>
              </a:spcBef>
              <a:spcAft>
                <a:spcPct val="0"/>
              </a:spcAft>
              <a:buFontTx/>
              <a:buChar char="•"/>
            </a:pPr>
          </a:p>
          <a:p>
            <a:pPr eaLnBrk="0" fontAlgn="base" hangingPunct="0" lvl="0">
              <a:spcBef>
                <a:spcPct val="0"/>
              </a:spcBef>
              <a:spcAft>
                <a:spcPct val="0"/>
              </a:spcAft>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Trends Over Time:</a:t>
            </a:r>
            <a:r>
              <a:rPr altLang="en-US" dirty="0" lang="en-US">
                <a:latin typeface="Arial" panose="020B0604020202020204" pitchFamily="34" charset="0"/>
              </a:rPr>
              <a:t> Highlight any noticeable trends in attrition rates—whether they are increasing, decreasing, or stable</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Departmental Insights:</a:t>
            </a:r>
            <a:r>
              <a:rPr altLang="en-US" dirty="0" lang="en-US">
                <a:latin typeface="Arial" panose="020B0604020202020204" pitchFamily="34" charset="0"/>
              </a:rPr>
              <a:t> Identify which departments or teams have the highest or lowest attrition rates</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Demographic Analysis:</a:t>
            </a:r>
            <a:r>
              <a:rPr altLang="en-US" dirty="0" lang="en-US">
                <a:latin typeface="Arial" panose="020B0604020202020204" pitchFamily="34" charset="0"/>
              </a:rPr>
              <a:t> Summarize attrition rates by factors such as age, gender, tenure, or job role.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4" name=""/>
          <p:cNvSpPr txBox="1"/>
          <p:nvPr/>
        </p:nvSpPr>
        <p:spPr>
          <a:xfrm>
            <a:off x="4096000" y="3219450"/>
            <a:ext cx="4000000" cy="891541"/>
          </a:xfrm>
          <a:prstGeom prst="rect"/>
        </p:spPr>
        <p:txBody>
          <a:bodyPr rtlCol="0" wrap="square">
            <a:spAutoFit/>
          </a:bodyPr>
          <a:p>
            <a:r>
              <a:rPr altLang="en-IN" b="1" sz="5400" lang="en-US">
                <a:solidFill>
                  <a:srgbClr val="000080"/>
                </a:solidFill>
              </a:rPr>
              <a:t>T</a:t>
            </a:r>
            <a:r>
              <a:rPr altLang="en-IN" b="1" sz="5400" lang="en-US">
                <a:solidFill>
                  <a:srgbClr val="000080"/>
                </a:solidFill>
              </a:rPr>
              <a:t>H</a:t>
            </a:r>
            <a:r>
              <a:rPr altLang="en-IN" b="1" sz="5400" lang="en-US">
                <a:solidFill>
                  <a:srgbClr val="000080"/>
                </a:solidFill>
              </a:rPr>
              <a:t>A</a:t>
            </a:r>
            <a:r>
              <a:rPr altLang="en-IN" b="1" sz="5400" lang="en-US">
                <a:solidFill>
                  <a:srgbClr val="000080"/>
                </a:solidFill>
              </a:rPr>
              <a:t>N</a:t>
            </a:r>
            <a:r>
              <a:rPr altLang="en-IN" b="1" sz="5400" lang="en-US">
                <a:solidFill>
                  <a:srgbClr val="000080"/>
                </a:solidFill>
              </a:rPr>
              <a:t>K</a:t>
            </a:r>
            <a:r>
              <a:rPr altLang="en-IN" b="1" sz="5400" lang="en-US">
                <a:solidFill>
                  <a:srgbClr val="000080"/>
                </a:solidFill>
              </a:rPr>
              <a:t> </a:t>
            </a:r>
            <a:r>
              <a:rPr altLang="en-IN" b="1" sz="5400" lang="en-US">
                <a:solidFill>
                  <a:srgbClr val="000080"/>
                </a:solidFill>
              </a:rPr>
              <a:t>Y</a:t>
            </a:r>
            <a:r>
              <a:rPr altLang="en-IN" b="1" sz="5400" lang="en-US">
                <a:solidFill>
                  <a:srgbClr val="000080"/>
                </a:solidFill>
              </a:rPr>
              <a:t>O</a:t>
            </a:r>
            <a:r>
              <a:rPr altLang="en-IN" b="1" sz="5400" lang="en-US">
                <a:solidFill>
                  <a:srgbClr val="000080"/>
                </a:solidFill>
              </a:rPr>
              <a:t>U</a:t>
            </a:r>
            <a:endParaRPr b="1" sz="2800" lang="en-IN">
              <a:solidFill>
                <a:srgbClr val="00008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altLang="en-IN" dirty="0" sz="4250" lang="en-US" spc="-20"/>
              <a:t>P</a:t>
            </a:r>
            <a:r>
              <a:rPr altLang="en-IN" dirty="0" sz="4250" lang="en-US" spc="-20"/>
              <a:t>R</a:t>
            </a:r>
            <a:r>
              <a:rPr altLang="en-IN" dirty="0" sz="4250" lang="en-US" spc="-20"/>
              <a:t>O</a:t>
            </a:r>
            <a:r>
              <a:rPr altLang="en-IN" dirty="0" sz="4250" lang="en-US" spc="-20"/>
              <a:t>B</a:t>
            </a:r>
            <a:r>
              <a:rPr altLang="en-IN" dirty="0" sz="4250" lang="en-US" spc="-20"/>
              <a:t>L</a:t>
            </a:r>
            <a:r>
              <a:rPr altLang="en-IN" dirty="0" sz="4250" lang="en-US" spc="-20"/>
              <a:t>EM</a:t>
            </a:r>
            <a:r>
              <a:rPr altLang="en-IN" dirty="0" sz="4250" lang="en-US" spc="-20"/>
              <a:t> </a:t>
            </a:r>
            <a:r>
              <a:rPr altLang="en-IN" dirty="0" sz="4250" lang="en-US" spc="-20"/>
              <a:t>STATEMENT</a:t>
            </a:r>
            <a:r>
              <a:rPr altLang="en-IN" dirty="0" sz="4250" lang="en-US" spc="-20"/>
              <a:t> </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523874" y="1695450"/>
            <a:ext cx="7467600" cy="55778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000" lang="en-IN" smtClean="0">
                <a:latin typeface="Calibri"/>
              </a:rPr>
              <a:t>We have to prepare employee performance analysis using </a:t>
            </a:r>
          </a:p>
          <a:p>
            <a:r>
              <a:rPr dirty="0" sz="2000" lang="en-IN" smtClean="0">
                <a:latin typeface="Calibri"/>
              </a:rPr>
              <a:t>excel because:</a:t>
            </a:r>
          </a:p>
          <a:p>
            <a:endParaRPr dirty="0" sz="2000" lang="en-IN"/>
          </a:p>
          <a:p>
            <a:pPr indent="-285750" marL="285750">
              <a:buFont typeface="Wingdings" panose="05000000000000000000" pitchFamily="2" charset="2"/>
              <a:buChar char="§"/>
            </a:pPr>
            <a:r>
              <a:rPr dirty="0" sz="2000" lang="en-IN" smtClean="0">
                <a:latin typeface="Calibri"/>
              </a:rPr>
              <a:t> </a:t>
            </a:r>
            <a:r>
              <a:rPr dirty="0" sz="2000" lang="en-IN" smtClean="0">
                <a:latin typeface="Arial Rounded MT Bold" panose="020F0704030504030204" pitchFamily="34" charset="0"/>
              </a:rPr>
              <a:t>TO IDENTIFY AREAS TO BE DEVELOPED: </a:t>
            </a:r>
            <a:r>
              <a:rPr dirty="0" sz="2000" lang="en-IN" smtClean="0">
                <a:latin typeface="Calibri"/>
              </a:rPr>
              <a:t>This is possible when we are using excel we can identify the area to be developed.</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IMPROVE PRODUCTIVITY: </a:t>
            </a:r>
            <a:r>
              <a:rPr dirty="0" sz="2000" lang="en-IN" smtClean="0">
                <a:latin typeface="Calibri"/>
              </a:rPr>
              <a:t>By using excel we can easily identify the improvement of productivity in an organisation.</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DETERMINATION OF GOAL: </a:t>
            </a:r>
            <a:r>
              <a:rPr dirty="0" sz="2000" lang="en-IN" smtClean="0">
                <a:latin typeface="Calibri"/>
              </a:rPr>
              <a:t>The company will be using this analysis to determine the short term goal as well as long term goal of the company whether it going as per they have planned or not.</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RECOGNITION AND REWARD: </a:t>
            </a:r>
            <a:r>
              <a:rPr dirty="0" sz="2000" lang="en-IN" smtClean="0">
                <a:latin typeface="Calibri"/>
              </a:rPr>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171036" y="2019300"/>
            <a:ext cx="7777863" cy="3749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Arial Rounded MT Bold" panose="020F0704030504030204" pitchFamily="34" charset="0"/>
              </a:rPr>
              <a:t>COMMUNICATION TOOLS: </a:t>
            </a:r>
            <a:r>
              <a:rPr dirty="0" sz="2000" lang="en-IN" smtClean="0">
                <a:latin typeface="Calibri"/>
              </a:rPr>
              <a:t>This project  overview serve as a highlights to the important details  of the employees like  employees ID, First name ,Last name ,Gender, Business unit, Employees type, Employees Status, Performance score and employees current rating etc.</a:t>
            </a:r>
          </a:p>
          <a:p>
            <a:pPr indent="-285750" marL="285750">
              <a:buFont typeface="Wingdings" panose="05000000000000000000" pitchFamily="2" charset="2"/>
              <a:buChar char="§"/>
            </a:pPr>
            <a:r>
              <a:rPr dirty="0" sz="2000" lang="en-IN" smtClean="0">
                <a:latin typeface="Arial Rounded MT Bold" panose="020F0704030504030204" pitchFamily="34" charset="0"/>
              </a:rPr>
              <a:t>PROJECT OBJECTIVES: </a:t>
            </a:r>
            <a:r>
              <a:rPr dirty="0" sz="2000" lang="en-IN" smtClean="0">
                <a:latin typeface="Calibri"/>
              </a:rPr>
              <a:t>A clear statement and data of the employees details of what the project aims to achieve. This includes the goal, expected outcomes, and any specific targets.</a:t>
            </a:r>
          </a:p>
          <a:p>
            <a:pPr indent="-285750" marL="285750">
              <a:buFont typeface="Wingdings" panose="05000000000000000000" pitchFamily="2" charset="2"/>
              <a:buChar char="§"/>
            </a:pPr>
            <a:r>
              <a:rPr dirty="0" sz="2000" lang="en-IN" smtClean="0">
                <a:latin typeface="Arial Rounded MT Bold" panose="020F0704030504030204" pitchFamily="34" charset="0"/>
              </a:rPr>
              <a:t>OVER VIEW OF THE PROJECTS: </a:t>
            </a:r>
            <a:r>
              <a:rPr dirty="0" sz="2000" lang="en-IN" smtClean="0">
                <a:latin typeface="Calibri"/>
              </a:rPr>
              <a:t>The over view of the project is a concise summary that provides key information about employees data is helps to identify the persons details and rating there performance of the employees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914400" y="1981200"/>
            <a:ext cx="5643088" cy="3139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Calibri"/>
              </a:rPr>
              <a:t>Data management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Human resource management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Employee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Managers</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IT Department</a:t>
            </a:r>
            <a:endParaRPr dirty="0" sz="2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rot="21600000">
            <a:off x="2971798" y="1981197"/>
            <a:ext cx="7954464" cy="3749042"/>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Arial Rounded MT Bold" panose="020F0704030504030204" pitchFamily="34" charset="0"/>
              </a:rPr>
              <a:t>CONDITIONAL FORMAT: </a:t>
            </a:r>
            <a:r>
              <a:rPr dirty="0" sz="2000" lang="en-IN" smtClean="0">
                <a:latin typeface="Calibri"/>
              </a:rPr>
              <a:t>Using this conditional format </a:t>
            </a:r>
          </a:p>
          <a:p>
            <a:r>
              <a:rPr dirty="0" sz="2000" lang="en-IN" smtClean="0">
                <a:latin typeface="Calibri"/>
              </a:rPr>
              <a:t>     applies a gradient colours in the blank space in the employees </a:t>
            </a:r>
          </a:p>
          <a:p>
            <a:r>
              <a:rPr dirty="0" sz="2000" lang="en-IN" smtClean="0">
                <a:latin typeface="Calibri"/>
              </a:rPr>
              <a:t>      data. This features is particularly useful for making data              </a:t>
            </a:r>
          </a:p>
          <a:p>
            <a:r>
              <a:rPr dirty="0" sz="2000" lang="en-IN" smtClean="0">
                <a:latin typeface="Calibri"/>
              </a:rPr>
              <a:t>      analysis more Intuitive and easier to interpret.</a:t>
            </a:r>
          </a:p>
          <a:p>
            <a:pPr indent="-285750" marL="285750">
              <a:buFont typeface="Wingdings" panose="05000000000000000000" pitchFamily="2" charset="2"/>
              <a:buChar char="§"/>
            </a:pPr>
            <a:r>
              <a:rPr dirty="0" sz="2000" lang="en-IN" smtClean="0">
                <a:latin typeface="Arial Rounded MT Bold" panose="020F0704030504030204" pitchFamily="34" charset="0"/>
              </a:rPr>
              <a:t>FILTER: </a:t>
            </a:r>
            <a:r>
              <a:rPr dirty="0" sz="2000" lang="en-IN" smtClean="0">
                <a:latin typeface="Calibri"/>
              </a:rPr>
              <a:t>It is using to remove the blank boxes .Filter the blank boxes and it saves time to records or trends without manually searching through large datasets.</a:t>
            </a:r>
          </a:p>
          <a:p>
            <a:pPr indent="-285750" marL="285750">
              <a:buFont typeface="Wingdings" panose="05000000000000000000" pitchFamily="2" charset="2"/>
              <a:buChar char="§"/>
            </a:pPr>
            <a:r>
              <a:rPr dirty="0" sz="2000" lang="en-IN" smtClean="0">
                <a:latin typeface="Arial Rounded MT Bold" panose="020F0704030504030204" pitchFamily="34" charset="0"/>
              </a:rPr>
              <a:t>PIVOT TABLE :</a:t>
            </a:r>
            <a:r>
              <a:rPr dirty="0" sz="2000" lang="en-IN" smtClean="0">
                <a:latin typeface="Calibri"/>
              </a:rPr>
              <a:t>It is the powerful tool used to summarise, analyse, explore, and present large amount of data. It filtering the data dynamically.</a:t>
            </a:r>
          </a:p>
          <a:p>
            <a:pPr indent="-285750" marL="285750">
              <a:buFont typeface="Wingdings" panose="05000000000000000000" pitchFamily="2" charset="2"/>
              <a:buChar char="§"/>
            </a:pPr>
            <a:r>
              <a:rPr dirty="0" sz="2000" lang="en-IN" smtClean="0">
                <a:latin typeface="Arial Rounded MT Bold" panose="020F0704030504030204" pitchFamily="34" charset="0"/>
              </a:rPr>
              <a:t>PIE-CHART: </a:t>
            </a:r>
            <a:r>
              <a:rPr dirty="0" sz="2000" lang="en-IN" smtClean="0">
                <a:latin typeface="Calibri"/>
              </a:rPr>
              <a:t>It is used to visually represents the proportions or percentages of a whole data set. </a:t>
            </a:r>
            <a:endParaRPr dirty="0" sz="20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2"/>
          <p:cNvSpPr txBox="1"/>
          <p:nvPr/>
        </p:nvSpPr>
        <p:spPr>
          <a:xfrm>
            <a:off x="762000" y="1600200"/>
            <a:ext cx="8305800" cy="51587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lang="en-IN" smtClean="0">
                <a:latin typeface="Arial Rounded MT Bold" panose="020F0704030504030204" pitchFamily="34" charset="0"/>
              </a:rPr>
              <a:t>EMPLOYEE DATASET: </a:t>
            </a:r>
            <a:r>
              <a:rPr dirty="0" lang="en-IN" smtClean="0">
                <a:latin typeface="Calibri"/>
              </a:rPr>
              <a:t>Describing datasets effectively involves providing clear and concise information about their contents, structure, and context.</a:t>
            </a:r>
          </a:p>
          <a:p>
            <a:endParaRPr dirty="0" lang="en-IN"/>
          </a:p>
          <a:p>
            <a:r>
              <a:rPr dirty="0" lang="en-IN" smtClean="0">
                <a:latin typeface="Calibri"/>
              </a:rPr>
              <a:t>                    The data set contains information about employee within the organisation, including their salaries , age and gender. </a:t>
            </a:r>
          </a:p>
          <a:p>
            <a:endParaRPr dirty="0" lang="en-IN" smtClean="0"/>
          </a:p>
          <a:p>
            <a:pPr eaLnBrk="0" fontAlgn="base" hangingPunct="0" lvl="0">
              <a:spcBef>
                <a:spcPct val="0"/>
              </a:spcBef>
              <a:spcAft>
                <a:spcPct val="0"/>
              </a:spcAft>
              <a:buFontTx/>
              <a:buChar char="•"/>
            </a:pPr>
            <a:r>
              <a:rPr dirty="0" lang="en-IN" smtClean="0">
                <a:latin typeface="Calibri"/>
              </a:rPr>
              <a:t> </a:t>
            </a:r>
            <a:r>
              <a:rPr altLang="en-US" b="1" dirty="0" lang="en-US">
                <a:latin typeface="Arial" panose="020B0604020202020204" pitchFamily="34" charset="0"/>
              </a:rPr>
              <a:t>Employee ID</a:t>
            </a:r>
            <a:r>
              <a:rPr altLang="en-US" dirty="0" lang="en-US">
                <a:latin typeface="Arial" panose="020B0604020202020204" pitchFamily="34" charset="0"/>
              </a:rPr>
              <a:t>: A unique identifier for each employee.</a:t>
            </a:r>
          </a:p>
          <a:p>
            <a:pPr eaLnBrk="0" fontAlgn="base" hangingPunct="0" lvl="0">
              <a:spcBef>
                <a:spcPct val="0"/>
              </a:spcBef>
              <a:spcAft>
                <a:spcPct val="0"/>
              </a:spcAft>
              <a:buFontTx/>
              <a:buChar char="•"/>
            </a:pPr>
            <a:r>
              <a:rPr altLang="en-US" b="1" dirty="0" lang="en-US">
                <a:latin typeface="Arial" panose="020B0604020202020204" pitchFamily="34" charset="0"/>
              </a:rPr>
              <a:t>Age</a:t>
            </a:r>
            <a:r>
              <a:rPr altLang="en-US" dirty="0" lang="en-US">
                <a:latin typeface="Arial" panose="020B0604020202020204" pitchFamily="34" charset="0"/>
              </a:rPr>
              <a:t>: The age of the employee.</a:t>
            </a:r>
          </a:p>
          <a:p>
            <a:pPr eaLnBrk="0" fontAlgn="base" hangingPunct="0" lvl="0">
              <a:spcBef>
                <a:spcPct val="0"/>
              </a:spcBef>
              <a:spcAft>
                <a:spcPct val="0"/>
              </a:spcAft>
              <a:buFontTx/>
              <a:buChar char="•"/>
            </a:pPr>
            <a:r>
              <a:rPr altLang="en-US" b="1" dirty="0" lang="en-US">
                <a:latin typeface="Arial" panose="020B0604020202020204" pitchFamily="34" charset="0"/>
              </a:rPr>
              <a:t>Gender</a:t>
            </a:r>
            <a:r>
              <a:rPr altLang="en-US" dirty="0" lang="en-US">
                <a:latin typeface="Arial" panose="020B0604020202020204" pitchFamily="34" charset="0"/>
              </a:rPr>
              <a:t>: The gender of the employee (e.g., Male, Female, Non-binary).</a:t>
            </a:r>
          </a:p>
          <a:p>
            <a:pPr eaLnBrk="0" fontAlgn="base" hangingPunct="0" lvl="0">
              <a:spcBef>
                <a:spcPct val="0"/>
              </a:spcBef>
              <a:spcAft>
                <a:spcPct val="0"/>
              </a:spcAft>
              <a:buFontTx/>
              <a:buChar char="•"/>
            </a:pPr>
            <a:r>
              <a:rPr altLang="en-US" b="1" dirty="0" lang="en-US">
                <a:latin typeface="Arial" panose="020B0604020202020204" pitchFamily="34" charset="0"/>
              </a:rPr>
              <a:t>Department</a:t>
            </a:r>
            <a:r>
              <a:rPr altLang="en-US" dirty="0" lang="en-US">
                <a:latin typeface="Arial" panose="020B0604020202020204" pitchFamily="34" charset="0"/>
              </a:rPr>
              <a:t>: The department in which the employee works (e.g., Sales, IT, HR).</a:t>
            </a:r>
          </a:p>
          <a:p>
            <a:pPr eaLnBrk="0" fontAlgn="base" hangingPunct="0" lvl="0">
              <a:spcBef>
                <a:spcPct val="0"/>
              </a:spcBef>
              <a:spcAft>
                <a:spcPct val="0"/>
              </a:spcAft>
              <a:buFontTx/>
              <a:buChar char="•"/>
            </a:pPr>
            <a:r>
              <a:rPr altLang="en-US" b="1" dirty="0" lang="en-US">
                <a:latin typeface="Arial" panose="020B0604020202020204" pitchFamily="34" charset="0"/>
              </a:rPr>
              <a:t>Job Role</a:t>
            </a:r>
            <a:r>
              <a:rPr altLang="en-US" dirty="0" lang="en-US">
                <a:latin typeface="Arial" panose="020B0604020202020204" pitchFamily="34" charset="0"/>
              </a:rPr>
              <a:t>: The employee's job title or role (e.g., Software Engineer, Sales Manager).</a:t>
            </a:r>
          </a:p>
          <a:p>
            <a:pPr eaLnBrk="0" fontAlgn="base" hangingPunct="0" lvl="0">
              <a:spcBef>
                <a:spcPct val="0"/>
              </a:spcBef>
              <a:spcAft>
                <a:spcPct val="0"/>
              </a:spcAft>
              <a:buFontTx/>
              <a:buChar char="•"/>
            </a:pPr>
            <a:r>
              <a:rPr altLang="en-US" b="1" dirty="0" lang="en-US">
                <a:latin typeface="Arial" panose="020B0604020202020204" pitchFamily="34" charset="0"/>
              </a:rPr>
              <a:t>Salary</a:t>
            </a:r>
            <a:r>
              <a:rPr altLang="en-US" dirty="0" lang="en-US">
                <a:latin typeface="Arial" panose="020B0604020202020204" pitchFamily="34" charset="0"/>
              </a:rPr>
              <a:t>: The employee's salary.</a:t>
            </a:r>
          </a:p>
          <a:p>
            <a:pPr eaLnBrk="0" fontAlgn="base" hangingPunct="0" lvl="0">
              <a:spcBef>
                <a:spcPct val="0"/>
              </a:spcBef>
              <a:spcAft>
                <a:spcPct val="0"/>
              </a:spcAft>
              <a:buFontTx/>
              <a:buChar char="•"/>
            </a:pPr>
            <a:r>
              <a:rPr altLang="en-US" b="1" dirty="0" lang="en-US">
                <a:latin typeface="Arial" panose="020B0604020202020204" pitchFamily="34" charset="0"/>
              </a:rPr>
              <a:t>Tenure</a:t>
            </a:r>
            <a:r>
              <a:rPr altLang="en-US" dirty="0" lang="en-US">
                <a:latin typeface="Arial" panose="020B0604020202020204" pitchFamily="34" charset="0"/>
              </a:rPr>
              <a:t>: The number of years the employee has been with the company.</a:t>
            </a:r>
          </a:p>
          <a:p>
            <a:pPr eaLnBrk="0" fontAlgn="base" hangingPunct="0" lvl="0">
              <a:spcBef>
                <a:spcPct val="0"/>
              </a:spcBef>
              <a:spcAft>
                <a:spcPct val="0"/>
              </a:spcAft>
              <a:buFontTx/>
              <a:buChar char="•"/>
            </a:pPr>
            <a:r>
              <a:rPr altLang="en-US" b="1" dirty="0" lang="en-US">
                <a:latin typeface="Arial" panose="020B0604020202020204" pitchFamily="34" charset="0"/>
              </a:rPr>
              <a:t>Performance Rating</a:t>
            </a:r>
            <a:r>
              <a:rPr altLang="en-US" dirty="0" lang="en-US">
                <a:latin typeface="Arial" panose="020B0604020202020204" pitchFamily="34" charset="0"/>
              </a:rPr>
              <a:t>: A rating of the employee's performance (e.g., Excellent, Good, Average, Poor). </a:t>
            </a:r>
          </a:p>
          <a:p>
            <a:endParaRPr dirty="0" lang="en-IN" smtClean="0"/>
          </a:p>
          <a:p>
            <a:r>
              <a:rPr dirty="0" lang="en-IN">
                <a:latin typeface="Calibri"/>
              </a:rPr>
              <a:t> </a:t>
            </a:r>
            <a:r>
              <a:rPr dirty="0" lang="en-IN" smtClean="0">
                <a:latin typeface="Calibri"/>
              </a:rPr>
              <a:t>                   </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667000" y="2667000"/>
            <a:ext cx="65532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IN" smtClean="0">
                <a:latin typeface="Arial Black" panose="020B0A04020102020204" pitchFamily="34" charset="0"/>
              </a:rPr>
              <a:t>=IFS(Z8&gt;5,”VERYHIGH”Z8&gt;=4,”HIGH”,Z8&gt;=3”MED”,TRUE,”LOW”)</a:t>
            </a:r>
            <a:endParaRPr dirty="0" sz="2400" lang="en-IN">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2024-09-18T05:49:45Z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db54bbac5c3244cca2b871cdf4685818</vt:lpwstr>
  </property>
</Properties>
</file>