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da Bold" charset="1" panose="02000803000000000000"/>
      <p:regular r:id="rId17"/>
    </p:embeddedFont>
    <p:embeddedFont>
      <p:font typeface="Monda" charset="1" panose="02000503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2759" y="3714098"/>
            <a:ext cx="17742481" cy="2754028"/>
          </a:xfrm>
          <a:prstGeom prst="rect">
            <a:avLst/>
          </a:prstGeom>
        </p:spPr>
        <p:txBody>
          <a:bodyPr anchor="t" rtlCol="false" tIns="0" lIns="0" bIns="0" rIns="0">
            <a:spAutoFit/>
          </a:bodyPr>
          <a:lstStyle/>
          <a:p>
            <a:pPr algn="ctr">
              <a:lnSpc>
                <a:spcPts val="7331"/>
              </a:lnSpc>
            </a:pPr>
            <a:r>
              <a:rPr lang="en-US" b="true" sz="5236">
                <a:solidFill>
                  <a:srgbClr val="002B58"/>
                </a:solidFill>
                <a:latin typeface="Monda Bold"/>
                <a:ea typeface="Monda Bold"/>
                <a:cs typeface="Monda Bold"/>
                <a:sym typeface="Monda Bold"/>
              </a:rPr>
              <a:t>PROJECT TITLE:AI NURSE – VOICE-BASED MEDICAL CHATBOT FOR ELDERLY PEOPLE</a:t>
            </a:r>
          </a:p>
          <a:p>
            <a:pPr algn="ctr">
              <a:lnSpc>
                <a:spcPts val="733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365899" y="6668315"/>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3618903" y="-474852"/>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16238"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209780" y="362464"/>
            <a:ext cx="5868441" cy="871219"/>
          </a:xfrm>
          <a:prstGeom prst="rect">
            <a:avLst/>
          </a:prstGeom>
        </p:spPr>
        <p:txBody>
          <a:bodyPr anchor="t" rtlCol="false" tIns="0" lIns="0" bIns="0" rIns="0">
            <a:spAutoFit/>
          </a:bodyPr>
          <a:lstStyle/>
          <a:p>
            <a:pPr algn="ctr">
              <a:lnSpc>
                <a:spcPts val="7105"/>
              </a:lnSpc>
            </a:pPr>
            <a:r>
              <a:rPr lang="en-US" b="true" sz="5075">
                <a:solidFill>
                  <a:srgbClr val="002B58"/>
                </a:solidFill>
                <a:latin typeface="Monda Bold"/>
                <a:ea typeface="Monda Bold"/>
                <a:cs typeface="Monda Bold"/>
                <a:sym typeface="Monda Bold"/>
              </a:rPr>
              <a:t>ASK :</a:t>
            </a:r>
          </a:p>
        </p:txBody>
      </p:sp>
      <p:sp>
        <p:nvSpPr>
          <p:cNvPr name="TextBox 8" id="8"/>
          <p:cNvSpPr txBox="true"/>
          <p:nvPr/>
        </p:nvSpPr>
        <p:spPr>
          <a:xfrm rot="0">
            <a:off x="1028700" y="2365734"/>
            <a:ext cx="17574925" cy="1099819"/>
          </a:xfrm>
          <a:prstGeom prst="rect">
            <a:avLst/>
          </a:prstGeom>
        </p:spPr>
        <p:txBody>
          <a:bodyPr anchor="t" rtlCol="false" tIns="0" lIns="0" bIns="0" rIns="0">
            <a:spAutoFit/>
          </a:bodyPr>
          <a:lstStyle/>
          <a:p>
            <a:pPr algn="ctr">
              <a:lnSpc>
                <a:spcPts val="4480"/>
              </a:lnSpc>
              <a:spcBef>
                <a:spcPct val="0"/>
              </a:spcBef>
            </a:pPr>
            <a:r>
              <a:rPr lang="en-US" b="true" sz="3200">
                <a:solidFill>
                  <a:srgbClr val="002B58"/>
                </a:solidFill>
                <a:latin typeface="Monda Bold"/>
                <a:ea typeface="Monda Bold"/>
                <a:cs typeface="Monda Bold"/>
                <a:sym typeface="Monda Bold"/>
              </a:rPr>
              <a:t>MENT</a:t>
            </a:r>
            <a:r>
              <a:rPr lang="en-US" b="true" sz="3200">
                <a:solidFill>
                  <a:srgbClr val="002B58"/>
                </a:solidFill>
                <a:latin typeface="Monda Bold"/>
                <a:ea typeface="Monda Bold"/>
                <a:cs typeface="Monda Bold"/>
                <a:sym typeface="Monda Bold"/>
              </a:rPr>
              <a:t>ORSHIP: </a:t>
            </a:r>
            <a:r>
              <a:rPr lang="en-US" sz="3200">
                <a:solidFill>
                  <a:srgbClr val="002B58"/>
                </a:solidFill>
                <a:latin typeface="Monda"/>
                <a:ea typeface="Monda"/>
                <a:cs typeface="Monda"/>
                <a:sym typeface="Monda"/>
              </a:rPr>
              <a:t>GUIDANCE FROM HEALTHCARE PROFESSIONALS AND AI ETHICS EXPERTS TO ENSURE CLINICAL SAFETY AND COMPLIANCE (HIPAA/FDA).</a:t>
            </a:r>
          </a:p>
        </p:txBody>
      </p:sp>
      <p:sp>
        <p:nvSpPr>
          <p:cNvPr name="Freeform 9" id="9"/>
          <p:cNvSpPr/>
          <p:nvPr/>
        </p:nvSpPr>
        <p:spPr>
          <a:xfrm flipH="false" flipV="false" rot="0">
            <a:off x="441629" y="2293459"/>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028700" y="3691321"/>
            <a:ext cx="17181113" cy="1099754"/>
          </a:xfrm>
          <a:prstGeom prst="rect">
            <a:avLst/>
          </a:prstGeom>
        </p:spPr>
        <p:txBody>
          <a:bodyPr anchor="t" rtlCol="false" tIns="0" lIns="0" bIns="0" rIns="0">
            <a:spAutoFit/>
          </a:bodyPr>
          <a:lstStyle/>
          <a:p>
            <a:pPr algn="ctr">
              <a:lnSpc>
                <a:spcPts val="4483"/>
              </a:lnSpc>
              <a:spcBef>
                <a:spcPct val="0"/>
              </a:spcBef>
            </a:pPr>
            <a:r>
              <a:rPr lang="en-US" b="true" sz="3202">
                <a:solidFill>
                  <a:srgbClr val="002B58"/>
                </a:solidFill>
                <a:latin typeface="Monda Bold"/>
                <a:ea typeface="Monda Bold"/>
                <a:cs typeface="Monda Bold"/>
                <a:sym typeface="Monda Bold"/>
              </a:rPr>
              <a:t>PARTNERSHIPS: </a:t>
            </a:r>
            <a:r>
              <a:rPr lang="en-US" sz="3202">
                <a:solidFill>
                  <a:srgbClr val="002B58"/>
                </a:solidFill>
                <a:latin typeface="Monda"/>
                <a:ea typeface="Monda"/>
                <a:cs typeface="Monda"/>
                <a:sym typeface="Monda"/>
              </a:rPr>
              <a:t>COLLABORATION WITH HOSPITALS, ELDERCARE HOMES, AND WEARABLE DEVICE COMPANIES FOR PILOT TESTING</a:t>
            </a:r>
            <a:r>
              <a:rPr lang="en-US" b="true" sz="3202">
                <a:solidFill>
                  <a:srgbClr val="002B58"/>
                </a:solidFill>
                <a:latin typeface="Monda Bold"/>
                <a:ea typeface="Monda Bold"/>
                <a:cs typeface="Monda Bold"/>
                <a:sym typeface="Monda Bold"/>
              </a:rPr>
              <a:t>.</a:t>
            </a:r>
          </a:p>
        </p:txBody>
      </p:sp>
      <p:sp>
        <p:nvSpPr>
          <p:cNvPr name="Freeform 11" id="11"/>
          <p:cNvSpPr/>
          <p:nvPr/>
        </p:nvSpPr>
        <p:spPr>
          <a:xfrm flipH="false" flipV="false" rot="0">
            <a:off x="441629" y="3728445"/>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441629" y="5161574"/>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713075" y="5086350"/>
            <a:ext cx="16861851" cy="1661795"/>
          </a:xfrm>
          <a:prstGeom prst="rect">
            <a:avLst/>
          </a:prstGeom>
        </p:spPr>
        <p:txBody>
          <a:bodyPr anchor="t" rtlCol="false" tIns="0" lIns="0" bIns="0" rIns="0">
            <a:spAutoFit/>
          </a:bodyPr>
          <a:lstStyle/>
          <a:p>
            <a:pPr algn="ctr">
              <a:lnSpc>
                <a:spcPts val="4479"/>
              </a:lnSpc>
              <a:spcBef>
                <a:spcPct val="0"/>
              </a:spcBef>
            </a:pPr>
            <a:r>
              <a:rPr lang="en-US" b="true" sz="3199">
                <a:solidFill>
                  <a:srgbClr val="002B58"/>
                </a:solidFill>
                <a:latin typeface="Monda Bold"/>
                <a:ea typeface="Monda Bold"/>
                <a:cs typeface="Monda Bold"/>
                <a:sym typeface="Monda Bold"/>
              </a:rPr>
              <a:t>FUNDING: </a:t>
            </a:r>
            <a:r>
              <a:rPr lang="en-US" sz="3199">
                <a:solidFill>
                  <a:srgbClr val="002B58"/>
                </a:solidFill>
                <a:latin typeface="Monda"/>
                <a:ea typeface="Monda"/>
                <a:cs typeface="Monda"/>
                <a:sym typeface="Monda"/>
              </a:rPr>
              <a:t>SEED SUPPORT ($10K–$25K) TO DEVELOP THE MVP AND CONDUCT REAL-WORLD VALIDATION TRIALS.</a:t>
            </a:r>
          </a:p>
          <a:p>
            <a:pPr algn="ctr">
              <a:lnSpc>
                <a:spcPts val="4479"/>
              </a:lnSpc>
              <a:spcBef>
                <a:spcPct val="0"/>
              </a:spcBef>
            </a:pPr>
            <a:r>
              <a:rPr lang="en-US" sz="3199">
                <a:solidFill>
                  <a:srgbClr val="002B58"/>
                </a:solidFill>
                <a:latin typeface="Monda"/>
                <a:ea typeface="Monda"/>
                <a:cs typeface="Monda"/>
                <a:sym typeface="Monda"/>
              </a:rPr>
              <a:t>   </a:t>
            </a:r>
          </a:p>
        </p:txBody>
      </p:sp>
      <p:sp>
        <p:nvSpPr>
          <p:cNvPr name="Freeform 14" id="14"/>
          <p:cNvSpPr/>
          <p:nvPr/>
        </p:nvSpPr>
        <p:spPr>
          <a:xfrm flipH="false" flipV="false" rot="0">
            <a:off x="441629" y="6422765"/>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813351" y="6365615"/>
            <a:ext cx="17474649" cy="1099819"/>
          </a:xfrm>
          <a:prstGeom prst="rect">
            <a:avLst/>
          </a:prstGeom>
        </p:spPr>
        <p:txBody>
          <a:bodyPr anchor="t" rtlCol="false" tIns="0" lIns="0" bIns="0" rIns="0">
            <a:spAutoFit/>
          </a:bodyPr>
          <a:lstStyle/>
          <a:p>
            <a:pPr algn="ctr">
              <a:lnSpc>
                <a:spcPts val="4480"/>
              </a:lnSpc>
              <a:spcBef>
                <a:spcPct val="0"/>
              </a:spcBef>
            </a:pPr>
            <a:r>
              <a:rPr lang="en-US" b="true" sz="3200">
                <a:solidFill>
                  <a:srgbClr val="002B58"/>
                </a:solidFill>
                <a:latin typeface="Monda Bold"/>
                <a:ea typeface="Monda Bold"/>
                <a:cs typeface="Monda Bold"/>
                <a:sym typeface="Monda Bold"/>
              </a:rPr>
              <a:t> TECHNICAL ACCESS: </a:t>
            </a:r>
            <a:r>
              <a:rPr lang="en-US" sz="3200">
                <a:solidFill>
                  <a:srgbClr val="002B58"/>
                </a:solidFill>
                <a:latin typeface="Monda"/>
                <a:ea typeface="Monda"/>
                <a:cs typeface="Monda"/>
                <a:sym typeface="Monda"/>
              </a:rPr>
              <a:t>API CREDITS FOR VOICE, TELEHEALTH (TWILIO, ZOCDOC), AND WEARABLE INTEGRATIONS.</a:t>
            </a:r>
          </a:p>
        </p:txBody>
      </p:sp>
      <p:sp>
        <p:nvSpPr>
          <p:cNvPr name="Freeform 16" id="16"/>
          <p:cNvSpPr/>
          <p:nvPr/>
        </p:nvSpPr>
        <p:spPr>
          <a:xfrm flipH="false" flipV="false" rot="0">
            <a:off x="441629" y="7813638"/>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356388" y="7756488"/>
            <a:ext cx="16288298" cy="1099819"/>
          </a:xfrm>
          <a:prstGeom prst="rect">
            <a:avLst/>
          </a:prstGeom>
        </p:spPr>
        <p:txBody>
          <a:bodyPr anchor="t" rtlCol="false" tIns="0" lIns="0" bIns="0" rIns="0">
            <a:spAutoFit/>
          </a:bodyPr>
          <a:lstStyle/>
          <a:p>
            <a:pPr algn="ctr">
              <a:lnSpc>
                <a:spcPts val="4480"/>
              </a:lnSpc>
              <a:spcBef>
                <a:spcPct val="0"/>
              </a:spcBef>
            </a:pPr>
            <a:r>
              <a:rPr lang="en-US" b="true" sz="3200">
                <a:solidFill>
                  <a:srgbClr val="002B58"/>
                </a:solidFill>
                <a:latin typeface="Monda Bold"/>
                <a:ea typeface="Monda Bold"/>
                <a:cs typeface="Monda Bold"/>
                <a:sym typeface="Monda Bold"/>
              </a:rPr>
              <a:t>FEEDBACK: </a:t>
            </a:r>
            <a:r>
              <a:rPr lang="en-US" sz="3200">
                <a:solidFill>
                  <a:srgbClr val="002B58"/>
                </a:solidFill>
                <a:latin typeface="Monda"/>
                <a:ea typeface="Monda"/>
                <a:cs typeface="Monda"/>
                <a:sym typeface="Monda"/>
              </a:rPr>
              <a:t>PRODUCT REFINEMENT ADVICE FROM CLINICIANS, CAREGIVERS, AND SENIOR USERS.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408863" y="1266267"/>
            <a:ext cx="12801040" cy="1813128"/>
          </a:xfrm>
          <a:prstGeom prst="rect">
            <a:avLst/>
          </a:prstGeom>
        </p:spPr>
        <p:txBody>
          <a:bodyPr anchor="t" rtlCol="false" tIns="0" lIns="0" bIns="0" rIns="0">
            <a:spAutoFit/>
          </a:bodyPr>
          <a:lstStyle/>
          <a:p>
            <a:pPr algn="ctr">
              <a:lnSpc>
                <a:spcPts val="14887"/>
              </a:lnSpc>
            </a:pPr>
            <a:r>
              <a:rPr lang="en-US" b="true" sz="10634">
                <a:solidFill>
                  <a:srgbClr val="002B58"/>
                </a:solidFill>
                <a:latin typeface="Monda Bold"/>
                <a:ea typeface="Monda Bold"/>
                <a:cs typeface="Monda Bold"/>
                <a:sym typeface="Monda Bold"/>
              </a:rPr>
              <a:t>THANK YOU</a:t>
            </a:r>
          </a:p>
        </p:txBody>
      </p:sp>
      <p:sp>
        <p:nvSpPr>
          <p:cNvPr name="TextBox 8" id="8"/>
          <p:cNvSpPr txBox="true"/>
          <p:nvPr/>
        </p:nvSpPr>
        <p:spPr>
          <a:xfrm rot="0">
            <a:off x="2408863" y="3500670"/>
            <a:ext cx="6110168" cy="854075"/>
          </a:xfrm>
          <a:prstGeom prst="rect">
            <a:avLst/>
          </a:prstGeom>
        </p:spPr>
        <p:txBody>
          <a:bodyPr anchor="t" rtlCol="false" tIns="0" lIns="0" bIns="0" rIns="0">
            <a:spAutoFit/>
          </a:bodyPr>
          <a:lstStyle/>
          <a:p>
            <a:pPr algn="ctr">
              <a:lnSpc>
                <a:spcPts val="7000"/>
              </a:lnSpc>
              <a:spcBef>
                <a:spcPct val="0"/>
              </a:spcBef>
            </a:pPr>
            <a:r>
              <a:rPr lang="en-US" b="true" sz="5000">
                <a:solidFill>
                  <a:srgbClr val="002B58"/>
                </a:solidFill>
                <a:latin typeface="Monda Bold"/>
                <a:ea typeface="Monda Bold"/>
                <a:cs typeface="Monda Bold"/>
                <a:sym typeface="Monda Bold"/>
              </a:rPr>
              <a:t>C</a:t>
            </a:r>
            <a:r>
              <a:rPr lang="en-US" b="true" sz="5000">
                <a:solidFill>
                  <a:srgbClr val="002B58"/>
                </a:solidFill>
                <a:latin typeface="Monda Bold"/>
                <a:ea typeface="Monda Bold"/>
                <a:cs typeface="Monda Bold"/>
                <a:sym typeface="Monda Bold"/>
              </a:rPr>
              <a:t>ONTACT DETAILS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894709" y="5247309"/>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925815" y="-909240"/>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359296" y="3076646"/>
            <a:ext cx="15569409" cy="4284175"/>
          </a:xfrm>
          <a:prstGeom prst="rect">
            <a:avLst/>
          </a:prstGeom>
        </p:spPr>
        <p:txBody>
          <a:bodyPr anchor="t" rtlCol="false" tIns="0" lIns="0" bIns="0" rIns="0">
            <a:spAutoFit/>
          </a:bodyPr>
          <a:lstStyle/>
          <a:p>
            <a:pPr algn="ctr">
              <a:lnSpc>
                <a:spcPts val="4236"/>
              </a:lnSpc>
            </a:pPr>
            <a:r>
              <a:rPr lang="en-US" sz="3025">
                <a:solidFill>
                  <a:srgbClr val="002B58"/>
                </a:solidFill>
                <a:latin typeface="Monda"/>
                <a:ea typeface="Monda"/>
                <a:cs typeface="Monda"/>
                <a:sym typeface="Monda"/>
              </a:rPr>
              <a:t>Millions of elderly individuals struggle to monitor their health, recognize symptoms, and schedule doctor appointments. Many live alone or face challenges using modern health apps due to limited digital literacy or accessibility barriers. These gaps often result in delayed treatment and preventable hospitalizations.</a:t>
            </a:r>
          </a:p>
          <a:p>
            <a:pPr algn="ctr">
              <a:lnSpc>
                <a:spcPts val="4236"/>
              </a:lnSpc>
            </a:pPr>
            <a:r>
              <a:rPr lang="en-US" sz="3025">
                <a:solidFill>
                  <a:srgbClr val="002B58"/>
                </a:solidFill>
                <a:latin typeface="Monda"/>
                <a:ea typeface="Monda"/>
                <a:cs typeface="Monda"/>
                <a:sym typeface="Monda"/>
              </a:rPr>
              <a:t> There is an urgent need for an inclusive, voice-driven healthcare assistant that ensures continuous support, timely medical help, and comfort through human-like interaction.</a:t>
            </a:r>
          </a:p>
          <a:p>
            <a:pPr algn="ctr">
              <a:lnSpc>
                <a:spcPts val="4236"/>
              </a:lnSpc>
            </a:pPr>
          </a:p>
        </p:txBody>
      </p:sp>
      <p:sp>
        <p:nvSpPr>
          <p:cNvPr name="TextBox 8" id="8"/>
          <p:cNvSpPr txBox="true"/>
          <p:nvPr/>
        </p:nvSpPr>
        <p:spPr>
          <a:xfrm rot="0">
            <a:off x="2996767" y="371989"/>
            <a:ext cx="12737658" cy="1740685"/>
          </a:xfrm>
          <a:prstGeom prst="rect">
            <a:avLst/>
          </a:prstGeom>
        </p:spPr>
        <p:txBody>
          <a:bodyPr anchor="t" rtlCol="false" tIns="0" lIns="0" bIns="0" rIns="0">
            <a:spAutoFit/>
          </a:bodyPr>
          <a:lstStyle/>
          <a:p>
            <a:pPr algn="ctr">
              <a:lnSpc>
                <a:spcPts val="7003"/>
              </a:lnSpc>
            </a:pPr>
            <a:r>
              <a:rPr lang="en-US" b="true" sz="5002">
                <a:solidFill>
                  <a:srgbClr val="002B58"/>
                </a:solidFill>
                <a:latin typeface="Monda Bold"/>
                <a:ea typeface="Monda Bold"/>
                <a:cs typeface="Monda Bold"/>
                <a:sym typeface="Monda Bold"/>
              </a:rPr>
              <a:t>PROBLEM STATEMENT:</a:t>
            </a:r>
          </a:p>
          <a:p>
            <a:pPr algn="ctr">
              <a:lnSpc>
                <a:spcPts val="700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6091344"/>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4647603" y="-390907"/>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842372" y="2372668"/>
            <a:ext cx="6732554" cy="4741451"/>
          </a:xfrm>
          <a:custGeom>
            <a:avLst/>
            <a:gdLst/>
            <a:ahLst/>
            <a:cxnLst/>
            <a:rect r="r" b="b" t="t" l="l"/>
            <a:pathLst>
              <a:path h="4741451" w="6732554">
                <a:moveTo>
                  <a:pt x="0" y="0"/>
                </a:moveTo>
                <a:lnTo>
                  <a:pt x="6732553" y="0"/>
                </a:lnTo>
                <a:lnTo>
                  <a:pt x="6732553" y="4741451"/>
                </a:lnTo>
                <a:lnTo>
                  <a:pt x="0" y="4741451"/>
                </a:lnTo>
                <a:lnTo>
                  <a:pt x="0" y="0"/>
                </a:lnTo>
                <a:close/>
              </a:path>
            </a:pathLst>
          </a:custGeom>
          <a:blipFill>
            <a:blip r:embed="rId7"/>
            <a:stretch>
              <a:fillRect l="-2852" t="0" r="-2852" b="0"/>
            </a:stretch>
          </a:blipFill>
        </p:spPr>
      </p:sp>
      <p:sp>
        <p:nvSpPr>
          <p:cNvPr name="TextBox 8" id="8"/>
          <p:cNvSpPr txBox="true"/>
          <p:nvPr/>
        </p:nvSpPr>
        <p:spPr>
          <a:xfrm rot="0">
            <a:off x="2945516" y="371989"/>
            <a:ext cx="12396968" cy="854075"/>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SOLUTION OVERVIEW:</a:t>
            </a:r>
          </a:p>
        </p:txBody>
      </p:sp>
      <p:sp>
        <p:nvSpPr>
          <p:cNvPr name="TextBox 9" id="9"/>
          <p:cNvSpPr txBox="true"/>
          <p:nvPr/>
        </p:nvSpPr>
        <p:spPr>
          <a:xfrm rot="0">
            <a:off x="510881" y="2048385"/>
            <a:ext cx="10097014" cy="7448550"/>
          </a:xfrm>
          <a:prstGeom prst="rect">
            <a:avLst/>
          </a:prstGeom>
        </p:spPr>
        <p:txBody>
          <a:bodyPr anchor="t" rtlCol="false" tIns="0" lIns="0" bIns="0" rIns="0">
            <a:spAutoFit/>
          </a:bodyPr>
          <a:lstStyle/>
          <a:p>
            <a:pPr algn="l">
              <a:lnSpc>
                <a:spcPts val="4200"/>
              </a:lnSpc>
            </a:pPr>
            <a:r>
              <a:rPr lang="en-US" sz="3000">
                <a:solidFill>
                  <a:srgbClr val="002B58"/>
                </a:solidFill>
                <a:latin typeface="Monda"/>
                <a:ea typeface="Monda"/>
                <a:cs typeface="Monda"/>
                <a:sym typeface="Monda"/>
              </a:rPr>
              <a:t>AI Nurse is a voice-based intelligent medical assistant designed specifically for elderly individuals. It continuously monitors users’ health by analyzing voice patterns and wearable sensor data to detect potential health anomalies early.</a:t>
            </a:r>
          </a:p>
          <a:p>
            <a:pPr algn="l">
              <a:lnSpc>
                <a:spcPts val="4200"/>
              </a:lnSpc>
            </a:pPr>
            <a:r>
              <a:rPr lang="en-US" sz="3000">
                <a:solidFill>
                  <a:srgbClr val="002B58"/>
                </a:solidFill>
                <a:latin typeface="Monda"/>
                <a:ea typeface="Monda"/>
                <a:cs typeface="Monda"/>
                <a:sym typeface="Monda"/>
              </a:rPr>
              <a:t>The system provides personalized medication reminders, tracks vital signs, and can automatically schedule doctor consultations when irregularities are detected. With multilingual voice support and seamless integration of AI, IoT, and telehealth technologies, AI Nurse ensures that every elderly person receives round-the-clock, accessible, and compassionate healthcare from the comfort of their home.</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703499" y="6283834"/>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3441541" y="-534314"/>
            <a:ext cx="9295205" cy="5948931"/>
          </a:xfrm>
          <a:custGeom>
            <a:avLst/>
            <a:gdLst/>
            <a:ahLst/>
            <a:cxnLst/>
            <a:rect r="r" b="b" t="t" l="l"/>
            <a:pathLst>
              <a:path h="5948931" w="9295205">
                <a:moveTo>
                  <a:pt x="0" y="5948931"/>
                </a:moveTo>
                <a:lnTo>
                  <a:pt x="9295206" y="5948931"/>
                </a:lnTo>
                <a:lnTo>
                  <a:pt x="9295206"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775841" y="2124410"/>
            <a:ext cx="12047156" cy="8415446"/>
          </a:xfrm>
          <a:prstGeom prst="rect">
            <a:avLst/>
          </a:prstGeom>
        </p:spPr>
        <p:txBody>
          <a:bodyPr anchor="t" rtlCol="false" tIns="0" lIns="0" bIns="0" rIns="0">
            <a:spAutoFit/>
          </a:bodyPr>
          <a:lstStyle/>
          <a:p>
            <a:pPr algn="l">
              <a:lnSpc>
                <a:spcPts val="3931"/>
              </a:lnSpc>
            </a:pPr>
            <a:r>
              <a:rPr lang="en-US" sz="2808">
                <a:solidFill>
                  <a:srgbClr val="002B58"/>
                </a:solidFill>
                <a:latin typeface="Monda"/>
                <a:ea typeface="Monda"/>
                <a:cs typeface="Monda"/>
                <a:sym typeface="Monda"/>
              </a:rPr>
              <a:t>Elderly individuals living alone, caregivers managing multiple patients, and rural users with limited access to healthcare facilities.</a:t>
            </a:r>
          </a:p>
          <a:p>
            <a:pPr algn="l">
              <a:lnSpc>
                <a:spcPts val="3931"/>
              </a:lnSpc>
            </a:pPr>
            <a:r>
              <a:rPr lang="en-US" sz="2808">
                <a:solidFill>
                  <a:srgbClr val="002B58"/>
                </a:solidFill>
                <a:latin typeface="Monda"/>
                <a:ea typeface="Monda"/>
                <a:cs typeface="Monda"/>
                <a:sym typeface="Monda"/>
              </a:rPr>
              <a:t>Pain Points:</a:t>
            </a:r>
          </a:p>
          <a:p>
            <a:pPr algn="l" marL="606297" indent="-303149" lvl="1">
              <a:lnSpc>
                <a:spcPts val="3931"/>
              </a:lnSpc>
              <a:buFont typeface="Arial"/>
              <a:buChar char="•"/>
            </a:pPr>
            <a:r>
              <a:rPr lang="en-US" sz="2808">
                <a:solidFill>
                  <a:srgbClr val="002B58"/>
                </a:solidFill>
                <a:latin typeface="Monda"/>
                <a:ea typeface="Monda"/>
                <a:cs typeface="Monda"/>
                <a:sym typeface="Monda"/>
              </a:rPr>
              <a:t>Difficulty accessing doctors due to mobility, distance, or digital barriers.</a:t>
            </a:r>
          </a:p>
          <a:p>
            <a:pPr algn="l" marL="606297" indent="-303149" lvl="1">
              <a:lnSpc>
                <a:spcPts val="3931"/>
              </a:lnSpc>
              <a:buFont typeface="Arial"/>
              <a:buChar char="•"/>
            </a:pPr>
            <a:r>
              <a:rPr lang="en-US" sz="2808">
                <a:solidFill>
                  <a:srgbClr val="002B58"/>
                </a:solidFill>
                <a:latin typeface="Monda"/>
                <a:ea typeface="Monda"/>
                <a:cs typeface="Monda"/>
                <a:sym typeface="Monda"/>
              </a:rPr>
              <a:t>Forgetting to take prescribed medications or track health readings.</a:t>
            </a:r>
          </a:p>
          <a:p>
            <a:pPr algn="l" marL="606297" indent="-303149" lvl="1">
              <a:lnSpc>
                <a:spcPts val="3931"/>
              </a:lnSpc>
              <a:buFont typeface="Arial"/>
              <a:buChar char="•"/>
            </a:pPr>
            <a:r>
              <a:rPr lang="en-US" sz="2808">
                <a:solidFill>
                  <a:srgbClr val="002B58"/>
                </a:solidFill>
                <a:latin typeface="Monda"/>
                <a:ea typeface="Monda"/>
                <a:cs typeface="Monda"/>
                <a:sym typeface="Monda"/>
              </a:rPr>
              <a:t>Struggling to use complex smartphone apps designed for younger users.</a:t>
            </a:r>
          </a:p>
          <a:p>
            <a:pPr algn="l" marL="606297" indent="-303149" lvl="1">
              <a:lnSpc>
                <a:spcPts val="3931"/>
              </a:lnSpc>
              <a:buFont typeface="Arial"/>
              <a:buChar char="•"/>
            </a:pPr>
            <a:r>
              <a:rPr lang="en-US" sz="2808">
                <a:solidFill>
                  <a:srgbClr val="002B58"/>
                </a:solidFill>
                <a:latin typeface="Monda"/>
                <a:ea typeface="Monda"/>
                <a:cs typeface="Monda"/>
                <a:sym typeface="Monda"/>
              </a:rPr>
              <a:t>Lack of real-time monitoring or early detection of health issues.</a:t>
            </a:r>
          </a:p>
          <a:p>
            <a:pPr algn="l">
              <a:lnSpc>
                <a:spcPts val="3931"/>
              </a:lnSpc>
            </a:pPr>
            <a:r>
              <a:rPr lang="en-US" sz="2808">
                <a:solidFill>
                  <a:srgbClr val="002B58"/>
                </a:solidFill>
                <a:latin typeface="Monda"/>
                <a:ea typeface="Monda"/>
                <a:cs typeface="Monda"/>
                <a:sym typeface="Monda"/>
              </a:rPr>
              <a:t>User Validation:</a:t>
            </a:r>
          </a:p>
          <a:p>
            <a:pPr algn="l">
              <a:lnSpc>
                <a:spcPts val="3931"/>
              </a:lnSpc>
            </a:pPr>
            <a:r>
              <a:rPr lang="en-US" sz="2808">
                <a:solidFill>
                  <a:srgbClr val="002B58"/>
                </a:solidFill>
                <a:latin typeface="Monda"/>
                <a:ea typeface="Monda"/>
                <a:cs typeface="Monda"/>
                <a:sym typeface="Monda"/>
              </a:rPr>
              <a:t> A survey of over 100 elderly participants revealed that 87% prefer voice-based interaction compared to touch-screen apps, citing ease of use, comfort, and emotional reassurance as key benefits.</a:t>
            </a:r>
          </a:p>
          <a:p>
            <a:pPr algn="l">
              <a:lnSpc>
                <a:spcPts val="3931"/>
              </a:lnSpc>
            </a:pPr>
            <a:r>
              <a:rPr lang="en-US" sz="2808">
                <a:solidFill>
                  <a:srgbClr val="002B58"/>
                </a:solidFill>
                <a:latin typeface="Monda"/>
                <a:ea typeface="Monda"/>
                <a:cs typeface="Monda"/>
                <a:sym typeface="Monda"/>
              </a:rPr>
              <a:t> This proves a strong demand for an intuitive, voice-driven health companion like AI Nurse that empowers users to manage their health independently and confidently.</a:t>
            </a:r>
          </a:p>
          <a:p>
            <a:pPr algn="l">
              <a:lnSpc>
                <a:spcPts val="3931"/>
              </a:lnSpc>
            </a:pPr>
          </a:p>
        </p:txBody>
      </p:sp>
      <p:sp>
        <p:nvSpPr>
          <p:cNvPr name="Freeform 8" id="8"/>
          <p:cNvSpPr/>
          <p:nvPr/>
        </p:nvSpPr>
        <p:spPr>
          <a:xfrm flipH="false" flipV="false" rot="0">
            <a:off x="13025229" y="3106820"/>
            <a:ext cx="4942100" cy="3292674"/>
          </a:xfrm>
          <a:custGeom>
            <a:avLst/>
            <a:gdLst/>
            <a:ahLst/>
            <a:cxnLst/>
            <a:rect r="r" b="b" t="t" l="l"/>
            <a:pathLst>
              <a:path h="3292674" w="4942100">
                <a:moveTo>
                  <a:pt x="0" y="0"/>
                </a:moveTo>
                <a:lnTo>
                  <a:pt x="4942100" y="0"/>
                </a:lnTo>
                <a:lnTo>
                  <a:pt x="4942100" y="3292674"/>
                </a:lnTo>
                <a:lnTo>
                  <a:pt x="0" y="3292674"/>
                </a:lnTo>
                <a:lnTo>
                  <a:pt x="0" y="0"/>
                </a:lnTo>
                <a:close/>
              </a:path>
            </a:pathLst>
          </a:custGeom>
          <a:blipFill>
            <a:blip r:embed="rId7"/>
            <a:stretch>
              <a:fillRect l="0" t="0" r="0" b="0"/>
            </a:stretch>
          </a:blipFill>
        </p:spPr>
      </p:sp>
      <p:sp>
        <p:nvSpPr>
          <p:cNvPr name="TextBox 9" id="9"/>
          <p:cNvSpPr txBox="true"/>
          <p:nvPr/>
        </p:nvSpPr>
        <p:spPr>
          <a:xfrm rot="0">
            <a:off x="1755790" y="551031"/>
            <a:ext cx="15671431" cy="854075"/>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 DESIRABILITY (USER NEED)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685446" y="6283834"/>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3133897" y="-1186941"/>
            <a:ext cx="9295205" cy="5948931"/>
          </a:xfrm>
          <a:custGeom>
            <a:avLst/>
            <a:gdLst/>
            <a:ahLst/>
            <a:cxnLst/>
            <a:rect r="r" b="b" t="t" l="l"/>
            <a:pathLst>
              <a:path h="5948931" w="9295205">
                <a:moveTo>
                  <a:pt x="0" y="5948932"/>
                </a:moveTo>
                <a:lnTo>
                  <a:pt x="9295206" y="5948932"/>
                </a:lnTo>
                <a:lnTo>
                  <a:pt x="9295206"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777503" y="371989"/>
            <a:ext cx="14732994" cy="854075"/>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 FEASIBILITY (CAN YOU BUILD IT?)</a:t>
            </a:r>
          </a:p>
        </p:txBody>
      </p:sp>
      <p:sp>
        <p:nvSpPr>
          <p:cNvPr name="TextBox 8" id="8"/>
          <p:cNvSpPr txBox="true"/>
          <p:nvPr/>
        </p:nvSpPr>
        <p:spPr>
          <a:xfrm rot="0">
            <a:off x="216320" y="3101731"/>
            <a:ext cx="8374511" cy="6047232"/>
          </a:xfrm>
          <a:prstGeom prst="rect">
            <a:avLst/>
          </a:prstGeom>
        </p:spPr>
        <p:txBody>
          <a:bodyPr anchor="t" rtlCol="false" tIns="0" lIns="0" bIns="0" rIns="0">
            <a:spAutoFit/>
          </a:bodyPr>
          <a:lstStyle/>
          <a:p>
            <a:pPr algn="l" marL="576453" indent="-288226" lvl="1">
              <a:lnSpc>
                <a:spcPts val="3738"/>
              </a:lnSpc>
              <a:buFont typeface="Arial"/>
              <a:buChar char="•"/>
            </a:pPr>
            <a:r>
              <a:rPr lang="en-US" b="true" sz="2670">
                <a:solidFill>
                  <a:srgbClr val="002B58"/>
                </a:solidFill>
                <a:latin typeface="Monda Bold"/>
                <a:ea typeface="Monda Bold"/>
                <a:cs typeface="Monda Bold"/>
                <a:sym typeface="Monda Bold"/>
              </a:rPr>
              <a:t>Frontend: React</a:t>
            </a:r>
            <a:r>
              <a:rPr lang="en-US" sz="2670">
                <a:solidFill>
                  <a:srgbClr val="002B58"/>
                </a:solidFill>
                <a:latin typeface="Monda"/>
                <a:ea typeface="Monda"/>
                <a:cs typeface="Monda"/>
                <a:sym typeface="Monda"/>
              </a:rPr>
              <a:t> Native (voice-enabled mobile interface)</a:t>
            </a:r>
          </a:p>
          <a:p>
            <a:pPr algn="l" marL="576453" indent="-288226" lvl="1">
              <a:lnSpc>
                <a:spcPts val="3738"/>
              </a:lnSpc>
              <a:buFont typeface="Arial"/>
              <a:buChar char="•"/>
            </a:pPr>
            <a:r>
              <a:rPr lang="en-US" b="true" sz="2670">
                <a:solidFill>
                  <a:srgbClr val="002B58"/>
                </a:solidFill>
                <a:latin typeface="Monda Bold"/>
                <a:ea typeface="Monda Bold"/>
                <a:cs typeface="Monda Bold"/>
                <a:sym typeface="Monda Bold"/>
              </a:rPr>
              <a:t>Backend:</a:t>
            </a:r>
            <a:r>
              <a:rPr lang="en-US" sz="2670">
                <a:solidFill>
                  <a:srgbClr val="002B58"/>
                </a:solidFill>
                <a:latin typeface="Monda"/>
                <a:ea typeface="Monda"/>
                <a:cs typeface="Monda"/>
                <a:sym typeface="Monda"/>
              </a:rPr>
              <a:t> Python Flask with Google Dialogflow for natural voice conversations</a:t>
            </a:r>
          </a:p>
          <a:p>
            <a:pPr algn="l" marL="576453" indent="-288226" lvl="1">
              <a:lnSpc>
                <a:spcPts val="3738"/>
              </a:lnSpc>
              <a:buFont typeface="Arial"/>
              <a:buChar char="•"/>
            </a:pPr>
            <a:r>
              <a:rPr lang="en-US" b="true" sz="2670">
                <a:solidFill>
                  <a:srgbClr val="002B58"/>
                </a:solidFill>
                <a:latin typeface="Monda Bold"/>
                <a:ea typeface="Monda Bold"/>
                <a:cs typeface="Monda Bold"/>
                <a:sym typeface="Monda Bold"/>
              </a:rPr>
              <a:t>AI Engine:</a:t>
            </a:r>
            <a:r>
              <a:rPr lang="en-US" sz="2670">
                <a:solidFill>
                  <a:srgbClr val="002B58"/>
                </a:solidFill>
                <a:latin typeface="Monda"/>
                <a:ea typeface="Monda"/>
                <a:cs typeface="Monda"/>
                <a:sym typeface="Monda"/>
              </a:rPr>
              <a:t> TensorFlow for detecting health anomalies through voice tone and pattern analysis</a:t>
            </a:r>
          </a:p>
          <a:p>
            <a:pPr algn="l" marL="576453" indent="-288226" lvl="1">
              <a:lnSpc>
                <a:spcPts val="3738"/>
              </a:lnSpc>
              <a:buFont typeface="Arial"/>
              <a:buChar char="•"/>
            </a:pPr>
            <a:r>
              <a:rPr lang="en-US" b="true" sz="2670">
                <a:solidFill>
                  <a:srgbClr val="002B58"/>
                </a:solidFill>
                <a:latin typeface="Monda Bold"/>
                <a:ea typeface="Monda Bold"/>
                <a:cs typeface="Monda Bold"/>
                <a:sym typeface="Monda Bold"/>
              </a:rPr>
              <a:t>IoT Integration:</a:t>
            </a:r>
            <a:r>
              <a:rPr lang="en-US" sz="2670">
                <a:solidFill>
                  <a:srgbClr val="002B58"/>
                </a:solidFill>
                <a:latin typeface="Monda"/>
                <a:ea typeface="Monda"/>
                <a:cs typeface="Monda"/>
                <a:sym typeface="Monda"/>
              </a:rPr>
              <a:t> Smart wristband sensors for monitoring heart rate, temperature, and blood pressure</a:t>
            </a:r>
          </a:p>
          <a:p>
            <a:pPr algn="l" marL="576453" indent="-288226" lvl="1">
              <a:lnSpc>
                <a:spcPts val="3738"/>
              </a:lnSpc>
              <a:buFont typeface="Arial"/>
              <a:buChar char="•"/>
            </a:pPr>
            <a:r>
              <a:rPr lang="en-US" b="true" sz="2670">
                <a:solidFill>
                  <a:srgbClr val="002B58"/>
                </a:solidFill>
                <a:latin typeface="Monda Bold"/>
                <a:ea typeface="Monda Bold"/>
                <a:cs typeface="Monda Bold"/>
                <a:sym typeface="Monda Bold"/>
              </a:rPr>
              <a:t>Database &amp; Cloud: </a:t>
            </a:r>
            <a:r>
              <a:rPr lang="en-US" sz="2670">
                <a:solidFill>
                  <a:srgbClr val="002B58"/>
                </a:solidFill>
                <a:latin typeface="Monda"/>
                <a:ea typeface="Monda"/>
                <a:cs typeface="Monda"/>
                <a:sym typeface="Monda"/>
              </a:rPr>
              <a:t>Firebase + AWS for real-time storage and cloud hosting</a:t>
            </a:r>
          </a:p>
          <a:p>
            <a:pPr algn="l">
              <a:lnSpc>
                <a:spcPts val="3738"/>
              </a:lnSpc>
            </a:pPr>
          </a:p>
        </p:txBody>
      </p:sp>
      <p:sp>
        <p:nvSpPr>
          <p:cNvPr name="Freeform 9" id="9"/>
          <p:cNvSpPr/>
          <p:nvPr/>
        </p:nvSpPr>
        <p:spPr>
          <a:xfrm flipH="false" flipV="false" rot="0">
            <a:off x="633099" y="2112905"/>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607648" y="1946289"/>
            <a:ext cx="4553661"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TECH STACK:</a:t>
            </a:r>
          </a:p>
        </p:txBody>
      </p:sp>
      <p:sp>
        <p:nvSpPr>
          <p:cNvPr name="TextBox 11" id="11"/>
          <p:cNvSpPr txBox="true"/>
          <p:nvPr/>
        </p:nvSpPr>
        <p:spPr>
          <a:xfrm rot="0">
            <a:off x="9239931" y="3101731"/>
            <a:ext cx="8334994" cy="4180292"/>
          </a:xfrm>
          <a:prstGeom prst="rect">
            <a:avLst/>
          </a:prstGeom>
        </p:spPr>
        <p:txBody>
          <a:bodyPr anchor="t" rtlCol="false" tIns="0" lIns="0" bIns="0" rIns="0">
            <a:spAutoFit/>
          </a:bodyPr>
          <a:lstStyle/>
          <a:p>
            <a:pPr algn="l" marL="576790" indent="-288395" lvl="1">
              <a:lnSpc>
                <a:spcPts val="3740"/>
              </a:lnSpc>
              <a:buFont typeface="Arial"/>
              <a:buChar char="•"/>
            </a:pPr>
            <a:r>
              <a:rPr lang="en-US" b="true" sz="2671">
                <a:solidFill>
                  <a:srgbClr val="002B58"/>
                </a:solidFill>
                <a:latin typeface="Monda Bold"/>
                <a:ea typeface="Monda Bold"/>
                <a:cs typeface="Monda Bold"/>
                <a:sym typeface="Monda Bold"/>
              </a:rPr>
              <a:t>Phase 1 </a:t>
            </a:r>
            <a:r>
              <a:rPr lang="en-US" sz="2671">
                <a:solidFill>
                  <a:srgbClr val="002B58"/>
                </a:solidFill>
                <a:latin typeface="Monda"/>
                <a:ea typeface="Monda"/>
                <a:cs typeface="Monda"/>
                <a:sym typeface="Monda"/>
              </a:rPr>
              <a:t>– Prototype: Develop AI chatbot with voice recognition and symptom tracking.</a:t>
            </a:r>
          </a:p>
          <a:p>
            <a:pPr algn="l" marL="576790" indent="-288395" lvl="1">
              <a:lnSpc>
                <a:spcPts val="3740"/>
              </a:lnSpc>
              <a:buFont typeface="Arial"/>
              <a:buChar char="•"/>
            </a:pPr>
            <a:r>
              <a:rPr lang="en-US" b="true" sz="2671">
                <a:solidFill>
                  <a:srgbClr val="002B58"/>
                </a:solidFill>
                <a:latin typeface="Monda Bold"/>
                <a:ea typeface="Monda Bold"/>
                <a:cs typeface="Monda Bold"/>
                <a:sym typeface="Monda Bold"/>
              </a:rPr>
              <a:t>Phase 2 </a:t>
            </a:r>
            <a:r>
              <a:rPr lang="en-US" sz="2671">
                <a:solidFill>
                  <a:srgbClr val="002B58"/>
                </a:solidFill>
                <a:latin typeface="Monda"/>
                <a:ea typeface="Monda"/>
                <a:cs typeface="Monda"/>
                <a:sym typeface="Monda"/>
              </a:rPr>
              <a:t>– Integration: Connect wearable IoT devices and enable real-time data sync.</a:t>
            </a:r>
          </a:p>
          <a:p>
            <a:pPr algn="l" marL="576790" indent="-288395" lvl="1">
              <a:lnSpc>
                <a:spcPts val="3740"/>
              </a:lnSpc>
              <a:buFont typeface="Arial"/>
              <a:buChar char="•"/>
            </a:pPr>
            <a:r>
              <a:rPr lang="en-US" b="true" sz="2671">
                <a:solidFill>
                  <a:srgbClr val="002B58"/>
                </a:solidFill>
                <a:latin typeface="Monda Bold"/>
                <a:ea typeface="Monda Bold"/>
                <a:cs typeface="Monda Bold"/>
                <a:sym typeface="Monda Bold"/>
              </a:rPr>
              <a:t>Phase 3</a:t>
            </a:r>
            <a:r>
              <a:rPr lang="en-US" sz="2671">
                <a:solidFill>
                  <a:srgbClr val="002B58"/>
                </a:solidFill>
                <a:latin typeface="Monda"/>
                <a:ea typeface="Monda"/>
                <a:cs typeface="Monda"/>
                <a:sym typeface="Monda"/>
              </a:rPr>
              <a:t> – Pilot Testing: Test with 50+ elderly users for accuracy and usability.</a:t>
            </a:r>
          </a:p>
          <a:p>
            <a:pPr algn="l" marL="576790" indent="-288395" lvl="1">
              <a:lnSpc>
                <a:spcPts val="3740"/>
              </a:lnSpc>
              <a:buFont typeface="Arial"/>
              <a:buChar char="•"/>
            </a:pPr>
            <a:r>
              <a:rPr lang="en-US" b="true" sz="2671">
                <a:solidFill>
                  <a:srgbClr val="002B58"/>
                </a:solidFill>
                <a:latin typeface="Monda Bold"/>
                <a:ea typeface="Monda Bold"/>
                <a:cs typeface="Monda Bold"/>
                <a:sym typeface="Monda Bold"/>
              </a:rPr>
              <a:t>Phase 4 </a:t>
            </a:r>
            <a:r>
              <a:rPr lang="en-US" sz="2671">
                <a:solidFill>
                  <a:srgbClr val="002B58"/>
                </a:solidFill>
                <a:latin typeface="Monda"/>
                <a:ea typeface="Monda"/>
                <a:cs typeface="Monda"/>
                <a:sym typeface="Monda"/>
              </a:rPr>
              <a:t>– Deployment: Launch mobile app and integrate telehealth video calling.</a:t>
            </a:r>
          </a:p>
          <a:p>
            <a:pPr algn="l">
              <a:lnSpc>
                <a:spcPts val="3740"/>
              </a:lnSpc>
            </a:pPr>
          </a:p>
        </p:txBody>
      </p:sp>
      <p:sp>
        <p:nvSpPr>
          <p:cNvPr name="Freeform 12" id="12"/>
          <p:cNvSpPr/>
          <p:nvPr/>
        </p:nvSpPr>
        <p:spPr>
          <a:xfrm flipH="false" flipV="false" rot="0">
            <a:off x="9144000" y="2051064"/>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10001424" y="1884448"/>
            <a:ext cx="7573502"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DEVELOPMENT PLAN:</a:t>
            </a:r>
          </a:p>
        </p:txBody>
      </p:sp>
      <p:sp>
        <p:nvSpPr>
          <p:cNvPr name="TextBox 14" id="14"/>
          <p:cNvSpPr txBox="true"/>
          <p:nvPr/>
        </p:nvSpPr>
        <p:spPr>
          <a:xfrm rot="0">
            <a:off x="10001424" y="6957336"/>
            <a:ext cx="7573502" cy="879217"/>
          </a:xfrm>
          <a:prstGeom prst="rect">
            <a:avLst/>
          </a:prstGeom>
        </p:spPr>
        <p:txBody>
          <a:bodyPr anchor="t" rtlCol="false" tIns="0" lIns="0" bIns="0" rIns="0">
            <a:spAutoFit/>
          </a:bodyPr>
          <a:lstStyle/>
          <a:p>
            <a:pPr algn="l">
              <a:lnSpc>
                <a:spcPts val="7189"/>
              </a:lnSpc>
            </a:pPr>
            <a:r>
              <a:rPr lang="en-US" sz="5135" b="true">
                <a:solidFill>
                  <a:srgbClr val="002B58"/>
                </a:solidFill>
                <a:latin typeface="Monda Bold"/>
                <a:ea typeface="Monda Bold"/>
                <a:cs typeface="Monda Bold"/>
                <a:sym typeface="Monda Bold"/>
              </a:rPr>
              <a:t>RESOURCES:</a:t>
            </a:r>
          </a:p>
        </p:txBody>
      </p:sp>
      <p:sp>
        <p:nvSpPr>
          <p:cNvPr name="TextBox 15" id="15"/>
          <p:cNvSpPr txBox="true"/>
          <p:nvPr/>
        </p:nvSpPr>
        <p:spPr>
          <a:xfrm rot="0">
            <a:off x="9239931" y="8011252"/>
            <a:ext cx="7827233" cy="2227796"/>
          </a:xfrm>
          <a:prstGeom prst="rect">
            <a:avLst/>
          </a:prstGeom>
        </p:spPr>
        <p:txBody>
          <a:bodyPr anchor="t" rtlCol="false" tIns="0" lIns="0" bIns="0" rIns="0">
            <a:spAutoFit/>
          </a:bodyPr>
          <a:lstStyle/>
          <a:p>
            <a:pPr algn="l" marL="549828" indent="-274914" lvl="1">
              <a:lnSpc>
                <a:spcPts val="3565"/>
              </a:lnSpc>
              <a:buFont typeface="Arial"/>
              <a:buChar char="•"/>
            </a:pPr>
            <a:r>
              <a:rPr lang="en-US" b="true" sz="2546">
                <a:solidFill>
                  <a:srgbClr val="002B58"/>
                </a:solidFill>
                <a:latin typeface="Monda Bold"/>
                <a:ea typeface="Monda Bold"/>
                <a:cs typeface="Monda Bold"/>
                <a:sym typeface="Monda Bold"/>
              </a:rPr>
              <a:t>3 Developers (AI, IoT, App)</a:t>
            </a:r>
          </a:p>
          <a:p>
            <a:pPr algn="l" marL="549828" indent="-274914" lvl="1">
              <a:lnSpc>
                <a:spcPts val="3565"/>
              </a:lnSpc>
              <a:buFont typeface="Arial"/>
              <a:buChar char="•"/>
            </a:pPr>
            <a:r>
              <a:rPr lang="en-US" b="true" sz="2546">
                <a:solidFill>
                  <a:srgbClr val="002B58"/>
                </a:solidFill>
                <a:latin typeface="Monda Bold"/>
                <a:ea typeface="Monda Bold"/>
                <a:cs typeface="Monda Bold"/>
                <a:sym typeface="Monda Bold"/>
              </a:rPr>
              <a:t>1 Medical Advisor</a:t>
            </a:r>
          </a:p>
          <a:p>
            <a:pPr algn="l" marL="549828" indent="-274914" lvl="1">
              <a:lnSpc>
                <a:spcPts val="3565"/>
              </a:lnSpc>
              <a:buFont typeface="Arial"/>
              <a:buChar char="•"/>
            </a:pPr>
            <a:r>
              <a:rPr lang="en-US" b="true" sz="2546">
                <a:solidFill>
                  <a:srgbClr val="002B58"/>
                </a:solidFill>
                <a:latin typeface="Monda Bold"/>
                <a:ea typeface="Monda Bold"/>
                <a:cs typeface="Monda Bold"/>
                <a:sym typeface="Monda Bold"/>
              </a:rPr>
              <a:t>Cl</a:t>
            </a:r>
            <a:r>
              <a:rPr lang="en-US" b="true" sz="2546">
                <a:solidFill>
                  <a:srgbClr val="002B58"/>
                </a:solidFill>
                <a:latin typeface="Monda Bold"/>
                <a:ea typeface="Monda Bold"/>
                <a:cs typeface="Monda Bold"/>
                <a:sym typeface="Monda Bold"/>
              </a:rPr>
              <a:t>oud credits and hardware support for IoT testing</a:t>
            </a:r>
          </a:p>
          <a:p>
            <a:pPr algn="l">
              <a:lnSpc>
                <a:spcPts val="3565"/>
              </a:lnSpc>
            </a:pPr>
          </a:p>
        </p:txBody>
      </p:sp>
      <p:sp>
        <p:nvSpPr>
          <p:cNvPr name="Freeform 16" id="16"/>
          <p:cNvSpPr/>
          <p:nvPr/>
        </p:nvSpPr>
        <p:spPr>
          <a:xfrm flipH="false" flipV="false" rot="0">
            <a:off x="9144000" y="7062111"/>
            <a:ext cx="587071" cy="650760"/>
          </a:xfrm>
          <a:custGeom>
            <a:avLst/>
            <a:gdLst/>
            <a:ahLst/>
            <a:cxnLst/>
            <a:rect r="r" b="b" t="t" l="l"/>
            <a:pathLst>
              <a:path h="650760" w="587071">
                <a:moveTo>
                  <a:pt x="0" y="0"/>
                </a:moveTo>
                <a:lnTo>
                  <a:pt x="587071" y="0"/>
                </a:lnTo>
                <a:lnTo>
                  <a:pt x="587071" y="650760"/>
                </a:lnTo>
                <a:lnTo>
                  <a:pt x="0" y="6507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1253227" y="6283834"/>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877864"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312869" y="174625"/>
            <a:ext cx="11662262" cy="854075"/>
          </a:xfrm>
          <a:prstGeom prst="rect">
            <a:avLst/>
          </a:prstGeom>
        </p:spPr>
        <p:txBody>
          <a:bodyPr anchor="t" rtlCol="false" tIns="0" lIns="0" bIns="0" rIns="0">
            <a:spAutoFit/>
          </a:bodyPr>
          <a:lstStyle/>
          <a:p>
            <a:pPr algn="ctr">
              <a:lnSpc>
                <a:spcPts val="7000"/>
              </a:lnSpc>
            </a:pPr>
            <a:r>
              <a:rPr lang="en-US" b="true" sz="5000">
                <a:solidFill>
                  <a:srgbClr val="002B58"/>
                </a:solidFill>
                <a:latin typeface="Monda Bold"/>
                <a:ea typeface="Monda Bold"/>
                <a:cs typeface="Monda Bold"/>
                <a:sym typeface="Monda Bold"/>
              </a:rPr>
              <a:t>VIABILITY (IS IT SUSTAINABLE?)</a:t>
            </a:r>
          </a:p>
        </p:txBody>
      </p:sp>
      <p:sp>
        <p:nvSpPr>
          <p:cNvPr name="TextBox 8" id="8"/>
          <p:cNvSpPr txBox="true"/>
          <p:nvPr/>
        </p:nvSpPr>
        <p:spPr>
          <a:xfrm rot="0">
            <a:off x="378403" y="2743318"/>
            <a:ext cx="8324190" cy="5847749"/>
          </a:xfrm>
          <a:prstGeom prst="rect">
            <a:avLst/>
          </a:prstGeom>
        </p:spPr>
        <p:txBody>
          <a:bodyPr anchor="t" rtlCol="false" tIns="0" lIns="0" bIns="0" rIns="0">
            <a:spAutoFit/>
          </a:bodyPr>
          <a:lstStyle/>
          <a:p>
            <a:pPr algn="l" marL="652805" indent="-326403" lvl="1">
              <a:lnSpc>
                <a:spcPts val="4233"/>
              </a:lnSpc>
              <a:buFont typeface="Arial"/>
              <a:buChar char="•"/>
            </a:pPr>
            <a:r>
              <a:rPr lang="en-US" sz="3023">
                <a:solidFill>
                  <a:srgbClr val="002B58"/>
                </a:solidFill>
                <a:latin typeface="Monda"/>
                <a:ea typeface="Monda"/>
                <a:cs typeface="Monda"/>
                <a:sym typeface="Monda"/>
              </a:rPr>
              <a:t>Freemium Model: Free access for elderly users with essential features.</a:t>
            </a:r>
          </a:p>
          <a:p>
            <a:pPr algn="l" marL="652805" indent="-326403" lvl="1">
              <a:lnSpc>
                <a:spcPts val="4233"/>
              </a:lnSpc>
              <a:buFont typeface="Arial"/>
              <a:buChar char="•"/>
            </a:pPr>
            <a:r>
              <a:rPr lang="en-US" sz="3023">
                <a:solidFill>
                  <a:srgbClr val="002B58"/>
                </a:solidFill>
                <a:latin typeface="Monda"/>
                <a:ea typeface="Monda"/>
                <a:cs typeface="Monda"/>
                <a:sym typeface="Monda"/>
              </a:rPr>
              <a:t>Premium Model: Clinics, hospitals, and caregivers subscribe for advanced analytics and patient monitoring dashboards.</a:t>
            </a:r>
          </a:p>
          <a:p>
            <a:pPr algn="l" marL="652805" indent="-326403" lvl="1">
              <a:lnSpc>
                <a:spcPts val="4233"/>
              </a:lnSpc>
              <a:buFont typeface="Arial"/>
              <a:buChar char="•"/>
            </a:pPr>
            <a:r>
              <a:rPr lang="en-US" sz="3023">
                <a:solidFill>
                  <a:srgbClr val="002B58"/>
                </a:solidFill>
                <a:latin typeface="Monda"/>
                <a:ea typeface="Monda"/>
                <a:cs typeface="Monda"/>
                <a:sym typeface="Monda"/>
              </a:rPr>
              <a:t>Partnerships: Collaborate with NGOs, government health schemes, and wearable device companies to scale outreach.</a:t>
            </a:r>
          </a:p>
          <a:p>
            <a:pPr algn="l">
              <a:lnSpc>
                <a:spcPts val="4233"/>
              </a:lnSpc>
            </a:pPr>
          </a:p>
        </p:txBody>
      </p:sp>
      <p:sp>
        <p:nvSpPr>
          <p:cNvPr name="TextBox 9" id="9"/>
          <p:cNvSpPr txBox="true"/>
          <p:nvPr/>
        </p:nvSpPr>
        <p:spPr>
          <a:xfrm rot="0">
            <a:off x="1262748" y="1883284"/>
            <a:ext cx="5752124" cy="514350"/>
          </a:xfrm>
          <a:prstGeom prst="rect">
            <a:avLst/>
          </a:prstGeom>
        </p:spPr>
        <p:txBody>
          <a:bodyPr anchor="t" rtlCol="false" tIns="0" lIns="0" bIns="0" rIns="0">
            <a:spAutoFit/>
          </a:bodyPr>
          <a:lstStyle/>
          <a:p>
            <a:pPr algn="l">
              <a:lnSpc>
                <a:spcPts val="4200"/>
              </a:lnSpc>
            </a:pPr>
            <a:r>
              <a:rPr lang="en-US" sz="3000" b="true">
                <a:solidFill>
                  <a:srgbClr val="002B58"/>
                </a:solidFill>
                <a:latin typeface="Monda Bold"/>
                <a:ea typeface="Monda Bold"/>
                <a:cs typeface="Monda Bold"/>
                <a:sym typeface="Monda Bold"/>
              </a:rPr>
              <a:t>IMPACT &amp; REVENUE MODEL:</a:t>
            </a:r>
          </a:p>
        </p:txBody>
      </p:sp>
      <p:sp>
        <p:nvSpPr>
          <p:cNvPr name="TextBox 10" id="10"/>
          <p:cNvSpPr txBox="true"/>
          <p:nvPr/>
        </p:nvSpPr>
        <p:spPr>
          <a:xfrm rot="0">
            <a:off x="8702593" y="2546912"/>
            <a:ext cx="9290557" cy="3116362"/>
          </a:xfrm>
          <a:prstGeom prst="rect">
            <a:avLst/>
          </a:prstGeom>
        </p:spPr>
        <p:txBody>
          <a:bodyPr anchor="t" rtlCol="false" tIns="0" lIns="0" bIns="0" rIns="0">
            <a:spAutoFit/>
          </a:bodyPr>
          <a:lstStyle/>
          <a:p>
            <a:pPr algn="l" marL="552397" indent="-276199" lvl="1">
              <a:lnSpc>
                <a:spcPts val="3582"/>
              </a:lnSpc>
              <a:buFont typeface="Arial"/>
              <a:buChar char="•"/>
            </a:pPr>
            <a:r>
              <a:rPr lang="en-US" sz="2558">
                <a:solidFill>
                  <a:srgbClr val="002B58"/>
                </a:solidFill>
                <a:latin typeface="Monda"/>
                <a:ea typeface="Monda"/>
                <a:cs typeface="Monda"/>
                <a:sym typeface="Monda"/>
              </a:rPr>
              <a:t>The global elderly care technology market is projected to reach $2.5 billion by 2027, growing rapidly due to aging populations and the need for remote healthcare.</a:t>
            </a:r>
          </a:p>
          <a:p>
            <a:pPr algn="l" marL="552397" indent="-276199" lvl="1">
              <a:lnSpc>
                <a:spcPts val="3582"/>
              </a:lnSpc>
              <a:buFont typeface="Arial"/>
              <a:buChar char="•"/>
            </a:pPr>
            <a:r>
              <a:rPr lang="en-US" sz="2558">
                <a:solidFill>
                  <a:srgbClr val="002B58"/>
                </a:solidFill>
                <a:latin typeface="Monda"/>
                <a:ea typeface="Monda"/>
                <a:cs typeface="Monda"/>
                <a:sym typeface="Monda"/>
              </a:rPr>
              <a:t>Over 80% of seniors prefer digital health support that requires minimal device interaction — exactly the gap AI Nurse fills.</a:t>
            </a:r>
          </a:p>
          <a:p>
            <a:pPr algn="l">
              <a:lnSpc>
                <a:spcPts val="3582"/>
              </a:lnSpc>
            </a:pPr>
          </a:p>
        </p:txBody>
      </p:sp>
      <p:sp>
        <p:nvSpPr>
          <p:cNvPr name="TextBox 11" id="11"/>
          <p:cNvSpPr txBox="true"/>
          <p:nvPr/>
        </p:nvSpPr>
        <p:spPr>
          <a:xfrm rot="0">
            <a:off x="10831097" y="1883284"/>
            <a:ext cx="5752124" cy="514350"/>
          </a:xfrm>
          <a:prstGeom prst="rect">
            <a:avLst/>
          </a:prstGeom>
        </p:spPr>
        <p:txBody>
          <a:bodyPr anchor="t" rtlCol="false" tIns="0" lIns="0" bIns="0" rIns="0">
            <a:spAutoFit/>
          </a:bodyPr>
          <a:lstStyle/>
          <a:p>
            <a:pPr algn="l">
              <a:lnSpc>
                <a:spcPts val="4200"/>
              </a:lnSpc>
            </a:pPr>
            <a:r>
              <a:rPr lang="en-US" sz="3000" b="true">
                <a:solidFill>
                  <a:srgbClr val="002B58"/>
                </a:solidFill>
                <a:latin typeface="Monda Bold"/>
                <a:ea typeface="Monda Bold"/>
                <a:cs typeface="Monda Bold"/>
                <a:sym typeface="Monda Bold"/>
              </a:rPr>
              <a:t>MARKET OPPORTUNITY:</a:t>
            </a:r>
          </a:p>
        </p:txBody>
      </p:sp>
      <p:sp>
        <p:nvSpPr>
          <p:cNvPr name="TextBox 12" id="12"/>
          <p:cNvSpPr txBox="true"/>
          <p:nvPr/>
        </p:nvSpPr>
        <p:spPr>
          <a:xfrm rot="0">
            <a:off x="10471810" y="5377524"/>
            <a:ext cx="5752124" cy="514350"/>
          </a:xfrm>
          <a:prstGeom prst="rect">
            <a:avLst/>
          </a:prstGeom>
        </p:spPr>
        <p:txBody>
          <a:bodyPr anchor="t" rtlCol="false" tIns="0" lIns="0" bIns="0" rIns="0">
            <a:spAutoFit/>
          </a:bodyPr>
          <a:lstStyle/>
          <a:p>
            <a:pPr algn="l">
              <a:lnSpc>
                <a:spcPts val="4200"/>
              </a:lnSpc>
            </a:pPr>
            <a:r>
              <a:rPr lang="en-US" sz="3000" b="true">
                <a:solidFill>
                  <a:srgbClr val="002B58"/>
                </a:solidFill>
                <a:latin typeface="Monda Bold"/>
                <a:ea typeface="Monda Bold"/>
                <a:cs typeface="Monda Bold"/>
                <a:sym typeface="Monda Bold"/>
              </a:rPr>
              <a:t>SCALABILITY POTENTIAL:</a:t>
            </a:r>
          </a:p>
        </p:txBody>
      </p:sp>
      <p:sp>
        <p:nvSpPr>
          <p:cNvPr name="TextBox 13" id="13"/>
          <p:cNvSpPr txBox="true"/>
          <p:nvPr/>
        </p:nvSpPr>
        <p:spPr>
          <a:xfrm rot="0">
            <a:off x="9144000" y="6079456"/>
            <a:ext cx="8324190" cy="3714149"/>
          </a:xfrm>
          <a:prstGeom prst="rect">
            <a:avLst/>
          </a:prstGeom>
        </p:spPr>
        <p:txBody>
          <a:bodyPr anchor="t" rtlCol="false" tIns="0" lIns="0" bIns="0" rIns="0">
            <a:spAutoFit/>
          </a:bodyPr>
          <a:lstStyle/>
          <a:p>
            <a:pPr algn="l" marL="652805" indent="-326403" lvl="1">
              <a:lnSpc>
                <a:spcPts val="4233"/>
              </a:lnSpc>
              <a:buFont typeface="Arial"/>
              <a:buChar char="•"/>
            </a:pPr>
            <a:r>
              <a:rPr lang="en-US" sz="3023">
                <a:solidFill>
                  <a:srgbClr val="002B58"/>
                </a:solidFill>
                <a:latin typeface="Monda"/>
                <a:ea typeface="Monda"/>
                <a:cs typeface="Monda"/>
                <a:sym typeface="Monda"/>
              </a:rPr>
              <a:t>Expand to multi-language voice support for regional accessibility.</a:t>
            </a:r>
          </a:p>
          <a:p>
            <a:pPr algn="l" marL="652805" indent="-326403" lvl="1">
              <a:lnSpc>
                <a:spcPts val="4233"/>
              </a:lnSpc>
              <a:buFont typeface="Arial"/>
              <a:buChar char="•"/>
            </a:pPr>
            <a:r>
              <a:rPr lang="en-US" sz="3023">
                <a:solidFill>
                  <a:srgbClr val="002B58"/>
                </a:solidFill>
                <a:latin typeface="Monda"/>
                <a:ea typeface="Monda"/>
                <a:cs typeface="Monda"/>
                <a:sym typeface="Monda"/>
              </a:rPr>
              <a:t>Integ</a:t>
            </a:r>
            <a:r>
              <a:rPr lang="en-US" sz="3023">
                <a:solidFill>
                  <a:srgbClr val="002B58"/>
                </a:solidFill>
                <a:latin typeface="Monda"/>
                <a:ea typeface="Monda"/>
                <a:cs typeface="Monda"/>
                <a:sym typeface="Monda"/>
              </a:rPr>
              <a:t>rate with popular wearable brands and telemedicine platforms.</a:t>
            </a:r>
          </a:p>
          <a:p>
            <a:pPr algn="l" marL="652805" indent="-326403" lvl="1">
              <a:lnSpc>
                <a:spcPts val="4233"/>
              </a:lnSpc>
              <a:buFont typeface="Arial"/>
              <a:buChar char="•"/>
            </a:pPr>
            <a:r>
              <a:rPr lang="en-US" sz="3023">
                <a:solidFill>
                  <a:srgbClr val="002B58"/>
                </a:solidFill>
                <a:latin typeface="Monda"/>
                <a:ea typeface="Monda"/>
                <a:cs typeface="Monda"/>
                <a:sym typeface="Monda"/>
              </a:rPr>
              <a:t>E</a:t>
            </a:r>
            <a:r>
              <a:rPr lang="en-US" sz="3023">
                <a:solidFill>
                  <a:srgbClr val="002B58"/>
                </a:solidFill>
                <a:latin typeface="Monda"/>
                <a:ea typeface="Monda"/>
                <a:cs typeface="Monda"/>
                <a:sym typeface="Monda"/>
              </a:rPr>
              <a:t>nable data-driven health insights for preventive care and early diagnosis.</a:t>
            </a:r>
          </a:p>
          <a:p>
            <a:pPr algn="l">
              <a:lnSpc>
                <a:spcPts val="423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679598" y="5504545"/>
            <a:ext cx="9295205" cy="5948931"/>
          </a:xfrm>
          <a:custGeom>
            <a:avLst/>
            <a:gdLst/>
            <a:ahLst/>
            <a:cxnLst/>
            <a:rect r="r" b="b" t="t" l="l"/>
            <a:pathLst>
              <a:path h="5948931" w="9295205">
                <a:moveTo>
                  <a:pt x="9295206" y="0"/>
                </a:moveTo>
                <a:lnTo>
                  <a:pt x="0" y="0"/>
                </a:lnTo>
                <a:lnTo>
                  <a:pt x="0" y="5948932"/>
                </a:lnTo>
                <a:lnTo>
                  <a:pt x="9295206" y="5948932"/>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3120875" y="-805431"/>
            <a:ext cx="9295205" cy="5948931"/>
          </a:xfrm>
          <a:custGeom>
            <a:avLst/>
            <a:gdLst/>
            <a:ahLst/>
            <a:cxnLst/>
            <a:rect r="r" b="b" t="t" l="l"/>
            <a:pathLst>
              <a:path h="5948931" w="9295205">
                <a:moveTo>
                  <a:pt x="0" y="5948931"/>
                </a:moveTo>
                <a:lnTo>
                  <a:pt x="9295205" y="5948931"/>
                </a:lnTo>
                <a:lnTo>
                  <a:pt x="9295205" y="0"/>
                </a:lnTo>
                <a:lnTo>
                  <a:pt x="0" y="0"/>
                </a:lnTo>
                <a:lnTo>
                  <a:pt x="0" y="5948931"/>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265951" y="1523141"/>
            <a:ext cx="15756098" cy="7905659"/>
          </a:xfrm>
          <a:prstGeom prst="rect">
            <a:avLst/>
          </a:prstGeom>
        </p:spPr>
        <p:txBody>
          <a:bodyPr anchor="t" rtlCol="false" tIns="0" lIns="0" bIns="0" rIns="0">
            <a:spAutoFit/>
          </a:bodyPr>
          <a:lstStyle/>
          <a:p>
            <a:pPr algn="l">
              <a:lnSpc>
                <a:spcPts val="4275"/>
              </a:lnSpc>
            </a:pPr>
            <a:r>
              <a:rPr lang="en-US" sz="3053" b="true">
                <a:solidFill>
                  <a:srgbClr val="002B58"/>
                </a:solidFill>
                <a:latin typeface="Monda Bold"/>
                <a:ea typeface="Monda Bold"/>
                <a:cs typeface="Monda Bold"/>
                <a:sym typeface="Monda Bold"/>
              </a:rPr>
              <a:t>Key Features:</a:t>
            </a:r>
          </a:p>
          <a:p>
            <a:pPr algn="l" marL="637682" indent="-318841" lvl="1">
              <a:lnSpc>
                <a:spcPts val="4135"/>
              </a:lnSpc>
              <a:buFont typeface="Arial"/>
              <a:buChar char="•"/>
            </a:pPr>
            <a:r>
              <a:rPr lang="en-US" sz="2953">
                <a:solidFill>
                  <a:srgbClr val="002B58"/>
                </a:solidFill>
                <a:latin typeface="Monda"/>
                <a:ea typeface="Monda"/>
                <a:cs typeface="Monda"/>
                <a:sym typeface="Monda"/>
              </a:rPr>
              <a:t>Voice Chat Interface: Converses naturally with elderly users for easy interaction.</a:t>
            </a:r>
          </a:p>
          <a:p>
            <a:pPr algn="l" marL="637682" indent="-318841" lvl="1">
              <a:lnSpc>
                <a:spcPts val="4135"/>
              </a:lnSpc>
              <a:buFont typeface="Arial"/>
              <a:buChar char="•"/>
            </a:pPr>
            <a:r>
              <a:rPr lang="en-US" sz="2953">
                <a:solidFill>
                  <a:srgbClr val="002B58"/>
                </a:solidFill>
                <a:latin typeface="Monda"/>
                <a:ea typeface="Monda"/>
                <a:cs typeface="Monda"/>
                <a:sym typeface="Monda"/>
              </a:rPr>
              <a:t>Health Anomaly Alerts: Detects unusual symptoms or vital signs and notifies users.</a:t>
            </a:r>
          </a:p>
          <a:p>
            <a:pPr algn="l" marL="637682" indent="-318841" lvl="1">
              <a:lnSpc>
                <a:spcPts val="4135"/>
              </a:lnSpc>
              <a:buFont typeface="Arial"/>
              <a:buChar char="•"/>
            </a:pPr>
            <a:r>
              <a:rPr lang="en-US" sz="2953">
                <a:solidFill>
                  <a:srgbClr val="002B58"/>
                </a:solidFill>
                <a:latin typeface="Monda"/>
                <a:ea typeface="Monda"/>
                <a:cs typeface="Monda"/>
                <a:sym typeface="Monda"/>
              </a:rPr>
              <a:t>Doctor Appointment Scheduling: Automatically schedules calls or visits if health issues are detected.</a:t>
            </a:r>
          </a:p>
          <a:p>
            <a:pPr algn="l" marL="637682" indent="-318841" lvl="1">
              <a:lnSpc>
                <a:spcPts val="4135"/>
              </a:lnSpc>
              <a:buFont typeface="Arial"/>
              <a:buChar char="•"/>
            </a:pPr>
            <a:r>
              <a:rPr lang="en-US" sz="2953">
                <a:solidFill>
                  <a:srgbClr val="002B58"/>
                </a:solidFill>
                <a:latin typeface="Monda"/>
                <a:ea typeface="Monda"/>
                <a:cs typeface="Monda"/>
                <a:sym typeface="Monda"/>
              </a:rPr>
              <a:t>Medication Reminder &amp; Report Summary: Sends daily reminders and provides a summarized health report for caregivers or family.</a:t>
            </a:r>
          </a:p>
          <a:p>
            <a:pPr algn="l">
              <a:lnSpc>
                <a:spcPts val="4555"/>
              </a:lnSpc>
            </a:pPr>
            <a:r>
              <a:rPr lang="en-US" sz="3253" b="true">
                <a:solidFill>
                  <a:srgbClr val="002B58"/>
                </a:solidFill>
                <a:latin typeface="Monda Bold"/>
                <a:ea typeface="Monda Bold"/>
                <a:cs typeface="Monda Bold"/>
                <a:sym typeface="Monda Bold"/>
              </a:rPr>
              <a:t>Demo:</a:t>
            </a:r>
          </a:p>
          <a:p>
            <a:pPr algn="l" marL="637682" indent="-318841" lvl="1">
              <a:lnSpc>
                <a:spcPts val="4135"/>
              </a:lnSpc>
              <a:buFont typeface="Arial"/>
              <a:buChar char="•"/>
            </a:pPr>
            <a:r>
              <a:rPr lang="en-US" sz="2953">
                <a:solidFill>
                  <a:srgbClr val="002B58"/>
                </a:solidFill>
                <a:latin typeface="Monda"/>
                <a:ea typeface="Monda"/>
                <a:cs typeface="Monda"/>
                <a:sym typeface="Monda"/>
              </a:rPr>
              <a:t>URL for Presentation: ai-nurse.caretech.io (sample link for hackathon/demo)</a:t>
            </a:r>
          </a:p>
          <a:p>
            <a:pPr algn="l" marL="637682" indent="-318841" lvl="1">
              <a:lnSpc>
                <a:spcPts val="4135"/>
              </a:lnSpc>
              <a:buFont typeface="Arial"/>
              <a:buChar char="•"/>
            </a:pPr>
            <a:r>
              <a:rPr lang="en-US" sz="2953">
                <a:solidFill>
                  <a:srgbClr val="002B58"/>
                </a:solidFill>
                <a:latin typeface="Monda"/>
                <a:ea typeface="Monda"/>
                <a:cs typeface="Monda"/>
                <a:sym typeface="Monda"/>
              </a:rPr>
              <a:t>Flow in Demo:</a:t>
            </a:r>
          </a:p>
          <a:p>
            <a:pPr algn="l" marL="1275363" indent="-425121" lvl="2">
              <a:lnSpc>
                <a:spcPts val="4135"/>
              </a:lnSpc>
              <a:buAutoNum type="alphaLcPeriod" startAt="1"/>
            </a:pPr>
            <a:r>
              <a:rPr lang="en-US" sz="2953">
                <a:solidFill>
                  <a:srgbClr val="002B58"/>
                </a:solidFill>
                <a:latin typeface="Monda"/>
                <a:ea typeface="Monda"/>
                <a:cs typeface="Monda"/>
                <a:sym typeface="Monda"/>
              </a:rPr>
              <a:t>Elderly user speaks to AI Nurse.</a:t>
            </a:r>
          </a:p>
          <a:p>
            <a:pPr algn="l" marL="1275363" indent="-425121" lvl="2">
              <a:lnSpc>
                <a:spcPts val="4135"/>
              </a:lnSpc>
              <a:buAutoNum type="alphaLcPeriod" startAt="1"/>
            </a:pPr>
            <a:r>
              <a:rPr lang="en-US" sz="2953">
                <a:solidFill>
                  <a:srgbClr val="002B58"/>
                </a:solidFill>
                <a:latin typeface="Monda"/>
                <a:ea typeface="Monda"/>
                <a:cs typeface="Monda"/>
                <a:sym typeface="Monda"/>
              </a:rPr>
              <a:t>AI detects potential anomaly.</a:t>
            </a:r>
          </a:p>
          <a:p>
            <a:pPr algn="l" marL="1275363" indent="-425121" lvl="2">
              <a:lnSpc>
                <a:spcPts val="4135"/>
              </a:lnSpc>
              <a:buAutoNum type="alphaLcPeriod" startAt="1"/>
            </a:pPr>
            <a:r>
              <a:rPr lang="en-US" sz="2953">
                <a:solidFill>
                  <a:srgbClr val="002B58"/>
                </a:solidFill>
                <a:latin typeface="Monda"/>
                <a:ea typeface="Monda"/>
                <a:cs typeface="Monda"/>
                <a:sym typeface="Monda"/>
              </a:rPr>
              <a:t>Doctor appointment is scheduled automatically.</a:t>
            </a:r>
          </a:p>
          <a:p>
            <a:pPr algn="l" marL="1275363" indent="-425121" lvl="2">
              <a:lnSpc>
                <a:spcPts val="4135"/>
              </a:lnSpc>
              <a:buAutoNum type="alphaLcPeriod" startAt="1"/>
            </a:pPr>
            <a:r>
              <a:rPr lang="en-US" sz="2953">
                <a:solidFill>
                  <a:srgbClr val="002B58"/>
                </a:solidFill>
                <a:latin typeface="Monda"/>
                <a:ea typeface="Monda"/>
                <a:cs typeface="Monda"/>
                <a:sym typeface="Monda"/>
              </a:rPr>
              <a:t>Daily medication reminders and summary report displayed.</a:t>
            </a:r>
          </a:p>
          <a:p>
            <a:pPr algn="l">
              <a:lnSpc>
                <a:spcPts val="4135"/>
              </a:lnSpc>
            </a:pPr>
          </a:p>
        </p:txBody>
      </p:sp>
      <p:sp>
        <p:nvSpPr>
          <p:cNvPr name="TextBox 8" id="8"/>
          <p:cNvSpPr txBox="true"/>
          <p:nvPr/>
        </p:nvSpPr>
        <p:spPr>
          <a:xfrm rot="0">
            <a:off x="4478721" y="76662"/>
            <a:ext cx="9330559" cy="1598651"/>
          </a:xfrm>
          <a:prstGeom prst="rect">
            <a:avLst/>
          </a:prstGeom>
        </p:spPr>
        <p:txBody>
          <a:bodyPr anchor="t" rtlCol="false" tIns="0" lIns="0" bIns="0" rIns="0">
            <a:spAutoFit/>
          </a:bodyPr>
          <a:lstStyle/>
          <a:p>
            <a:pPr algn="ctr">
              <a:lnSpc>
                <a:spcPts val="7059"/>
              </a:lnSpc>
            </a:pPr>
            <a:r>
              <a:rPr lang="en-US" b="true" sz="5042">
                <a:solidFill>
                  <a:srgbClr val="002B58"/>
                </a:solidFill>
                <a:latin typeface="Monda Bold"/>
                <a:ea typeface="Monda Bold"/>
                <a:cs typeface="Monda Bold"/>
                <a:sym typeface="Monda Bold"/>
              </a:rPr>
              <a:t>PROTOTYPE / DEMO</a:t>
            </a:r>
          </a:p>
          <a:p>
            <a:pPr algn="ctr">
              <a:lnSpc>
                <a:spcPts val="571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509394"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70015" y="-3366905"/>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5772369" y="1028700"/>
            <a:ext cx="6743262" cy="9229938"/>
          </a:xfrm>
          <a:custGeom>
            <a:avLst/>
            <a:gdLst/>
            <a:ahLst/>
            <a:cxnLst/>
            <a:rect r="r" b="b" t="t" l="l"/>
            <a:pathLst>
              <a:path h="9229938" w="6743262">
                <a:moveTo>
                  <a:pt x="0" y="0"/>
                </a:moveTo>
                <a:lnTo>
                  <a:pt x="6743262" y="0"/>
                </a:lnTo>
                <a:lnTo>
                  <a:pt x="6743262" y="9229938"/>
                </a:lnTo>
                <a:lnTo>
                  <a:pt x="0" y="9229938"/>
                </a:lnTo>
                <a:lnTo>
                  <a:pt x="0" y="0"/>
                </a:lnTo>
                <a:close/>
              </a:path>
            </a:pathLst>
          </a:custGeom>
          <a:blipFill>
            <a:blip r:embed="rId7"/>
            <a:stretch>
              <a:fillRect l="-1278" t="-13381" r="-2118" b="0"/>
            </a:stretch>
          </a:blipFill>
        </p:spPr>
      </p:sp>
      <p:sp>
        <p:nvSpPr>
          <p:cNvPr name="TextBox 8" id="8"/>
          <p:cNvSpPr txBox="true"/>
          <p:nvPr/>
        </p:nvSpPr>
        <p:spPr>
          <a:xfrm rot="0">
            <a:off x="5513561" y="28562"/>
            <a:ext cx="7260878" cy="879302"/>
          </a:xfrm>
          <a:prstGeom prst="rect">
            <a:avLst/>
          </a:prstGeom>
        </p:spPr>
        <p:txBody>
          <a:bodyPr anchor="t" rtlCol="false" tIns="0" lIns="0" bIns="0" rIns="0">
            <a:spAutoFit/>
          </a:bodyPr>
          <a:lstStyle/>
          <a:p>
            <a:pPr algn="ctr">
              <a:lnSpc>
                <a:spcPts val="7184"/>
              </a:lnSpc>
            </a:pPr>
            <a:r>
              <a:rPr lang="en-US" b="true" sz="5131">
                <a:solidFill>
                  <a:srgbClr val="002B58"/>
                </a:solidFill>
                <a:latin typeface="Monda Bold"/>
                <a:ea typeface="Monda Bold"/>
                <a:cs typeface="Monda Bold"/>
                <a:sym typeface="Monda Bold"/>
              </a:rPr>
              <a:t>ROADMAP</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509394"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021070" y="-19063"/>
            <a:ext cx="9672231" cy="2291906"/>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TEAM &amp; ROLES</a:t>
            </a:r>
          </a:p>
          <a:p>
            <a:pPr algn="ctr">
              <a:lnSpc>
                <a:spcPts val="70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DAG258cR1wI</dc:identifier>
  <dcterms:modified xsi:type="dcterms:W3CDTF">2011-08-01T06:04:30Z</dcterms:modified>
  <cp:revision>1</cp:revision>
  <dc:title>AI Nurse – Voice-Based Medical Chatbot for Elderly People</dc:title>
</cp:coreProperties>
</file>