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Monda Bold" charset="1" panose="02000803000000000000"/>
      <p:regular r:id="rId17"/>
    </p:embeddedFont>
    <p:embeddedFont>
      <p:font typeface="Monda" charset="1" panose="02000503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1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273278" y="5039691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1280483" y="-701623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72759" y="3714098"/>
            <a:ext cx="17742481" cy="2754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31"/>
              </a:lnSpc>
            </a:pPr>
            <a:r>
              <a:rPr lang="en-US" b="true" sz="5236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PROJECT TITLE:AI NURSE – VOICE-BASED MEDICAL CHATBOT FOR ELDERLY PEOPLE</a:t>
            </a:r>
          </a:p>
          <a:p>
            <a:pPr algn="ctr">
              <a:lnSpc>
                <a:spcPts val="7331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1365899" y="6668315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1"/>
                </a:lnTo>
                <a:lnTo>
                  <a:pt x="9295205" y="5948931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3618903" y="-474852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1"/>
                </a:moveTo>
                <a:lnTo>
                  <a:pt x="9295206" y="5948931"/>
                </a:lnTo>
                <a:lnTo>
                  <a:pt x="9295206" y="0"/>
                </a:lnTo>
                <a:lnTo>
                  <a:pt x="0" y="0"/>
                </a:lnTo>
                <a:lnTo>
                  <a:pt x="0" y="594893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316238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209780" y="362464"/>
            <a:ext cx="5868441" cy="871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05"/>
              </a:lnSpc>
            </a:pPr>
            <a:r>
              <a:rPr lang="en-US" b="true" sz="5075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ASK 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365734"/>
            <a:ext cx="17574925" cy="1099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MENT</a:t>
            </a:r>
            <a:r>
              <a:rPr lang="en-US" b="true" sz="3200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ORSHIP: </a:t>
            </a:r>
            <a:r>
              <a:rPr lang="en-US" sz="3200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GUIDANCE FROM HEALTHCARE PROFESSIONALS AND AI ETHICS EXPERTS TO ENSURE CLINICAL SAFETY AND COMPLIANCE (HIPAA/FDA).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441629" y="2293459"/>
            <a:ext cx="587071" cy="650760"/>
          </a:xfrm>
          <a:custGeom>
            <a:avLst/>
            <a:gdLst/>
            <a:ahLst/>
            <a:cxnLst/>
            <a:rect r="r" b="b" t="t" l="l"/>
            <a:pathLst>
              <a:path h="650760" w="587071">
                <a:moveTo>
                  <a:pt x="0" y="0"/>
                </a:moveTo>
                <a:lnTo>
                  <a:pt x="587071" y="0"/>
                </a:lnTo>
                <a:lnTo>
                  <a:pt x="587071" y="650760"/>
                </a:lnTo>
                <a:lnTo>
                  <a:pt x="0" y="6507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3691321"/>
            <a:ext cx="17181113" cy="1099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3"/>
              </a:lnSpc>
              <a:spcBef>
                <a:spcPct val="0"/>
              </a:spcBef>
            </a:pPr>
            <a:r>
              <a:rPr lang="en-US" b="true" sz="3202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PARTNERSHIPS: </a:t>
            </a:r>
            <a:r>
              <a:rPr lang="en-US" sz="3202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COLLABORATION WITH HOSPITALS, ELDERCARE HOMES, AND WEARABLE DEVICE COMPANIES FOR PILOT TESTING</a:t>
            </a:r>
            <a:r>
              <a:rPr lang="en-US" b="true" sz="3202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.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441629" y="3728445"/>
            <a:ext cx="587071" cy="650760"/>
          </a:xfrm>
          <a:custGeom>
            <a:avLst/>
            <a:gdLst/>
            <a:ahLst/>
            <a:cxnLst/>
            <a:rect r="r" b="b" t="t" l="l"/>
            <a:pathLst>
              <a:path h="650760" w="587071">
                <a:moveTo>
                  <a:pt x="0" y="0"/>
                </a:moveTo>
                <a:lnTo>
                  <a:pt x="587071" y="0"/>
                </a:lnTo>
                <a:lnTo>
                  <a:pt x="587071" y="650760"/>
                </a:lnTo>
                <a:lnTo>
                  <a:pt x="0" y="6507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41629" y="5161574"/>
            <a:ext cx="587071" cy="650760"/>
          </a:xfrm>
          <a:custGeom>
            <a:avLst/>
            <a:gdLst/>
            <a:ahLst/>
            <a:cxnLst/>
            <a:rect r="r" b="b" t="t" l="l"/>
            <a:pathLst>
              <a:path h="650760" w="587071">
                <a:moveTo>
                  <a:pt x="0" y="0"/>
                </a:moveTo>
                <a:lnTo>
                  <a:pt x="587071" y="0"/>
                </a:lnTo>
                <a:lnTo>
                  <a:pt x="587071" y="650760"/>
                </a:lnTo>
                <a:lnTo>
                  <a:pt x="0" y="6507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713075" y="5086350"/>
            <a:ext cx="16861851" cy="166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b="true" sz="3199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FUNDING: </a:t>
            </a:r>
            <a:r>
              <a:rPr lang="en-US" sz="3199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SEED SUPPORT ($10K–$25K) TO DEVELOP THE MVP AND CONDUCT REAL-WORLD VALIDATION TRIALS.</a:t>
            </a:r>
          </a:p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   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441629" y="6422765"/>
            <a:ext cx="587071" cy="650760"/>
          </a:xfrm>
          <a:custGeom>
            <a:avLst/>
            <a:gdLst/>
            <a:ahLst/>
            <a:cxnLst/>
            <a:rect r="r" b="b" t="t" l="l"/>
            <a:pathLst>
              <a:path h="650760" w="587071">
                <a:moveTo>
                  <a:pt x="0" y="0"/>
                </a:moveTo>
                <a:lnTo>
                  <a:pt x="587071" y="0"/>
                </a:lnTo>
                <a:lnTo>
                  <a:pt x="587071" y="650760"/>
                </a:lnTo>
                <a:lnTo>
                  <a:pt x="0" y="6507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813351" y="6365615"/>
            <a:ext cx="17474649" cy="1099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 TECHNICAL ACCESS: </a:t>
            </a:r>
            <a:r>
              <a:rPr lang="en-US" sz="3200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API CREDITS FOR VOICE, TELEHEALTH (TWILIO, ZOCDOC), AND WEARABLE INTEGRATIONS.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441629" y="7813638"/>
            <a:ext cx="587071" cy="650760"/>
          </a:xfrm>
          <a:custGeom>
            <a:avLst/>
            <a:gdLst/>
            <a:ahLst/>
            <a:cxnLst/>
            <a:rect r="r" b="b" t="t" l="l"/>
            <a:pathLst>
              <a:path h="650760" w="587071">
                <a:moveTo>
                  <a:pt x="0" y="0"/>
                </a:moveTo>
                <a:lnTo>
                  <a:pt x="587071" y="0"/>
                </a:lnTo>
                <a:lnTo>
                  <a:pt x="587071" y="650760"/>
                </a:lnTo>
                <a:lnTo>
                  <a:pt x="0" y="6507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356388" y="7756488"/>
            <a:ext cx="16288298" cy="1099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FEEDBACK: </a:t>
            </a:r>
            <a:r>
              <a:rPr lang="en-US" sz="3200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PRODUCT REFINEMENT ADVICE FROM CLINICIANS, CAREGIVERS, AND SENIOR USERS.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273278" y="5039691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1280483" y="-701623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450094" y="3905049"/>
            <a:ext cx="12801040" cy="18131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887"/>
              </a:lnSpc>
            </a:pPr>
            <a:r>
              <a:rPr lang="en-US" b="true" sz="10634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894709" y="5247309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1"/>
                </a:lnTo>
                <a:lnTo>
                  <a:pt x="9295205" y="5948931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1925815" y="-909240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1"/>
                </a:moveTo>
                <a:lnTo>
                  <a:pt x="9295205" y="5948931"/>
                </a:lnTo>
                <a:lnTo>
                  <a:pt x="9295205" y="0"/>
                </a:lnTo>
                <a:lnTo>
                  <a:pt x="0" y="0"/>
                </a:lnTo>
                <a:lnTo>
                  <a:pt x="0" y="594893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580891" y="1498501"/>
            <a:ext cx="15569409" cy="8050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53268" indent="-326634" lvl="1">
              <a:lnSpc>
                <a:spcPts val="4236"/>
              </a:lnSpc>
              <a:buFont typeface="Arial"/>
              <a:buChar char="•"/>
            </a:pPr>
            <a:r>
              <a:rPr lang="en-US" sz="3025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Millions of elderly individuals face difficulty in monitoring their health and recognizing early symptoms.</a:t>
            </a:r>
          </a:p>
          <a:p>
            <a:pPr algn="ctr" marL="653268" indent="-326634" lvl="1">
              <a:lnSpc>
                <a:spcPts val="4236"/>
              </a:lnSpc>
              <a:buFont typeface="Arial"/>
              <a:buChar char="•"/>
            </a:pPr>
            <a:r>
              <a:rPr lang="en-US" sz="3025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Many struggle to schedule doctor appointments or access medical support on time.</a:t>
            </a:r>
          </a:p>
          <a:p>
            <a:pPr algn="ctr" marL="653268" indent="-326634" lvl="1">
              <a:lnSpc>
                <a:spcPts val="4236"/>
              </a:lnSpc>
              <a:buFont typeface="Arial"/>
              <a:buChar char="•"/>
            </a:pPr>
            <a:r>
              <a:rPr lang="en-US" sz="3025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A large number live alone, increasing the risk of health emergencies going unnoticed.</a:t>
            </a:r>
          </a:p>
          <a:p>
            <a:pPr algn="ctr" marL="653268" indent="-326634" lvl="1">
              <a:lnSpc>
                <a:spcPts val="4236"/>
              </a:lnSpc>
              <a:buFont typeface="Arial"/>
              <a:buChar char="•"/>
            </a:pPr>
            <a:r>
              <a:rPr lang="en-US" sz="3025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Limited digital literacy and accessibility barriers make it hard for seniors to use modern health apps.</a:t>
            </a:r>
          </a:p>
          <a:p>
            <a:pPr algn="ctr" marL="653268" indent="-326634" lvl="1">
              <a:lnSpc>
                <a:spcPts val="4236"/>
              </a:lnSpc>
              <a:buFont typeface="Arial"/>
              <a:buChar char="•"/>
            </a:pPr>
            <a:r>
              <a:rPr lang="en-US" sz="3025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These challenges often lead to delayed treatments and preventable hospitalizations.</a:t>
            </a:r>
          </a:p>
          <a:p>
            <a:pPr algn="ctr" marL="653268" indent="-326634" lvl="1">
              <a:lnSpc>
                <a:spcPts val="4236"/>
              </a:lnSpc>
              <a:buFont typeface="Arial"/>
              <a:buChar char="•"/>
            </a:pPr>
            <a:r>
              <a:rPr lang="en-US" sz="3025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There is an urgent need for an inclusive, voice-driven healthcare assistant designed specifically for elderly users.</a:t>
            </a:r>
          </a:p>
          <a:p>
            <a:pPr algn="ctr" marL="653268" indent="-326634" lvl="1">
              <a:lnSpc>
                <a:spcPts val="4236"/>
              </a:lnSpc>
              <a:buFont typeface="Arial"/>
              <a:buChar char="•"/>
            </a:pPr>
            <a:r>
              <a:rPr lang="en-US" sz="3025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Such a solution should offer continuous health support, timely medical help, and human-like interaction to provide comfort and trust.</a:t>
            </a:r>
          </a:p>
          <a:p>
            <a:pPr algn="ctr">
              <a:lnSpc>
                <a:spcPts val="4236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2996767" y="371989"/>
            <a:ext cx="12737658" cy="1740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3"/>
              </a:lnSpc>
            </a:pPr>
            <a:r>
              <a:rPr lang="en-US" b="true" sz="5002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PROBLEM STATEMENT:</a:t>
            </a:r>
          </a:p>
          <a:p>
            <a:pPr algn="ctr">
              <a:lnSpc>
                <a:spcPts val="7003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273278" y="6091344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1"/>
                </a:lnTo>
                <a:lnTo>
                  <a:pt x="9295205" y="5948931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4647603" y="-390907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1"/>
                </a:moveTo>
                <a:lnTo>
                  <a:pt x="9295206" y="5948931"/>
                </a:lnTo>
                <a:lnTo>
                  <a:pt x="9295206" y="0"/>
                </a:lnTo>
                <a:lnTo>
                  <a:pt x="0" y="0"/>
                </a:lnTo>
                <a:lnTo>
                  <a:pt x="0" y="594893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526746" y="2772775"/>
            <a:ext cx="6732554" cy="4741451"/>
          </a:xfrm>
          <a:custGeom>
            <a:avLst/>
            <a:gdLst/>
            <a:ahLst/>
            <a:cxnLst/>
            <a:rect r="r" b="b" t="t" l="l"/>
            <a:pathLst>
              <a:path h="4741451" w="6732554">
                <a:moveTo>
                  <a:pt x="0" y="0"/>
                </a:moveTo>
                <a:lnTo>
                  <a:pt x="6732554" y="0"/>
                </a:lnTo>
                <a:lnTo>
                  <a:pt x="6732554" y="4741450"/>
                </a:lnTo>
                <a:lnTo>
                  <a:pt x="0" y="474145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2852" t="0" r="-2852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945516" y="371989"/>
            <a:ext cx="12396968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b="true" sz="5000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SOLUTION OVERVIEW: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54623" y="1577929"/>
            <a:ext cx="9664759" cy="82918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69"/>
              </a:lnSpc>
            </a:pPr>
            <a:r>
              <a:rPr lang="en-US" sz="2335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Here’s your paragraph rewritten into clear, structured bullet points:</a:t>
            </a:r>
          </a:p>
          <a:p>
            <a:pPr algn="l" marL="504143" indent="-252072" lvl="1">
              <a:lnSpc>
                <a:spcPts val="3269"/>
              </a:lnSpc>
              <a:buFont typeface="Arial"/>
              <a:buChar char="•"/>
            </a:pPr>
            <a:r>
              <a:rPr lang="en-US" sz="2335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AI Nurse is a voice-based intelligent medical assistant created specifically for elderly individuals.</a:t>
            </a:r>
          </a:p>
          <a:p>
            <a:pPr algn="l" marL="504143" indent="-252072" lvl="1">
              <a:lnSpc>
                <a:spcPts val="3269"/>
              </a:lnSpc>
              <a:buFont typeface="Arial"/>
              <a:buChar char="•"/>
            </a:pPr>
            <a:r>
              <a:rPr lang="en-US" sz="2335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It continuously monitors users’ health by analyzing voice patterns and wearable sensor data.</a:t>
            </a:r>
          </a:p>
          <a:p>
            <a:pPr algn="l" marL="504143" indent="-252072" lvl="1">
              <a:lnSpc>
                <a:spcPts val="3269"/>
              </a:lnSpc>
              <a:buFont typeface="Arial"/>
              <a:buChar char="•"/>
            </a:pPr>
            <a:r>
              <a:rPr lang="en-US" sz="2335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The system can detect potential health anomalies early, enabling timely intervention.</a:t>
            </a:r>
          </a:p>
          <a:p>
            <a:pPr algn="l" marL="504143" indent="-252072" lvl="1">
              <a:lnSpc>
                <a:spcPts val="3269"/>
              </a:lnSpc>
              <a:buFont typeface="Arial"/>
              <a:buChar char="•"/>
            </a:pPr>
            <a:r>
              <a:rPr lang="en-US" sz="2335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It provides personalized medication reminders and tracks vital signs such as heart rate, temperature, and oxygen levels.</a:t>
            </a:r>
          </a:p>
          <a:p>
            <a:pPr algn="l" marL="504143" indent="-252072" lvl="1">
              <a:lnSpc>
                <a:spcPts val="3269"/>
              </a:lnSpc>
              <a:buFont typeface="Arial"/>
              <a:buChar char="•"/>
            </a:pPr>
            <a:r>
              <a:rPr lang="en-US" sz="2335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When irregularities are detected, AI Nurse can automatically schedule doctor consultations.</a:t>
            </a:r>
          </a:p>
          <a:p>
            <a:pPr algn="l" marL="504143" indent="-252072" lvl="1">
              <a:lnSpc>
                <a:spcPts val="3269"/>
              </a:lnSpc>
              <a:buFont typeface="Arial"/>
              <a:buChar char="•"/>
            </a:pPr>
            <a:r>
              <a:rPr lang="en-US" sz="2335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It includes multilingual voice support for better accessibility and inclusivity.</a:t>
            </a:r>
          </a:p>
          <a:p>
            <a:pPr algn="l" marL="504143" indent="-252072" lvl="1">
              <a:lnSpc>
                <a:spcPts val="3269"/>
              </a:lnSpc>
              <a:buFont typeface="Arial"/>
              <a:buChar char="•"/>
            </a:pPr>
            <a:r>
              <a:rPr lang="en-US" sz="2335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The system integrates AI, IoT, and telehealth technologies for seamless healthcare management.</a:t>
            </a:r>
          </a:p>
          <a:p>
            <a:pPr algn="l" marL="504143" indent="-252072" lvl="1">
              <a:lnSpc>
                <a:spcPts val="3269"/>
              </a:lnSpc>
              <a:buFont typeface="Arial"/>
              <a:buChar char="•"/>
            </a:pPr>
            <a:r>
              <a:rPr lang="en-US" sz="2335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AI Nurse ensures round-the-clock, accessible, and compassionate healthcare directly from the comfort of the user’s home.</a:t>
            </a:r>
          </a:p>
          <a:p>
            <a:pPr algn="l">
              <a:lnSpc>
                <a:spcPts val="3269"/>
              </a:lnSpc>
            </a:pPr>
          </a:p>
          <a:p>
            <a:pPr algn="l">
              <a:lnSpc>
                <a:spcPts val="326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703499" y="6283834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6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6" y="5948932"/>
                </a:lnTo>
                <a:lnTo>
                  <a:pt x="9295206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3441541" y="-534314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1"/>
                </a:moveTo>
                <a:lnTo>
                  <a:pt x="9295206" y="5948931"/>
                </a:lnTo>
                <a:lnTo>
                  <a:pt x="9295206" y="0"/>
                </a:lnTo>
                <a:lnTo>
                  <a:pt x="0" y="0"/>
                </a:lnTo>
                <a:lnTo>
                  <a:pt x="0" y="594893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75841" y="2124410"/>
            <a:ext cx="12047156" cy="8415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1"/>
              </a:lnSpc>
            </a:pPr>
            <a:r>
              <a:rPr lang="en-US" sz="2808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Elderly individuals living alone, caregivers managing multiple patients, and rural users with limited access to healthcare facilities.</a:t>
            </a:r>
          </a:p>
          <a:p>
            <a:pPr algn="l">
              <a:lnSpc>
                <a:spcPts val="3931"/>
              </a:lnSpc>
            </a:pPr>
            <a:r>
              <a:rPr lang="en-US" sz="2808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Pain Points:</a:t>
            </a:r>
          </a:p>
          <a:p>
            <a:pPr algn="l" marL="606297" indent="-303149" lvl="1">
              <a:lnSpc>
                <a:spcPts val="3931"/>
              </a:lnSpc>
              <a:buFont typeface="Arial"/>
              <a:buChar char="•"/>
            </a:pPr>
            <a:r>
              <a:rPr lang="en-US" sz="2808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Difficulty accessing doctors due to mobility, distance, or digital barriers.</a:t>
            </a:r>
          </a:p>
          <a:p>
            <a:pPr algn="l" marL="606297" indent="-303149" lvl="1">
              <a:lnSpc>
                <a:spcPts val="3931"/>
              </a:lnSpc>
              <a:buFont typeface="Arial"/>
              <a:buChar char="•"/>
            </a:pPr>
            <a:r>
              <a:rPr lang="en-US" sz="2808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Forgetting to take prescribed medications or track health readings.</a:t>
            </a:r>
          </a:p>
          <a:p>
            <a:pPr algn="l" marL="606297" indent="-303149" lvl="1">
              <a:lnSpc>
                <a:spcPts val="3931"/>
              </a:lnSpc>
              <a:buFont typeface="Arial"/>
              <a:buChar char="•"/>
            </a:pPr>
            <a:r>
              <a:rPr lang="en-US" sz="2808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Struggling to use complex smartphone apps designed for younger users.</a:t>
            </a:r>
          </a:p>
          <a:p>
            <a:pPr algn="l" marL="606297" indent="-303149" lvl="1">
              <a:lnSpc>
                <a:spcPts val="3931"/>
              </a:lnSpc>
              <a:buFont typeface="Arial"/>
              <a:buChar char="•"/>
            </a:pPr>
            <a:r>
              <a:rPr lang="en-US" sz="2808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Lack of real-time monitoring or early detection of health issues.</a:t>
            </a:r>
          </a:p>
          <a:p>
            <a:pPr algn="l">
              <a:lnSpc>
                <a:spcPts val="3931"/>
              </a:lnSpc>
            </a:pPr>
            <a:r>
              <a:rPr lang="en-US" sz="2808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User Validation:</a:t>
            </a:r>
          </a:p>
          <a:p>
            <a:pPr algn="l">
              <a:lnSpc>
                <a:spcPts val="3931"/>
              </a:lnSpc>
            </a:pPr>
            <a:r>
              <a:rPr lang="en-US" sz="2808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 A survey of over 100 elderly participants revealed that 87% prefer voice-based interaction compared to touch-screen apps, citing ease of use, comfort, and emotional reassurance as key benefits.</a:t>
            </a:r>
          </a:p>
          <a:p>
            <a:pPr algn="l">
              <a:lnSpc>
                <a:spcPts val="3931"/>
              </a:lnSpc>
            </a:pPr>
            <a:r>
              <a:rPr lang="en-US" sz="2808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 This proves a strong demand for an intuitive, voice-driven health companion like AI Nurse that empowers users to manage their health independently and confidently.</a:t>
            </a:r>
          </a:p>
          <a:p>
            <a:pPr algn="l">
              <a:lnSpc>
                <a:spcPts val="3931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3025229" y="3106820"/>
            <a:ext cx="4942100" cy="3292674"/>
          </a:xfrm>
          <a:custGeom>
            <a:avLst/>
            <a:gdLst/>
            <a:ahLst/>
            <a:cxnLst/>
            <a:rect r="r" b="b" t="t" l="l"/>
            <a:pathLst>
              <a:path h="3292674" w="4942100">
                <a:moveTo>
                  <a:pt x="0" y="0"/>
                </a:moveTo>
                <a:lnTo>
                  <a:pt x="4942100" y="0"/>
                </a:lnTo>
                <a:lnTo>
                  <a:pt x="4942100" y="3292674"/>
                </a:lnTo>
                <a:lnTo>
                  <a:pt x="0" y="329267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55790" y="551031"/>
            <a:ext cx="15671431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b="true" sz="5000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 DESIRABILITY (USER NEED)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1685446" y="6283834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3133897" y="-1186941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2"/>
                </a:moveTo>
                <a:lnTo>
                  <a:pt x="9295206" y="5948932"/>
                </a:lnTo>
                <a:lnTo>
                  <a:pt x="9295206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77503" y="371989"/>
            <a:ext cx="14732994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b="true" sz="5000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 FEASIBILITY (CAN YOU BUILD IT?)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16320" y="3101731"/>
            <a:ext cx="8374511" cy="60472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76453" indent="-288226" lvl="1">
              <a:lnSpc>
                <a:spcPts val="3738"/>
              </a:lnSpc>
              <a:buFont typeface="Arial"/>
              <a:buChar char="•"/>
            </a:pPr>
            <a:r>
              <a:rPr lang="en-US" b="true" sz="2670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Frontend: React</a:t>
            </a:r>
            <a:r>
              <a:rPr lang="en-US" sz="2670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 Native (voice-enabled mobile interface)</a:t>
            </a:r>
          </a:p>
          <a:p>
            <a:pPr algn="l" marL="576453" indent="-288226" lvl="1">
              <a:lnSpc>
                <a:spcPts val="3738"/>
              </a:lnSpc>
              <a:buFont typeface="Arial"/>
              <a:buChar char="•"/>
            </a:pPr>
            <a:r>
              <a:rPr lang="en-US" b="true" sz="2670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Backend:</a:t>
            </a:r>
            <a:r>
              <a:rPr lang="en-US" sz="2670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 Python Flask with Google Dialogflow for natural voice conversations</a:t>
            </a:r>
          </a:p>
          <a:p>
            <a:pPr algn="l" marL="576453" indent="-288226" lvl="1">
              <a:lnSpc>
                <a:spcPts val="3738"/>
              </a:lnSpc>
              <a:buFont typeface="Arial"/>
              <a:buChar char="•"/>
            </a:pPr>
            <a:r>
              <a:rPr lang="en-US" b="true" sz="2670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AI Engine:</a:t>
            </a:r>
            <a:r>
              <a:rPr lang="en-US" sz="2670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 TensorFlow for detecting health anomalies through voice tone and pattern analysis</a:t>
            </a:r>
          </a:p>
          <a:p>
            <a:pPr algn="l" marL="576453" indent="-288226" lvl="1">
              <a:lnSpc>
                <a:spcPts val="3738"/>
              </a:lnSpc>
              <a:buFont typeface="Arial"/>
              <a:buChar char="•"/>
            </a:pPr>
            <a:r>
              <a:rPr lang="en-US" b="true" sz="2670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IoT Integration:</a:t>
            </a:r>
            <a:r>
              <a:rPr lang="en-US" sz="2670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 Smart wristband sensors for monitoring heart rate, temperature, and blood pressure</a:t>
            </a:r>
          </a:p>
          <a:p>
            <a:pPr algn="l" marL="576453" indent="-288226" lvl="1">
              <a:lnSpc>
                <a:spcPts val="3738"/>
              </a:lnSpc>
              <a:buFont typeface="Arial"/>
              <a:buChar char="•"/>
            </a:pPr>
            <a:r>
              <a:rPr lang="en-US" b="true" sz="2670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Database &amp; Cloud: </a:t>
            </a:r>
            <a:r>
              <a:rPr lang="en-US" sz="2670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Firebase + AWS for real-time storage and cloud hosting</a:t>
            </a:r>
          </a:p>
          <a:p>
            <a:pPr algn="l">
              <a:lnSpc>
                <a:spcPts val="3738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633099" y="2112905"/>
            <a:ext cx="587071" cy="650760"/>
          </a:xfrm>
          <a:custGeom>
            <a:avLst/>
            <a:gdLst/>
            <a:ahLst/>
            <a:cxnLst/>
            <a:rect r="r" b="b" t="t" l="l"/>
            <a:pathLst>
              <a:path h="650760" w="587071">
                <a:moveTo>
                  <a:pt x="0" y="0"/>
                </a:moveTo>
                <a:lnTo>
                  <a:pt x="587071" y="0"/>
                </a:lnTo>
                <a:lnTo>
                  <a:pt x="587071" y="650760"/>
                </a:lnTo>
                <a:lnTo>
                  <a:pt x="0" y="6507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607648" y="1946289"/>
            <a:ext cx="4553661" cy="8792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89"/>
              </a:lnSpc>
            </a:pPr>
            <a:r>
              <a:rPr lang="en-US" sz="5135" b="true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TECH STACK: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239931" y="3101731"/>
            <a:ext cx="8334994" cy="4180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76790" indent="-288395" lvl="1">
              <a:lnSpc>
                <a:spcPts val="3740"/>
              </a:lnSpc>
              <a:buFont typeface="Arial"/>
              <a:buChar char="•"/>
            </a:pPr>
            <a:r>
              <a:rPr lang="en-US" b="true" sz="2671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Phase 1 </a:t>
            </a:r>
            <a:r>
              <a:rPr lang="en-US" sz="2671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– Prototype: Develop AI chatbot with voice recognition and symptom tracking.</a:t>
            </a:r>
          </a:p>
          <a:p>
            <a:pPr algn="l" marL="576790" indent="-288395" lvl="1">
              <a:lnSpc>
                <a:spcPts val="3740"/>
              </a:lnSpc>
              <a:buFont typeface="Arial"/>
              <a:buChar char="•"/>
            </a:pPr>
            <a:r>
              <a:rPr lang="en-US" b="true" sz="2671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Phase 2 </a:t>
            </a:r>
            <a:r>
              <a:rPr lang="en-US" sz="2671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– Integration: Connect wearable IoT devices and enable real-time data sync.</a:t>
            </a:r>
          </a:p>
          <a:p>
            <a:pPr algn="l" marL="576790" indent="-288395" lvl="1">
              <a:lnSpc>
                <a:spcPts val="3740"/>
              </a:lnSpc>
              <a:buFont typeface="Arial"/>
              <a:buChar char="•"/>
            </a:pPr>
            <a:r>
              <a:rPr lang="en-US" b="true" sz="2671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Phase 3</a:t>
            </a:r>
            <a:r>
              <a:rPr lang="en-US" sz="2671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 – Pilot Testing: Test with 50+ elderly users for accuracy and usability.</a:t>
            </a:r>
          </a:p>
          <a:p>
            <a:pPr algn="l" marL="576790" indent="-288395" lvl="1">
              <a:lnSpc>
                <a:spcPts val="3740"/>
              </a:lnSpc>
              <a:buFont typeface="Arial"/>
              <a:buChar char="•"/>
            </a:pPr>
            <a:r>
              <a:rPr lang="en-US" b="true" sz="2671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Phase 4 </a:t>
            </a:r>
            <a:r>
              <a:rPr lang="en-US" sz="2671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– Deployment: Launch mobile app and integrate telehealth video calling.</a:t>
            </a:r>
          </a:p>
          <a:p>
            <a:pPr algn="l">
              <a:lnSpc>
                <a:spcPts val="3740"/>
              </a:lnSpc>
            </a:pP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9144000" y="2051064"/>
            <a:ext cx="587071" cy="650760"/>
          </a:xfrm>
          <a:custGeom>
            <a:avLst/>
            <a:gdLst/>
            <a:ahLst/>
            <a:cxnLst/>
            <a:rect r="r" b="b" t="t" l="l"/>
            <a:pathLst>
              <a:path h="650760" w="587071">
                <a:moveTo>
                  <a:pt x="0" y="0"/>
                </a:moveTo>
                <a:lnTo>
                  <a:pt x="587071" y="0"/>
                </a:lnTo>
                <a:lnTo>
                  <a:pt x="587071" y="650760"/>
                </a:lnTo>
                <a:lnTo>
                  <a:pt x="0" y="6507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001424" y="1884448"/>
            <a:ext cx="7573502" cy="8792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89"/>
              </a:lnSpc>
            </a:pPr>
            <a:r>
              <a:rPr lang="en-US" sz="5135" b="true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DEVELOPMENT PLAN: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001424" y="6957336"/>
            <a:ext cx="7573502" cy="8792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89"/>
              </a:lnSpc>
            </a:pPr>
            <a:r>
              <a:rPr lang="en-US" sz="5135" b="true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RESOURCES: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239931" y="8011252"/>
            <a:ext cx="7827233" cy="2227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9828" indent="-274914" lvl="1">
              <a:lnSpc>
                <a:spcPts val="3565"/>
              </a:lnSpc>
              <a:buFont typeface="Arial"/>
              <a:buChar char="•"/>
            </a:pPr>
            <a:r>
              <a:rPr lang="en-US" b="true" sz="2546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3 Developers (AI, IoT, App)</a:t>
            </a:r>
          </a:p>
          <a:p>
            <a:pPr algn="l" marL="549828" indent="-274914" lvl="1">
              <a:lnSpc>
                <a:spcPts val="3565"/>
              </a:lnSpc>
              <a:buFont typeface="Arial"/>
              <a:buChar char="•"/>
            </a:pPr>
            <a:r>
              <a:rPr lang="en-US" b="true" sz="2546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1 Medical Advisor</a:t>
            </a:r>
          </a:p>
          <a:p>
            <a:pPr algn="l" marL="549828" indent="-274914" lvl="1">
              <a:lnSpc>
                <a:spcPts val="3565"/>
              </a:lnSpc>
              <a:buFont typeface="Arial"/>
              <a:buChar char="•"/>
            </a:pPr>
            <a:r>
              <a:rPr lang="en-US" b="true" sz="2546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Cl</a:t>
            </a:r>
            <a:r>
              <a:rPr lang="en-US" b="true" sz="2546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oud credits and hardware support for IoT testing</a:t>
            </a:r>
          </a:p>
          <a:p>
            <a:pPr algn="l">
              <a:lnSpc>
                <a:spcPts val="3565"/>
              </a:lnSpc>
            </a:pP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9144000" y="7062111"/>
            <a:ext cx="587071" cy="650760"/>
          </a:xfrm>
          <a:custGeom>
            <a:avLst/>
            <a:gdLst/>
            <a:ahLst/>
            <a:cxnLst/>
            <a:rect r="r" b="b" t="t" l="l"/>
            <a:pathLst>
              <a:path h="650760" w="587071">
                <a:moveTo>
                  <a:pt x="0" y="0"/>
                </a:moveTo>
                <a:lnTo>
                  <a:pt x="587071" y="0"/>
                </a:lnTo>
                <a:lnTo>
                  <a:pt x="587071" y="650760"/>
                </a:lnTo>
                <a:lnTo>
                  <a:pt x="0" y="6507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1253227" y="6283834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2877864" y="-805431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1"/>
                </a:moveTo>
                <a:lnTo>
                  <a:pt x="9295205" y="5948931"/>
                </a:lnTo>
                <a:lnTo>
                  <a:pt x="9295205" y="0"/>
                </a:lnTo>
                <a:lnTo>
                  <a:pt x="0" y="0"/>
                </a:lnTo>
                <a:lnTo>
                  <a:pt x="0" y="594893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312869" y="174625"/>
            <a:ext cx="11662262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b="true" sz="5000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VIABILITY (IS IT SUSTAINABLE?)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78403" y="2743318"/>
            <a:ext cx="8324190" cy="5847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2805" indent="-326403" lvl="1">
              <a:lnSpc>
                <a:spcPts val="4233"/>
              </a:lnSpc>
              <a:buFont typeface="Arial"/>
              <a:buChar char="•"/>
            </a:pPr>
            <a:r>
              <a:rPr lang="en-US" sz="302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Freemium Model: Free access for elderly users with essential features.</a:t>
            </a:r>
          </a:p>
          <a:p>
            <a:pPr algn="l" marL="652805" indent="-326403" lvl="1">
              <a:lnSpc>
                <a:spcPts val="4233"/>
              </a:lnSpc>
              <a:buFont typeface="Arial"/>
              <a:buChar char="•"/>
            </a:pPr>
            <a:r>
              <a:rPr lang="en-US" sz="302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Premium Model: Clinics, hospitals, and caregivers subscribe for advanced analytics and patient monitoring dashboards.</a:t>
            </a:r>
          </a:p>
          <a:p>
            <a:pPr algn="l" marL="652805" indent="-326403" lvl="1">
              <a:lnSpc>
                <a:spcPts val="4233"/>
              </a:lnSpc>
              <a:buFont typeface="Arial"/>
              <a:buChar char="•"/>
            </a:pPr>
            <a:r>
              <a:rPr lang="en-US" sz="302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Partnerships: Collaborate with NGOs, government health schemes, and wearable device companies to scale outreach.</a:t>
            </a:r>
          </a:p>
          <a:p>
            <a:pPr algn="l">
              <a:lnSpc>
                <a:spcPts val="4233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262748" y="1883284"/>
            <a:ext cx="5752124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IMPACT &amp; REVENUE MODEL: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702593" y="2546912"/>
            <a:ext cx="9290557" cy="3116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2397" indent="-276199" lvl="1">
              <a:lnSpc>
                <a:spcPts val="3582"/>
              </a:lnSpc>
              <a:buFont typeface="Arial"/>
              <a:buChar char="•"/>
            </a:pPr>
            <a:r>
              <a:rPr lang="en-US" sz="2558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The global elderly care technology market is projected to reach $2.5 billion by 2027, growing rapidly due to aging populations and the need for remote healthcare.</a:t>
            </a:r>
          </a:p>
          <a:p>
            <a:pPr algn="l" marL="552397" indent="-276199" lvl="1">
              <a:lnSpc>
                <a:spcPts val="3582"/>
              </a:lnSpc>
              <a:buFont typeface="Arial"/>
              <a:buChar char="•"/>
            </a:pPr>
            <a:r>
              <a:rPr lang="en-US" sz="2558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Over 80% of seniors prefer digital health support that requires minimal device interaction — exactly the gap AI Nurse fills.</a:t>
            </a:r>
          </a:p>
          <a:p>
            <a:pPr algn="l">
              <a:lnSpc>
                <a:spcPts val="3582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0831097" y="1883284"/>
            <a:ext cx="5752124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MARKET OPPORTUNITY: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471810" y="5377524"/>
            <a:ext cx="5752124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SCALABILITY POTENTIAL: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144000" y="6079456"/>
            <a:ext cx="8324190" cy="3714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2805" indent="-326403" lvl="1">
              <a:lnSpc>
                <a:spcPts val="4233"/>
              </a:lnSpc>
              <a:buFont typeface="Arial"/>
              <a:buChar char="•"/>
            </a:pPr>
            <a:r>
              <a:rPr lang="en-US" sz="302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Expand to multi-language voice support for regional accessibility.</a:t>
            </a:r>
          </a:p>
          <a:p>
            <a:pPr algn="l" marL="652805" indent="-326403" lvl="1">
              <a:lnSpc>
                <a:spcPts val="4233"/>
              </a:lnSpc>
              <a:buFont typeface="Arial"/>
              <a:buChar char="•"/>
            </a:pPr>
            <a:r>
              <a:rPr lang="en-US" sz="302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Integ</a:t>
            </a:r>
            <a:r>
              <a:rPr lang="en-US" sz="302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rate with popular wearable brands and telemedicine platforms.</a:t>
            </a:r>
          </a:p>
          <a:p>
            <a:pPr algn="l" marL="652805" indent="-326403" lvl="1">
              <a:lnSpc>
                <a:spcPts val="4233"/>
              </a:lnSpc>
              <a:buFont typeface="Arial"/>
              <a:buChar char="•"/>
            </a:pPr>
            <a:r>
              <a:rPr lang="en-US" sz="302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E</a:t>
            </a:r>
            <a:r>
              <a:rPr lang="en-US" sz="302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nable data-driven health insights for preventive care and early diagnosis.</a:t>
            </a:r>
          </a:p>
          <a:p>
            <a:pPr algn="l">
              <a:lnSpc>
                <a:spcPts val="4233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679598" y="5504545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6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6" y="5948932"/>
                </a:lnTo>
                <a:lnTo>
                  <a:pt x="9295206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3120875" y="-805431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1"/>
                </a:moveTo>
                <a:lnTo>
                  <a:pt x="9295205" y="5948931"/>
                </a:lnTo>
                <a:lnTo>
                  <a:pt x="9295205" y="0"/>
                </a:lnTo>
                <a:lnTo>
                  <a:pt x="0" y="0"/>
                </a:lnTo>
                <a:lnTo>
                  <a:pt x="0" y="594893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65951" y="1523141"/>
            <a:ext cx="15756098" cy="7905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5"/>
              </a:lnSpc>
            </a:pPr>
            <a:r>
              <a:rPr lang="en-US" sz="3053" b="true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Key Features:</a:t>
            </a:r>
          </a:p>
          <a:p>
            <a:pPr algn="l" marL="637682" indent="-318841" lvl="1">
              <a:lnSpc>
                <a:spcPts val="4135"/>
              </a:lnSpc>
              <a:buFont typeface="Arial"/>
              <a:buChar char="•"/>
            </a:pPr>
            <a:r>
              <a:rPr lang="en-US" sz="29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Voice Chat Interface: Converses naturally with elderly users for easy interaction.</a:t>
            </a:r>
          </a:p>
          <a:p>
            <a:pPr algn="l" marL="637682" indent="-318841" lvl="1">
              <a:lnSpc>
                <a:spcPts val="4135"/>
              </a:lnSpc>
              <a:buFont typeface="Arial"/>
              <a:buChar char="•"/>
            </a:pPr>
            <a:r>
              <a:rPr lang="en-US" sz="29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Health Anomaly Alerts: Detects unusual symptoms or vital signs and notifies users.</a:t>
            </a:r>
          </a:p>
          <a:p>
            <a:pPr algn="l" marL="637682" indent="-318841" lvl="1">
              <a:lnSpc>
                <a:spcPts val="4135"/>
              </a:lnSpc>
              <a:buFont typeface="Arial"/>
              <a:buChar char="•"/>
            </a:pPr>
            <a:r>
              <a:rPr lang="en-US" sz="29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Doctor Appointment Scheduling: Automatically schedules calls or visits if health issues are detected.</a:t>
            </a:r>
          </a:p>
          <a:p>
            <a:pPr algn="l" marL="637682" indent="-318841" lvl="1">
              <a:lnSpc>
                <a:spcPts val="4135"/>
              </a:lnSpc>
              <a:buFont typeface="Arial"/>
              <a:buChar char="•"/>
            </a:pPr>
            <a:r>
              <a:rPr lang="en-US" sz="29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Medication Reminder &amp; Report Summary: Sends daily reminders and provides a summarized health report for caregivers or family.</a:t>
            </a:r>
          </a:p>
          <a:p>
            <a:pPr algn="l">
              <a:lnSpc>
                <a:spcPts val="4555"/>
              </a:lnSpc>
            </a:pPr>
            <a:r>
              <a:rPr lang="en-US" sz="3253" b="true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Demo:</a:t>
            </a:r>
          </a:p>
          <a:p>
            <a:pPr algn="l" marL="637682" indent="-318841" lvl="1">
              <a:lnSpc>
                <a:spcPts val="4135"/>
              </a:lnSpc>
              <a:buFont typeface="Arial"/>
              <a:buChar char="•"/>
            </a:pPr>
            <a:r>
              <a:rPr lang="en-US" sz="29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URL for Presentation: ai-nurse.caretech.io (sample link for hackathon/demo)</a:t>
            </a:r>
          </a:p>
          <a:p>
            <a:pPr algn="l" marL="637682" indent="-318841" lvl="1">
              <a:lnSpc>
                <a:spcPts val="4135"/>
              </a:lnSpc>
              <a:buFont typeface="Arial"/>
              <a:buChar char="•"/>
            </a:pPr>
            <a:r>
              <a:rPr lang="en-US" sz="29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Flow in Demo:</a:t>
            </a:r>
          </a:p>
          <a:p>
            <a:pPr algn="l" marL="1275363" indent="-425121" lvl="2">
              <a:lnSpc>
                <a:spcPts val="4135"/>
              </a:lnSpc>
              <a:buAutoNum type="alphaLcPeriod" startAt="1"/>
            </a:pPr>
            <a:r>
              <a:rPr lang="en-US" sz="29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Elderly user speaks to AI Nurse.</a:t>
            </a:r>
          </a:p>
          <a:p>
            <a:pPr algn="l" marL="1275363" indent="-425121" lvl="2">
              <a:lnSpc>
                <a:spcPts val="4135"/>
              </a:lnSpc>
              <a:buAutoNum type="alphaLcPeriod" startAt="1"/>
            </a:pPr>
            <a:r>
              <a:rPr lang="en-US" sz="29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AI detects potential anomaly.</a:t>
            </a:r>
          </a:p>
          <a:p>
            <a:pPr algn="l" marL="1275363" indent="-425121" lvl="2">
              <a:lnSpc>
                <a:spcPts val="4135"/>
              </a:lnSpc>
              <a:buAutoNum type="alphaLcPeriod" startAt="1"/>
            </a:pPr>
            <a:r>
              <a:rPr lang="en-US" sz="29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Doctor appointment is scheduled automatically.</a:t>
            </a:r>
          </a:p>
          <a:p>
            <a:pPr algn="l" marL="1275363" indent="-425121" lvl="2">
              <a:lnSpc>
                <a:spcPts val="4135"/>
              </a:lnSpc>
              <a:buAutoNum type="alphaLcPeriod" startAt="1"/>
            </a:pPr>
            <a:r>
              <a:rPr lang="en-US" sz="29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Daily medication reminders and summary report displayed.</a:t>
            </a:r>
          </a:p>
          <a:p>
            <a:pPr algn="l">
              <a:lnSpc>
                <a:spcPts val="4135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4478721" y="76662"/>
            <a:ext cx="9330559" cy="1598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59"/>
              </a:lnSpc>
            </a:pPr>
            <a:r>
              <a:rPr lang="en-US" b="true" sz="5042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PROTOTYPE / DEMO</a:t>
            </a:r>
          </a:p>
          <a:p>
            <a:pPr algn="ctr">
              <a:lnSpc>
                <a:spcPts val="5711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273278" y="5039691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2509394" y="-701623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70015" y="-3366905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772369" y="1028700"/>
            <a:ext cx="6743262" cy="9229938"/>
          </a:xfrm>
          <a:custGeom>
            <a:avLst/>
            <a:gdLst/>
            <a:ahLst/>
            <a:cxnLst/>
            <a:rect r="r" b="b" t="t" l="l"/>
            <a:pathLst>
              <a:path h="9229938" w="6743262">
                <a:moveTo>
                  <a:pt x="0" y="0"/>
                </a:moveTo>
                <a:lnTo>
                  <a:pt x="6743262" y="0"/>
                </a:lnTo>
                <a:lnTo>
                  <a:pt x="6743262" y="9229938"/>
                </a:lnTo>
                <a:lnTo>
                  <a:pt x="0" y="922993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278" t="-13381" r="-2118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513561" y="28562"/>
            <a:ext cx="7260878" cy="879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84"/>
              </a:lnSpc>
            </a:pPr>
            <a:r>
              <a:rPr lang="en-US" b="true" sz="5131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ROADMAP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273278" y="5039691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2509394" y="-701623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021070" y="-19063"/>
            <a:ext cx="9672231" cy="2291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48"/>
              </a:lnSpc>
            </a:pPr>
            <a:r>
              <a:rPr lang="en-US" b="true" sz="8034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TEAM &amp; ROLES</a:t>
            </a:r>
          </a:p>
          <a:p>
            <a:pPr algn="ctr">
              <a:lnSpc>
                <a:spcPts val="700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4094916" y="2400529"/>
            <a:ext cx="10098167" cy="4397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3"/>
              </a:lnSpc>
            </a:pPr>
            <a:r>
              <a:rPr lang="en-US" b="true" sz="5002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KARTHIKEYAN.A  (BACK END)</a:t>
            </a:r>
          </a:p>
          <a:p>
            <a:pPr algn="ctr">
              <a:lnSpc>
                <a:spcPts val="7003"/>
              </a:lnSpc>
            </a:pPr>
            <a:r>
              <a:rPr lang="en-US" b="true" sz="5002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JAIAKASH.M (BACK END)</a:t>
            </a:r>
          </a:p>
          <a:p>
            <a:pPr algn="ctr">
              <a:lnSpc>
                <a:spcPts val="7003"/>
              </a:lnSpc>
            </a:pPr>
            <a:r>
              <a:rPr lang="en-US" b="true" sz="5002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SARANKUMAR.R (FORNT END) </a:t>
            </a:r>
          </a:p>
          <a:p>
            <a:pPr algn="ctr">
              <a:lnSpc>
                <a:spcPts val="7003"/>
              </a:lnSpc>
            </a:pPr>
            <a:r>
              <a:rPr lang="en-US" b="true" sz="5002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ARCHANA.M (FORNT END)</a:t>
            </a:r>
          </a:p>
          <a:p>
            <a:pPr algn="ctr">
              <a:lnSpc>
                <a:spcPts val="7003"/>
              </a:lnSpc>
              <a:spcBef>
                <a:spcPct val="0"/>
              </a:spcBef>
            </a:pPr>
            <a:r>
              <a:rPr lang="en-US" b="true" sz="5002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ABISHEK.R (MID DEVELOPER)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DAG258cR1wI</dc:identifier>
  <dcterms:modified xsi:type="dcterms:W3CDTF">2011-08-01T06:04:30Z</dcterms:modified>
  <cp:revision>1</cp:revision>
  <dc:title>AI Nurse – Voice-Based Medical Chatbot for Elderly People</dc:title>
</cp:coreProperties>
</file>