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9144000" cy="6858000" type="screen4x3"/>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17" d="100"/>
          <a:sy n="117" d="100"/>
        </p:scale>
        <p:origin x="-36" y="7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0">
              <a:srgbClr val="728AB2"/>
            </a:gs>
            <a:gs pos="25000">
              <a:srgbClr val="7286A6"/>
            </a:gs>
            <a:gs pos="100000">
              <a:srgbClr val="0C1F3C"/>
            </a:gs>
          </a:gsLst>
          <a:path path="shape">
            <a:fillToRect l="50000" t="50000" r="50000" b="50000"/>
          </a:path>
        </a:gradFill>
        <a:effectLst/>
      </p:bgPr>
    </p:bg>
    <p:spTree>
      <p:nvGrpSpPr>
        <p:cNvPr id="1" name=""/>
        <p:cNvGrpSpPr/>
        <p:nvPr/>
      </p:nvGrpSpPr>
      <p:grpSpPr>
        <a:xfrm>
          <a:off x="0" y="0"/>
          <a:ext cx="0" cy="0"/>
          <a:chOff x="0" y="0"/>
          <a:chExt cx="0" cy="0"/>
        </a:xfrm>
      </p:grpSpPr>
      <p:sp>
        <p:nvSpPr>
          <p:cNvPr id="21"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20"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grpSp>
        <p:nvGrpSpPr>
          <p:cNvPr id="19" name="组合"/>
          <p:cNvGrpSpPr>
            <a:grpSpLocks/>
          </p:cNvGrpSpPr>
          <p:nvPr/>
        </p:nvGrpSpPr>
        <p:grpSpPr>
          <a:xfrm>
            <a:off x="-19017" y="202407"/>
            <a:ext cx="9180548" cy="649224"/>
            <a:chOff x="-19017" y="202407"/>
            <a:chExt cx="9180548" cy="649224"/>
          </a:xfrm>
        </p:grpSpPr>
        <p:sp>
          <p:nvSpPr>
            <p:cNvPr id="17"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18"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
        <p:nvSpPr>
          <p:cNvPr id="12" name="文本框"/>
          <p:cNvSpPr>
            <a:spLocks noGrp="1"/>
          </p:cNvSpPr>
          <p:nvPr>
            <p:ph type="ctrTitle"/>
          </p:nvPr>
        </p:nvSpPr>
        <p:spPr>
          <a:xfrm>
            <a:off x="533400" y="1371600"/>
            <a:ext cx="7851647" cy="1828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600" b="1" i="0" u="none" strike="noStrike" kern="1200" cap="none" spc="0" baseline="0">
                <a:solidFill>
                  <a:srgbClr val="FFBE51"/>
                </a:solidFill>
                <a:effectLst>
                  <a:outerShdw blurRad="38100" dist="25400" dir="5400000" algn="tl">
                    <a:srgbClr val="000000">
                      <a:alpha val="43000"/>
                    </a:srgbClr>
                  </a:outerShdw>
                </a:effectLst>
                <a:latin typeface="Calibri" charset="0"/>
                <a:ea typeface="隶书" charset="0"/>
                <a:cs typeface="Calibri" charset="0"/>
              </a:rPr>
              <a:t>Click to edit Master title style</a:t>
            </a:r>
            <a:endParaRPr lang="zh-CN" altLang="en-US" sz="5600" b="1" i="0" u="none" strike="noStrike" kern="1200" cap="none" spc="0" baseline="0">
              <a:solidFill>
                <a:srgbClr val="FFBE51"/>
              </a:solidFill>
              <a:effectLst>
                <a:outerShdw blurRad="38100" dist="25400" dir="5400000" algn="tl">
                  <a:srgbClr val="000000">
                    <a:alpha val="43000"/>
                  </a:srgbClr>
                </a:outerShdw>
              </a:effectLst>
              <a:latin typeface="Calibri" charset="0"/>
              <a:ea typeface="隶书" charset="0"/>
              <a:cs typeface="Calibri" charset="0"/>
            </a:endParaRPr>
          </a:p>
        </p:txBody>
      </p:sp>
      <p:sp>
        <p:nvSpPr>
          <p:cNvPr id="13" name="文本框"/>
          <p:cNvSpPr>
            <a:spLocks noGrp="1"/>
          </p:cNvSpPr>
          <p:nvPr>
            <p:ph type="subTitle" idx="1"/>
          </p:nvPr>
        </p:nvSpPr>
        <p:spPr>
          <a:xfrm>
            <a:off x="533400" y="3228535"/>
            <a:ext cx="7854695"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lnSpc>
                <a:spcPct val="100000"/>
              </a:lnSpc>
              <a:spcBef>
                <a:spcPct val="20000"/>
              </a:spcBef>
              <a:spcAft>
                <a:spcPts val="0"/>
              </a:spcAft>
              <a:buNone/>
            </a:pPr>
            <a:r>
              <a:rPr lang="en-US" altLang="zh-CN" sz="2600" b="0" i="0" u="none" strike="noStrike" kern="1200" cap="none" spc="0" baseline="0">
                <a:solidFill>
                  <a:schemeClr val="tx1"/>
                </a:solidFill>
                <a:latin typeface="Constantia" charset="0"/>
                <a:ea typeface="宋体" charset="0"/>
                <a:cs typeface="Lucida Sans"/>
              </a:rPr>
              <a:t>Click to edit Master subtitle style</a:t>
            </a:r>
            <a:endParaRPr lang="zh-CN" altLang="en-US" sz="2600" b="0" i="0" u="none" strike="noStrike" kern="1200" cap="none" spc="0" baseline="0">
              <a:solidFill>
                <a:schemeClr val="tx1"/>
              </a:solidFill>
              <a:latin typeface="Constantia" charset="0"/>
              <a:ea typeface="宋体" charset="0"/>
              <a:cs typeface="Lucida Sans"/>
            </a:endParaRPr>
          </a:p>
        </p:txBody>
      </p:sp>
      <p:sp>
        <p:nvSpPr>
          <p:cNvPr id="14"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charset="0"/>
              <a:ea typeface="宋体" charset="0"/>
              <a:cs typeface="Constantia" charset="0"/>
            </a:endParaRPr>
          </a:p>
        </p:txBody>
      </p:sp>
      <p:sp>
        <p:nvSpPr>
          <p:cNvPr id="15" name="文本框"/>
          <p:cNvSpPr>
            <a:spLocks noGrp="1"/>
          </p:cNvSpPr>
          <p:nvPr>
            <p:ph type="ftr"/>
          </p:nvPr>
        </p:nvSpPr>
        <p:spPr>
          <a:xfrm>
            <a:off x="2667000" y="6356349"/>
            <a:ext cx="3352800" cy="365125"/>
          </a:xfrm>
          <a:prstGeom prst="rect">
            <a:avLst/>
          </a:prstGeom>
          <a:noFill/>
          <a:ln cap="flat" cmpd="sng">
            <a:noFill/>
            <a:prstDash val="solid"/>
            <a:miter/>
          </a:ln>
        </p:spPr>
        <p:txBody>
          <a:bodyPr vert="horz" wrap="square" lIns="0" tIns="0" rIns="0" bIns="0" anchor="b" anchorCtr="0">
            <a:prstTxWarp prst="textNoShape">
              <a:avLst/>
            </a:prstTxWarp>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rgbClr val="4A566A"/>
              </a:solidFill>
              <a:latin typeface="Constantia" charset="0"/>
              <a:ea typeface="宋体" charset="0"/>
              <a:cs typeface="Constantia" charset="0"/>
            </a:endParaRPr>
          </a:p>
        </p:txBody>
      </p:sp>
      <p:sp>
        <p:nvSpPr>
          <p:cNvPr id="16" name="文本框"/>
          <p:cNvSpPr>
            <a:spLocks noGrp="1"/>
          </p:cNvSpPr>
          <p:nvPr>
            <p:ph type="sldNum"/>
          </p:nvPr>
        </p:nvSpPr>
        <p:spPr>
          <a:xfrm>
            <a:off x="7924800" y="6356349"/>
            <a:ext cx="762000" cy="365125"/>
          </a:xfrm>
          <a:prstGeom prst="rect">
            <a:avLst/>
          </a:prstGeom>
          <a:noFill/>
          <a:ln cap="flat" cmpd="sng">
            <a:noFill/>
            <a:prstDash val="solid"/>
            <a:miter/>
          </a:ln>
        </p:spPr>
        <p:txBody>
          <a:bodyPr vert="horz" wrap="square" lIns="0" tIns="0" rIns="0" bIns="0" anchor="b" anchorCtr="0">
            <a:prstTxWarp prst="textNoShape">
              <a:avLst/>
            </a:prstTxWarp>
          </a:bodyPr>
          <a:lstStyle/>
          <a:p>
            <a:pPr marL="0" indent="0" algn="r" eaLnBrk="1" latinLnBrk="0" hangingPunct="1">
              <a:lnSpc>
                <a:spcPct val="100000"/>
              </a:lnSpc>
              <a:spcBef>
                <a:spcPts val="0"/>
              </a:spcBef>
              <a:spcAft>
                <a:spcPts val="0"/>
              </a:spcAft>
              <a:buNone/>
            </a:pPr>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b="0" i="0" u="none" strike="noStrike" kern="1200" cap="none" spc="0" baseline="0">
              <a:solidFill>
                <a:srgbClr val="4A566A"/>
              </a:solidFill>
              <a:latin typeface="Constantia" charset="0"/>
              <a:ea typeface="宋体" charset="0"/>
              <a:cs typeface="Constantia" charset="0"/>
            </a:endParaRPr>
          </a:p>
        </p:txBody>
      </p:sp>
    </p:spTree>
    <p:extLst>
      <p:ext uri="{BB962C8B-B14F-4D97-AF65-F5344CB8AC3E}">
        <p14:creationId xmlns:p14="http://schemas.microsoft.com/office/powerpoint/2010/main" val="26649968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163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37150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4"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3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grpSp>
        <p:nvGrpSpPr>
          <p:cNvPr id="32" name="组合"/>
          <p:cNvGrpSpPr>
            <a:grpSpLocks/>
          </p:cNvGrpSpPr>
          <p:nvPr/>
        </p:nvGrpSpPr>
        <p:grpSpPr>
          <a:xfrm>
            <a:off x="-19017" y="202407"/>
            <a:ext cx="9180548" cy="649224"/>
            <a:chOff x="-19017" y="202407"/>
            <a:chExt cx="9180548" cy="649224"/>
          </a:xfrm>
        </p:grpSpPr>
        <p:sp>
          <p:nvSpPr>
            <p:cNvPr id="30"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31"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
        <p:nvSpPr>
          <p:cNvPr id="25"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26"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27"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28" name="文本框"/>
          <p:cNvSpPr>
            <a:spLocks noGrp="1"/>
          </p:cNvSpPr>
          <p:nvPr>
            <p:ph type="ftr"/>
          </p:nvPr>
        </p:nvSpPr>
        <p:spPr>
          <a:xfrm>
            <a:off x="2667000" y="6356349"/>
            <a:ext cx="3352800" cy="365125"/>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29" name="文本框"/>
          <p:cNvSpPr>
            <a:spLocks noGrp="1"/>
          </p:cNvSpPr>
          <p:nvPr>
            <p:ph type="sldNum"/>
          </p:nvPr>
        </p:nvSpPr>
        <p:spPr>
          <a:xfrm>
            <a:off x="7924800" y="6356349"/>
            <a:ext cx="762000" cy="365125"/>
          </a:xfrm>
          <a:prstGeom prst="rect">
            <a:avLst/>
          </a:prstGeom>
          <a:noFill/>
          <a:ln cap="flat" cmpd="sng">
            <a:noFill/>
            <a:prstDash val="solid"/>
            <a:miter/>
          </a:ln>
        </p:spPr>
        <p:txBody>
          <a:bodyPr vert="horz" wrap="square" lIns="91440" tIns="45720" rIns="91440" bIns="4572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a:solidFill>
                <a:srgbClr val="4A566A"/>
              </a:solidFill>
              <a:latin typeface="Constantia" charset="0"/>
              <a:ea typeface="宋体" charset="0"/>
              <a:cs typeface="Constantia" charset="0"/>
            </a:endParaRPr>
          </a:p>
        </p:txBody>
      </p:sp>
    </p:spTree>
    <p:extLst>
      <p:ext uri="{BB962C8B-B14F-4D97-AF65-F5344CB8AC3E}">
        <p14:creationId xmlns:p14="http://schemas.microsoft.com/office/powerpoint/2010/main" val="1423798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402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468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61630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033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4798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2414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57225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00186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duotone>
              <a:srgbClr val="F3F3F3"/>
              <a:srgbClr val="FFFFFF"/>
            </a:duotone>
          </a:blip>
          <a:tile/>
        </a:blipFill>
        <a:effectLst/>
      </p:bgPr>
    </p:bg>
    <p:spTree>
      <p:nvGrpSpPr>
        <p:cNvPr id="1" name=""/>
        <p:cNvGrpSpPr/>
        <p:nvPr/>
      </p:nvGrpSpPr>
      <p:grpSpPr>
        <a:xfrm>
          <a:off x="0" y="0"/>
          <a:ext cx="0" cy="0"/>
          <a:chOff x="0" y="0"/>
          <a:chExt cx="0" cy="0"/>
        </a:xfrm>
      </p:grpSpPr>
      <p:sp>
        <p:nvSpPr>
          <p:cNvPr id="2" name="曲线"/>
          <p:cNvSpPr>
            <a:spLocks/>
          </p:cNvSpPr>
          <p:nvPr/>
        </p:nvSpPr>
        <p:spPr>
          <a:xfrm>
            <a:off x="-9525" y="-7144"/>
            <a:ext cx="9163050" cy="1041400"/>
          </a:xfrm>
          <a:custGeom>
            <a:avLst/>
            <a:gdLst>
              <a:gd name="T1" fmla="*/ 0 w 21600"/>
              <a:gd name="T2" fmla="*/ 0 h 21600"/>
              <a:gd name="T3" fmla="*/ 21600 w 21600"/>
              <a:gd name="T4" fmla="*/ 21600 h 21600"/>
            </a:gdLst>
            <a:ahLst/>
            <a:cxnLst/>
            <a:rect l="T1" t="T2" r="T3" b="T4"/>
            <a:pathLst>
              <a:path w="21600" h="21600">
                <a:moveTo>
                  <a:pt x="22" y="65"/>
                </a:moveTo>
                <a:lnTo>
                  <a:pt x="9512" y="0"/>
                </a:lnTo>
                <a:cubicBezTo>
                  <a:pt x="10276" y="3325"/>
                  <a:pt x="14325" y="12084"/>
                  <a:pt x="16368" y="12084"/>
                </a:cubicBezTo>
                <a:cubicBezTo>
                  <a:pt x="18411" y="12084"/>
                  <a:pt x="20679" y="5004"/>
                  <a:pt x="21577" y="1810"/>
                </a:cubicBezTo>
                <a:lnTo>
                  <a:pt x="21600" y="7013"/>
                </a:lnTo>
                <a:cubicBezTo>
                  <a:pt x="21218" y="8462"/>
                  <a:pt x="18770" y="14520"/>
                  <a:pt x="16098" y="14454"/>
                </a:cubicBezTo>
                <a:cubicBezTo>
                  <a:pt x="13427" y="14389"/>
                  <a:pt x="8251" y="5432"/>
                  <a:pt x="5568" y="6618"/>
                </a:cubicBezTo>
                <a:cubicBezTo>
                  <a:pt x="2806" y="6881"/>
                  <a:pt x="1010" y="15870"/>
                  <a:pt x="0" y="21600"/>
                </a:cubicBezTo>
                <a:lnTo>
                  <a:pt x="22" y="65"/>
                </a:lnTo>
                <a:close/>
              </a:path>
            </a:pathLst>
          </a:custGeom>
          <a:gradFill rotWithShape="1">
            <a:gsLst>
              <a:gs pos="0">
                <a:srgbClr val="A6004F">
                  <a:alpha val="44705"/>
                </a:srgbClr>
              </a:gs>
              <a:gs pos="100000">
                <a:srgbClr val="DE9E00">
                  <a:alpha val="54901"/>
                </a:srgbClr>
              </a:gs>
            </a:gsLst>
            <a:lin ang="5400000" scaled="1"/>
          </a:gradFill>
          <a:ln w="9525" cap="flat" cmpd="sng">
            <a:noFill/>
            <a:prstDash val="solid"/>
            <a:round/>
          </a:ln>
        </p:spPr>
      </p:sp>
      <p:sp>
        <p:nvSpPr>
          <p:cNvPr id="3" name="曲线"/>
          <p:cNvSpPr>
            <a:spLocks/>
          </p:cNvSpPr>
          <p:nvPr/>
        </p:nvSpPr>
        <p:spPr>
          <a:xfrm>
            <a:off x="4381500" y="-7144"/>
            <a:ext cx="4762500" cy="638175"/>
          </a:xfrm>
          <a:custGeom>
            <a:avLst/>
            <a:gdLst>
              <a:gd name="T1" fmla="*/ 0 w 21600"/>
              <a:gd name="T2" fmla="*/ 0 h 21600"/>
              <a:gd name="T3" fmla="*/ 21600 w 21600"/>
              <a:gd name="T4" fmla="*/ 21600 h 21600"/>
            </a:gdLst>
            <a:ahLst/>
            <a:cxnLst/>
            <a:rect l="T1" t="T2" r="T3" b="T4"/>
            <a:pathLst>
              <a:path w="21600" h="21600">
                <a:moveTo>
                  <a:pt x="0" y="0"/>
                </a:moveTo>
                <a:cubicBezTo>
                  <a:pt x="1252" y="3702"/>
                  <a:pt x="8409" y="19349"/>
                  <a:pt x="12009" y="20474"/>
                </a:cubicBezTo>
                <a:cubicBezTo>
                  <a:pt x="15609" y="21600"/>
                  <a:pt x="20001" y="10128"/>
                  <a:pt x="21600" y="6752"/>
                </a:cubicBezTo>
                <a:lnTo>
                  <a:pt x="21600" y="217"/>
                </a:lnTo>
                <a:lnTo>
                  <a:pt x="0" y="0"/>
                </a:lnTo>
                <a:close/>
              </a:path>
            </a:pathLst>
          </a:custGeom>
          <a:gradFill rotWithShape="1">
            <a:gsLst>
              <a:gs pos="0">
                <a:srgbClr val="AE7B00">
                  <a:alpha val="29803"/>
                </a:srgbClr>
              </a:gs>
              <a:gs pos="80000">
                <a:srgbClr val="CE0062">
                  <a:alpha val="44705"/>
                </a:srgbClr>
              </a:gs>
            </a:gsLst>
            <a:lin ang="5400000" scaled="1"/>
          </a:gradFill>
          <a:ln w="9525" cap="flat" cmpd="sng">
            <a:noFill/>
            <a:prstDash val="solid"/>
            <a:round/>
          </a:ln>
        </p:spPr>
      </p:sp>
      <p:sp>
        <p:nvSpPr>
          <p:cNvPr id="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0" tIns="45720" rIns="0" bIns="0" anchor="b" anchorCtr="0">
            <a:prstTxWarp prst="textNoShape">
              <a:avLst/>
            </a:prstTxWarp>
          </a:bodyPr>
          <a:lstStyle/>
          <a:p>
            <a:r>
              <a:rPr lang="en-US" altLang="zh-CN"/>
              <a:t>Click to edit Master title style</a:t>
            </a:r>
            <a:endParaRPr lang="zh-CN" altLang="en-US"/>
          </a:p>
        </p:txBody>
      </p:sp>
      <p:sp>
        <p:nvSpPr>
          <p:cNvPr id="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eaLnBrk="1" latinLnBrk="0" hangingPunct="1"/>
            <a:r>
              <a:rPr lang="en-US" altLang="zh-CN"/>
              <a:t>Click to edit Master text styles</a:t>
            </a:r>
          </a:p>
          <a:p>
            <a:pPr lvl="1" eaLnBrk="1" latinLnBrk="0" hangingPunct="1"/>
            <a:r>
              <a:rPr lang="en-US" altLang="zh-CN"/>
              <a:t>Second level</a:t>
            </a:r>
          </a:p>
          <a:p>
            <a:pPr lvl="2" eaLnBrk="1" latinLnBrk="0" hangingPunct="1"/>
            <a:r>
              <a:rPr lang="en-US" altLang="zh-CN"/>
              <a:t>Third level</a:t>
            </a:r>
          </a:p>
          <a:p>
            <a:pPr lvl="3" eaLnBrk="1" latinLnBrk="0" hangingPunct="1"/>
            <a:r>
              <a:rPr lang="en-US" altLang="zh-CN"/>
              <a:t>Fourth level</a:t>
            </a:r>
          </a:p>
          <a:p>
            <a:pPr lvl="4" eaLnBrk="1" latinLnBrk="0" hangingPunct="1"/>
            <a:r>
              <a:rPr lang="en-US" altLang="zh-CN"/>
              <a:t>Fifth level</a:t>
            </a:r>
            <a:endParaRPr lang="zh-CN" altLang="en-US"/>
          </a:p>
        </p:txBody>
      </p:sp>
      <p:sp>
        <p:nvSpPr>
          <p:cNvPr id="6"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fld id="{CAD2D6BD-DE1B-4B5F-8B41-2702339687B9}" type="datetime1">
              <a:rPr lang="en-US" altLang="zh-CN" sz="1200">
                <a:solidFill>
                  <a:srgbClr val="4A566A"/>
                </a:solidFill>
                <a:latin typeface="Constantia" charset="0"/>
                <a:ea typeface="宋体" charset="0"/>
                <a:cs typeface="Constantia" charset="0"/>
              </a:rPr>
              <a:t>4/3/2024</a:t>
            </a:fld>
            <a:endParaRPr lang="zh-CN" altLang="en-US" sz="1200">
              <a:solidFill>
                <a:srgbClr val="4A566A"/>
              </a:solidFill>
              <a:latin typeface="Constantia" charset="0"/>
              <a:ea typeface="宋体" charset="0"/>
              <a:cs typeface="Constantia" charset="0"/>
            </a:endParaRPr>
          </a:p>
        </p:txBody>
      </p:sp>
      <p:sp>
        <p:nvSpPr>
          <p:cNvPr id="7" name="文本框"/>
          <p:cNvSpPr>
            <a:spLocks noGrp="1"/>
          </p:cNvSpPr>
          <p:nvPr>
            <p:ph type="ftr" idx="3"/>
          </p:nvPr>
        </p:nvSpPr>
        <p:spPr>
          <a:xfrm>
            <a:off x="2667000" y="6356349"/>
            <a:ext cx="33528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l" eaLnBrk="1" latinLnBrk="0" hangingPunct="1"/>
            <a:endParaRPr lang="zh-CN" altLang="en-US" sz="1200">
              <a:solidFill>
                <a:srgbClr val="4A566A"/>
              </a:solidFill>
              <a:latin typeface="Constantia" charset="0"/>
              <a:ea typeface="宋体" charset="0"/>
              <a:cs typeface="Constantia" charset="0"/>
            </a:endParaRPr>
          </a:p>
        </p:txBody>
      </p:sp>
      <p:sp>
        <p:nvSpPr>
          <p:cNvPr id="8" name="文本框"/>
          <p:cNvSpPr>
            <a:spLocks noGrp="1"/>
          </p:cNvSpPr>
          <p:nvPr>
            <p:ph type="sldNum" idx="4"/>
          </p:nvPr>
        </p:nvSpPr>
        <p:spPr>
          <a:xfrm>
            <a:off x="7924800" y="6356349"/>
            <a:ext cx="762000" cy="365125"/>
          </a:xfrm>
          <a:prstGeom prst="rect">
            <a:avLst/>
          </a:prstGeom>
          <a:noFill/>
          <a:ln w="12700" cap="flat" cmpd="sng">
            <a:noFill/>
            <a:prstDash val="solid"/>
            <a:miter/>
          </a:ln>
        </p:spPr>
        <p:txBody>
          <a:bodyPr vert="horz" wrap="square" lIns="0" tIns="0" rIns="0" bIns="0" anchor="b" anchorCtr="0">
            <a:prstTxWarp prst="textNoShape">
              <a:avLst/>
            </a:prstTxWarp>
          </a:bodyPr>
          <a:lstStyle/>
          <a:p>
            <a:pPr algn="r" eaLnBrk="1" latinLnBrk="0" hangingPunct="1"/>
            <a:fld id="{CAD2D6BD-DE1B-4B5F-8B41-2702339687B9}" type="slidenum">
              <a:rPr lang="en-US" altLang="zh-CN" sz="1200" b="0" i="0" u="none" strike="noStrike" kern="1200" cap="none" spc="0" baseline="0">
                <a:solidFill>
                  <a:srgbClr val="4A566A"/>
                </a:solidFill>
                <a:latin typeface="Constantia" charset="0"/>
                <a:ea typeface="宋体" charset="0"/>
                <a:cs typeface="Constantia" charset="0"/>
              </a:rPr>
              <a:t>‹#›</a:t>
            </a:fld>
            <a:endParaRPr lang="zh-CN" altLang="en-US" sz="1200">
              <a:solidFill>
                <a:srgbClr val="4A566A"/>
              </a:solidFill>
              <a:latin typeface="Constantia" charset="0"/>
              <a:ea typeface="宋体" charset="0"/>
              <a:cs typeface="Constantia" charset="0"/>
            </a:endParaRPr>
          </a:p>
        </p:txBody>
      </p:sp>
      <p:grpSp>
        <p:nvGrpSpPr>
          <p:cNvPr id="11" name="组合"/>
          <p:cNvGrpSpPr>
            <a:grpSpLocks/>
          </p:cNvGrpSpPr>
          <p:nvPr/>
        </p:nvGrpSpPr>
        <p:grpSpPr>
          <a:xfrm>
            <a:off x="-19017" y="202407"/>
            <a:ext cx="9180548" cy="649224"/>
            <a:chOff x="-19017" y="202407"/>
            <a:chExt cx="9180548" cy="649224"/>
          </a:xfrm>
        </p:grpSpPr>
        <p:sp>
          <p:nvSpPr>
            <p:cNvPr id="9" name="曲线"/>
            <p:cNvSpPr>
              <a:spLocks/>
            </p:cNvSpPr>
            <p:nvPr/>
          </p:nvSpPr>
          <p:spPr>
            <a:xfrm rot="21435692">
              <a:off x="-19017" y="202407"/>
              <a:ext cx="9163050" cy="649224"/>
            </a:xfrm>
            <a:custGeom>
              <a:avLst/>
              <a:gdLst>
                <a:gd name="T1" fmla="*/ 0 w 21600"/>
                <a:gd name="T2" fmla="*/ 0 h 21600"/>
                <a:gd name="T3" fmla="*/ 21600 w 21600"/>
                <a:gd name="T4" fmla="*/ 21600 h 21600"/>
              </a:gdLst>
              <a:ahLst/>
              <a:cxnLst/>
              <a:rect l="T1" t="T2" r="T3" b="T4"/>
              <a:pathLst>
                <a:path w="21600" h="21600">
                  <a:moveTo>
                    <a:pt x="0" y="19777"/>
                  </a:moveTo>
                  <a:cubicBezTo>
                    <a:pt x="1055" y="15109"/>
                    <a:pt x="3454" y="5630"/>
                    <a:pt x="6017" y="5773"/>
                  </a:cubicBezTo>
                  <a:cubicBezTo>
                    <a:pt x="8580" y="5916"/>
                    <a:pt x="12783" y="21599"/>
                    <a:pt x="15380" y="20637"/>
                  </a:cubicBezTo>
                  <a:cubicBezTo>
                    <a:pt x="17977" y="19675"/>
                    <a:pt x="20305" y="4299"/>
                    <a:pt x="21600" y="0"/>
                  </a:cubicBezTo>
                </a:path>
              </a:pathLst>
            </a:custGeom>
            <a:noFill/>
            <a:ln w="10795" cap="flat" cmpd="sng">
              <a:gradFill rotWithShape="1">
                <a:gsLst>
                  <a:gs pos="74000">
                    <a:srgbClr val="E0A208">
                      <a:alpha val="100000"/>
                    </a:srgbClr>
                  </a:gs>
                  <a:gs pos="86000">
                    <a:srgbClr val="000000">
                      <a:alpha val="28627"/>
                    </a:srgbClr>
                  </a:gs>
                  <a:gs pos="16000">
                    <a:srgbClr val="CE116B">
                      <a:alpha val="55686"/>
                    </a:srgbClr>
                  </a:gs>
                </a:gsLst>
                <a:lin ang="5400000" scaled="1"/>
              </a:gradFill>
              <a:prstDash val="solid"/>
              <a:round/>
            </a:ln>
          </p:spPr>
        </p:sp>
        <p:sp>
          <p:nvSpPr>
            <p:cNvPr id="10" name="曲线"/>
            <p:cNvSpPr>
              <a:spLocks/>
            </p:cNvSpPr>
            <p:nvPr/>
          </p:nvSpPr>
          <p:spPr>
            <a:xfrm rot="21435692">
              <a:off x="-14281" y="275861"/>
              <a:ext cx="9175812" cy="530352"/>
            </a:xfrm>
            <a:custGeom>
              <a:avLst/>
              <a:gdLst>
                <a:gd name="T1" fmla="*/ 0 w 21600"/>
                <a:gd name="T2" fmla="*/ 0 h 21600"/>
                <a:gd name="T3" fmla="*/ 21600 w 21600"/>
                <a:gd name="T4" fmla="*/ 21600 h 21600"/>
              </a:gdLst>
              <a:ahLst/>
              <a:cxnLst/>
              <a:rect l="T1" t="T2" r="T3" b="T4"/>
              <a:pathLst>
                <a:path w="21600" h="21600">
                  <a:moveTo>
                    <a:pt x="0" y="18514"/>
                  </a:moveTo>
                  <a:cubicBezTo>
                    <a:pt x="1022" y="16364"/>
                    <a:pt x="3562" y="5412"/>
                    <a:pt x="6136" y="5766"/>
                  </a:cubicBezTo>
                  <a:cubicBezTo>
                    <a:pt x="8709" y="6120"/>
                    <a:pt x="12864" y="21599"/>
                    <a:pt x="15441" y="20638"/>
                  </a:cubicBezTo>
                  <a:cubicBezTo>
                    <a:pt x="18018" y="19677"/>
                    <a:pt x="20318" y="4299"/>
                    <a:pt x="21600" y="0"/>
                  </a:cubicBezTo>
                </a:path>
              </a:pathLst>
            </a:custGeom>
            <a:noFill/>
            <a:ln w="9525" cap="flat" cmpd="sng">
              <a:gradFill rotWithShape="1">
                <a:gsLst>
                  <a:gs pos="74000">
                    <a:srgbClr val="00ADDC">
                      <a:alpha val="100000"/>
                    </a:srgbClr>
                  </a:gs>
                  <a:gs pos="44000">
                    <a:srgbClr val="7FD13B">
                      <a:alpha val="100000"/>
                    </a:srgbClr>
                  </a:gs>
                  <a:gs pos="33000">
                    <a:srgbClr val="EA157A">
                      <a:alpha val="55686"/>
                    </a:srgbClr>
                  </a:gs>
                </a:gsLst>
                <a:lin ang="5400000" scaled="1"/>
              </a:gradFill>
              <a:prstDash val="solid"/>
              <a:round/>
            </a:ln>
          </p:spPr>
        </p:sp>
      </p:grpSp>
    </p:spTree>
    <p:extLst>
      <p:ext uri="{BB962C8B-B14F-4D97-AF65-F5344CB8AC3E}">
        <p14:creationId xmlns:p14="http://schemas.microsoft.com/office/powerpoint/2010/main" val="5695894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5000" b="0" kern="1200">
          <a:solidFill>
            <a:schemeClr val="tx2"/>
          </a:solidFill>
          <a:latin typeface="Calibri" charset="0"/>
          <a:ea typeface="隶书" charset="0"/>
          <a:cs typeface="Calibri" charset="0"/>
        </a:defRPr>
      </a:lvl1pPr>
    </p:titleStyle>
    <p:bodyStyle>
      <a:lvl1pPr marL="274320" indent="-274320" algn="l" defTabSz="914400" eaLnBrk="1" fontAlgn="auto" latinLnBrk="0" hangingPunct="1">
        <a:spcBef>
          <a:spcPct val="20000"/>
        </a:spcBef>
        <a:buClr>
          <a:schemeClr val="accent3"/>
        </a:buClr>
        <a:buSzPct val="95000"/>
        <a:buFont typeface="Wingdings 2" charset="0"/>
        <a:buChar char=""/>
        <a:defRPr sz="2600" kern="1200">
          <a:solidFill>
            <a:schemeClr val="tx1"/>
          </a:solidFill>
          <a:latin typeface="Constantia" charset="0"/>
          <a:ea typeface="宋体" charset="0"/>
          <a:cs typeface="Constantia" charset="0"/>
        </a:defRPr>
      </a:lvl1pPr>
      <a:lvl2pPr marL="640080" indent="-246888" algn="l" defTabSz="914400" eaLnBrk="1" fontAlgn="auto" latinLnBrk="0" hangingPunct="1">
        <a:spcBef>
          <a:spcPct val="20000"/>
        </a:spcBef>
        <a:buClr>
          <a:schemeClr val="accent1"/>
        </a:buClr>
        <a:buSzPct val="85000"/>
        <a:buFont typeface="Wingdings 2" charset="0"/>
        <a:buChar char=""/>
        <a:defRPr sz="2400" kern="1200">
          <a:solidFill>
            <a:schemeClr val="tx1"/>
          </a:solidFill>
          <a:latin typeface="Constantia" charset="0"/>
          <a:ea typeface="宋体" charset="0"/>
          <a:cs typeface="Constantia" charset="0"/>
        </a:defRPr>
      </a:lvl2pPr>
      <a:lvl3pPr marL="914400" indent="-246888" algn="l" defTabSz="914400" eaLnBrk="1" fontAlgn="auto" latinLnBrk="0" hangingPunct="1">
        <a:spcBef>
          <a:spcPct val="20000"/>
        </a:spcBef>
        <a:buClr>
          <a:schemeClr val="accent2"/>
        </a:buClr>
        <a:buSzPct val="70000"/>
        <a:buFont typeface="Wingdings 2" charset="0"/>
        <a:buChar char=""/>
        <a:defRPr sz="2100" kern="1200">
          <a:solidFill>
            <a:schemeClr val="tx1"/>
          </a:solidFill>
          <a:latin typeface="Constantia" charset="0"/>
          <a:ea typeface="宋体" charset="0"/>
          <a:cs typeface="Constantia" charset="0"/>
        </a:defRPr>
      </a:lvl3pPr>
      <a:lvl4pPr marL="1188720" indent="-210312" algn="l" defTabSz="914400" eaLnBrk="1" fontAlgn="auto" latinLnBrk="0" hangingPunct="1">
        <a:spcBef>
          <a:spcPct val="20000"/>
        </a:spcBef>
        <a:buClr>
          <a:schemeClr val="accent3"/>
        </a:buClr>
        <a:buSzPct val="65000"/>
        <a:buFont typeface="Wingdings 2" charset="0"/>
        <a:buChar char=""/>
        <a:defRPr sz="2000" kern="1200">
          <a:solidFill>
            <a:schemeClr val="tx1"/>
          </a:solidFill>
          <a:latin typeface="Constantia" charset="0"/>
          <a:ea typeface="宋体" charset="0"/>
          <a:cs typeface="Constantia" charset="0"/>
        </a:defRPr>
      </a:lvl4pPr>
      <a:lvl5pPr marL="1463040" indent="-210312" algn="l" defTabSz="914400" eaLnBrk="1" fontAlgn="auto" latinLnBrk="0" hangingPunct="1">
        <a:spcBef>
          <a:spcPct val="20000"/>
        </a:spcBef>
        <a:buClr>
          <a:schemeClr val="accent4"/>
        </a:buClr>
        <a:buSzPct val="65000"/>
        <a:buFont typeface="Wingdings 2" charset="0"/>
        <a:buChar char=""/>
        <a:defRPr sz="2000" kern="1200">
          <a:solidFill>
            <a:schemeClr val="tx1"/>
          </a:solidFill>
          <a:latin typeface="Constantia" charset="0"/>
          <a:ea typeface="宋体" charset="0"/>
          <a:cs typeface="Constantia" charset="0"/>
        </a:defRPr>
      </a:lvl5pPr>
      <a:lvl6pPr marL="1737360" indent="-210312" algn="l" defTabSz="914400" eaLnBrk="1" fontAlgn="auto" latinLnBrk="0" hangingPunct="1">
        <a:spcBef>
          <a:spcPct val="20000"/>
        </a:spcBef>
        <a:buClr>
          <a:schemeClr val="accent5"/>
        </a:buClr>
        <a:buSzPct val="80000"/>
        <a:buFont typeface="Wingdings 2" charset="0"/>
        <a:buChar char=""/>
        <a:defRPr sz="1800" kern="1200">
          <a:solidFill>
            <a:schemeClr val="tx1"/>
          </a:solidFill>
          <a:latin typeface="Constantia" charset="0"/>
          <a:ea typeface="宋体" charset="0"/>
          <a:cs typeface="Constantia" charset="0"/>
        </a:defRPr>
      </a:lvl6pPr>
      <a:lvl7pPr marL="1920240" indent="-182880" algn="l" defTabSz="914400" eaLnBrk="1" fontAlgn="auto" latinLnBrk="0" hangingPunct="1">
        <a:spcBef>
          <a:spcPct val="20000"/>
        </a:spcBef>
        <a:buClr>
          <a:schemeClr val="accent6"/>
        </a:buClr>
        <a:buSzPct val="80000"/>
        <a:buFont typeface="Wingdings 2" charset="0"/>
        <a:buChar char=""/>
        <a:defRPr sz="1600" kern="1200" baseline="0">
          <a:solidFill>
            <a:schemeClr val="tx1"/>
          </a:solidFill>
          <a:latin typeface="Constantia" charset="0"/>
          <a:ea typeface="宋体" charset="0"/>
          <a:cs typeface="Constantia" charset="0"/>
        </a:defRPr>
      </a:lvl7pPr>
      <a:lvl8pPr marL="2194559"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8pPr>
      <a:lvl9pPr marL="2194559" indent="-182880" algn="l" defTabSz="914400" eaLnBrk="1" fontAlgn="auto" latinLnBrk="0" hangingPunct="1">
        <a:spcBef>
          <a:spcPct val="20000"/>
        </a:spcBef>
        <a:buClr>
          <a:schemeClr val="tx2"/>
        </a:buClr>
        <a:buChar char="•"/>
        <a:defRPr sz="1600" kern="1200">
          <a:solidFill>
            <a:schemeClr val="tx1"/>
          </a:solidFill>
          <a:latin typeface="Constantia" charset="0"/>
          <a:ea typeface="宋体" charset="0"/>
          <a:cs typeface="Constantia"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728AB2"/>
            </a:gs>
            <a:gs pos="25000">
              <a:srgbClr val="7286A6"/>
            </a:gs>
            <a:gs pos="100000">
              <a:srgbClr val="0C1F3C"/>
            </a:gs>
          </a:gsLst>
          <a:path path="shape">
            <a:fillToRect l="50000" t="50000" r="50000" b="50000"/>
          </a:path>
        </a:gradFill>
        <a:effectLst/>
      </p:bgPr>
    </p:bg>
    <p:spTree>
      <p:nvGrpSpPr>
        <p:cNvPr id="1" name=""/>
        <p:cNvGrpSpPr/>
        <p:nvPr/>
      </p:nvGrpSpPr>
      <p:grpSpPr>
        <a:xfrm>
          <a:off x="0" y="0"/>
          <a:ext cx="0" cy="0"/>
          <a:chOff x="0" y="0"/>
          <a:chExt cx="0" cy="0"/>
        </a:xfrm>
      </p:grpSpPr>
      <p:sp>
        <p:nvSpPr>
          <p:cNvPr id="22" name="文本框"/>
          <p:cNvSpPr>
            <a:spLocks noGrp="1"/>
          </p:cNvSpPr>
          <p:nvPr>
            <p:ph type="ctrTitle"/>
          </p:nvPr>
        </p:nvSpPr>
        <p:spPr>
          <a:xfrm>
            <a:off x="381000" y="2514600"/>
            <a:ext cx="8080248" cy="10668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lnSpc>
                <a:spcPct val="100000"/>
              </a:lnSpc>
              <a:spcBef>
                <a:spcPts val="0"/>
              </a:spcBef>
              <a:spcAft>
                <a:spcPts val="0"/>
              </a:spcAft>
              <a:buNone/>
            </a:pPr>
            <a:r>
              <a:rPr lang="en-US" altLang="zh-CN"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rPr>
              <a:t>KEYLOGGERS AND SECURITY</a:t>
            </a:r>
            <a:endParaRPr lang="zh-CN" altLang="en-US" sz="5000" b="1" i="0" u="none" strike="noStrike" kern="1200" cap="none" spc="0" baseline="0">
              <a:solidFill>
                <a:srgbClr val="FFC000"/>
              </a:solidFill>
              <a:effectLst>
                <a:innerShdw blurRad="69850" dist="43180" dir="5400000">
                  <a:srgbClr val="000000">
                    <a:alpha val="65000"/>
                  </a:srgbClr>
                </a:innerShdw>
              </a:effectLst>
              <a:latin typeface="Calibri" charset="0"/>
              <a:ea typeface="隶书" charset="0"/>
              <a:cs typeface="Calibri" charset="0"/>
            </a:endParaRPr>
          </a:p>
        </p:txBody>
      </p:sp>
      <p:sp>
        <p:nvSpPr>
          <p:cNvPr id="23" name="文本框"/>
          <p:cNvSpPr>
            <a:spLocks noGrp="1"/>
          </p:cNvSpPr>
          <p:nvPr>
            <p:ph type="subTitle" idx="1"/>
          </p:nvPr>
        </p:nvSpPr>
        <p:spPr>
          <a:xfrm>
            <a:off x="1523988" y="4724399"/>
            <a:ext cx="8610600" cy="1600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80000"/>
              </a:lnSpc>
              <a:spcBef>
                <a:spcPct val="20000"/>
              </a:spcBef>
              <a:spcAft>
                <a:spcPts val="0"/>
              </a:spcAft>
              <a:buNone/>
            </a:pPr>
            <a:r>
              <a:rPr lang="en-US" altLang="zh-CN" sz="2000" b="0" i="0" u="none" strike="noStrike" kern="1200" cap="none" spc="0" baseline="0">
                <a:solidFill>
                  <a:schemeClr val="tx1"/>
                </a:solidFill>
                <a:latin typeface="Constantia" charset="0"/>
                <a:ea typeface="宋体" charset="0"/>
                <a:cs typeface="Lucida Sans"/>
              </a:rPr>
              <a:t>Presented by</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a:rPr>
              <a:t>NAME                      : T.JAI AVINASH</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a:rPr>
              <a:t>REG.NO                  :</a:t>
            </a:r>
            <a:r>
              <a:rPr lang="en-US" altLang="zh-CN" sz="1600" b="1" i="0" u="none" strike="noStrike" kern="1200" cap="none" spc="0" baseline="0">
                <a:solidFill>
                  <a:schemeClr val="tx1"/>
                </a:solidFill>
                <a:latin typeface="Calibri" charset="0"/>
                <a:ea typeface="宋体" charset="0"/>
                <a:cs typeface="Lucida Sans"/>
              </a:rPr>
              <a:t>511821104013</a:t>
            </a:r>
            <a:endParaRPr lang="en-US" altLang="zh-CN" sz="1600" b="1" i="0" u="none" strike="noStrike" kern="1200" cap="none" spc="0" baseline="0">
              <a:solidFill>
                <a:schemeClr val="tx1"/>
              </a:solidFill>
              <a:latin typeface="Constantia" charset="0"/>
              <a:ea typeface="宋体" charset="0"/>
              <a:cs typeface="Lucida Sans"/>
            </a:endParaRP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a:rPr>
              <a:t>DEPARTMENT      :COMPUTER SCIENCE &amp; ENGINEERING</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a:rPr>
              <a:t>COLLEGE CODE   :</a:t>
            </a:r>
            <a:r>
              <a:rPr lang="en-US" altLang="zh-CN" sz="1600" b="1" i="0" u="none" strike="noStrike" kern="1200" cap="none" spc="0" baseline="0">
                <a:solidFill>
                  <a:schemeClr val="tx1"/>
                </a:solidFill>
                <a:latin typeface="Calibri" charset="0"/>
                <a:ea typeface="宋体" charset="0"/>
                <a:cs typeface="Lucida Sans"/>
              </a:rPr>
              <a:t>5118  </a:t>
            </a:r>
            <a:r>
              <a:rPr lang="en-US" altLang="zh-CN" sz="1600" b="1" i="0" u="none" strike="noStrike" kern="1200" cap="none" spc="0" baseline="0">
                <a:solidFill>
                  <a:schemeClr val="tx1"/>
                </a:solidFill>
                <a:latin typeface="Constantia" charset="0"/>
                <a:ea typeface="宋体" charset="0"/>
                <a:cs typeface="Lucida Sans"/>
              </a:rPr>
              <a:t>      </a:t>
            </a:r>
          </a:p>
          <a:p>
            <a:pPr marL="0" indent="0" algn="l">
              <a:lnSpc>
                <a:spcPct val="80000"/>
              </a:lnSpc>
              <a:spcBef>
                <a:spcPct val="20000"/>
              </a:spcBef>
              <a:spcAft>
                <a:spcPts val="0"/>
              </a:spcAft>
              <a:buNone/>
            </a:pPr>
            <a:r>
              <a:rPr lang="en-US" altLang="zh-CN" sz="1600" b="1" i="0" u="none" strike="noStrike" kern="1200" cap="none" spc="0" baseline="0">
                <a:solidFill>
                  <a:schemeClr val="tx1"/>
                </a:solidFill>
                <a:latin typeface="Constantia" charset="0"/>
                <a:ea typeface="宋体" charset="0"/>
                <a:cs typeface="Lucida Sans"/>
              </a:rPr>
              <a:t>COLLEGE  NAME :PODHIGAI COLLEGE OF ENGINEERING &amp; TECHNOLOGY  </a:t>
            </a:r>
            <a:endParaRPr lang="zh-CN" altLang="en-US" sz="1600" b="1" i="0" u="none" strike="noStrike" kern="1200" cap="none" spc="0" baseline="0">
              <a:solidFill>
                <a:schemeClr val="tx1"/>
              </a:solidFill>
              <a:latin typeface="Constantia" charset="0"/>
              <a:ea typeface="宋体" charset="0"/>
              <a:cs typeface="Lucida Sans"/>
            </a:endParaRPr>
          </a:p>
        </p:txBody>
      </p:sp>
      <p:sp>
        <p:nvSpPr>
          <p:cNvPr id="24" name="矩形"/>
          <p:cNvSpPr>
            <a:spLocks/>
          </p:cNvSpPr>
          <p:nvPr/>
        </p:nvSpPr>
        <p:spPr>
          <a:xfrm>
            <a:off x="2434412" y="1295399"/>
            <a:ext cx="4784521" cy="910590"/>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5400" b="1" i="0" u="none" strike="noStrike" kern="1200" cap="none" spc="0" baseline="0">
                <a:gradFill>
                  <a:gsLst>
                    <a:gs pos="0">
                      <a:srgbClr val="00443A"/>
                    </a:gs>
                    <a:gs pos="78000">
                      <a:srgbClr val="22E8C7"/>
                    </a:gs>
                    <a:gs pos="100000">
                      <a:srgbClr val="ECFCF9"/>
                    </a:gs>
                  </a:gsLst>
                  <a:lin ang="5400000" scaled="0"/>
                </a:gradFill>
                <a:effectLst>
                  <a:innerShdw blurRad="69850" dist="43180" dir="5400000">
                    <a:srgbClr val="000000">
                      <a:alpha val="65000"/>
                    </a:srgbClr>
                  </a:innerShdw>
                </a:effectLst>
                <a:latin typeface="Constantia" charset="0"/>
                <a:ea typeface="宋体" charset="0"/>
                <a:cs typeface="Constantia" charset="0"/>
              </a:rPr>
              <a:t>CYBER SECURITY</a:t>
            </a:r>
            <a:endParaRPr lang="zh-CN" altLang="en-US" sz="5400" b="1" i="0" u="none" strike="noStrike" kern="1200" cap="none" spc="0" baseline="0">
              <a:gradFill>
                <a:gsLst>
                  <a:gs pos="0">
                    <a:srgbClr val="00443A"/>
                  </a:gs>
                  <a:gs pos="78000">
                    <a:srgbClr val="22E8C7"/>
                  </a:gs>
                  <a:gs pos="100000">
                    <a:srgbClr val="ECFCF9"/>
                  </a:gs>
                </a:gsLst>
                <a:lin ang="5400000" scaled="0"/>
              </a:gradFill>
              <a:effectLst>
                <a:innerShdw blurRad="69850" dist="43180" dir="5400000">
                  <a:srgbClr val="000000">
                    <a:alpha val="65000"/>
                  </a:srgbClr>
                </a:innerShdw>
              </a:effectLst>
              <a:latin typeface="Constantia" charset="0"/>
              <a:ea typeface="宋体" charset="0"/>
              <a:cs typeface="Constantia" charset="0"/>
            </a:endParaRPr>
          </a:p>
        </p:txBody>
      </p:sp>
    </p:spTree>
    <p:extLst>
      <p:ext uri="{BB962C8B-B14F-4D97-AF65-F5344CB8AC3E}">
        <p14:creationId xmlns:p14="http://schemas.microsoft.com/office/powerpoint/2010/main" val="52859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4572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System  Approach</a:t>
            </a:r>
            <a:endParaRPr lang="zh-CN" altLang="en-US" sz="5000" b="0" i="0" u="none" strike="noStrike" kern="1200" cap="none" spc="0" baseline="0">
              <a:solidFill>
                <a:srgbClr val="C00000"/>
              </a:solidFill>
              <a:latin typeface="Calibri" charset="0"/>
              <a:ea typeface="隶书" charset="0"/>
              <a:cs typeface="Lucida Sans"/>
            </a:endParaRPr>
          </a:p>
        </p:txBody>
      </p:sp>
      <p:sp>
        <p:nvSpPr>
          <p:cNvPr id="47" name="文本框"/>
          <p:cNvSpPr>
            <a:spLocks noGrp="1"/>
          </p:cNvSpPr>
          <p:nvPr>
            <p:ph type="body" idx="1"/>
          </p:nvPr>
        </p:nvSpPr>
        <p:spPr>
          <a:xfrm>
            <a:off x="457200" y="1600200"/>
            <a:ext cx="8000999" cy="4572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a:rPr>
              <a:t>*Requirements Gathering*: </a:t>
            </a:r>
            <a:r>
              <a:rPr lang="en-US" altLang="zh-CN" sz="2800" b="0" i="0" u="none" strike="noStrike" kern="1200" cap="none" spc="0" baseline="0">
                <a:solidFill>
                  <a:schemeClr val="tx1"/>
                </a:solidFill>
                <a:latin typeface="Constantia" charset="0"/>
                <a:ea typeface="宋体" charset="0"/>
                <a:cs typeface="Lucida Sans"/>
              </a:rPr>
              <a:t>Begin by gathering requirements from stakeholders to understand their security needs and concerns. Identify key functionalities required to detect, prevent, and mitigate keylogger threats effectively.</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a:rPr>
              <a:t>*Threat Modeling*: </a:t>
            </a:r>
            <a:r>
              <a:rPr lang="en-US" altLang="zh-CN" sz="2800" b="0" i="0" u="none" strike="noStrike" kern="1200" cap="none" spc="0" baseline="0">
                <a:solidFill>
                  <a:schemeClr val="tx1"/>
                </a:solidFill>
                <a:latin typeface="Constantia" charset="0"/>
                <a:ea typeface="宋体" charset="0"/>
                <a:cs typeface="Lucida Sans"/>
              </a:rPr>
              <a:t>Conduct a threat modeling exercise to identify potential attack vectors and vulnerabilities in the system. Consider various scenarios where keyloggers could be deployed and assess their potential impact on data confidentiality, integrity, and availability</a:t>
            </a:r>
            <a:r>
              <a:rPr lang="en-US" altLang="zh-CN" sz="2000" b="0" i="0" u="none" strike="noStrike" kern="1200" cap="none" spc="0" baseline="0">
                <a:solidFill>
                  <a:schemeClr val="tx1"/>
                </a:solidFill>
                <a:latin typeface="Constantia" charset="0"/>
                <a:ea typeface="宋体" charset="0"/>
                <a:cs typeface="Lucida Sans"/>
              </a:rPr>
              <a:t>.</a:t>
            </a:r>
            <a:endParaRPr lang="zh-CN" altLang="en-US" sz="20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224979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8" name="文本框"/>
          <p:cNvSpPr>
            <a:spLocks noGrp="1"/>
          </p:cNvSpPr>
          <p:nvPr>
            <p:ph type="body" idx="1"/>
          </p:nvPr>
        </p:nvSpPr>
        <p:spPr>
          <a:xfrm>
            <a:off x="457200" y="1189037"/>
            <a:ext cx="8229600" cy="5668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a:rPr>
              <a:t>*Architecture Design*: </a:t>
            </a:r>
            <a:r>
              <a:rPr lang="en-US" altLang="zh-CN" sz="2400" b="0" i="0" u="none" strike="noStrike" kern="1200" cap="none" spc="0" baseline="0">
                <a:solidFill>
                  <a:schemeClr val="tx1"/>
                </a:solidFill>
                <a:latin typeface="Constantia" charset="0"/>
                <a:ea typeface="宋体" charset="0"/>
                <a:cs typeface="Lucida Sans"/>
              </a:rPr>
              <a:t>Design the system architecture with security in mind. Implement layers of defense mechanisms such as endpoint security software, encryption, network monitoring, and intrusion detection/prevention systems to detect and prevent keylogger attacks at different points in the system.</a:t>
            </a:r>
          </a:p>
          <a:p>
            <a:pPr marL="274320" indent="-274320" algn="l">
              <a:lnSpc>
                <a:spcPct val="100000"/>
              </a:lnSpc>
              <a:spcBef>
                <a:spcPct val="20000"/>
              </a:spcBef>
              <a:spcAft>
                <a:spcPts val="0"/>
              </a:spcAft>
              <a:buNone/>
            </a:pPr>
            <a:endParaRPr lang="en-US" altLang="zh-CN" sz="2400" b="0" i="0" u="none" strike="noStrike" kern="1200" cap="none" spc="0" baseline="0">
              <a:solidFill>
                <a:schemeClr val="tx1"/>
              </a:solidFill>
              <a:latin typeface="Constantia" charset="0"/>
              <a:ea typeface="宋体" charset="0"/>
              <a:cs typeface="Lucida Sans"/>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a:t>
            </a:r>
            <a:r>
              <a:rPr lang="en-US" altLang="zh-CN" sz="2400" b="1" i="0" u="none" strike="noStrike" kern="1200" cap="none" spc="0" baseline="0">
                <a:solidFill>
                  <a:schemeClr val="tx1"/>
                </a:solidFill>
                <a:latin typeface="Constantia" charset="0"/>
                <a:ea typeface="宋体" charset="0"/>
                <a:cs typeface="Lucida Sans"/>
              </a:rPr>
              <a:t>Secure Coding Practices*: </a:t>
            </a:r>
            <a:r>
              <a:rPr lang="en-US" altLang="zh-CN" sz="2400" b="0" i="0" u="none" strike="noStrike" kern="1200" cap="none" spc="0" baseline="0">
                <a:solidFill>
                  <a:schemeClr val="tx1"/>
                </a:solidFill>
                <a:latin typeface="Constantia" charset="0"/>
                <a:ea typeface="宋体" charset="0"/>
                <a:cs typeface="Lucida Sans"/>
              </a:rPr>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182193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9" name="文本框"/>
          <p:cNvSpPr>
            <a:spLocks noGrp="1"/>
          </p:cNvSpPr>
          <p:nvPr>
            <p:ph type="body" idx="1"/>
          </p:nvPr>
        </p:nvSpPr>
        <p:spPr>
          <a:xfrm>
            <a:off x="381000" y="1066800"/>
            <a:ext cx="8229600" cy="5516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a:t>
            </a:r>
            <a:r>
              <a:rPr lang="en-US" altLang="zh-CN" sz="2400" b="1" i="0" u="none" strike="noStrike" kern="1200" cap="none" spc="0" baseline="0">
                <a:solidFill>
                  <a:schemeClr val="tx1"/>
                </a:solidFill>
                <a:latin typeface="Constantia" charset="0"/>
                <a:ea typeface="宋体" charset="0"/>
                <a:cs typeface="Lucida Sans"/>
              </a:rPr>
              <a:t>Endpoint Security Solutions*: </a:t>
            </a:r>
            <a:r>
              <a:rPr lang="en-US" altLang="zh-CN" sz="2400" b="0" i="0" u="none" strike="noStrike" kern="1200" cap="none" spc="0" baseline="0">
                <a:solidFill>
                  <a:schemeClr val="tx1"/>
                </a:solidFill>
                <a:latin typeface="Constantia" charset="0"/>
                <a:ea typeface="宋体" charset="0"/>
                <a:cs typeface="Lucida Sans"/>
              </a:rPr>
              <a:t>Select and deploy endpoint security solutions that include anti-keylogging features. These solutions should be capable of detecting and blocking keylogger activity on individual devices through techniques such as keystroke encryption, anomaly detection, and behavior monitoring.</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a:t>
            </a:r>
            <a:r>
              <a:rPr lang="en-US" altLang="zh-CN" sz="2400" b="1" i="0" u="none" strike="noStrike" kern="1200" cap="none" spc="0" baseline="0">
                <a:solidFill>
                  <a:schemeClr val="tx1"/>
                </a:solidFill>
                <a:latin typeface="Constantia" charset="0"/>
                <a:ea typeface="宋体" charset="0"/>
                <a:cs typeface="Lucida Sans"/>
              </a:rPr>
              <a:t>Encryption Techniques*: </a:t>
            </a:r>
            <a:r>
              <a:rPr lang="en-US" altLang="zh-CN" sz="2400" b="0" i="0" u="none" strike="noStrike" kern="1200" cap="none" spc="0" baseline="0">
                <a:solidFill>
                  <a:schemeClr val="tx1"/>
                </a:solidFill>
                <a:latin typeface="Constantia" charset="0"/>
                <a:ea typeface="宋体" charset="0"/>
                <a:cs typeface="Lucida Sans"/>
              </a:rPr>
              <a:t>Implement encryption techniques to protect sensitive data from being captured by keyloggers. Use strong encryption algorithms to encrypt communication channels, stored files, and login credentials, making it difficult for attackers to intercept and decipher the encrypted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37362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457200" y="7620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a:rPr>
              <a:t>*Network Monitoring Tools*: </a:t>
            </a:r>
            <a:r>
              <a:rPr lang="en-US" altLang="zh-CN" sz="2400" b="0" i="0" u="none" strike="noStrike" kern="1200" cap="none" spc="0" baseline="0">
                <a:solidFill>
                  <a:schemeClr val="tx1"/>
                </a:solidFill>
                <a:latin typeface="Constantia" charset="0"/>
                <a:ea typeface="宋体" charset="0"/>
                <a:cs typeface="Lucida Sans"/>
              </a:rPr>
              <a:t>Deploy network monitoring tools to detect and analyze traffic patterns for signs of keylogger activity. Use intrusion detection systems (IDS) and intrusion prevention systems (IPS) to identify anomalous behavior indicative of keylogger activity and take immediate action to block or mitigate threats.</a:t>
            </a:r>
            <a:endParaRPr lang="en-US" altLang="zh-CN" sz="2400" b="1" i="0" u="none" strike="noStrike" kern="1200" cap="none" spc="0" baseline="0">
              <a:solidFill>
                <a:schemeClr val="tx1"/>
              </a:solidFill>
              <a:latin typeface="Constantia" charset="0"/>
              <a:ea typeface="宋体" charset="0"/>
              <a:cs typeface="Lucida Sans"/>
            </a:endParaRP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a:rPr>
              <a:t>*Continuous Monitoring and Incident Response*: </a:t>
            </a:r>
            <a:r>
              <a:rPr lang="en-US" altLang="zh-CN" sz="2400" b="0" i="0" u="none" strike="noStrike" kern="1200" cap="none" spc="0" baseline="0">
                <a:solidFill>
                  <a:schemeClr val="tx1"/>
                </a:solidFill>
                <a:latin typeface="Constantia" charset="0"/>
                <a:ea typeface="宋体" charset="0"/>
                <a:cs typeface="Lucida Sans"/>
              </a:rPr>
              <a:t>Implement continuous monitoring solutions to detect and respond to keylogger threats in real-time. Develop incident response plans that outline steps for containing, investigating, and mitigating keylogger incidents to minimize their impact on the organization</a:t>
            </a:r>
            <a:endParaRPr lang="en-US" altLang="zh-CN" sz="2400" b="1" i="0" u="none" strike="noStrike" kern="1200" cap="none" spc="0" baseline="0">
              <a:solidFill>
                <a:schemeClr val="tx1"/>
              </a:solidFill>
              <a:latin typeface="Constantia" charset="0"/>
              <a:ea typeface="宋体" charset="0"/>
              <a:cs typeface="Lucida Sans"/>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471758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1"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*Regular Updates and Patch Management*: </a:t>
            </a:r>
            <a:r>
              <a:rPr lang="en-US" altLang="zh-CN" sz="2600" b="0" i="0" u="none" strike="noStrike" kern="1200" cap="none" spc="0" baseline="0">
                <a:solidFill>
                  <a:schemeClr val="tx1"/>
                </a:solidFill>
                <a:latin typeface="Constantia" charset="0"/>
                <a:ea typeface="宋体" charset="0"/>
                <a:cs typeface="Lucida Sans"/>
              </a:rPr>
              <a:t>Maintain up-to-date software and systems with regular patch management procedures. Promptly apply security patches and updates to mitigate vulnerabilities that could be exploited by keyloggers to gain unauthorized access.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1" i="0" u="none" strike="noStrike" kern="1200" cap="none" spc="0" baseline="0">
              <a:solidFill>
                <a:schemeClr val="tx1"/>
              </a:solidFill>
              <a:latin typeface="Constantia" charset="0"/>
              <a:ea typeface="宋体" charset="0"/>
              <a:cs typeface="Lucida Sans"/>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*Security Testing*:</a:t>
            </a:r>
            <a:r>
              <a:rPr lang="en-US" altLang="zh-CN" sz="2600" b="0" i="0" u="none" strike="noStrike" kern="1200" cap="none" spc="0" baseline="0">
                <a:solidFill>
                  <a:schemeClr val="tx1"/>
                </a:solidFill>
                <a:latin typeface="Constantia" charset="0"/>
                <a:ea typeface="宋体" charset="0"/>
                <a:cs typeface="Lucida Sans"/>
              </a:rPr>
              <a:t> Conduct thorough security testing throughout the development lifecycle to identify and address potential security weaknesses and vulnerabilities. Perform penetration testing, vulnerability scanning, and code review to ensure the system is resilient against keylogger attacks</a:t>
            </a: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541499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33400" y="3048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Algorithm &amp; Deployment</a:t>
            </a:r>
            <a:endParaRPr lang="zh-CN" altLang="en-US" sz="5000" b="0" i="0" u="none" strike="noStrike" kern="1200" cap="none" spc="0" baseline="0">
              <a:solidFill>
                <a:srgbClr val="C00000"/>
              </a:solidFill>
              <a:latin typeface="Calibri" charset="0"/>
              <a:ea typeface="隶书" charset="0"/>
              <a:cs typeface="Lucida Sans"/>
            </a:endParaRPr>
          </a:p>
        </p:txBody>
      </p:sp>
      <p:sp>
        <p:nvSpPr>
          <p:cNvPr id="53" name="文本框"/>
          <p:cNvSpPr>
            <a:spLocks noGrp="1"/>
          </p:cNvSpPr>
          <p:nvPr>
            <p:ph type="body" idx="1"/>
          </p:nvPr>
        </p:nvSpPr>
        <p:spPr>
          <a:xfrm>
            <a:off x="457200" y="1600200"/>
            <a:ext cx="8229600" cy="4876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1. </a:t>
            </a:r>
            <a:r>
              <a:rPr lang="en-US" altLang="zh-CN" sz="2400" b="1" i="0" u="none" strike="noStrike" kern="1200" cap="none" spc="0" baseline="0">
                <a:solidFill>
                  <a:schemeClr val="tx1"/>
                </a:solidFill>
                <a:latin typeface="Constantia" charset="0"/>
                <a:ea typeface="宋体" charset="0"/>
                <a:cs typeface="Lucida Sans"/>
              </a:rPr>
              <a:t>*Input*: </a:t>
            </a:r>
            <a:r>
              <a:rPr lang="en-US" altLang="zh-CN" sz="2400" b="0" i="0" u="none" strike="noStrike" kern="1200" cap="none" spc="0" baseline="0">
                <a:solidFill>
                  <a:schemeClr val="tx1"/>
                </a:solidFill>
                <a:latin typeface="Constantia" charset="0"/>
                <a:ea typeface="宋体" charset="0"/>
                <a:cs typeface="Lucida Sans"/>
              </a:rPr>
              <a:t>Monitor user input events such as keystrokes, mouse clicks, and system calls.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2. </a:t>
            </a:r>
            <a:r>
              <a:rPr lang="en-US" altLang="zh-CN" sz="2400" b="1" i="0" u="none" strike="noStrike" kern="1200" cap="none" spc="0" baseline="0">
                <a:solidFill>
                  <a:schemeClr val="tx1"/>
                </a:solidFill>
                <a:latin typeface="Constantia" charset="0"/>
                <a:ea typeface="宋体" charset="0"/>
                <a:cs typeface="Lucida Sans"/>
              </a:rPr>
              <a:t>*Preprocessing*: </a:t>
            </a:r>
            <a:r>
              <a:rPr lang="en-US" altLang="zh-CN" sz="2400" b="0" i="0" u="none" strike="noStrike" kern="1200" cap="none" spc="0" baseline="0">
                <a:solidFill>
                  <a:schemeClr val="tx1"/>
                </a:solidFill>
                <a:latin typeface="Constantia" charset="0"/>
                <a:ea typeface="宋体" charset="0"/>
                <a:cs typeface="Lucida Sans"/>
              </a:rPr>
              <a:t>Analyze input events and extract relevant information such as keystrokes, window titles, and application contexts.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3. </a:t>
            </a:r>
            <a:r>
              <a:rPr lang="en-US" altLang="zh-CN" sz="2400" b="1" i="0" u="none" strike="noStrike" kern="1200" cap="none" spc="0" baseline="0">
                <a:solidFill>
                  <a:schemeClr val="tx1"/>
                </a:solidFill>
                <a:latin typeface="Constantia" charset="0"/>
                <a:ea typeface="宋体" charset="0"/>
                <a:cs typeface="Lucida Sans"/>
              </a:rPr>
              <a:t>*Feature Extraction*: </a:t>
            </a:r>
            <a:r>
              <a:rPr lang="en-US" altLang="zh-CN" sz="2400" b="0" i="0" u="none" strike="noStrike" kern="1200" cap="none" spc="0" baseline="0">
                <a:solidFill>
                  <a:schemeClr val="tx1"/>
                </a:solidFill>
                <a:latin typeface="Constantia" charset="0"/>
                <a:ea typeface="宋体" charset="0"/>
                <a:cs typeface="Lucida Sans"/>
              </a:rPr>
              <a:t>Extract features from input events, including keystroke timing, frequency, and context information.</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4. </a:t>
            </a:r>
            <a:r>
              <a:rPr lang="en-US" altLang="zh-CN" sz="2400" b="1" i="0" u="none" strike="noStrike" kern="1200" cap="none" spc="0" baseline="0">
                <a:solidFill>
                  <a:schemeClr val="tx1"/>
                </a:solidFill>
                <a:latin typeface="Constantia" charset="0"/>
                <a:ea typeface="宋体" charset="0"/>
                <a:cs typeface="Lucida Sans"/>
              </a:rPr>
              <a:t>*Model Training*: </a:t>
            </a:r>
            <a:r>
              <a:rPr lang="en-US" altLang="zh-CN" sz="2400" b="0" i="0" u="none" strike="noStrike" kern="1200" cap="none" spc="0" baseline="0">
                <a:solidFill>
                  <a:schemeClr val="tx1"/>
                </a:solidFill>
                <a:latin typeface="Constantia" charset="0"/>
                <a:ea typeface="宋体" charset="0"/>
                <a:cs typeface="Lucida Sans"/>
              </a:rPr>
              <a:t>Train machine learning models on labeled data to classify input events as either legitimate or suspicious.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5. </a:t>
            </a:r>
            <a:r>
              <a:rPr lang="en-US" altLang="zh-CN" sz="2400" b="1" i="0" u="none" strike="noStrike" kern="1200" cap="none" spc="0" baseline="0">
                <a:solidFill>
                  <a:schemeClr val="tx1"/>
                </a:solidFill>
                <a:latin typeface="Constantia" charset="0"/>
                <a:ea typeface="宋体" charset="0"/>
                <a:cs typeface="Lucida Sans"/>
              </a:rPr>
              <a:t>*Detection*: </a:t>
            </a:r>
            <a:r>
              <a:rPr lang="en-US" altLang="zh-CN" sz="2400" b="0" i="0" u="none" strike="noStrike" kern="1200" cap="none" spc="0" baseline="0">
                <a:solidFill>
                  <a:schemeClr val="tx1"/>
                </a:solidFill>
                <a:latin typeface="Constantia" charset="0"/>
                <a:ea typeface="宋体" charset="0"/>
                <a:cs typeface="Lucida Sans"/>
              </a:rPr>
              <a:t>Apply trained models to classify incoming input events in real-time. Flag events that are classified as suspicious based</a:t>
            </a: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60883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4"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Result</a:t>
            </a:r>
            <a:endParaRPr lang="zh-CN" altLang="en-US" sz="5000" b="0" i="0" u="none" strike="noStrike" kern="1200" cap="none" spc="0" baseline="0">
              <a:solidFill>
                <a:srgbClr val="C00000"/>
              </a:solidFill>
              <a:latin typeface="Calibri" charset="0"/>
              <a:ea typeface="隶书" charset="0"/>
              <a:cs typeface="Lucida Sans"/>
            </a:endParaRPr>
          </a:p>
        </p:txBody>
      </p:sp>
      <p:sp>
        <p:nvSpPr>
          <p:cNvPr id="55"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a:rPr>
              <a:t>*Input*: Keylogger attempts to capture sensitive information from the system.</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a:rPr>
              <a:t>*Output*:- Feature Extraction: Detects unauthorized access attempts or abnormal system behavior.- Model Prediction: Predicted as suspicious based on known keylogger behavior patterns.-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a:rPr>
              <a:t>Input is blocked, and an alarm is triggered. System administrator notified for further investigation.</a:t>
            </a:r>
            <a:endParaRPr lang="zh-CN" altLang="en-US" sz="26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711027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57200" y="5334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Conclusion</a:t>
            </a:r>
            <a:endParaRPr lang="zh-CN" altLang="en-US" sz="5000" b="0" i="0" u="none" strike="noStrike" kern="1200" cap="none" spc="0" baseline="0">
              <a:solidFill>
                <a:srgbClr val="C00000"/>
              </a:solidFill>
              <a:latin typeface="Calibri" charset="0"/>
              <a:ea typeface="隶书" charset="0"/>
              <a:cs typeface="Lucida Sans"/>
            </a:endParaRPr>
          </a:p>
        </p:txBody>
      </p:sp>
      <p:sp>
        <p:nvSpPr>
          <p:cNvPr id="57"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zh-CN" altLang="en-US" sz="26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338455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58" name="文本框"/>
          <p:cNvSpPr>
            <a:spLocks noGrp="1"/>
          </p:cNvSpPr>
          <p:nvPr>
            <p:ph type="title"/>
          </p:nvPr>
        </p:nvSpPr>
        <p:spPr>
          <a:xfrm>
            <a:off x="457200" y="1219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500" b="1" i="0" u="none" strike="noStrike" kern="1200" cap="none" spc="0" baseline="0">
                <a:solidFill>
                  <a:srgbClr val="C00000"/>
                </a:solidFill>
                <a:latin typeface="Arial" charset="0"/>
                <a:ea typeface="隶书" charset="0"/>
                <a:cs typeface="Arial" charset="0"/>
              </a:rPr>
              <a:t>Future scope</a:t>
            </a:r>
            <a:r>
              <a:rPr lang="zh-CN" altLang="en-US" sz="4500" b="1" i="0" u="none" strike="noStrike" kern="1200" cap="none" spc="0" baseline="0">
                <a:solidFill>
                  <a:srgbClr val="C00000"/>
                </a:solidFill>
                <a:latin typeface="Arial" charset="0"/>
                <a:ea typeface="隶书" charset="0"/>
                <a:cs typeface="Arial" charset="0"/>
              </a:rPr>
              <a:t/>
            </a:r>
            <a:br>
              <a:rPr lang="zh-CN" altLang="en-US" sz="4500" b="1" i="0" u="none" strike="noStrike" kern="1200" cap="none" spc="0" baseline="0">
                <a:solidFill>
                  <a:srgbClr val="C00000"/>
                </a:solidFill>
                <a:latin typeface="Arial" charset="0"/>
                <a:ea typeface="隶书" charset="0"/>
                <a:cs typeface="Arial" charset="0"/>
              </a:rPr>
            </a:br>
            <a:endParaRPr lang="zh-CN" altLang="en-US" sz="4500" b="0" i="0" u="none" strike="noStrike" kern="1200" cap="none" spc="0" baseline="0">
              <a:solidFill>
                <a:srgbClr val="C00000"/>
              </a:solidFill>
              <a:latin typeface="Calibri" charset="0"/>
              <a:ea typeface="隶书" charset="0"/>
              <a:cs typeface="Lucida Sans"/>
            </a:endParaRPr>
          </a:p>
        </p:txBody>
      </p:sp>
      <p:sp>
        <p:nvSpPr>
          <p:cNvPr id="59" name="文本框"/>
          <p:cNvSpPr>
            <a:spLocks noGrp="1"/>
          </p:cNvSpPr>
          <p:nvPr>
            <p:ph type="body" idx="1"/>
          </p:nvPr>
        </p:nvSpPr>
        <p:spPr>
          <a:xfrm>
            <a:off x="381000" y="20574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宋体" charset="0"/>
                <a:cs typeface="Lucida Sans"/>
              </a:rPr>
              <a:t>Keyloggers can be useful for organizations in increasing security, tracking suspicious activity, and maintaining corporate guidelines. However, keyloggers can also be a matter of computer privacy concern, as they can transmit names, passwords, and other corporate information to unauthorized third parties. For this reason, it's important to inform employees about keylogging to avoid legal responsibility and mistrust. </a:t>
            </a:r>
            <a:endParaRPr lang="zh-CN" altLang="en-US" sz="26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499396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Calibri" charset="0"/>
                <a:cs typeface="Arial" charset="0"/>
              </a:rPr>
              <a:t>References</a:t>
            </a:r>
            <a:endParaRPr lang="zh-CN" altLang="en-US" sz="5000" b="0" i="0" u="none" strike="noStrike" kern="1200" cap="none" spc="0" baseline="0">
              <a:solidFill>
                <a:srgbClr val="C00000"/>
              </a:solidFill>
              <a:latin typeface="Calibri" charset="0"/>
              <a:ea typeface="隶书" charset="0"/>
              <a:cs typeface="Lucida Sans"/>
            </a:endParaRPr>
          </a:p>
        </p:txBody>
      </p:sp>
      <p:sp>
        <p:nvSpPr>
          <p:cNvPr id="61"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a:rPr>
              <a:t>S. Bhatia, S. Jain, &amp; S. Sharma. (2020). "A Comparative Study of Keylogger Detection Techniques." In 2020 Fourth International Conference on I-SMAC (IoT in Social, Mobile, Analytics and Cloud) (I-SMAC) (pp. 259-264). IEEE.</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000" b="0" i="0" u="none" strike="noStrike" kern="1200" cap="none" spc="0" baseline="0">
                <a:solidFill>
                  <a:schemeClr val="tx1"/>
                </a:solidFill>
                <a:latin typeface="Constantia" charset="0"/>
                <a:ea typeface="宋体" charset="0"/>
                <a:cs typeface="Lucida Sans"/>
              </a:rPr>
              <a:t>CHATGPT</a:t>
            </a:r>
            <a:endParaRPr lang="zh-CN" altLang="en-US" sz="20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3063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5" name="文本框"/>
          <p:cNvSpPr>
            <a:spLocks noGrp="1"/>
          </p:cNvSpPr>
          <p:nvPr>
            <p:ph type="title"/>
          </p:nvPr>
        </p:nvSpPr>
        <p:spPr>
          <a:xfrm>
            <a:off x="457200" y="704088"/>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0" i="0" u="none" strike="noStrike" kern="1200" cap="none" spc="0" baseline="0">
                <a:solidFill>
                  <a:schemeClr val="tx2"/>
                </a:solidFill>
                <a:latin typeface="Calibri" charset="0"/>
                <a:ea typeface="隶书" charset="0"/>
                <a:cs typeface="Lucida Sans"/>
              </a:rPr>
              <a:t>OUTLINE</a:t>
            </a:r>
            <a:endParaRPr lang="zh-CN" altLang="en-US" sz="5000" b="0" i="0" u="none" strike="noStrike" kern="1200" cap="none" spc="0" baseline="0">
              <a:solidFill>
                <a:schemeClr val="tx2"/>
              </a:solidFill>
              <a:latin typeface="Calibri" charset="0"/>
              <a:ea typeface="隶书" charset="0"/>
              <a:cs typeface="Lucida Sans"/>
            </a:endParaRPr>
          </a:p>
        </p:txBody>
      </p:sp>
      <p:sp>
        <p:nvSpPr>
          <p:cNvPr id="36"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Problem Statement</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Proposed System/Solution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alibri" charset="0"/>
              </a:rPr>
              <a:t>System </a:t>
            </a:r>
            <a:r>
              <a:rPr lang="en-US" altLang="zh-CN" sz="2600" b="0" i="0" u="none" strike="noStrike" kern="1200" cap="none" spc="0" baseline="0">
                <a:solidFill>
                  <a:schemeClr val="tx1"/>
                </a:solidFill>
                <a:latin typeface="Constantia" charset="0"/>
                <a:ea typeface="Constantia" charset="0"/>
                <a:cs typeface="Constantia" charset="0"/>
              </a:rPr>
              <a:t>Development Approach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Constantia" charset="0"/>
              </a:rPr>
              <a:t>Algorithm &amp; Deployment  </a:t>
            </a:r>
            <a:endParaRPr lang="en-US" altLang="zh-CN" sz="2600" b="0" i="0" u="none" strike="noStrike" kern="1200" cap="none" spc="0" baseline="0">
              <a:solidFill>
                <a:schemeClr val="tx1"/>
              </a:solidFill>
              <a:latin typeface="Constantia" charset="0"/>
              <a:ea typeface="宋体" charset="0"/>
              <a:cs typeface="Calibri"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Result </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Conclusion</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Future Scope</a:t>
            </a:r>
          </a:p>
          <a:p>
            <a:pPr marL="305435" indent="-305435" algn="l">
              <a:lnSpc>
                <a:spcPct val="100000"/>
              </a:lnSpc>
              <a:spcBef>
                <a:spcPct val="20000"/>
              </a:spcBef>
              <a:spcAft>
                <a:spcPts val="0"/>
              </a:spcAft>
              <a:buClr>
                <a:schemeClr val="accent3"/>
              </a:buClr>
              <a:buSzPct val="95000"/>
              <a:buFont typeface="Wingdings 2" charset="0"/>
              <a:buChar char=""/>
            </a:pPr>
            <a:r>
              <a:rPr lang="en-US" altLang="zh-CN" sz="2600" b="0" i="0" u="none" strike="noStrike" kern="1200" cap="none" spc="0" baseline="0">
                <a:solidFill>
                  <a:schemeClr val="tx1"/>
                </a:solidFill>
                <a:latin typeface="Constantia" charset="0"/>
                <a:ea typeface="Constantia" charset="0"/>
                <a:cs typeface="Arial" charset="0"/>
              </a:rPr>
              <a:t>References</a:t>
            </a:r>
            <a:endParaRPr lang="en-US" altLang="zh-CN" sz="2600" b="0" i="0" u="none" strike="noStrike" kern="1200" cap="none" spc="0" baseline="0">
              <a:solidFill>
                <a:schemeClr val="tx1"/>
              </a:solidFill>
              <a:latin typeface="Constantia" charset="0"/>
              <a:ea typeface="宋体" charset="0"/>
              <a:cs typeface="Arial" charset="0"/>
            </a:endParaRPr>
          </a:p>
          <a:p>
            <a:pPr marL="305435" indent="-305435" algn="l">
              <a:lnSpc>
                <a:spcPct val="10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Arial" charset="0"/>
            </a:endParaRP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214642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547812" y="1233487"/>
            <a:ext cx="6048375" cy="4391025"/>
          </a:xfrm>
          <a:prstGeom prst="rect">
            <a:avLst/>
          </a:prstGeom>
        </p:spPr>
      </p:pic>
    </p:spTree>
    <p:extLst>
      <p:ext uri="{BB962C8B-B14F-4D97-AF65-F5344CB8AC3E}">
        <p14:creationId xmlns:p14="http://schemas.microsoft.com/office/powerpoint/2010/main" val="225484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457200" y="2819400"/>
            <a:ext cx="8229600" cy="1143000"/>
          </a:xfrm>
          <a:prstGeom prst="rect">
            <a:avLst/>
          </a:prstGeom>
          <a:solidFill>
            <a:schemeClr val="accent2"/>
          </a:solid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000" b="1" i="0" u="none" strike="noStrike" kern="1200" cap="none" spc="0" baseline="0">
                <a:solidFill>
                  <a:schemeClr val="accent6"/>
                </a:solidFill>
                <a:latin typeface="Arial" charset="0"/>
                <a:ea typeface="隶书" charset="0"/>
                <a:cs typeface="Arial" charset="0"/>
              </a:rPr>
              <a:t>THANK YOU</a:t>
            </a:r>
            <a:endParaRPr lang="zh-CN" altLang="en-US" sz="5000" b="0" i="0" u="none" strike="noStrike" kern="1200" cap="none" spc="0" baseline="0">
              <a:solidFill>
                <a:schemeClr val="accent6"/>
              </a:solidFill>
              <a:latin typeface="Calibri" charset="0"/>
              <a:ea typeface="隶书" charset="0"/>
              <a:cs typeface="Lucida Sans"/>
            </a:endParaRPr>
          </a:p>
        </p:txBody>
      </p:sp>
    </p:spTree>
    <p:extLst>
      <p:ext uri="{BB962C8B-B14F-4D97-AF65-F5344CB8AC3E}">
        <p14:creationId xmlns:p14="http://schemas.microsoft.com/office/powerpoint/2010/main" val="149958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7" name="文本框"/>
          <p:cNvSpPr>
            <a:spLocks noGrp="1"/>
          </p:cNvSpPr>
          <p:nvPr>
            <p:ph type="title"/>
          </p:nvPr>
        </p:nvSpPr>
        <p:spPr>
          <a:xfrm>
            <a:off x="533400" y="4572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Problem Statement</a:t>
            </a:r>
            <a:endParaRPr lang="zh-CN" altLang="en-US" sz="5000" b="0" i="0" u="none" strike="noStrike" kern="1200" cap="none" spc="0" baseline="0">
              <a:solidFill>
                <a:srgbClr val="C00000"/>
              </a:solidFill>
              <a:latin typeface="Calibri" charset="0"/>
              <a:ea typeface="隶书" charset="0"/>
              <a:cs typeface="Lucida Sans"/>
            </a:endParaRPr>
          </a:p>
        </p:txBody>
      </p:sp>
      <p:sp>
        <p:nvSpPr>
          <p:cNvPr id="38" name="文本框"/>
          <p:cNvSpPr>
            <a:spLocks noGrp="1"/>
          </p:cNvSpPr>
          <p:nvPr>
            <p:ph type="body" idx="1"/>
          </p:nvPr>
        </p:nvSpPr>
        <p:spPr>
          <a:xfrm>
            <a:off x="457200" y="193548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 </a:t>
            </a:r>
            <a:r>
              <a:rPr lang="en-US" altLang="zh-CN" sz="2400" b="1" i="0" u="none" strike="noStrike" kern="1200" cap="none" spc="0" baseline="0">
                <a:solidFill>
                  <a:schemeClr val="tx1"/>
                </a:solidFill>
                <a:latin typeface="Constantia" charset="0"/>
                <a:ea typeface="宋体" charset="0"/>
                <a:cs typeface="Lucida Sans"/>
              </a:rPr>
              <a:t>*Identification of Threats*: </a:t>
            </a:r>
            <a:r>
              <a:rPr lang="en-US" altLang="zh-CN" sz="2400" b="0" i="0" u="none" strike="noStrike" kern="1200" cap="none" spc="0" baseline="0">
                <a:solidFill>
                  <a:schemeClr val="tx1"/>
                </a:solidFill>
                <a:latin typeface="Constantia" charset="0"/>
                <a:ea typeface="宋体" charset="0"/>
                <a:cs typeface="Lucida Sans"/>
              </a:rPr>
              <a:t>Describe the potential risks associated with keyloggers, including unauthorized access to sensitive information such as passwords, credit card details, and personal communications.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0" i="0" u="none" strike="noStrike" kern="1200" cap="none" spc="0" baseline="0">
                <a:solidFill>
                  <a:schemeClr val="tx1"/>
                </a:solidFill>
                <a:latin typeface="Constantia" charset="0"/>
                <a:ea typeface="宋体" charset="0"/>
                <a:cs typeface="Lucida Sans"/>
              </a:rPr>
              <a:t> </a:t>
            </a:r>
            <a:r>
              <a:rPr lang="en-US" altLang="zh-CN" sz="2400" b="1" i="0" u="none" strike="noStrike" kern="1200" cap="none" spc="0" baseline="0">
                <a:solidFill>
                  <a:schemeClr val="tx1"/>
                </a:solidFill>
                <a:latin typeface="Constantia" charset="0"/>
                <a:ea typeface="宋体" charset="0"/>
                <a:cs typeface="Lucida Sans"/>
              </a:rPr>
              <a:t>*Impact Assessment*: </a:t>
            </a:r>
            <a:r>
              <a:rPr lang="en-US" altLang="zh-CN" sz="2400" b="0" i="0" u="none" strike="noStrike" kern="1200" cap="none" spc="0" baseline="0">
                <a:solidFill>
                  <a:schemeClr val="tx1"/>
                </a:solidFill>
                <a:latin typeface="Constantia" charset="0"/>
                <a:ea typeface="宋体" charset="0"/>
                <a:cs typeface="Lucida Sans"/>
              </a:rPr>
              <a:t>Analyze the potential impact of a keylogger attack on individuals, businesses, or organizations, including financial losses, reputational damage, and legal implications.</a:t>
            </a:r>
          </a:p>
          <a:p>
            <a:pPr marL="274320" indent="-274320" algn="l">
              <a:lnSpc>
                <a:spcPct val="9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a:rPr>
              <a:t> *Detection and Prevention*: </a:t>
            </a:r>
            <a:r>
              <a:rPr lang="en-US" altLang="zh-CN" sz="2400" b="0" i="0" u="none" strike="noStrike" kern="1200" cap="none" spc="0" baseline="0">
                <a:solidFill>
                  <a:schemeClr val="tx1"/>
                </a:solidFill>
                <a:latin typeface="Constantia" charset="0"/>
                <a:ea typeface="宋体" charset="0"/>
                <a:cs typeface="Lucida Sans"/>
              </a:rPr>
              <a:t>Outline strategies for detecting and preventing keylogger attacks, such as implementing robust antivirus software, using intrusion detection systems, and employing encryption techniques.</a:t>
            </a:r>
          </a:p>
          <a:p>
            <a:pPr marL="274320" indent="-274320" algn="l">
              <a:lnSpc>
                <a:spcPct val="9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46471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39" name="文本框"/>
          <p:cNvSpPr>
            <a:spLocks noGrp="1"/>
          </p:cNvSpPr>
          <p:nvPr>
            <p:ph type="body" idx="1"/>
          </p:nvPr>
        </p:nvSpPr>
        <p:spPr>
          <a:xfrm>
            <a:off x="381000" y="1143000"/>
            <a:ext cx="8229600" cy="4953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a:rPr>
              <a:t>*User Awareness*: </a:t>
            </a:r>
            <a:r>
              <a:rPr lang="en-US" altLang="zh-CN" sz="2800" b="0" i="0" u="none" strike="noStrike" kern="1200" cap="none" spc="0" baseline="0">
                <a:solidFill>
                  <a:schemeClr val="tx1"/>
                </a:solidFill>
                <a:latin typeface="Constantia" charset="0"/>
                <a:ea typeface="宋体" charset="0"/>
                <a:cs typeface="Lucida Sans"/>
              </a:rPr>
              <a:t>Emphasize the importance of user awareness and education in recognizing the signs of keylogger activity, such as unusual system behavior or unexpected data transmissions.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800" b="1" i="0" u="none" strike="noStrike" kern="1200" cap="none" spc="0" baseline="0">
                <a:solidFill>
                  <a:schemeClr val="tx1"/>
                </a:solidFill>
                <a:latin typeface="Constantia" charset="0"/>
                <a:ea typeface="宋体" charset="0"/>
                <a:cs typeface="Lucida Sans"/>
              </a:rPr>
              <a:t>*Regulatory Compliance*: </a:t>
            </a:r>
            <a:r>
              <a:rPr lang="en-US" altLang="zh-CN" sz="2800" b="0" i="0" u="none" strike="noStrike" kern="1200" cap="none" spc="0" baseline="0">
                <a:solidFill>
                  <a:schemeClr val="tx1"/>
                </a:solidFill>
                <a:latin typeface="Constantia" charset="0"/>
                <a:ea typeface="宋体" charset="0"/>
                <a:cs typeface="Lucida Sans"/>
              </a:rPr>
              <a:t>Address relevant regulatory requirements and industry standards related to data protection and cybersecurity, such as GDPR, HIPAA, or PCI DSS, and how they apply to mitigating keylogger risks.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64198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0" name="文本框"/>
          <p:cNvSpPr>
            <a:spLocks noGrp="1"/>
          </p:cNvSpPr>
          <p:nvPr>
            <p:ph type="body" idx="1"/>
          </p:nvPr>
        </p:nvSpPr>
        <p:spPr>
          <a:xfrm>
            <a:off x="381000" y="14478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*Technological Solutions*: </a:t>
            </a:r>
            <a:r>
              <a:rPr lang="en-US" altLang="zh-CN" sz="2600" b="0" i="0" u="none" strike="noStrike" kern="1200" cap="none" spc="0" baseline="0">
                <a:solidFill>
                  <a:schemeClr val="tx1"/>
                </a:solidFill>
                <a:latin typeface="Constantia" charset="0"/>
                <a:ea typeface="宋体" charset="0"/>
                <a:cs typeface="Lucida Sans"/>
              </a:rPr>
              <a:t>Explore technological solutions for mitigating keylogger threats, such as behavior-based anomaly detection, secure coding practices, and endpoint security solutions.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*Continuous Monitoring and Response*</a:t>
            </a:r>
            <a:r>
              <a:rPr lang="en-US" altLang="zh-CN" sz="2600" b="0" i="0" u="none" strike="noStrike" kern="1200" cap="none" spc="0" baseline="0">
                <a:solidFill>
                  <a:schemeClr val="tx1"/>
                </a:solidFill>
                <a:latin typeface="Constantia" charset="0"/>
                <a:ea typeface="宋体" charset="0"/>
                <a:cs typeface="Lucida Sans"/>
              </a:rPr>
              <a:t>: Highlight the need for continuous monitoring of systems and networks for signs of keylogger activity, as well as establishing incident response protocols to mitigate the impact of successful attacks.</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73645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457200" y="381000"/>
            <a:ext cx="8229600" cy="11430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000" b="1" i="0" u="none" strike="noStrike" kern="1200" cap="none" spc="0" baseline="0">
                <a:solidFill>
                  <a:srgbClr val="C00000"/>
                </a:solidFill>
                <a:latin typeface="Arial" charset="0"/>
                <a:ea typeface="隶书" charset="0"/>
                <a:cs typeface="Arial" charset="0"/>
              </a:rPr>
              <a:t>Proposed</a:t>
            </a:r>
            <a:r>
              <a:rPr lang="en-US" altLang="zh-CN" sz="5000" b="1" i="0" u="none" strike="noStrike" kern="1200" cap="none" spc="0" baseline="0">
                <a:solidFill>
                  <a:schemeClr val="accent1"/>
                </a:solidFill>
                <a:latin typeface="Arial" charset="0"/>
                <a:ea typeface="隶书" charset="0"/>
                <a:cs typeface="Arial" charset="0"/>
              </a:rPr>
              <a:t> </a:t>
            </a:r>
            <a:r>
              <a:rPr lang="en-US" altLang="zh-CN" sz="5000" b="1" i="0" u="none" strike="noStrike" kern="1200" cap="none" spc="0" baseline="0">
                <a:solidFill>
                  <a:srgbClr val="C00000"/>
                </a:solidFill>
                <a:latin typeface="Arial" charset="0"/>
                <a:ea typeface="隶书" charset="0"/>
                <a:cs typeface="Arial" charset="0"/>
              </a:rPr>
              <a:t>Solution</a:t>
            </a:r>
            <a:endParaRPr lang="zh-CN" altLang="en-US" sz="5000" b="0" i="0" u="none" strike="noStrike" kern="1200" cap="none" spc="0" baseline="0">
              <a:solidFill>
                <a:srgbClr val="C00000"/>
              </a:solidFill>
              <a:latin typeface="Calibri" charset="0"/>
              <a:ea typeface="隶书" charset="0"/>
              <a:cs typeface="Lucida Sans"/>
            </a:endParaRPr>
          </a:p>
        </p:txBody>
      </p:sp>
      <p:sp>
        <p:nvSpPr>
          <p:cNvPr id="42" name="文本框"/>
          <p:cNvSpPr>
            <a:spLocks noGrp="1"/>
          </p:cNvSpPr>
          <p:nvPr>
            <p:ph type="body" idx="1"/>
          </p:nvPr>
        </p:nvSpPr>
        <p:spPr>
          <a:xfrm>
            <a:off x="228600" y="1828800"/>
            <a:ext cx="8382000" cy="502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a:rPr>
              <a:t>*Endpoint Security Software</a:t>
            </a:r>
            <a:r>
              <a:rPr lang="en-US" altLang="zh-CN" sz="2400" b="0" i="0" u="none" strike="noStrike" kern="1200" cap="none" spc="0" baseline="0">
                <a:solidFill>
                  <a:schemeClr val="tx1"/>
                </a:solidFill>
                <a:latin typeface="Constantia" charset="0"/>
                <a:ea typeface="宋体" charset="0"/>
                <a:cs typeface="Lucida Sans"/>
              </a:rPr>
              <a:t>*: Implement robust endpoint security solutions that include features such as anti-keylogging mechanisms, real-time threat detection, and behavior monitoring to identify and block keylogger activity on individual devices.</a:t>
            </a:r>
          </a:p>
          <a:p>
            <a:pPr marL="274320" indent="-274320" algn="l">
              <a:lnSpc>
                <a:spcPct val="100000"/>
              </a:lnSpc>
              <a:spcBef>
                <a:spcPct val="20000"/>
              </a:spcBef>
              <a:spcAft>
                <a:spcPts val="0"/>
              </a:spcAft>
              <a:buClr>
                <a:schemeClr val="accent3"/>
              </a:buClr>
              <a:buSzPct val="95000"/>
              <a:buFont typeface="Wingdings 2" charset="0"/>
              <a:buChar char=""/>
            </a:pPr>
            <a:r>
              <a:rPr lang="en-US" altLang="zh-CN" sz="2400" b="1" i="0" u="none" strike="noStrike" kern="1200" cap="none" spc="0" baseline="0">
                <a:solidFill>
                  <a:schemeClr val="tx1"/>
                </a:solidFill>
                <a:latin typeface="Constantia" charset="0"/>
                <a:ea typeface="宋体" charset="0"/>
                <a:cs typeface="Lucida Sans"/>
              </a:rPr>
              <a:t>*Encryption</a:t>
            </a:r>
            <a:r>
              <a:rPr lang="en-US" altLang="zh-CN" sz="2400" b="0" i="0" u="none" strike="noStrike" kern="1200" cap="none" spc="0" baseline="0">
                <a:solidFill>
                  <a:schemeClr val="tx1"/>
                </a:solidFill>
                <a:latin typeface="Constantia" charset="0"/>
                <a:ea typeface="宋体" charset="0"/>
                <a:cs typeface="Lucida Sans"/>
              </a:rPr>
              <a:t>*: Encourage the use of encryption techniques to protect sensitive data both in transit and at rest. This includes encrypting communication channels, stored files, and login credentials to prevent unauthorized access even if keyloggers capture the data.</a:t>
            </a:r>
          </a:p>
          <a:p>
            <a:pPr marL="274320" indent="-274320" algn="l">
              <a:lnSpc>
                <a:spcPct val="100000"/>
              </a:lnSpc>
              <a:spcBef>
                <a:spcPct val="20000"/>
              </a:spcBef>
              <a:spcAft>
                <a:spcPts val="0"/>
              </a:spcAft>
              <a:buClr>
                <a:schemeClr val="accent3"/>
              </a:buClr>
              <a:buSzPct val="95000"/>
              <a:buFont typeface="Wingdings 2" charset="0"/>
              <a:buChar char=""/>
            </a:pPr>
            <a:endParaRPr lang="zh-CN" altLang="en-US" sz="20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20811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3" name="文本框"/>
          <p:cNvSpPr>
            <a:spLocks noGrp="1"/>
          </p:cNvSpPr>
          <p:nvPr>
            <p:ph type="body" idx="1"/>
          </p:nvPr>
        </p:nvSpPr>
        <p:spPr>
          <a:xfrm>
            <a:off x="304800" y="838200"/>
            <a:ext cx="8458200" cy="5715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None/>
            </a:pPr>
            <a:endParaRPr lang="en-US" altLang="zh-CN" sz="2600" b="0" i="0" u="none" strike="noStrike" kern="1200" cap="none" spc="0" baseline="0">
              <a:solidFill>
                <a:schemeClr val="tx1"/>
              </a:solidFill>
              <a:latin typeface="Constantia" charset="0"/>
              <a:ea typeface="宋体" charset="0"/>
              <a:cs typeface="Lucida Sans"/>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*Two-Factor Authentication (2FA)*: </a:t>
            </a:r>
            <a:r>
              <a:rPr lang="en-US" altLang="zh-CN" sz="2600" b="0" i="0" u="none" strike="noStrike" kern="1200" cap="none" spc="0" baseline="0">
                <a:solidFill>
                  <a:schemeClr val="tx1"/>
                </a:solidFill>
                <a:latin typeface="Constantia" charset="0"/>
                <a:ea typeface="宋体" charset="0"/>
                <a:cs typeface="Lucida Sans"/>
              </a:rPr>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keyloggers.</a:t>
            </a:r>
          </a:p>
          <a:p>
            <a:pPr marL="274320" indent="-274320" algn="l">
              <a:lnSpc>
                <a:spcPct val="80000"/>
              </a:lnSpc>
              <a:spcBef>
                <a:spcPct val="20000"/>
              </a:spcBef>
              <a:spcAft>
                <a:spcPts val="0"/>
              </a:spcAft>
              <a:buClr>
                <a:schemeClr val="accent3"/>
              </a:buClr>
              <a:buSzPct val="95000"/>
              <a:buFont typeface="Wingdings 2" charset="0"/>
              <a:buChar char=""/>
            </a:pPr>
            <a:endParaRPr lang="en-US" altLang="zh-CN" sz="2600" b="0" i="0" u="none" strike="noStrike" kern="1200" cap="none" spc="0" baseline="0">
              <a:solidFill>
                <a:schemeClr val="tx1"/>
              </a:solidFill>
              <a:latin typeface="Constantia" charset="0"/>
              <a:ea typeface="宋体" charset="0"/>
              <a:cs typeface="Lucida Sans"/>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*User Awareness Training*: </a:t>
            </a:r>
            <a:r>
              <a:rPr lang="en-US" altLang="zh-CN" sz="2600" b="0" i="0" u="none" strike="noStrike" kern="1200" cap="none" spc="0" baseline="0">
                <a:solidFill>
                  <a:schemeClr val="tx1"/>
                </a:solidFill>
                <a:latin typeface="Constantia" charset="0"/>
                <a:ea typeface="宋体" charset="0"/>
                <a:cs typeface="Lucida Sans"/>
              </a:rPr>
              <a:t>Conduct regular security awareness training sessions to educate users about the risks of keyloggers and how to recognize suspicious activity. Teach them to avoid clicking on suspicious links or downloading untrusted software, as these can be common vectors for keylogger installation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6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76479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4" name="文本框"/>
          <p:cNvSpPr>
            <a:spLocks noGrp="1"/>
          </p:cNvSpPr>
          <p:nvPr>
            <p:ph type="body" idx="1"/>
          </p:nvPr>
        </p:nvSpPr>
        <p:spPr>
          <a:xfrm>
            <a:off x="381000" y="990600"/>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a:rPr>
              <a:t>*Network Monitoring*: </a:t>
            </a:r>
            <a:r>
              <a:rPr lang="en-US" altLang="zh-CN" sz="2700" b="0" i="0" u="none" strike="noStrike" kern="1200" cap="none" spc="0" baseline="0">
                <a:solidFill>
                  <a:schemeClr val="tx1"/>
                </a:solidFill>
                <a:latin typeface="Constantia" charset="0"/>
                <a:ea typeface="宋体" charset="0"/>
                <a:cs typeface="Lucida Sans"/>
              </a:rPr>
              <a:t>Deploy network monitoring tools to detect and analyze traffic patterns for signs of keylogger activity. Intrusion detection systems (IDS) and intrusion prevention systems (IPS) can help identify anomalous behavior indicative of keylogger activity and take proactive measures to block or mitigate threats.</a:t>
            </a:r>
          </a:p>
          <a:p>
            <a:pPr marL="274320" indent="-274320" algn="l">
              <a:lnSpc>
                <a:spcPct val="80000"/>
              </a:lnSpc>
              <a:spcBef>
                <a:spcPct val="20000"/>
              </a:spcBef>
              <a:spcAft>
                <a:spcPts val="0"/>
              </a:spcAft>
              <a:buNone/>
            </a:pPr>
            <a:endParaRPr lang="en-US" altLang="zh-CN" sz="2700" b="0" i="0" u="none" strike="noStrike" kern="1200" cap="none" spc="0" baseline="0">
              <a:solidFill>
                <a:schemeClr val="tx1"/>
              </a:solidFill>
              <a:latin typeface="Constantia" charset="0"/>
              <a:ea typeface="宋体" charset="0"/>
              <a:cs typeface="Lucida Sans"/>
            </a:endParaRP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a:rPr>
              <a:t>*Patch Management*: </a:t>
            </a:r>
            <a:r>
              <a:rPr lang="en-US" altLang="zh-CN" sz="2700" b="0" i="0" u="none" strike="noStrike" kern="1200" cap="none" spc="0" baseline="0">
                <a:solidFill>
                  <a:schemeClr val="tx1"/>
                </a:solidFill>
                <a:latin typeface="Constantia" charset="0"/>
                <a:ea typeface="宋体" charset="0"/>
                <a:cs typeface="Lucida Sans"/>
              </a:rPr>
              <a:t>Maintain up-to-date software and operating systems with regular patch management procedures. Vulnerabilities in software can be exploited by keyloggers to gain unauthorized access, so timely patching is crucial for minimizing security risks.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700" b="1" i="0" u="none" strike="noStrike" kern="1200" cap="none" spc="0" baseline="0">
                <a:solidFill>
                  <a:schemeClr val="tx1"/>
                </a:solidFill>
                <a:latin typeface="Constantia" charset="0"/>
                <a:ea typeface="宋体" charset="0"/>
                <a:cs typeface="Lucida Sans"/>
              </a:rPr>
              <a:t> </a:t>
            </a:r>
            <a:endParaRPr lang="en-US" altLang="zh-CN" sz="2700" b="0" i="0" u="none" strike="noStrike" kern="1200" cap="none" spc="0" baseline="0">
              <a:solidFill>
                <a:schemeClr val="tx1"/>
              </a:solidFill>
              <a:latin typeface="Constantia" charset="0"/>
              <a:ea typeface="宋体" charset="0"/>
              <a:cs typeface="Lucida Sans"/>
            </a:endParaRP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7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1595057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rgbClr val="F3F3F3"/>
              <a:srgbClr val="FFFFFF"/>
            </a:duotone>
          </a:blip>
          <a:tile/>
        </a:blipFill>
        <a:effectLst/>
      </p:bgPr>
    </p:bg>
    <p:spTree>
      <p:nvGrpSpPr>
        <p:cNvPr id="1" name=""/>
        <p:cNvGrpSpPr/>
        <p:nvPr/>
      </p:nvGrpSpPr>
      <p:grpSpPr>
        <a:xfrm>
          <a:off x="0" y="0"/>
          <a:ext cx="0" cy="0"/>
          <a:chOff x="0" y="0"/>
          <a:chExt cx="0" cy="0"/>
        </a:xfrm>
      </p:grpSpPr>
      <p:sp>
        <p:nvSpPr>
          <p:cNvPr id="45" name="文本框"/>
          <p:cNvSpPr>
            <a:spLocks noGrp="1"/>
          </p:cNvSpPr>
          <p:nvPr>
            <p:ph type="body" idx="1"/>
          </p:nvPr>
        </p:nvSpPr>
        <p:spPr>
          <a:xfrm>
            <a:off x="381000" y="1295399"/>
            <a:ext cx="8229600" cy="43891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*Security Policies and Procedures*: </a:t>
            </a:r>
            <a:r>
              <a:rPr lang="en-US" altLang="zh-CN" sz="2600" b="0" i="0" u="none" strike="noStrike" kern="1200" cap="none" spc="0" baseline="0">
                <a:solidFill>
                  <a:schemeClr val="tx1"/>
                </a:solidFill>
                <a:latin typeface="Constantia" charset="0"/>
                <a:ea typeface="宋体" charset="0"/>
                <a:cs typeface="Lucida Sans"/>
              </a:rPr>
              <a:t>Establish comprehensive security policies and procedures that outline best practices for data protection, access control, and incident response. Regularly review and update these policies to adapt to evolving threats and technology trends.</a:t>
            </a:r>
          </a:p>
          <a:p>
            <a:pPr marL="274320" indent="-274320" algn="l">
              <a:lnSpc>
                <a:spcPct val="80000"/>
              </a:lnSpc>
              <a:spcBef>
                <a:spcPct val="20000"/>
              </a:spcBef>
              <a:spcAft>
                <a:spcPts val="0"/>
              </a:spcAft>
              <a:buClr>
                <a:schemeClr val="accent3"/>
              </a:buClr>
              <a:buSzPct val="95000"/>
              <a:buFont typeface="Wingdings 2" charset="0"/>
              <a:buChar char=""/>
            </a:pPr>
            <a:r>
              <a:rPr lang="en-US" altLang="zh-CN" sz="2600" b="1" i="0" u="none" strike="noStrike" kern="1200" cap="none" spc="0" baseline="0">
                <a:solidFill>
                  <a:schemeClr val="tx1"/>
                </a:solidFill>
                <a:latin typeface="Constantia" charset="0"/>
                <a:ea typeface="宋体" charset="0"/>
                <a:cs typeface="Lucida Sans"/>
              </a:rPr>
              <a:t> *Continuous Monitoring and Incident Response*: </a:t>
            </a:r>
            <a:r>
              <a:rPr lang="en-US" altLang="zh-CN" sz="2600" b="0" i="0" u="none" strike="noStrike" kern="1200" cap="none" spc="0" baseline="0">
                <a:solidFill>
                  <a:schemeClr val="tx1"/>
                </a:solidFill>
                <a:latin typeface="Constantia" charset="0"/>
                <a:ea typeface="宋体" charset="0"/>
                <a:cs typeface="Lucida Sans"/>
              </a:rPr>
              <a:t>Implement continuous monitoring solutions to detect and respond to keylogger threats in real-time. Develop incident response plans that outline steps for containing, investigating, and mitigating keylogger incidents to minimize their impact on the organization.</a:t>
            </a:r>
          </a:p>
          <a:p>
            <a:pPr marL="274320" indent="-274320" algn="l">
              <a:lnSpc>
                <a:spcPct val="80000"/>
              </a:lnSpc>
              <a:spcBef>
                <a:spcPct val="20000"/>
              </a:spcBef>
              <a:spcAft>
                <a:spcPts val="0"/>
              </a:spcAft>
              <a:buClr>
                <a:schemeClr val="accent3"/>
              </a:buClr>
              <a:buSzPct val="95000"/>
              <a:buFont typeface="Wingdings 2" charset="0"/>
              <a:buChar char=""/>
            </a:pPr>
            <a:endParaRPr lang="zh-CN" altLang="en-US" sz="2400" b="0" i="0" u="none" strike="noStrike" kern="1200" cap="none" spc="0" baseline="0">
              <a:solidFill>
                <a:schemeClr val="tx1"/>
              </a:solidFill>
              <a:latin typeface="Constantia" charset="0"/>
              <a:ea typeface="宋体" charset="0"/>
              <a:cs typeface="Lucida Sans"/>
            </a:endParaRPr>
          </a:p>
        </p:txBody>
      </p:sp>
    </p:spTree>
    <p:extLst>
      <p:ext uri="{BB962C8B-B14F-4D97-AF65-F5344CB8AC3E}">
        <p14:creationId xmlns:p14="http://schemas.microsoft.com/office/powerpoint/2010/main" val="935775534"/>
      </p:ext>
    </p:extLst>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
        <a:ea typeface=""/>
        <a:cs typeface=""/>
      </a:majorFont>
      <a:minorFont>
        <a:latin typeface=""/>
        <a:ea typeface=""/>
        <a:cs typeface=""/>
      </a:minorFont>
    </a:fontScheme>
    <a:fmtScheme name="Flow">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Override1.xml><?xml version="1.0" encoding="utf-8"?>
<a:themeOverride xmlns:a="http://schemas.openxmlformats.org/drawingml/2006/main">
  <a:clrScheme name="scheme1">
    <a:dk1>
      <a:srgbClr val="FFFFFF"/>
    </a:dk1>
    <a:lt1>
      <a:srgbClr val="000000"/>
    </a:lt1>
    <a:dk2>
      <a:srgbClr val="D6ECFF"/>
    </a:dk2>
    <a:lt2>
      <a:srgbClr val="4E5B6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themeOverride>
</file>

<file path=docProps/app.xml><?xml version="1.0" encoding="utf-8"?>
<Properties xmlns="http://schemas.openxmlformats.org/officeDocument/2006/extended-properties" xmlns:vt="http://schemas.openxmlformats.org/officeDocument/2006/docPropsVTypes">
  <Template>Normal.eit</Template>
  <TotalTime>122</TotalTime>
  <Words>1425</Words>
  <Application>Microsoft Office PowerPoint</Application>
  <PresentationFormat>On-screen Show (4:3)</PresentationFormat>
  <Paragraphs>69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Exam</cp:lastModifiedBy>
  <cp:revision>14</cp:revision>
  <dcterms:created xsi:type="dcterms:W3CDTF">2024-03-26T04:42:54Z</dcterms:created>
  <dcterms:modified xsi:type="dcterms:W3CDTF">2024-04-03T09:24:01Z</dcterms:modified>
</cp:coreProperties>
</file>