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71" r:id="rId5"/>
    <p:sldId id="269" r:id="rId6"/>
    <p:sldId id="270" r:id="rId7"/>
    <p:sldId id="272" r:id="rId8"/>
    <p:sldId id="259" r:id="rId9"/>
    <p:sldId id="257" r:id="rId10"/>
    <p:sldId id="258" r:id="rId11"/>
    <p:sldId id="264" r:id="rId12"/>
    <p:sldId id="265" r:id="rId13"/>
    <p:sldId id="266" r:id="rId14"/>
    <p:sldId id="262" r:id="rId15"/>
    <p:sldId id="263" r:id="rId16"/>
    <p:sldId id="260" r:id="rId17"/>
    <p:sldId id="26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4660"/>
  </p:normalViewPr>
  <p:slideViewPr>
    <p:cSldViewPr snapToGrid="0">
      <p:cViewPr varScale="1">
        <p:scale>
          <a:sx n="63" d="100"/>
          <a:sy n="63" d="100"/>
        </p:scale>
        <p:origin x="8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0AC13-535B-E1FE-AE05-822E3A2019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F4C92B-D6F5-82C3-1052-4AE80AD7D6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CF95F93-92C3-CB06-52F3-517855C15577}"/>
              </a:ext>
            </a:extLst>
          </p:cNvPr>
          <p:cNvSpPr>
            <a:spLocks noGrp="1"/>
          </p:cNvSpPr>
          <p:nvPr>
            <p:ph type="dt" sz="half" idx="10"/>
          </p:nvPr>
        </p:nvSpPr>
        <p:spPr/>
        <p:txBody>
          <a:bodyPr/>
          <a:lstStyle/>
          <a:p>
            <a:fld id="{C9FEF8D2-88FC-4766-9788-1ECA6FF0D90C}" type="datetimeFigureOut">
              <a:rPr lang="en-IN" smtClean="0"/>
              <a:t>26-05-2025</a:t>
            </a:fld>
            <a:endParaRPr lang="en-IN"/>
          </a:p>
        </p:txBody>
      </p:sp>
      <p:sp>
        <p:nvSpPr>
          <p:cNvPr id="5" name="Footer Placeholder 4">
            <a:extLst>
              <a:ext uri="{FF2B5EF4-FFF2-40B4-BE49-F238E27FC236}">
                <a16:creationId xmlns:a16="http://schemas.microsoft.com/office/drawing/2014/main" id="{41BB07D6-7140-46DD-3B41-320B818F35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04CC4E-ACDF-B659-B4A5-444CEE509541}"/>
              </a:ext>
            </a:extLst>
          </p:cNvPr>
          <p:cNvSpPr>
            <a:spLocks noGrp="1"/>
          </p:cNvSpPr>
          <p:nvPr>
            <p:ph type="sldNum" sz="quarter" idx="12"/>
          </p:nvPr>
        </p:nvSpPr>
        <p:spPr/>
        <p:txBody>
          <a:bodyPr/>
          <a:lstStyle/>
          <a:p>
            <a:fld id="{3B148472-EBC9-4F89-9AF6-CAFC37F8907D}" type="slidenum">
              <a:rPr lang="en-IN" smtClean="0"/>
              <a:t>‹#›</a:t>
            </a:fld>
            <a:endParaRPr lang="en-IN"/>
          </a:p>
        </p:txBody>
      </p:sp>
    </p:spTree>
    <p:extLst>
      <p:ext uri="{BB962C8B-B14F-4D97-AF65-F5344CB8AC3E}">
        <p14:creationId xmlns:p14="http://schemas.microsoft.com/office/powerpoint/2010/main" val="2107671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56315-D81E-E9A1-EDB7-C9A87F0B55D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702D1F-A9B0-090B-24BE-824B77AAD0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EFB51A-E4BA-71F8-D893-ABC3C8FD4B72}"/>
              </a:ext>
            </a:extLst>
          </p:cNvPr>
          <p:cNvSpPr>
            <a:spLocks noGrp="1"/>
          </p:cNvSpPr>
          <p:nvPr>
            <p:ph type="dt" sz="half" idx="10"/>
          </p:nvPr>
        </p:nvSpPr>
        <p:spPr/>
        <p:txBody>
          <a:bodyPr/>
          <a:lstStyle/>
          <a:p>
            <a:fld id="{C9FEF8D2-88FC-4766-9788-1ECA6FF0D90C}" type="datetimeFigureOut">
              <a:rPr lang="en-IN" smtClean="0"/>
              <a:t>26-05-2025</a:t>
            </a:fld>
            <a:endParaRPr lang="en-IN"/>
          </a:p>
        </p:txBody>
      </p:sp>
      <p:sp>
        <p:nvSpPr>
          <p:cNvPr id="5" name="Footer Placeholder 4">
            <a:extLst>
              <a:ext uri="{FF2B5EF4-FFF2-40B4-BE49-F238E27FC236}">
                <a16:creationId xmlns:a16="http://schemas.microsoft.com/office/drawing/2014/main" id="{BEC7639E-5CC5-D945-3501-9377F40D9B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7E6DA6-843A-08DD-D9F4-6676DFB169B9}"/>
              </a:ext>
            </a:extLst>
          </p:cNvPr>
          <p:cNvSpPr>
            <a:spLocks noGrp="1"/>
          </p:cNvSpPr>
          <p:nvPr>
            <p:ph type="sldNum" sz="quarter" idx="12"/>
          </p:nvPr>
        </p:nvSpPr>
        <p:spPr/>
        <p:txBody>
          <a:bodyPr/>
          <a:lstStyle/>
          <a:p>
            <a:fld id="{3B148472-EBC9-4F89-9AF6-CAFC37F8907D}" type="slidenum">
              <a:rPr lang="en-IN" smtClean="0"/>
              <a:t>‹#›</a:t>
            </a:fld>
            <a:endParaRPr lang="en-IN"/>
          </a:p>
        </p:txBody>
      </p:sp>
    </p:spTree>
    <p:extLst>
      <p:ext uri="{BB962C8B-B14F-4D97-AF65-F5344CB8AC3E}">
        <p14:creationId xmlns:p14="http://schemas.microsoft.com/office/powerpoint/2010/main" val="4265611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E1EA01-FE79-8271-D779-C13C249381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40A56D5-F9F1-A28D-8B52-08919854C7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AEE513-1281-6E29-4D8F-1D546B22F551}"/>
              </a:ext>
            </a:extLst>
          </p:cNvPr>
          <p:cNvSpPr>
            <a:spLocks noGrp="1"/>
          </p:cNvSpPr>
          <p:nvPr>
            <p:ph type="dt" sz="half" idx="10"/>
          </p:nvPr>
        </p:nvSpPr>
        <p:spPr/>
        <p:txBody>
          <a:bodyPr/>
          <a:lstStyle/>
          <a:p>
            <a:fld id="{C9FEF8D2-88FC-4766-9788-1ECA6FF0D90C}" type="datetimeFigureOut">
              <a:rPr lang="en-IN" smtClean="0"/>
              <a:t>26-05-2025</a:t>
            </a:fld>
            <a:endParaRPr lang="en-IN"/>
          </a:p>
        </p:txBody>
      </p:sp>
      <p:sp>
        <p:nvSpPr>
          <p:cNvPr id="5" name="Footer Placeholder 4">
            <a:extLst>
              <a:ext uri="{FF2B5EF4-FFF2-40B4-BE49-F238E27FC236}">
                <a16:creationId xmlns:a16="http://schemas.microsoft.com/office/drawing/2014/main" id="{E0949A28-0EB5-9662-76F4-D5C0955464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B63205-3B45-AF1C-5B1A-B2BDBE0E1376}"/>
              </a:ext>
            </a:extLst>
          </p:cNvPr>
          <p:cNvSpPr>
            <a:spLocks noGrp="1"/>
          </p:cNvSpPr>
          <p:nvPr>
            <p:ph type="sldNum" sz="quarter" idx="12"/>
          </p:nvPr>
        </p:nvSpPr>
        <p:spPr/>
        <p:txBody>
          <a:bodyPr/>
          <a:lstStyle/>
          <a:p>
            <a:fld id="{3B148472-EBC9-4F89-9AF6-CAFC37F8907D}" type="slidenum">
              <a:rPr lang="en-IN" smtClean="0"/>
              <a:t>‹#›</a:t>
            </a:fld>
            <a:endParaRPr lang="en-IN"/>
          </a:p>
        </p:txBody>
      </p:sp>
    </p:spTree>
    <p:extLst>
      <p:ext uri="{BB962C8B-B14F-4D97-AF65-F5344CB8AC3E}">
        <p14:creationId xmlns:p14="http://schemas.microsoft.com/office/powerpoint/2010/main" val="1533439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B5AAD-6045-3884-5049-2ACF84F971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4382D6-6EAA-5168-82E8-6F58679C62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ED662F-455C-CCCF-ED37-060269C64213}"/>
              </a:ext>
            </a:extLst>
          </p:cNvPr>
          <p:cNvSpPr>
            <a:spLocks noGrp="1"/>
          </p:cNvSpPr>
          <p:nvPr>
            <p:ph type="dt" sz="half" idx="10"/>
          </p:nvPr>
        </p:nvSpPr>
        <p:spPr/>
        <p:txBody>
          <a:bodyPr/>
          <a:lstStyle/>
          <a:p>
            <a:fld id="{C9FEF8D2-88FC-4766-9788-1ECA6FF0D90C}" type="datetimeFigureOut">
              <a:rPr lang="en-IN" smtClean="0"/>
              <a:t>26-05-2025</a:t>
            </a:fld>
            <a:endParaRPr lang="en-IN"/>
          </a:p>
        </p:txBody>
      </p:sp>
      <p:sp>
        <p:nvSpPr>
          <p:cNvPr id="5" name="Footer Placeholder 4">
            <a:extLst>
              <a:ext uri="{FF2B5EF4-FFF2-40B4-BE49-F238E27FC236}">
                <a16:creationId xmlns:a16="http://schemas.microsoft.com/office/drawing/2014/main" id="{F8DB0C16-27B5-C53C-3F72-68E72260A7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149AC4-6D1A-83DF-57FF-4C9C1077737B}"/>
              </a:ext>
            </a:extLst>
          </p:cNvPr>
          <p:cNvSpPr>
            <a:spLocks noGrp="1"/>
          </p:cNvSpPr>
          <p:nvPr>
            <p:ph type="sldNum" sz="quarter" idx="12"/>
          </p:nvPr>
        </p:nvSpPr>
        <p:spPr/>
        <p:txBody>
          <a:bodyPr/>
          <a:lstStyle/>
          <a:p>
            <a:fld id="{3B148472-EBC9-4F89-9AF6-CAFC37F8907D}" type="slidenum">
              <a:rPr lang="en-IN" smtClean="0"/>
              <a:t>‹#›</a:t>
            </a:fld>
            <a:endParaRPr lang="en-IN"/>
          </a:p>
        </p:txBody>
      </p:sp>
    </p:spTree>
    <p:extLst>
      <p:ext uri="{BB962C8B-B14F-4D97-AF65-F5344CB8AC3E}">
        <p14:creationId xmlns:p14="http://schemas.microsoft.com/office/powerpoint/2010/main" val="414449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D892-4E23-7692-72D4-E731932FFF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E27144-0EA6-606A-ADB8-900CBE24D1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B07E2F-2C1D-AFC0-020A-AFE7B1D83A97}"/>
              </a:ext>
            </a:extLst>
          </p:cNvPr>
          <p:cNvSpPr>
            <a:spLocks noGrp="1"/>
          </p:cNvSpPr>
          <p:nvPr>
            <p:ph type="dt" sz="half" idx="10"/>
          </p:nvPr>
        </p:nvSpPr>
        <p:spPr/>
        <p:txBody>
          <a:bodyPr/>
          <a:lstStyle/>
          <a:p>
            <a:fld id="{C9FEF8D2-88FC-4766-9788-1ECA6FF0D90C}" type="datetimeFigureOut">
              <a:rPr lang="en-IN" smtClean="0"/>
              <a:t>26-05-2025</a:t>
            </a:fld>
            <a:endParaRPr lang="en-IN"/>
          </a:p>
        </p:txBody>
      </p:sp>
      <p:sp>
        <p:nvSpPr>
          <p:cNvPr id="5" name="Footer Placeholder 4">
            <a:extLst>
              <a:ext uri="{FF2B5EF4-FFF2-40B4-BE49-F238E27FC236}">
                <a16:creationId xmlns:a16="http://schemas.microsoft.com/office/drawing/2014/main" id="{B34E1C1C-84AC-AF75-50ED-61C6A4C2A6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3408AC-0538-5271-6F4F-FF1D994E7B67}"/>
              </a:ext>
            </a:extLst>
          </p:cNvPr>
          <p:cNvSpPr>
            <a:spLocks noGrp="1"/>
          </p:cNvSpPr>
          <p:nvPr>
            <p:ph type="sldNum" sz="quarter" idx="12"/>
          </p:nvPr>
        </p:nvSpPr>
        <p:spPr/>
        <p:txBody>
          <a:bodyPr/>
          <a:lstStyle/>
          <a:p>
            <a:fld id="{3B148472-EBC9-4F89-9AF6-CAFC37F8907D}" type="slidenum">
              <a:rPr lang="en-IN" smtClean="0"/>
              <a:t>‹#›</a:t>
            </a:fld>
            <a:endParaRPr lang="en-IN"/>
          </a:p>
        </p:txBody>
      </p:sp>
    </p:spTree>
    <p:extLst>
      <p:ext uri="{BB962C8B-B14F-4D97-AF65-F5344CB8AC3E}">
        <p14:creationId xmlns:p14="http://schemas.microsoft.com/office/powerpoint/2010/main" val="2443397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048FB-DD68-946B-53C4-38A9CA0C29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8D8B64-8C87-0EB1-AC77-13BB642C6D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4DE651-BCC1-ED42-E6E1-B9D8195B07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B864F0-CA4F-83D7-DF41-025FA63AED26}"/>
              </a:ext>
            </a:extLst>
          </p:cNvPr>
          <p:cNvSpPr>
            <a:spLocks noGrp="1"/>
          </p:cNvSpPr>
          <p:nvPr>
            <p:ph type="dt" sz="half" idx="10"/>
          </p:nvPr>
        </p:nvSpPr>
        <p:spPr/>
        <p:txBody>
          <a:bodyPr/>
          <a:lstStyle/>
          <a:p>
            <a:fld id="{C9FEF8D2-88FC-4766-9788-1ECA6FF0D90C}" type="datetimeFigureOut">
              <a:rPr lang="en-IN" smtClean="0"/>
              <a:t>26-05-2025</a:t>
            </a:fld>
            <a:endParaRPr lang="en-IN"/>
          </a:p>
        </p:txBody>
      </p:sp>
      <p:sp>
        <p:nvSpPr>
          <p:cNvPr id="6" name="Footer Placeholder 5">
            <a:extLst>
              <a:ext uri="{FF2B5EF4-FFF2-40B4-BE49-F238E27FC236}">
                <a16:creationId xmlns:a16="http://schemas.microsoft.com/office/drawing/2014/main" id="{587E7BE7-C705-1274-4DBA-02B3DB927D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C11A3A-C9E5-95B8-4F13-CC71FDA9AC49}"/>
              </a:ext>
            </a:extLst>
          </p:cNvPr>
          <p:cNvSpPr>
            <a:spLocks noGrp="1"/>
          </p:cNvSpPr>
          <p:nvPr>
            <p:ph type="sldNum" sz="quarter" idx="12"/>
          </p:nvPr>
        </p:nvSpPr>
        <p:spPr/>
        <p:txBody>
          <a:bodyPr/>
          <a:lstStyle/>
          <a:p>
            <a:fld id="{3B148472-EBC9-4F89-9AF6-CAFC37F8907D}" type="slidenum">
              <a:rPr lang="en-IN" smtClean="0"/>
              <a:t>‹#›</a:t>
            </a:fld>
            <a:endParaRPr lang="en-IN"/>
          </a:p>
        </p:txBody>
      </p:sp>
    </p:spTree>
    <p:extLst>
      <p:ext uri="{BB962C8B-B14F-4D97-AF65-F5344CB8AC3E}">
        <p14:creationId xmlns:p14="http://schemas.microsoft.com/office/powerpoint/2010/main" val="3966080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5A67B-E0BD-8934-6C8D-B058020664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B1D2F5-A69E-F52A-F1AC-FA75B0BD3F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9B8C40-9C31-673B-57CD-BDA13A4CCB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BCDAEE-6802-CE8B-246C-2578EBD83B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728FBD-EFD3-4D3E-9F82-33EFF55840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EF4912-DCF2-036A-E20C-23B2C89C3560}"/>
              </a:ext>
            </a:extLst>
          </p:cNvPr>
          <p:cNvSpPr>
            <a:spLocks noGrp="1"/>
          </p:cNvSpPr>
          <p:nvPr>
            <p:ph type="dt" sz="half" idx="10"/>
          </p:nvPr>
        </p:nvSpPr>
        <p:spPr/>
        <p:txBody>
          <a:bodyPr/>
          <a:lstStyle/>
          <a:p>
            <a:fld id="{C9FEF8D2-88FC-4766-9788-1ECA6FF0D90C}" type="datetimeFigureOut">
              <a:rPr lang="en-IN" smtClean="0"/>
              <a:t>26-05-2025</a:t>
            </a:fld>
            <a:endParaRPr lang="en-IN"/>
          </a:p>
        </p:txBody>
      </p:sp>
      <p:sp>
        <p:nvSpPr>
          <p:cNvPr id="8" name="Footer Placeholder 7">
            <a:extLst>
              <a:ext uri="{FF2B5EF4-FFF2-40B4-BE49-F238E27FC236}">
                <a16:creationId xmlns:a16="http://schemas.microsoft.com/office/drawing/2014/main" id="{5F2F5E24-5FCC-4376-4EF9-F4D8064853C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E661BB-212E-8006-EA8F-A7C6D78E99FF}"/>
              </a:ext>
            </a:extLst>
          </p:cNvPr>
          <p:cNvSpPr>
            <a:spLocks noGrp="1"/>
          </p:cNvSpPr>
          <p:nvPr>
            <p:ph type="sldNum" sz="quarter" idx="12"/>
          </p:nvPr>
        </p:nvSpPr>
        <p:spPr/>
        <p:txBody>
          <a:bodyPr/>
          <a:lstStyle/>
          <a:p>
            <a:fld id="{3B148472-EBC9-4F89-9AF6-CAFC37F8907D}" type="slidenum">
              <a:rPr lang="en-IN" smtClean="0"/>
              <a:t>‹#›</a:t>
            </a:fld>
            <a:endParaRPr lang="en-IN"/>
          </a:p>
        </p:txBody>
      </p:sp>
    </p:spTree>
    <p:extLst>
      <p:ext uri="{BB962C8B-B14F-4D97-AF65-F5344CB8AC3E}">
        <p14:creationId xmlns:p14="http://schemas.microsoft.com/office/powerpoint/2010/main" val="1016052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C8B10-1B1D-1ECB-F24D-3810EE3A933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91EB9D2-880E-2856-4499-248BF3967206}"/>
              </a:ext>
            </a:extLst>
          </p:cNvPr>
          <p:cNvSpPr>
            <a:spLocks noGrp="1"/>
          </p:cNvSpPr>
          <p:nvPr>
            <p:ph type="dt" sz="half" idx="10"/>
          </p:nvPr>
        </p:nvSpPr>
        <p:spPr/>
        <p:txBody>
          <a:bodyPr/>
          <a:lstStyle/>
          <a:p>
            <a:fld id="{C9FEF8D2-88FC-4766-9788-1ECA6FF0D90C}" type="datetimeFigureOut">
              <a:rPr lang="en-IN" smtClean="0"/>
              <a:t>26-05-2025</a:t>
            </a:fld>
            <a:endParaRPr lang="en-IN"/>
          </a:p>
        </p:txBody>
      </p:sp>
      <p:sp>
        <p:nvSpPr>
          <p:cNvPr id="4" name="Footer Placeholder 3">
            <a:extLst>
              <a:ext uri="{FF2B5EF4-FFF2-40B4-BE49-F238E27FC236}">
                <a16:creationId xmlns:a16="http://schemas.microsoft.com/office/drawing/2014/main" id="{8015B9E8-495E-14E5-D2E0-E8F83E90404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7920C42-3519-C8D5-D268-2A3E123B846D}"/>
              </a:ext>
            </a:extLst>
          </p:cNvPr>
          <p:cNvSpPr>
            <a:spLocks noGrp="1"/>
          </p:cNvSpPr>
          <p:nvPr>
            <p:ph type="sldNum" sz="quarter" idx="12"/>
          </p:nvPr>
        </p:nvSpPr>
        <p:spPr/>
        <p:txBody>
          <a:bodyPr/>
          <a:lstStyle/>
          <a:p>
            <a:fld id="{3B148472-EBC9-4F89-9AF6-CAFC37F8907D}" type="slidenum">
              <a:rPr lang="en-IN" smtClean="0"/>
              <a:t>‹#›</a:t>
            </a:fld>
            <a:endParaRPr lang="en-IN"/>
          </a:p>
        </p:txBody>
      </p:sp>
    </p:spTree>
    <p:extLst>
      <p:ext uri="{BB962C8B-B14F-4D97-AF65-F5344CB8AC3E}">
        <p14:creationId xmlns:p14="http://schemas.microsoft.com/office/powerpoint/2010/main" val="4170005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5C42D5-CD4A-CF6E-25B4-9C113A56F60C}"/>
              </a:ext>
            </a:extLst>
          </p:cNvPr>
          <p:cNvSpPr>
            <a:spLocks noGrp="1"/>
          </p:cNvSpPr>
          <p:nvPr>
            <p:ph type="dt" sz="half" idx="10"/>
          </p:nvPr>
        </p:nvSpPr>
        <p:spPr/>
        <p:txBody>
          <a:bodyPr/>
          <a:lstStyle/>
          <a:p>
            <a:fld id="{C9FEF8D2-88FC-4766-9788-1ECA6FF0D90C}" type="datetimeFigureOut">
              <a:rPr lang="en-IN" smtClean="0"/>
              <a:t>26-05-2025</a:t>
            </a:fld>
            <a:endParaRPr lang="en-IN"/>
          </a:p>
        </p:txBody>
      </p:sp>
      <p:sp>
        <p:nvSpPr>
          <p:cNvPr id="3" name="Footer Placeholder 2">
            <a:extLst>
              <a:ext uri="{FF2B5EF4-FFF2-40B4-BE49-F238E27FC236}">
                <a16:creationId xmlns:a16="http://schemas.microsoft.com/office/drawing/2014/main" id="{2D43C4EF-0228-E55B-BE28-73411E9ACB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67730D-D258-64A3-DF1C-E2729B008961}"/>
              </a:ext>
            </a:extLst>
          </p:cNvPr>
          <p:cNvSpPr>
            <a:spLocks noGrp="1"/>
          </p:cNvSpPr>
          <p:nvPr>
            <p:ph type="sldNum" sz="quarter" idx="12"/>
          </p:nvPr>
        </p:nvSpPr>
        <p:spPr/>
        <p:txBody>
          <a:bodyPr/>
          <a:lstStyle/>
          <a:p>
            <a:fld id="{3B148472-EBC9-4F89-9AF6-CAFC37F8907D}" type="slidenum">
              <a:rPr lang="en-IN" smtClean="0"/>
              <a:t>‹#›</a:t>
            </a:fld>
            <a:endParaRPr lang="en-IN"/>
          </a:p>
        </p:txBody>
      </p:sp>
    </p:spTree>
    <p:extLst>
      <p:ext uri="{BB962C8B-B14F-4D97-AF65-F5344CB8AC3E}">
        <p14:creationId xmlns:p14="http://schemas.microsoft.com/office/powerpoint/2010/main" val="157099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6994C-815A-E144-CAD9-ECCC98554A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CE504B-9814-CDF4-A0B1-0C4035ED10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E9C5612-8A99-E5F9-485B-2CC48239F5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7076AD-AE58-532D-ADE6-65C8332CCFF0}"/>
              </a:ext>
            </a:extLst>
          </p:cNvPr>
          <p:cNvSpPr>
            <a:spLocks noGrp="1"/>
          </p:cNvSpPr>
          <p:nvPr>
            <p:ph type="dt" sz="half" idx="10"/>
          </p:nvPr>
        </p:nvSpPr>
        <p:spPr/>
        <p:txBody>
          <a:bodyPr/>
          <a:lstStyle/>
          <a:p>
            <a:fld id="{C9FEF8D2-88FC-4766-9788-1ECA6FF0D90C}" type="datetimeFigureOut">
              <a:rPr lang="en-IN" smtClean="0"/>
              <a:t>26-05-2025</a:t>
            </a:fld>
            <a:endParaRPr lang="en-IN"/>
          </a:p>
        </p:txBody>
      </p:sp>
      <p:sp>
        <p:nvSpPr>
          <p:cNvPr id="6" name="Footer Placeholder 5">
            <a:extLst>
              <a:ext uri="{FF2B5EF4-FFF2-40B4-BE49-F238E27FC236}">
                <a16:creationId xmlns:a16="http://schemas.microsoft.com/office/drawing/2014/main" id="{ECBAF11E-5226-2669-DF57-96CAD036F1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6CFF6B-4B6C-413E-1522-CC434417BD18}"/>
              </a:ext>
            </a:extLst>
          </p:cNvPr>
          <p:cNvSpPr>
            <a:spLocks noGrp="1"/>
          </p:cNvSpPr>
          <p:nvPr>
            <p:ph type="sldNum" sz="quarter" idx="12"/>
          </p:nvPr>
        </p:nvSpPr>
        <p:spPr/>
        <p:txBody>
          <a:bodyPr/>
          <a:lstStyle/>
          <a:p>
            <a:fld id="{3B148472-EBC9-4F89-9AF6-CAFC37F8907D}" type="slidenum">
              <a:rPr lang="en-IN" smtClean="0"/>
              <a:t>‹#›</a:t>
            </a:fld>
            <a:endParaRPr lang="en-IN"/>
          </a:p>
        </p:txBody>
      </p:sp>
    </p:spTree>
    <p:extLst>
      <p:ext uri="{BB962C8B-B14F-4D97-AF65-F5344CB8AC3E}">
        <p14:creationId xmlns:p14="http://schemas.microsoft.com/office/powerpoint/2010/main" val="2024959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B1E14-2469-9568-77A0-E7496F4300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BEA010-1DD7-F5ED-0E43-70BF01F969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0C46671-92E9-9B75-48C7-93AE970C08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F3F3C1-95BD-AB87-9C47-01AA9B6A602D}"/>
              </a:ext>
            </a:extLst>
          </p:cNvPr>
          <p:cNvSpPr>
            <a:spLocks noGrp="1"/>
          </p:cNvSpPr>
          <p:nvPr>
            <p:ph type="dt" sz="half" idx="10"/>
          </p:nvPr>
        </p:nvSpPr>
        <p:spPr/>
        <p:txBody>
          <a:bodyPr/>
          <a:lstStyle/>
          <a:p>
            <a:fld id="{C9FEF8D2-88FC-4766-9788-1ECA6FF0D90C}" type="datetimeFigureOut">
              <a:rPr lang="en-IN" smtClean="0"/>
              <a:t>26-05-2025</a:t>
            </a:fld>
            <a:endParaRPr lang="en-IN"/>
          </a:p>
        </p:txBody>
      </p:sp>
      <p:sp>
        <p:nvSpPr>
          <p:cNvPr id="6" name="Footer Placeholder 5">
            <a:extLst>
              <a:ext uri="{FF2B5EF4-FFF2-40B4-BE49-F238E27FC236}">
                <a16:creationId xmlns:a16="http://schemas.microsoft.com/office/drawing/2014/main" id="{B0CBB634-7BA9-D607-4370-AC47DE9CAB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097690-7942-91C8-994A-6A8FB824BB74}"/>
              </a:ext>
            </a:extLst>
          </p:cNvPr>
          <p:cNvSpPr>
            <a:spLocks noGrp="1"/>
          </p:cNvSpPr>
          <p:nvPr>
            <p:ph type="sldNum" sz="quarter" idx="12"/>
          </p:nvPr>
        </p:nvSpPr>
        <p:spPr/>
        <p:txBody>
          <a:bodyPr/>
          <a:lstStyle/>
          <a:p>
            <a:fld id="{3B148472-EBC9-4F89-9AF6-CAFC37F8907D}" type="slidenum">
              <a:rPr lang="en-IN" smtClean="0"/>
              <a:t>‹#›</a:t>
            </a:fld>
            <a:endParaRPr lang="en-IN"/>
          </a:p>
        </p:txBody>
      </p:sp>
    </p:spTree>
    <p:extLst>
      <p:ext uri="{BB962C8B-B14F-4D97-AF65-F5344CB8AC3E}">
        <p14:creationId xmlns:p14="http://schemas.microsoft.com/office/powerpoint/2010/main" val="53349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B15E0B-60D7-97A4-E825-A01BBB0ABC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861184-FD3C-3E64-1CBF-AE070FAFF2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2F3E34-58B0-2CD2-EFA1-BEA83306B6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FEF8D2-88FC-4766-9788-1ECA6FF0D90C}" type="datetimeFigureOut">
              <a:rPr lang="en-IN" smtClean="0"/>
              <a:t>26-05-2025</a:t>
            </a:fld>
            <a:endParaRPr lang="en-IN"/>
          </a:p>
        </p:txBody>
      </p:sp>
      <p:sp>
        <p:nvSpPr>
          <p:cNvPr id="5" name="Footer Placeholder 4">
            <a:extLst>
              <a:ext uri="{FF2B5EF4-FFF2-40B4-BE49-F238E27FC236}">
                <a16:creationId xmlns:a16="http://schemas.microsoft.com/office/drawing/2014/main" id="{008B5B5D-0D1C-CA4B-EA19-67C7010C6B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B4D278F-7455-BAA3-292C-49AB925A24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148472-EBC9-4F89-9AF6-CAFC37F8907D}" type="slidenum">
              <a:rPr lang="en-IN" smtClean="0"/>
              <a:t>‹#›</a:t>
            </a:fld>
            <a:endParaRPr lang="en-IN"/>
          </a:p>
        </p:txBody>
      </p:sp>
    </p:spTree>
    <p:extLst>
      <p:ext uri="{BB962C8B-B14F-4D97-AF65-F5344CB8AC3E}">
        <p14:creationId xmlns:p14="http://schemas.microsoft.com/office/powerpoint/2010/main" val="1054240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359CF-EA86-C5F8-A34B-CA09E4B43FA9}"/>
              </a:ext>
            </a:extLst>
          </p:cNvPr>
          <p:cNvSpPr>
            <a:spLocks noGrp="1"/>
          </p:cNvSpPr>
          <p:nvPr>
            <p:ph type="ctrTitle"/>
          </p:nvPr>
        </p:nvSpPr>
        <p:spPr/>
        <p:txBody>
          <a:bodyPr/>
          <a:lstStyle/>
          <a:p>
            <a:r>
              <a:rPr lang="en-IN" b="1" dirty="0">
                <a:solidFill>
                  <a:srgbClr val="FF0000"/>
                </a:solidFill>
              </a:rPr>
              <a:t>Kubernetes</a:t>
            </a:r>
          </a:p>
        </p:txBody>
      </p:sp>
    </p:spTree>
    <p:extLst>
      <p:ext uri="{BB962C8B-B14F-4D97-AF65-F5344CB8AC3E}">
        <p14:creationId xmlns:p14="http://schemas.microsoft.com/office/powerpoint/2010/main" val="2926032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Rolling deployments in Kubernetes – My Developer Journal">
            <a:extLst>
              <a:ext uri="{FF2B5EF4-FFF2-40B4-BE49-F238E27FC236}">
                <a16:creationId xmlns:a16="http://schemas.microsoft.com/office/drawing/2014/main" id="{D8B20225-915C-685E-24DF-1E61C61A765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09520" y="1247544"/>
            <a:ext cx="7752080" cy="497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790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120BE-9340-4494-0B6D-DBAF7A6101B0}"/>
              </a:ext>
            </a:extLst>
          </p:cNvPr>
          <p:cNvSpPr>
            <a:spLocks noGrp="1"/>
          </p:cNvSpPr>
          <p:nvPr>
            <p:ph type="title"/>
          </p:nvPr>
        </p:nvSpPr>
        <p:spPr>
          <a:xfrm>
            <a:off x="221673" y="365126"/>
            <a:ext cx="11132127" cy="292966"/>
          </a:xfrm>
        </p:spPr>
        <p:txBody>
          <a:bodyPr>
            <a:noAutofit/>
          </a:bodyPr>
          <a:lstStyle/>
          <a:p>
            <a:r>
              <a:rPr lang="en-IN" sz="2800" dirty="0">
                <a:solidFill>
                  <a:srgbClr val="FF0000"/>
                </a:solidFill>
              </a:rPr>
              <a:t>Node Port</a:t>
            </a:r>
          </a:p>
        </p:txBody>
      </p:sp>
      <p:pic>
        <p:nvPicPr>
          <p:cNvPr id="1026" name="Picture 2">
            <a:extLst>
              <a:ext uri="{FF2B5EF4-FFF2-40B4-BE49-F238E27FC236}">
                <a16:creationId xmlns:a16="http://schemas.microsoft.com/office/drawing/2014/main" id="{E75C0FDC-EEDE-AD4C-324B-4955BF895C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880596"/>
            <a:ext cx="6360160" cy="4852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8256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D0918-C44C-779F-E622-75A4138C5546}"/>
              </a:ext>
            </a:extLst>
          </p:cNvPr>
          <p:cNvSpPr>
            <a:spLocks noGrp="1"/>
          </p:cNvSpPr>
          <p:nvPr>
            <p:ph type="title"/>
          </p:nvPr>
        </p:nvSpPr>
        <p:spPr/>
        <p:txBody>
          <a:bodyPr/>
          <a:lstStyle/>
          <a:p>
            <a:r>
              <a:rPr lang="en-IN" dirty="0" err="1">
                <a:solidFill>
                  <a:srgbClr val="FF0000"/>
                </a:solidFill>
              </a:rPr>
              <a:t>LoadBalancer</a:t>
            </a:r>
            <a:endParaRPr lang="en-IN" dirty="0">
              <a:solidFill>
                <a:srgbClr val="FF0000"/>
              </a:solidFill>
            </a:endParaRPr>
          </a:p>
        </p:txBody>
      </p:sp>
      <p:pic>
        <p:nvPicPr>
          <p:cNvPr id="2050" name="Picture 2">
            <a:extLst>
              <a:ext uri="{FF2B5EF4-FFF2-40B4-BE49-F238E27FC236}">
                <a16:creationId xmlns:a16="http://schemas.microsoft.com/office/drawing/2014/main" id="{07CA005B-BCD9-0ACC-02B6-ACBACE0421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360" y="1346492"/>
            <a:ext cx="8432800" cy="5004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2768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7AE98-31A6-1199-8F1E-82988857BA34}"/>
              </a:ext>
            </a:extLst>
          </p:cNvPr>
          <p:cNvSpPr>
            <a:spLocks noGrp="1"/>
          </p:cNvSpPr>
          <p:nvPr>
            <p:ph type="title"/>
          </p:nvPr>
        </p:nvSpPr>
        <p:spPr>
          <a:xfrm>
            <a:off x="751840" y="365125"/>
            <a:ext cx="10601960" cy="681355"/>
          </a:xfrm>
        </p:spPr>
        <p:txBody>
          <a:bodyPr>
            <a:normAutofit fontScale="90000"/>
          </a:bodyPr>
          <a:lstStyle/>
          <a:p>
            <a:r>
              <a:rPr lang="en-IN" dirty="0">
                <a:solidFill>
                  <a:srgbClr val="FF0000"/>
                </a:solidFill>
              </a:rPr>
              <a:t>Ingress</a:t>
            </a:r>
          </a:p>
        </p:txBody>
      </p:sp>
      <p:pic>
        <p:nvPicPr>
          <p:cNvPr id="3074" name="Picture 2">
            <a:extLst>
              <a:ext uri="{FF2B5EF4-FFF2-40B4-BE49-F238E27FC236}">
                <a16:creationId xmlns:a16="http://schemas.microsoft.com/office/drawing/2014/main" id="{23780457-F512-AAC9-DB11-B48CC627CB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8639" y="787316"/>
            <a:ext cx="6177281" cy="5426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068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AB836-2892-598A-0491-FB2C19523D0F}"/>
              </a:ext>
            </a:extLst>
          </p:cNvPr>
          <p:cNvSpPr>
            <a:spLocks noGrp="1"/>
          </p:cNvSpPr>
          <p:nvPr>
            <p:ph type="title"/>
          </p:nvPr>
        </p:nvSpPr>
        <p:spPr>
          <a:xfrm>
            <a:off x="674914" y="365126"/>
            <a:ext cx="10678886" cy="756104"/>
          </a:xfrm>
        </p:spPr>
        <p:txBody>
          <a:bodyPr>
            <a:noAutofit/>
          </a:bodyPr>
          <a:lstStyle/>
          <a:p>
            <a:r>
              <a:rPr lang="en-IN" sz="5400" b="1" dirty="0">
                <a:solidFill>
                  <a:srgbClr val="FF0000"/>
                </a:solidFill>
              </a:rPr>
              <a:t>SERVICE</a:t>
            </a:r>
          </a:p>
        </p:txBody>
      </p:sp>
      <p:pic>
        <p:nvPicPr>
          <p:cNvPr id="1026" name="Picture 2">
            <a:extLst>
              <a:ext uri="{FF2B5EF4-FFF2-40B4-BE49-F238E27FC236}">
                <a16:creationId xmlns:a16="http://schemas.microsoft.com/office/drawing/2014/main" id="{75F2B6A5-B1F5-B0FB-4DE4-34DF2D7907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13" y="1884589"/>
            <a:ext cx="11833497" cy="4461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880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53C40F2-994B-7DD3-A1C9-EC2A72978A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843" y="392752"/>
            <a:ext cx="10154330" cy="6465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67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5A661-35D5-E715-B333-6DF4010C8E28}"/>
              </a:ext>
            </a:extLst>
          </p:cNvPr>
          <p:cNvSpPr>
            <a:spLocks noGrp="1"/>
          </p:cNvSpPr>
          <p:nvPr>
            <p:ph type="title"/>
          </p:nvPr>
        </p:nvSpPr>
        <p:spPr/>
        <p:txBody>
          <a:bodyPr/>
          <a:lstStyle/>
          <a:p>
            <a:r>
              <a:rPr lang="en-IN" dirty="0"/>
              <a:t>Service </a:t>
            </a:r>
          </a:p>
        </p:txBody>
      </p:sp>
      <p:pic>
        <p:nvPicPr>
          <p:cNvPr id="4098" name="Picture 2" descr="Explained: Kubernetes Service Ports - Nigel Poulton">
            <a:extLst>
              <a:ext uri="{FF2B5EF4-FFF2-40B4-BE49-F238E27FC236}">
                <a16:creationId xmlns:a16="http://schemas.microsoft.com/office/drawing/2014/main" id="{1490C191-4C1D-3127-5CF7-E4C0433EB3F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8730" y="319613"/>
            <a:ext cx="775725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789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ngress :: Amazon EKS Workshop">
            <a:extLst>
              <a:ext uri="{FF2B5EF4-FFF2-40B4-BE49-F238E27FC236}">
                <a16:creationId xmlns:a16="http://schemas.microsoft.com/office/drawing/2014/main" id="{202E7712-13D7-4369-CE4C-8DECC0FDEF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6312" y="2453481"/>
            <a:ext cx="10239375"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5816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D4820-9A9F-E4B3-48E9-138D59DEBA0B}"/>
              </a:ext>
            </a:extLst>
          </p:cNvPr>
          <p:cNvSpPr>
            <a:spLocks noGrp="1"/>
          </p:cNvSpPr>
          <p:nvPr>
            <p:ph type="title"/>
          </p:nvPr>
        </p:nvSpPr>
        <p:spPr>
          <a:xfrm>
            <a:off x="833120" y="365125"/>
            <a:ext cx="10520680" cy="213995"/>
          </a:xfrm>
        </p:spPr>
        <p:txBody>
          <a:bodyPr>
            <a:normAutofit fontScale="90000"/>
          </a:bodyPr>
          <a:lstStyle/>
          <a:p>
            <a:r>
              <a:rPr lang="en-IN" dirty="0">
                <a:solidFill>
                  <a:srgbClr val="FF0000"/>
                </a:solidFill>
              </a:rPr>
              <a:t>Architecture</a:t>
            </a:r>
          </a:p>
        </p:txBody>
      </p:sp>
      <p:pic>
        <p:nvPicPr>
          <p:cNvPr id="1026" name="Picture 2">
            <a:extLst>
              <a:ext uri="{FF2B5EF4-FFF2-40B4-BE49-F238E27FC236}">
                <a16:creationId xmlns:a16="http://schemas.microsoft.com/office/drawing/2014/main" id="{541F1081-7B54-4CCC-9F69-46381EB8F4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4566" y="728993"/>
            <a:ext cx="9534434" cy="5937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412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800FE1-9761-68C9-CB96-CF5D1CB5B355}"/>
              </a:ext>
            </a:extLst>
          </p:cNvPr>
          <p:cNvSpPr txBox="1"/>
          <p:nvPr/>
        </p:nvSpPr>
        <p:spPr>
          <a:xfrm>
            <a:off x="658949" y="428178"/>
            <a:ext cx="11321141" cy="6001643"/>
          </a:xfrm>
          <a:prstGeom prst="rect">
            <a:avLst/>
          </a:prstGeom>
          <a:noFill/>
        </p:spPr>
        <p:txBody>
          <a:bodyPr wrap="square">
            <a:spAutoFit/>
          </a:bodyPr>
          <a:lstStyle/>
          <a:p>
            <a:pPr algn="l"/>
            <a:r>
              <a:rPr lang="en-US" sz="3200" b="1" i="0" dirty="0">
                <a:solidFill>
                  <a:srgbClr val="7030A0"/>
                </a:solidFill>
                <a:effectLst/>
                <a:highlight>
                  <a:srgbClr val="FFFFFF"/>
                </a:highlight>
                <a:latin typeface="sohne"/>
              </a:rPr>
              <a:t>API Server</a:t>
            </a:r>
          </a:p>
          <a:p>
            <a:pPr algn="l"/>
            <a:endParaRPr lang="en-US" sz="2400" b="0" i="0" dirty="0">
              <a:solidFill>
                <a:srgbClr val="242424"/>
              </a:solidFill>
              <a:effectLst/>
              <a:highlight>
                <a:srgbClr val="FFFFFF"/>
              </a:highlight>
              <a:latin typeface="source-serif-pro"/>
            </a:endParaRPr>
          </a:p>
          <a:p>
            <a:pPr algn="l"/>
            <a:r>
              <a:rPr lang="en-US" sz="2400" b="0" i="0" dirty="0">
                <a:solidFill>
                  <a:srgbClr val="242424"/>
                </a:solidFill>
                <a:effectLst/>
                <a:highlight>
                  <a:srgbClr val="FFFFFF"/>
                </a:highlight>
                <a:latin typeface="source-serif-pro"/>
              </a:rPr>
              <a:t>When you interact with your Kubernetes cluster using the </a:t>
            </a:r>
            <a:r>
              <a:rPr lang="en-US" sz="2400" b="0" i="0" dirty="0" err="1">
                <a:solidFill>
                  <a:srgbClr val="242424"/>
                </a:solidFill>
                <a:effectLst/>
                <a:highlight>
                  <a:srgbClr val="FFFFFF"/>
                </a:highlight>
                <a:latin typeface="source-serif-pro"/>
              </a:rPr>
              <a:t>kubectl</a:t>
            </a:r>
            <a:r>
              <a:rPr lang="en-US" sz="2400" b="0" i="0" dirty="0">
                <a:solidFill>
                  <a:srgbClr val="242424"/>
                </a:solidFill>
                <a:effectLst/>
                <a:highlight>
                  <a:srgbClr val="FFFFFF"/>
                </a:highlight>
                <a:latin typeface="source-serif-pro"/>
              </a:rPr>
              <a:t> command-line interface, you are actually communicating with the master API Server component.</a:t>
            </a:r>
          </a:p>
          <a:p>
            <a:pPr algn="l"/>
            <a:endParaRPr lang="en-US" sz="2400" b="0" dirty="0">
              <a:solidFill>
                <a:srgbClr val="242424"/>
              </a:solidFill>
              <a:effectLst/>
              <a:highlight>
                <a:srgbClr val="FFFFFF"/>
              </a:highlight>
            </a:endParaRPr>
          </a:p>
          <a:p>
            <a:pPr algn="l"/>
            <a:r>
              <a:rPr lang="en-US" sz="2400" b="0" dirty="0">
                <a:solidFill>
                  <a:srgbClr val="242424"/>
                </a:solidFill>
                <a:effectLst/>
                <a:highlight>
                  <a:srgbClr val="FFFFFF"/>
                </a:highlight>
              </a:rPr>
              <a:t>The API Server is the only Kubernetes component that connects to </a:t>
            </a:r>
            <a:r>
              <a:rPr lang="en-US" sz="2400" b="0" dirty="0" err="1">
                <a:solidFill>
                  <a:srgbClr val="242424"/>
                </a:solidFill>
                <a:effectLst/>
                <a:highlight>
                  <a:srgbClr val="FFFFFF"/>
                </a:highlight>
              </a:rPr>
              <a:t>etcd</a:t>
            </a:r>
            <a:r>
              <a:rPr lang="en-US" sz="2400" b="0" dirty="0">
                <a:solidFill>
                  <a:srgbClr val="242424"/>
                </a:solidFill>
                <a:effectLst/>
                <a:highlight>
                  <a:srgbClr val="FFFFFF"/>
                </a:highlight>
              </a:rPr>
              <a:t>; all the other components must go through the API Server to work with the cluster state.</a:t>
            </a:r>
          </a:p>
          <a:p>
            <a:endParaRPr lang="en-US" sz="3200" b="1" dirty="0">
              <a:solidFill>
                <a:schemeClr val="accent1">
                  <a:lumMod val="50000"/>
                </a:schemeClr>
              </a:solidFill>
            </a:endParaRPr>
          </a:p>
          <a:p>
            <a:r>
              <a:rPr lang="en-US" sz="3200" b="1" dirty="0" err="1">
                <a:solidFill>
                  <a:srgbClr val="7030A0"/>
                </a:solidFill>
              </a:rPr>
              <a:t>Etcd</a:t>
            </a:r>
            <a:endParaRPr lang="en-US" sz="3200" b="1" dirty="0">
              <a:solidFill>
                <a:srgbClr val="7030A0"/>
              </a:solidFill>
            </a:endParaRPr>
          </a:p>
          <a:p>
            <a:r>
              <a:rPr lang="en-US" sz="2400" dirty="0" err="1"/>
              <a:t>Etcd</a:t>
            </a:r>
            <a:r>
              <a:rPr lang="en-US" sz="2400" dirty="0"/>
              <a:t> is a distributed, consistent key-value store used for configuration management, service discovery, and coordinating distributed work.</a:t>
            </a:r>
          </a:p>
          <a:p>
            <a:r>
              <a:rPr lang="en-US" sz="2400" dirty="0"/>
              <a:t>When it comes to Kubernetes, </a:t>
            </a:r>
            <a:r>
              <a:rPr lang="en-US" sz="2400" dirty="0" err="1"/>
              <a:t>etcd</a:t>
            </a:r>
            <a:r>
              <a:rPr lang="en-US" sz="2400" dirty="0"/>
              <a:t> reliably stores the configuration data of the Kubernetes cluster, representing the state of the cluster (what nodes exist in the cluster, what pods should be running, which nodes they are running on, and a whole lot more) at any given point of time.</a:t>
            </a:r>
            <a:endParaRPr lang="en-IN" sz="2400" dirty="0"/>
          </a:p>
        </p:txBody>
      </p:sp>
    </p:spTree>
    <p:extLst>
      <p:ext uri="{BB962C8B-B14F-4D97-AF65-F5344CB8AC3E}">
        <p14:creationId xmlns:p14="http://schemas.microsoft.com/office/powerpoint/2010/main" val="2316046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E1E78A-8A9B-1EE4-1512-B00C58BD6EB4}"/>
              </a:ext>
            </a:extLst>
          </p:cNvPr>
          <p:cNvSpPr txBox="1"/>
          <p:nvPr/>
        </p:nvSpPr>
        <p:spPr>
          <a:xfrm>
            <a:off x="508000" y="375920"/>
            <a:ext cx="11104880" cy="1692771"/>
          </a:xfrm>
          <a:prstGeom prst="rect">
            <a:avLst/>
          </a:prstGeom>
          <a:noFill/>
        </p:spPr>
        <p:txBody>
          <a:bodyPr wrap="square">
            <a:spAutoFit/>
          </a:bodyPr>
          <a:lstStyle/>
          <a:p>
            <a:r>
              <a:rPr lang="en-US" sz="3200" b="1" i="0" dirty="0">
                <a:solidFill>
                  <a:srgbClr val="7030A0"/>
                </a:solidFill>
                <a:effectLst/>
                <a:highlight>
                  <a:srgbClr val="FFFFFF"/>
                </a:highlight>
                <a:latin typeface="source-serif-pro"/>
              </a:rPr>
              <a:t>Controller</a:t>
            </a:r>
          </a:p>
          <a:p>
            <a:r>
              <a:rPr lang="en-US" sz="2400" b="0" i="0" dirty="0">
                <a:solidFill>
                  <a:srgbClr val="242424"/>
                </a:solidFill>
                <a:effectLst/>
                <a:highlight>
                  <a:srgbClr val="FFFFFF"/>
                </a:highlight>
                <a:latin typeface="source-serif-pro"/>
              </a:rPr>
              <a:t>Basically, a controller watches the state of the cluster through the API Server watch feature and, when it gets notified, it makes the necessary changes attempting to move the current state towards the desired state.</a:t>
            </a:r>
            <a:endParaRPr lang="en-IN" sz="2400" dirty="0"/>
          </a:p>
        </p:txBody>
      </p:sp>
      <p:sp>
        <p:nvSpPr>
          <p:cNvPr id="5" name="TextBox 4">
            <a:extLst>
              <a:ext uri="{FF2B5EF4-FFF2-40B4-BE49-F238E27FC236}">
                <a16:creationId xmlns:a16="http://schemas.microsoft.com/office/drawing/2014/main" id="{2A10DE22-5FC1-836E-7322-90B77B763343}"/>
              </a:ext>
            </a:extLst>
          </p:cNvPr>
          <p:cNvSpPr txBox="1"/>
          <p:nvPr/>
        </p:nvSpPr>
        <p:spPr>
          <a:xfrm>
            <a:off x="508000" y="2080875"/>
            <a:ext cx="11409680" cy="4401205"/>
          </a:xfrm>
          <a:prstGeom prst="rect">
            <a:avLst/>
          </a:prstGeom>
          <a:noFill/>
        </p:spPr>
        <p:txBody>
          <a:bodyPr wrap="square">
            <a:spAutoFit/>
          </a:bodyPr>
          <a:lstStyle/>
          <a:p>
            <a:pPr algn="l"/>
            <a:r>
              <a:rPr lang="en-US" sz="3200" b="1" i="0" dirty="0">
                <a:solidFill>
                  <a:srgbClr val="7030A0"/>
                </a:solidFill>
                <a:effectLst/>
                <a:highlight>
                  <a:srgbClr val="FFFFFF"/>
                </a:highlight>
                <a:latin typeface="sohne"/>
              </a:rPr>
              <a:t>Scheduler</a:t>
            </a:r>
          </a:p>
          <a:p>
            <a:pPr algn="l"/>
            <a:r>
              <a:rPr lang="en-US" sz="2400" b="0" i="0" dirty="0">
                <a:solidFill>
                  <a:srgbClr val="242424"/>
                </a:solidFill>
                <a:effectLst/>
                <a:highlight>
                  <a:srgbClr val="FFFFFF"/>
                </a:highlight>
                <a:latin typeface="source-serif-pro"/>
              </a:rPr>
              <a:t>The Scheduler watches for unscheduled pods and binds them to nodes via the </a:t>
            </a:r>
            <a:r>
              <a:rPr lang="en-US" sz="2400" b="0" i="1" dirty="0">
                <a:solidFill>
                  <a:srgbClr val="242424"/>
                </a:solidFill>
                <a:effectLst/>
                <a:highlight>
                  <a:srgbClr val="FFFFFF"/>
                </a:highlight>
                <a:latin typeface="source-serif-pro"/>
              </a:rPr>
              <a:t>/binding </a:t>
            </a:r>
            <a:r>
              <a:rPr lang="en-US" sz="2400" b="0" i="0" dirty="0">
                <a:solidFill>
                  <a:srgbClr val="242424"/>
                </a:solidFill>
                <a:effectLst/>
                <a:highlight>
                  <a:srgbClr val="FFFFFF"/>
                </a:highlight>
                <a:latin typeface="source-serif-pro"/>
              </a:rPr>
              <a:t>pod </a:t>
            </a:r>
            <a:r>
              <a:rPr lang="en-US" sz="2400" b="0" i="0" dirty="0" err="1">
                <a:solidFill>
                  <a:srgbClr val="242424"/>
                </a:solidFill>
                <a:effectLst/>
                <a:highlight>
                  <a:srgbClr val="FFFFFF"/>
                </a:highlight>
                <a:latin typeface="source-serif-pro"/>
              </a:rPr>
              <a:t>subresource</a:t>
            </a:r>
            <a:r>
              <a:rPr lang="en-US" sz="2400" b="0" i="0" dirty="0">
                <a:solidFill>
                  <a:srgbClr val="242424"/>
                </a:solidFill>
                <a:effectLst/>
                <a:highlight>
                  <a:srgbClr val="FFFFFF"/>
                </a:highlight>
                <a:latin typeface="source-serif-pro"/>
              </a:rPr>
              <a:t> API, according to the availability of the requested resources, quality of service requirements, affinity and anti-affinity specifications, and other constraints. Once the pod has a node assigned, the regular behavior of the </a:t>
            </a:r>
            <a:r>
              <a:rPr lang="en-US" sz="2400" b="0" i="0" dirty="0" err="1">
                <a:solidFill>
                  <a:srgbClr val="242424"/>
                </a:solidFill>
                <a:effectLst/>
                <a:highlight>
                  <a:srgbClr val="FFFFFF"/>
                </a:highlight>
                <a:latin typeface="source-serif-pro"/>
              </a:rPr>
              <a:t>Kubelet</a:t>
            </a:r>
            <a:r>
              <a:rPr lang="en-US" sz="2400" b="0" i="0" dirty="0">
                <a:solidFill>
                  <a:srgbClr val="242424"/>
                </a:solidFill>
                <a:effectLst/>
                <a:highlight>
                  <a:srgbClr val="FFFFFF"/>
                </a:highlight>
                <a:latin typeface="source-serif-pro"/>
              </a:rPr>
              <a:t> is triggered and the pod and its containers are created.</a:t>
            </a:r>
          </a:p>
          <a:p>
            <a:pPr algn="l"/>
            <a:endParaRPr lang="en-US" sz="2400" b="0" i="0" dirty="0">
              <a:solidFill>
                <a:srgbClr val="242424"/>
              </a:solidFill>
              <a:effectLst/>
              <a:highlight>
                <a:srgbClr val="FFFFFF"/>
              </a:highlight>
              <a:latin typeface="source-serif-pro"/>
            </a:endParaRPr>
          </a:p>
          <a:p>
            <a:pPr algn="l"/>
            <a:r>
              <a:rPr lang="en-US" sz="3200" b="1" dirty="0" err="1">
                <a:solidFill>
                  <a:srgbClr val="7030A0"/>
                </a:solidFill>
                <a:highlight>
                  <a:srgbClr val="FFFFFF"/>
                </a:highlight>
                <a:latin typeface="source-serif-pro"/>
              </a:rPr>
              <a:t>Kube</a:t>
            </a:r>
            <a:r>
              <a:rPr lang="en-US" sz="3200" b="1" dirty="0">
                <a:solidFill>
                  <a:srgbClr val="7030A0"/>
                </a:solidFill>
                <a:highlight>
                  <a:srgbClr val="FFFFFF"/>
                </a:highlight>
                <a:latin typeface="source-serif-pro"/>
              </a:rPr>
              <a:t>-Proxy</a:t>
            </a:r>
            <a:endParaRPr lang="en-US" sz="3200" b="1" i="0" dirty="0">
              <a:solidFill>
                <a:srgbClr val="7030A0"/>
              </a:solidFill>
              <a:effectLst/>
              <a:highlight>
                <a:srgbClr val="FFFFFF"/>
              </a:highlight>
              <a:latin typeface="source-serif-pro"/>
            </a:endParaRPr>
          </a:p>
          <a:p>
            <a:pPr algn="l"/>
            <a:r>
              <a:rPr lang="en-US" sz="2400" b="0" i="0" dirty="0" err="1">
                <a:solidFill>
                  <a:srgbClr val="202124"/>
                </a:solidFill>
                <a:effectLst/>
                <a:highlight>
                  <a:srgbClr val="FFFFFF"/>
                </a:highlight>
                <a:latin typeface="Google Sans"/>
              </a:rPr>
              <a:t>Kube</a:t>
            </a:r>
            <a:r>
              <a:rPr lang="en-US" sz="2400" b="0" i="0" dirty="0">
                <a:solidFill>
                  <a:srgbClr val="202124"/>
                </a:solidFill>
                <a:effectLst/>
                <a:highlight>
                  <a:srgbClr val="FFFFFF"/>
                </a:highlight>
                <a:latin typeface="Google Sans"/>
              </a:rPr>
              <a:t>-Proxy is </a:t>
            </a:r>
            <a:r>
              <a:rPr lang="en-US" sz="2400" b="0" i="0" dirty="0">
                <a:solidFill>
                  <a:srgbClr val="040C28"/>
                </a:solidFill>
                <a:effectLst/>
                <a:latin typeface="Google Sans"/>
              </a:rPr>
              <a:t>a network proxy that runs on each node in a Kubernetes cluster</a:t>
            </a:r>
            <a:r>
              <a:rPr lang="en-US" sz="2400" b="0" i="0" dirty="0">
                <a:solidFill>
                  <a:srgbClr val="202124"/>
                </a:solidFill>
                <a:effectLst/>
                <a:highlight>
                  <a:srgbClr val="FFFFFF"/>
                </a:highlight>
                <a:latin typeface="Google Sans"/>
              </a:rPr>
              <a:t>. It is responsible for maintaining network connectivity between services and pods. </a:t>
            </a:r>
            <a:r>
              <a:rPr lang="en-US" sz="2400" b="0" i="0" dirty="0" err="1">
                <a:solidFill>
                  <a:srgbClr val="202124"/>
                </a:solidFill>
                <a:effectLst/>
                <a:highlight>
                  <a:srgbClr val="FFFFFF"/>
                </a:highlight>
                <a:latin typeface="Google Sans"/>
              </a:rPr>
              <a:t>Kube</a:t>
            </a:r>
            <a:r>
              <a:rPr lang="en-US" sz="2400" b="0" i="0" dirty="0">
                <a:solidFill>
                  <a:srgbClr val="202124"/>
                </a:solidFill>
                <a:effectLst/>
                <a:highlight>
                  <a:srgbClr val="FFFFFF"/>
                </a:highlight>
                <a:latin typeface="Google Sans"/>
              </a:rPr>
              <a:t>-Proxy does this by translating service definitions into actionable networking rules.</a:t>
            </a:r>
            <a:endParaRPr lang="en-US" sz="2400" b="0" i="0" dirty="0">
              <a:solidFill>
                <a:srgbClr val="242424"/>
              </a:solidFill>
              <a:effectLst/>
              <a:highlight>
                <a:srgbClr val="FFFFFF"/>
              </a:highlight>
              <a:latin typeface="source-serif-pro"/>
            </a:endParaRPr>
          </a:p>
        </p:txBody>
      </p:sp>
    </p:spTree>
    <p:extLst>
      <p:ext uri="{BB962C8B-B14F-4D97-AF65-F5344CB8AC3E}">
        <p14:creationId xmlns:p14="http://schemas.microsoft.com/office/powerpoint/2010/main" val="368951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DC78912F-3EA4-03E7-A015-BD0EF40BB9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840" y="948301"/>
            <a:ext cx="9001760" cy="601137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88A40E3-4EEE-A921-957A-222FE074C1CE}"/>
              </a:ext>
            </a:extLst>
          </p:cNvPr>
          <p:cNvSpPr txBox="1"/>
          <p:nvPr/>
        </p:nvSpPr>
        <p:spPr>
          <a:xfrm>
            <a:off x="1005840" y="264161"/>
            <a:ext cx="8138160" cy="646331"/>
          </a:xfrm>
          <a:prstGeom prst="rect">
            <a:avLst/>
          </a:prstGeom>
          <a:noFill/>
        </p:spPr>
        <p:txBody>
          <a:bodyPr wrap="square">
            <a:spAutoFit/>
          </a:bodyPr>
          <a:lstStyle/>
          <a:p>
            <a:r>
              <a:rPr lang="en-US" b="1" i="0" dirty="0">
                <a:solidFill>
                  <a:schemeClr val="accent1">
                    <a:lumMod val="50000"/>
                  </a:schemeClr>
                </a:solidFill>
                <a:effectLst/>
                <a:highlight>
                  <a:srgbClr val="FFFFFF"/>
                </a:highlight>
                <a:latin typeface="source-serif-pro"/>
              </a:rPr>
              <a:t>This pattern is extensively used in Kubernetes. For example, when you create a pod using </a:t>
            </a:r>
            <a:r>
              <a:rPr lang="en-US" b="1" i="0" dirty="0" err="1">
                <a:solidFill>
                  <a:schemeClr val="accent1">
                    <a:lumMod val="50000"/>
                  </a:schemeClr>
                </a:solidFill>
                <a:effectLst/>
                <a:highlight>
                  <a:srgbClr val="FFFFFF"/>
                </a:highlight>
                <a:latin typeface="source-serif-pro"/>
              </a:rPr>
              <a:t>kubectl</a:t>
            </a:r>
            <a:r>
              <a:rPr lang="en-US" b="1" i="0" dirty="0">
                <a:solidFill>
                  <a:schemeClr val="accent1">
                    <a:lumMod val="50000"/>
                  </a:schemeClr>
                </a:solidFill>
                <a:effectLst/>
                <a:highlight>
                  <a:srgbClr val="FFFFFF"/>
                </a:highlight>
                <a:latin typeface="source-serif-pro"/>
              </a:rPr>
              <a:t>, this what happens:</a:t>
            </a:r>
            <a:endParaRPr lang="en-IN" b="1" dirty="0">
              <a:solidFill>
                <a:schemeClr val="accent1">
                  <a:lumMod val="50000"/>
                </a:schemeClr>
              </a:solidFill>
            </a:endParaRPr>
          </a:p>
        </p:txBody>
      </p:sp>
    </p:spTree>
    <p:extLst>
      <p:ext uri="{BB962C8B-B14F-4D97-AF65-F5344CB8AC3E}">
        <p14:creationId xmlns:p14="http://schemas.microsoft.com/office/powerpoint/2010/main" val="3419874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9C27FD-8692-0E6D-0ACB-0FCBAE63523D}"/>
              </a:ext>
            </a:extLst>
          </p:cNvPr>
          <p:cNvSpPr txBox="1"/>
          <p:nvPr/>
        </p:nvSpPr>
        <p:spPr>
          <a:xfrm>
            <a:off x="812800" y="802641"/>
            <a:ext cx="8331200" cy="5755422"/>
          </a:xfrm>
          <a:prstGeom prst="rect">
            <a:avLst/>
          </a:prstGeom>
          <a:noFill/>
        </p:spPr>
        <p:txBody>
          <a:bodyPr wrap="square">
            <a:spAutoFit/>
          </a:bodyPr>
          <a:lstStyle/>
          <a:p>
            <a:pPr algn="l"/>
            <a:r>
              <a:rPr lang="en-US" sz="3200" b="1" dirty="0">
                <a:solidFill>
                  <a:srgbClr val="7030A0"/>
                </a:solidFill>
                <a:highlight>
                  <a:srgbClr val="FFFFFF"/>
                </a:highlight>
                <a:latin typeface="source-serif-pro"/>
              </a:rPr>
              <a:t>Process step by step</a:t>
            </a:r>
            <a:endParaRPr lang="en-US" sz="3200" b="1" i="0" dirty="0">
              <a:solidFill>
                <a:srgbClr val="7030A0"/>
              </a:solidFill>
              <a:effectLst/>
              <a:highlight>
                <a:srgbClr val="FFFFFF"/>
              </a:highlight>
              <a:latin typeface="source-serif-pro"/>
            </a:endParaRPr>
          </a:p>
          <a:p>
            <a:pPr algn="l">
              <a:buFont typeface="+mj-lt"/>
              <a:buAutoNum type="arabicPeriod"/>
            </a:pPr>
            <a:r>
              <a:rPr lang="en-US" sz="2400" b="0" i="0" dirty="0" err="1">
                <a:solidFill>
                  <a:schemeClr val="accent1">
                    <a:lumMod val="50000"/>
                  </a:schemeClr>
                </a:solidFill>
                <a:effectLst/>
                <a:highlight>
                  <a:srgbClr val="FFFFFF"/>
                </a:highlight>
                <a:latin typeface="source-serif-pro"/>
              </a:rPr>
              <a:t>kubectl</a:t>
            </a:r>
            <a:r>
              <a:rPr lang="en-US" sz="2400" b="0" i="0" dirty="0">
                <a:solidFill>
                  <a:schemeClr val="accent1">
                    <a:lumMod val="50000"/>
                  </a:schemeClr>
                </a:solidFill>
                <a:effectLst/>
                <a:highlight>
                  <a:srgbClr val="FFFFFF"/>
                </a:highlight>
                <a:latin typeface="source-serif-pro"/>
              </a:rPr>
              <a:t> writes to the API Server.</a:t>
            </a:r>
          </a:p>
          <a:p>
            <a:pPr algn="l">
              <a:buFont typeface="+mj-lt"/>
              <a:buAutoNum type="arabicPeriod"/>
            </a:pPr>
            <a:r>
              <a:rPr lang="en-US" sz="2400" b="0" i="0" dirty="0">
                <a:solidFill>
                  <a:schemeClr val="accent1">
                    <a:lumMod val="50000"/>
                  </a:schemeClr>
                </a:solidFill>
                <a:effectLst/>
                <a:highlight>
                  <a:srgbClr val="FFFFFF"/>
                </a:highlight>
                <a:latin typeface="source-serif-pro"/>
              </a:rPr>
              <a:t>API Server validates the request and persists it to </a:t>
            </a:r>
            <a:r>
              <a:rPr lang="en-US" sz="2400" b="0" i="0" dirty="0" err="1">
                <a:solidFill>
                  <a:schemeClr val="accent1">
                    <a:lumMod val="50000"/>
                  </a:schemeClr>
                </a:solidFill>
                <a:effectLst/>
                <a:highlight>
                  <a:srgbClr val="FFFFFF"/>
                </a:highlight>
                <a:latin typeface="source-serif-pro"/>
              </a:rPr>
              <a:t>etcd</a:t>
            </a:r>
            <a:r>
              <a:rPr lang="en-US" sz="2400" b="0" i="0" dirty="0">
                <a:solidFill>
                  <a:schemeClr val="accent1">
                    <a:lumMod val="50000"/>
                  </a:schemeClr>
                </a:solidFill>
                <a:effectLst/>
                <a:highlight>
                  <a:srgbClr val="FFFFFF"/>
                </a:highlight>
                <a:latin typeface="source-serif-pro"/>
              </a:rPr>
              <a:t>.</a:t>
            </a:r>
          </a:p>
          <a:p>
            <a:pPr algn="l">
              <a:buFont typeface="+mj-lt"/>
              <a:buAutoNum type="arabicPeriod"/>
            </a:pPr>
            <a:r>
              <a:rPr lang="en-US" sz="2400" b="0" i="0" dirty="0" err="1">
                <a:solidFill>
                  <a:schemeClr val="accent1">
                    <a:lumMod val="50000"/>
                  </a:schemeClr>
                </a:solidFill>
                <a:effectLst/>
                <a:highlight>
                  <a:srgbClr val="FFFFFF"/>
                </a:highlight>
                <a:latin typeface="source-serif-pro"/>
              </a:rPr>
              <a:t>etcd</a:t>
            </a:r>
            <a:r>
              <a:rPr lang="en-US" sz="2400" b="0" i="0" dirty="0">
                <a:solidFill>
                  <a:schemeClr val="accent1">
                    <a:lumMod val="50000"/>
                  </a:schemeClr>
                </a:solidFill>
                <a:effectLst/>
                <a:highlight>
                  <a:srgbClr val="FFFFFF"/>
                </a:highlight>
                <a:latin typeface="source-serif-pro"/>
              </a:rPr>
              <a:t> notifies back the API Server.</a:t>
            </a:r>
          </a:p>
          <a:p>
            <a:pPr algn="l">
              <a:buFont typeface="+mj-lt"/>
              <a:buAutoNum type="arabicPeriod"/>
            </a:pPr>
            <a:r>
              <a:rPr lang="en-US" sz="2400" b="0" i="0" dirty="0">
                <a:solidFill>
                  <a:schemeClr val="accent1">
                    <a:lumMod val="50000"/>
                  </a:schemeClr>
                </a:solidFill>
                <a:effectLst/>
                <a:highlight>
                  <a:srgbClr val="FFFFFF"/>
                </a:highlight>
                <a:latin typeface="source-serif-pro"/>
              </a:rPr>
              <a:t>API Server invokes the Scheduler.</a:t>
            </a:r>
          </a:p>
          <a:p>
            <a:pPr algn="l">
              <a:buFont typeface="+mj-lt"/>
              <a:buAutoNum type="arabicPeriod"/>
            </a:pPr>
            <a:r>
              <a:rPr lang="en-US" sz="2400" b="0" i="0" dirty="0">
                <a:solidFill>
                  <a:schemeClr val="accent1">
                    <a:lumMod val="50000"/>
                  </a:schemeClr>
                </a:solidFill>
                <a:effectLst/>
                <a:highlight>
                  <a:srgbClr val="FFFFFF"/>
                </a:highlight>
                <a:latin typeface="source-serif-pro"/>
              </a:rPr>
              <a:t>Scheduler decides where to run the pod on and return that to the API Server.</a:t>
            </a:r>
          </a:p>
          <a:p>
            <a:pPr algn="l">
              <a:buFont typeface="+mj-lt"/>
              <a:buAutoNum type="arabicPeriod"/>
            </a:pPr>
            <a:r>
              <a:rPr lang="en-US" sz="2400" b="0" i="0" dirty="0">
                <a:solidFill>
                  <a:schemeClr val="accent1">
                    <a:lumMod val="50000"/>
                  </a:schemeClr>
                </a:solidFill>
                <a:effectLst/>
                <a:highlight>
                  <a:srgbClr val="FFFFFF"/>
                </a:highlight>
                <a:latin typeface="source-serif-pro"/>
              </a:rPr>
              <a:t>API Server persists it to </a:t>
            </a:r>
            <a:r>
              <a:rPr lang="en-US" sz="2400" b="0" i="0" dirty="0" err="1">
                <a:solidFill>
                  <a:schemeClr val="accent1">
                    <a:lumMod val="50000"/>
                  </a:schemeClr>
                </a:solidFill>
                <a:effectLst/>
                <a:highlight>
                  <a:srgbClr val="FFFFFF"/>
                </a:highlight>
                <a:latin typeface="source-serif-pro"/>
              </a:rPr>
              <a:t>etcd</a:t>
            </a:r>
            <a:r>
              <a:rPr lang="en-US" sz="2400" b="0" i="0" dirty="0">
                <a:solidFill>
                  <a:schemeClr val="accent1">
                    <a:lumMod val="50000"/>
                  </a:schemeClr>
                </a:solidFill>
                <a:effectLst/>
                <a:highlight>
                  <a:srgbClr val="FFFFFF"/>
                </a:highlight>
                <a:latin typeface="source-serif-pro"/>
              </a:rPr>
              <a:t>.</a:t>
            </a:r>
          </a:p>
          <a:p>
            <a:pPr algn="l">
              <a:buFont typeface="+mj-lt"/>
              <a:buAutoNum type="arabicPeriod"/>
            </a:pPr>
            <a:r>
              <a:rPr lang="en-US" sz="2400" b="0" i="0" dirty="0" err="1">
                <a:solidFill>
                  <a:schemeClr val="accent1">
                    <a:lumMod val="50000"/>
                  </a:schemeClr>
                </a:solidFill>
                <a:effectLst/>
                <a:highlight>
                  <a:srgbClr val="FFFFFF"/>
                </a:highlight>
                <a:latin typeface="source-serif-pro"/>
              </a:rPr>
              <a:t>etcd</a:t>
            </a:r>
            <a:r>
              <a:rPr lang="en-US" sz="2400" b="0" i="0" dirty="0">
                <a:solidFill>
                  <a:schemeClr val="accent1">
                    <a:lumMod val="50000"/>
                  </a:schemeClr>
                </a:solidFill>
                <a:effectLst/>
                <a:highlight>
                  <a:srgbClr val="FFFFFF"/>
                </a:highlight>
                <a:latin typeface="source-serif-pro"/>
              </a:rPr>
              <a:t> notifies back the API Server.</a:t>
            </a:r>
          </a:p>
          <a:p>
            <a:pPr algn="l">
              <a:buFont typeface="+mj-lt"/>
              <a:buAutoNum type="arabicPeriod"/>
            </a:pPr>
            <a:r>
              <a:rPr lang="en-US" sz="2400" b="0" i="0" dirty="0">
                <a:solidFill>
                  <a:schemeClr val="accent1">
                    <a:lumMod val="50000"/>
                  </a:schemeClr>
                </a:solidFill>
                <a:effectLst/>
                <a:highlight>
                  <a:srgbClr val="FFFFFF"/>
                </a:highlight>
                <a:latin typeface="source-serif-pro"/>
              </a:rPr>
              <a:t>API Server invokes the </a:t>
            </a:r>
            <a:r>
              <a:rPr lang="en-US" sz="2400" b="0" i="0" dirty="0" err="1">
                <a:solidFill>
                  <a:schemeClr val="accent1">
                    <a:lumMod val="50000"/>
                  </a:schemeClr>
                </a:solidFill>
                <a:effectLst/>
                <a:highlight>
                  <a:srgbClr val="FFFFFF"/>
                </a:highlight>
                <a:latin typeface="source-serif-pro"/>
              </a:rPr>
              <a:t>Kubelet</a:t>
            </a:r>
            <a:r>
              <a:rPr lang="en-US" sz="2400" b="0" i="0" dirty="0">
                <a:solidFill>
                  <a:schemeClr val="accent1">
                    <a:lumMod val="50000"/>
                  </a:schemeClr>
                </a:solidFill>
                <a:effectLst/>
                <a:highlight>
                  <a:srgbClr val="FFFFFF"/>
                </a:highlight>
                <a:latin typeface="source-serif-pro"/>
              </a:rPr>
              <a:t> in the corresponding node.</a:t>
            </a:r>
          </a:p>
          <a:p>
            <a:pPr algn="l">
              <a:buFont typeface="+mj-lt"/>
              <a:buAutoNum type="arabicPeriod"/>
            </a:pPr>
            <a:r>
              <a:rPr lang="en-US" sz="2400" b="0" i="0" dirty="0" err="1">
                <a:solidFill>
                  <a:schemeClr val="accent1">
                    <a:lumMod val="50000"/>
                  </a:schemeClr>
                </a:solidFill>
                <a:effectLst/>
                <a:highlight>
                  <a:srgbClr val="FFFFFF"/>
                </a:highlight>
                <a:latin typeface="source-serif-pro"/>
              </a:rPr>
              <a:t>Kubelet</a:t>
            </a:r>
            <a:r>
              <a:rPr lang="en-US" sz="2400" b="0" i="0" dirty="0">
                <a:solidFill>
                  <a:schemeClr val="accent1">
                    <a:lumMod val="50000"/>
                  </a:schemeClr>
                </a:solidFill>
                <a:effectLst/>
                <a:highlight>
                  <a:srgbClr val="FFFFFF"/>
                </a:highlight>
                <a:latin typeface="source-serif-pro"/>
              </a:rPr>
              <a:t> talks to the Docker daemon using the API over the Docker socket to create the container.</a:t>
            </a:r>
          </a:p>
          <a:p>
            <a:pPr algn="l">
              <a:buFont typeface="+mj-lt"/>
              <a:buAutoNum type="arabicPeriod"/>
            </a:pPr>
            <a:r>
              <a:rPr lang="en-US" sz="2400" b="0" i="0" dirty="0" err="1">
                <a:solidFill>
                  <a:schemeClr val="accent1">
                    <a:lumMod val="50000"/>
                  </a:schemeClr>
                </a:solidFill>
                <a:effectLst/>
                <a:highlight>
                  <a:srgbClr val="FFFFFF"/>
                </a:highlight>
                <a:latin typeface="source-serif-pro"/>
              </a:rPr>
              <a:t>Kubelet</a:t>
            </a:r>
            <a:r>
              <a:rPr lang="en-US" sz="2400" b="0" i="0" dirty="0">
                <a:solidFill>
                  <a:schemeClr val="accent1">
                    <a:lumMod val="50000"/>
                  </a:schemeClr>
                </a:solidFill>
                <a:effectLst/>
                <a:highlight>
                  <a:srgbClr val="FFFFFF"/>
                </a:highlight>
                <a:latin typeface="source-serif-pro"/>
              </a:rPr>
              <a:t> updates the pod status to the API Server.</a:t>
            </a:r>
          </a:p>
          <a:p>
            <a:pPr algn="l">
              <a:buFont typeface="+mj-lt"/>
              <a:buAutoNum type="arabicPeriod"/>
            </a:pPr>
            <a:r>
              <a:rPr lang="en-US" sz="2400" b="0" i="0" dirty="0">
                <a:solidFill>
                  <a:schemeClr val="accent1">
                    <a:lumMod val="50000"/>
                  </a:schemeClr>
                </a:solidFill>
                <a:effectLst/>
                <a:highlight>
                  <a:srgbClr val="FFFFFF"/>
                </a:highlight>
                <a:latin typeface="source-serif-pro"/>
              </a:rPr>
              <a:t>API Server persists the new state in </a:t>
            </a:r>
            <a:r>
              <a:rPr lang="en-US" sz="2400" b="0" i="0" dirty="0" err="1">
                <a:solidFill>
                  <a:schemeClr val="accent1">
                    <a:lumMod val="50000"/>
                  </a:schemeClr>
                </a:solidFill>
                <a:effectLst/>
                <a:highlight>
                  <a:srgbClr val="FFFFFF"/>
                </a:highlight>
                <a:latin typeface="source-serif-pro"/>
              </a:rPr>
              <a:t>etcd</a:t>
            </a:r>
            <a:r>
              <a:rPr lang="en-US" sz="2400" b="0" i="0" dirty="0">
                <a:solidFill>
                  <a:schemeClr val="accent1">
                    <a:lumMod val="50000"/>
                  </a:schemeClr>
                </a:solidFill>
                <a:effectLst/>
                <a:highlight>
                  <a:srgbClr val="FFFFFF"/>
                </a:highlight>
                <a:latin typeface="source-serif-pro"/>
              </a:rPr>
              <a:t>.</a:t>
            </a:r>
          </a:p>
          <a:p>
            <a:pPr algn="l">
              <a:buFont typeface="+mj-lt"/>
              <a:buAutoNum type="arabicPeriod"/>
            </a:pPr>
            <a:r>
              <a:rPr lang="en-US" sz="2400" dirty="0">
                <a:solidFill>
                  <a:schemeClr val="accent1">
                    <a:lumMod val="50000"/>
                  </a:schemeClr>
                </a:solidFill>
                <a:highlight>
                  <a:srgbClr val="FFFFFF"/>
                </a:highlight>
                <a:latin typeface="source-serif-pro"/>
              </a:rPr>
              <a:t>Api server persist the controller </a:t>
            </a:r>
            <a:endParaRPr lang="en-US" sz="2400" b="0" i="0" dirty="0">
              <a:solidFill>
                <a:schemeClr val="accent1">
                  <a:lumMod val="50000"/>
                </a:schemeClr>
              </a:solidFill>
              <a:effectLst/>
              <a:highlight>
                <a:srgbClr val="FFFFFF"/>
              </a:highlight>
              <a:latin typeface="source-serif-pro"/>
            </a:endParaRPr>
          </a:p>
        </p:txBody>
      </p:sp>
    </p:spTree>
    <p:extLst>
      <p:ext uri="{BB962C8B-B14F-4D97-AF65-F5344CB8AC3E}">
        <p14:creationId xmlns:p14="http://schemas.microsoft.com/office/powerpoint/2010/main" val="281324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AD21D-DCCD-9619-8AD6-CC2F8A653DEF}"/>
              </a:ext>
            </a:extLst>
          </p:cNvPr>
          <p:cNvSpPr>
            <a:spLocks noGrp="1"/>
          </p:cNvSpPr>
          <p:nvPr>
            <p:ph type="title"/>
          </p:nvPr>
        </p:nvSpPr>
        <p:spPr>
          <a:xfrm>
            <a:off x="838200" y="365125"/>
            <a:ext cx="10515600" cy="650875"/>
          </a:xfrm>
        </p:spPr>
        <p:txBody>
          <a:bodyPr>
            <a:normAutofit fontScale="90000"/>
          </a:bodyPr>
          <a:lstStyle/>
          <a:p>
            <a:r>
              <a:rPr lang="en-IN" b="1" dirty="0" err="1">
                <a:solidFill>
                  <a:srgbClr val="7030A0"/>
                </a:solidFill>
              </a:rPr>
              <a:t>Kubeproxy</a:t>
            </a:r>
            <a:endParaRPr lang="en-IN" b="1" dirty="0">
              <a:solidFill>
                <a:srgbClr val="7030A0"/>
              </a:solidFill>
            </a:endParaRPr>
          </a:p>
        </p:txBody>
      </p:sp>
      <p:pic>
        <p:nvPicPr>
          <p:cNvPr id="3078" name="Picture 6">
            <a:extLst>
              <a:ext uri="{FF2B5EF4-FFF2-40B4-BE49-F238E27FC236}">
                <a16:creationId xmlns:a16="http://schemas.microsoft.com/office/drawing/2014/main" id="{BE833ED4-F88B-808D-9E25-459ACCFD18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41098" y="2244729"/>
            <a:ext cx="6421305" cy="362278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7">
            <a:extLst>
              <a:ext uri="{FF2B5EF4-FFF2-40B4-BE49-F238E27FC236}">
                <a16:creationId xmlns:a16="http://schemas.microsoft.com/office/drawing/2014/main" id="{0E4FBABF-0587-1990-1234-6A9DDA9BA334}"/>
              </a:ext>
            </a:extLst>
          </p:cNvPr>
          <p:cNvSpPr>
            <a:spLocks noChangeArrowheads="1"/>
          </p:cNvSpPr>
          <p:nvPr/>
        </p:nvSpPr>
        <p:spPr bwMode="auto">
          <a:xfrm>
            <a:off x="838200" y="1747798"/>
            <a:ext cx="4475480" cy="46166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333399"/>
                </a:solidFill>
                <a:latin typeface="ubuntu" panose="020B0504030602030204" pitchFamily="34" charset="0"/>
              </a:rPr>
              <a:t>I</a:t>
            </a:r>
            <a:r>
              <a:rPr kumimoji="0" lang="en-US" altLang="en-US" sz="2000" b="1" i="0" u="none" strike="noStrike" cap="none" normalizeH="0" baseline="0" dirty="0">
                <a:ln>
                  <a:noFill/>
                </a:ln>
                <a:solidFill>
                  <a:srgbClr val="333399"/>
                </a:solidFill>
                <a:effectLst/>
                <a:latin typeface="ubuntu" panose="020B0504030602030204" pitchFamily="34" charset="0"/>
              </a:rPr>
              <a:t>ptables proxy mode</a:t>
            </a:r>
            <a:endParaRPr kumimoji="0" lang="en-US" altLang="en-US" sz="2000" b="1" i="0" u="none" strike="noStrike" cap="none" normalizeH="0" baseline="0" dirty="0">
              <a:ln>
                <a:noFill/>
              </a:ln>
              <a:solidFill>
                <a:srgbClr val="444444"/>
              </a:solidFill>
              <a:effectLst/>
              <a:latin typeface="ubuntu" panose="020B0504030602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44444"/>
                </a:solidFill>
                <a:effectLst/>
                <a:latin typeface="ubuntu" panose="020B0504030602030204" pitchFamily="34" charset="0"/>
              </a:rPr>
              <a:t>Our case, which we will investigate in this post. Currently, is the default one.</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44444"/>
                </a:solidFill>
                <a:effectLst/>
                <a:latin typeface="ubuntu" panose="020B0504030602030204" pitchFamily="34" charset="0"/>
              </a:rPr>
              <a:t>When using this mode, </a:t>
            </a:r>
            <a:r>
              <a:rPr kumimoji="0" lang="en-US" altLang="en-US" sz="2000" b="0" i="0" u="none" strike="noStrike" cap="none" normalizeH="0" baseline="0" dirty="0" err="1">
                <a:ln>
                  <a:noFill/>
                </a:ln>
                <a:solidFill>
                  <a:srgbClr val="444444"/>
                </a:solidFill>
                <a:effectLst/>
                <a:latin typeface="Consolas" panose="020B0609020204030204" pitchFamily="49" charset="0"/>
              </a:rPr>
              <a:t>kube</a:t>
            </a:r>
            <a:r>
              <a:rPr kumimoji="0" lang="en-US" altLang="en-US" sz="2000" b="0" i="0" u="none" strike="noStrike" cap="none" normalizeH="0" baseline="0" dirty="0">
                <a:ln>
                  <a:noFill/>
                </a:ln>
                <a:solidFill>
                  <a:srgbClr val="444444"/>
                </a:solidFill>
                <a:effectLst/>
                <a:latin typeface="Consolas" panose="020B0609020204030204" pitchFamily="49" charset="0"/>
              </a:rPr>
              <a:t>-proxy</a:t>
            </a:r>
            <a:r>
              <a:rPr kumimoji="0" lang="en-US" altLang="en-US" sz="2000" b="0" i="0" u="none" strike="noStrike" cap="none" normalizeH="0" baseline="0" dirty="0">
                <a:ln>
                  <a:noFill/>
                </a:ln>
                <a:solidFill>
                  <a:srgbClr val="444444"/>
                </a:solidFill>
                <a:effectLst/>
                <a:latin typeface="ubuntu" panose="020B0504030602030204" pitchFamily="34" charset="0"/>
              </a:rPr>
              <a:t> watch for changes in a cluster and for each new Service will open a TCP port on a </a:t>
            </a:r>
            <a:r>
              <a:rPr kumimoji="0" lang="en-US" altLang="en-US" sz="2000" b="0" i="0" u="none" strike="noStrike" cap="none" normalizeH="0" baseline="0" dirty="0" err="1">
                <a:ln>
                  <a:noFill/>
                </a:ln>
                <a:solidFill>
                  <a:srgbClr val="444444"/>
                </a:solidFill>
                <a:effectLst/>
                <a:latin typeface="ubuntu" panose="020B0504030602030204" pitchFamily="34" charset="0"/>
              </a:rPr>
              <a:t>WorkerNode</a:t>
            </a:r>
            <a:r>
              <a:rPr kumimoji="0" lang="en-US" altLang="en-US" sz="2000" b="0" i="0" u="none" strike="noStrike" cap="none" normalizeH="0" baseline="0" dirty="0">
                <a:ln>
                  <a:noFill/>
                </a:ln>
                <a:solidFill>
                  <a:srgbClr val="444444"/>
                </a:solidFill>
                <a:effectLst/>
                <a:latin typeface="ubuntu" panose="020B0504030602030204" pitchFamily="34"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44444"/>
                </a:solidFill>
                <a:effectLst/>
                <a:latin typeface="ubuntu" panose="020B0504030602030204" pitchFamily="34" charset="0"/>
              </a:rPr>
              <a:t>Then, </a:t>
            </a:r>
            <a:r>
              <a:rPr kumimoji="0" lang="en-US" altLang="en-US" sz="2000" b="0" i="0" u="none" strike="noStrike" cap="none" normalizeH="0" baseline="0" dirty="0">
                <a:ln>
                  <a:noFill/>
                </a:ln>
                <a:solidFill>
                  <a:srgbClr val="444444"/>
                </a:solidFill>
                <a:effectLst/>
                <a:latin typeface="Consolas" panose="020B0609020204030204" pitchFamily="49" charset="0"/>
              </a:rPr>
              <a:t>iptables</a:t>
            </a:r>
            <a:r>
              <a:rPr kumimoji="0" lang="en-US" altLang="en-US" sz="2000" b="0" i="0" u="none" strike="noStrike" cap="none" normalizeH="0" baseline="0" dirty="0">
                <a:ln>
                  <a:noFill/>
                </a:ln>
                <a:solidFill>
                  <a:srgbClr val="444444"/>
                </a:solidFill>
                <a:effectLst/>
                <a:latin typeface="ubuntu" panose="020B0504030602030204" pitchFamily="34" charset="0"/>
              </a:rPr>
              <a:t> on this </a:t>
            </a:r>
            <a:r>
              <a:rPr kumimoji="0" lang="en-US" altLang="en-US" sz="2000" b="0" i="0" u="none" strike="noStrike" cap="none" normalizeH="0" baseline="0" dirty="0" err="1">
                <a:ln>
                  <a:noFill/>
                </a:ln>
                <a:solidFill>
                  <a:srgbClr val="444444"/>
                </a:solidFill>
                <a:effectLst/>
                <a:latin typeface="ubuntu" panose="020B0504030602030204" pitchFamily="34" charset="0"/>
              </a:rPr>
              <a:t>WorkerNode</a:t>
            </a:r>
            <a:r>
              <a:rPr kumimoji="0" lang="en-US" altLang="en-US" sz="2000" b="0" i="0" u="none" strike="noStrike" cap="none" normalizeH="0" baseline="0" dirty="0">
                <a:ln>
                  <a:noFill/>
                </a:ln>
                <a:solidFill>
                  <a:srgbClr val="444444"/>
                </a:solidFill>
                <a:effectLst/>
                <a:latin typeface="ubuntu" panose="020B0504030602030204" pitchFamily="34" charset="0"/>
              </a:rPr>
              <a:t> sends traffic from this port to a Kubernetes Service which is actually a chain in the </a:t>
            </a:r>
            <a:r>
              <a:rPr kumimoji="0" lang="en-US" altLang="en-US" sz="2000" b="0" i="0" u="none" strike="noStrike" cap="none" normalizeH="0" baseline="0" dirty="0" err="1">
                <a:ln>
                  <a:noFill/>
                </a:ln>
                <a:solidFill>
                  <a:srgbClr val="444444"/>
                </a:solidFill>
                <a:effectLst/>
                <a:latin typeface="Consolas" panose="020B0609020204030204" pitchFamily="49" charset="0"/>
              </a:rPr>
              <a:t>iptables</a:t>
            </a:r>
            <a:r>
              <a:rPr kumimoji="0" lang="en-US" altLang="en-US" sz="2000" b="0" i="0" u="none" strike="noStrike" cap="none" normalizeH="0" baseline="0" dirty="0" err="1">
                <a:ln>
                  <a:noFill/>
                </a:ln>
                <a:solidFill>
                  <a:srgbClr val="444444"/>
                </a:solidFill>
                <a:effectLst/>
                <a:latin typeface="ubuntu" panose="020B0504030602030204" pitchFamily="34" charset="0"/>
              </a:rPr>
              <a:t>rules</a:t>
            </a:r>
            <a:r>
              <a:rPr kumimoji="0" lang="en-US" altLang="en-US" sz="2000" b="0" i="0" u="none" strike="noStrike" cap="none" normalizeH="0" baseline="0" dirty="0">
                <a:ln>
                  <a:noFill/>
                </a:ln>
                <a:solidFill>
                  <a:srgbClr val="444444"/>
                </a:solidFill>
                <a:effectLst/>
                <a:latin typeface="ubuntu" panose="020B0504030602030204" pitchFamily="34" charset="0"/>
              </a:rPr>
              <a:t>, and via this chain, traffic goes directly to pods which are a backend for this Service. During this, a targeting pod is selected randomly.</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7" name="Rectangle 8">
            <a:extLst>
              <a:ext uri="{FF2B5EF4-FFF2-40B4-BE49-F238E27FC236}">
                <a16:creationId xmlns:a16="http://schemas.microsoft.com/office/drawing/2014/main" id="{1FF28B58-2ED2-3DF4-8760-873D4F99B428}"/>
              </a:ext>
            </a:extLst>
          </p:cNvPr>
          <p:cNvSpPr>
            <a:spLocks noChangeArrowheads="1"/>
          </p:cNvSpPr>
          <p:nvPr/>
        </p:nvSpPr>
        <p:spPr bwMode="auto">
          <a:xfrm>
            <a:off x="426720" y="984829"/>
            <a:ext cx="11765280" cy="4924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444444"/>
                </a:solidFill>
                <a:effectLst/>
                <a:latin typeface="ubuntu" panose="020B0504030602030204" pitchFamily="34" charset="0"/>
              </a:rPr>
              <a:t> the </a:t>
            </a:r>
            <a:r>
              <a:rPr kumimoji="0" lang="en-US" altLang="en-US" sz="1600" b="0" i="0" u="none" strike="noStrike" cap="none" normalizeH="0" baseline="0" dirty="0" err="1">
                <a:ln>
                  <a:noFill/>
                </a:ln>
                <a:solidFill>
                  <a:srgbClr val="444444"/>
                </a:solidFill>
                <a:effectLst/>
                <a:latin typeface="ubuntu" panose="020B0504030602030204" pitchFamily="34" charset="0"/>
              </a:rPr>
              <a:t>rouning</a:t>
            </a:r>
            <a:r>
              <a:rPr kumimoji="0" lang="en-US" altLang="en-US" sz="1600" b="0" i="0" u="none" strike="noStrike" cap="none" normalizeH="0" baseline="0" dirty="0">
                <a:ln>
                  <a:noFill/>
                </a:ln>
                <a:solidFill>
                  <a:srgbClr val="444444"/>
                </a:solidFill>
                <a:effectLst/>
                <a:latin typeface="ubuntu" panose="020B0504030602030204" pitchFamily="34" charset="0"/>
              </a:rPr>
              <a:t> rules between pods between a Service and its Pods are controlled by the </a:t>
            </a:r>
            <a:r>
              <a:rPr kumimoji="0" lang="en-US" altLang="en-US" sz="1600" b="0" i="0" u="none" strike="noStrike" cap="none" normalizeH="0" baseline="0" dirty="0" err="1">
                <a:ln>
                  <a:noFill/>
                </a:ln>
                <a:solidFill>
                  <a:srgbClr val="444444"/>
                </a:solidFill>
                <a:effectLst/>
                <a:latin typeface="Consolas" panose="020B0609020204030204" pitchFamily="49" charset="0"/>
              </a:rPr>
              <a:t>kube</a:t>
            </a:r>
            <a:r>
              <a:rPr kumimoji="0" lang="en-US" altLang="en-US" sz="1600" b="0" i="0" u="none" strike="noStrike" cap="none" normalizeH="0" baseline="0" dirty="0">
                <a:ln>
                  <a:noFill/>
                </a:ln>
                <a:solidFill>
                  <a:srgbClr val="444444"/>
                </a:solidFill>
                <a:effectLst/>
                <a:latin typeface="Consolas" panose="020B0609020204030204" pitchFamily="49" charset="0"/>
              </a:rPr>
              <a:t>-proxy</a:t>
            </a:r>
            <a:r>
              <a:rPr kumimoji="0" lang="en-US" altLang="en-US" sz="1600" b="0" i="0" u="none" strike="noStrike" cap="none" normalizeH="0" baseline="0" dirty="0">
                <a:ln>
                  <a:noFill/>
                </a:ln>
                <a:solidFill>
                  <a:srgbClr val="444444"/>
                </a:solidFill>
                <a:effectLst/>
                <a:latin typeface="ubuntu" panose="020B0504030602030204" pitchFamily="34" charset="0"/>
              </a:rPr>
              <a:t> service that can be working in one of the three following modes – </a:t>
            </a:r>
            <a:r>
              <a:rPr kumimoji="0" lang="en-US" altLang="en-US" sz="1600" b="1" i="1" u="none" strike="noStrike" cap="none" normalizeH="0" baseline="0" dirty="0">
                <a:ln>
                  <a:noFill/>
                </a:ln>
                <a:solidFill>
                  <a:srgbClr val="444444"/>
                </a:solidFill>
                <a:effectLst/>
                <a:latin typeface="ubuntu" panose="020B0504030602030204" pitchFamily="34" charset="0"/>
              </a:rPr>
              <a:t>user space proxy mode</a:t>
            </a:r>
            <a:r>
              <a:rPr kumimoji="0" lang="en-US" altLang="en-US" sz="1600" b="0" i="0" u="none" strike="noStrike" cap="none" normalizeH="0" baseline="0" dirty="0">
                <a:ln>
                  <a:noFill/>
                </a:ln>
                <a:solidFill>
                  <a:srgbClr val="444444"/>
                </a:solidFill>
                <a:effectLst/>
                <a:latin typeface="ubuntu" panose="020B0504030602030204" pitchFamily="34" charset="0"/>
              </a:rPr>
              <a:t>, </a:t>
            </a:r>
            <a:r>
              <a:rPr kumimoji="0" lang="en-US" altLang="en-US" sz="1600" b="1" i="1" u="none" strike="noStrike" cap="none" normalizeH="0" baseline="0" dirty="0">
                <a:ln>
                  <a:noFill/>
                </a:ln>
                <a:solidFill>
                  <a:srgbClr val="444444"/>
                </a:solidFill>
                <a:effectLst/>
                <a:latin typeface="ubuntu" panose="020B0504030602030204" pitchFamily="34" charset="0"/>
              </a:rPr>
              <a:t>iptables proxy mode</a:t>
            </a:r>
            <a:r>
              <a:rPr kumimoji="0" lang="en-US" altLang="en-US" sz="1600" b="0" i="1" u="none" strike="noStrike" cap="none" normalizeH="0" baseline="0" dirty="0">
                <a:ln>
                  <a:noFill/>
                </a:ln>
                <a:solidFill>
                  <a:srgbClr val="444444"/>
                </a:solidFill>
                <a:effectLst/>
                <a:latin typeface="ubuntu" panose="020B0504030602030204" pitchFamily="34" charset="0"/>
              </a:rPr>
              <a:t>,</a:t>
            </a:r>
            <a:r>
              <a:rPr kumimoji="0" lang="en-US" altLang="en-US" sz="1600" b="0" i="0" u="none" strike="noStrike" cap="none" normalizeH="0" baseline="0" dirty="0">
                <a:ln>
                  <a:noFill/>
                </a:ln>
                <a:solidFill>
                  <a:srgbClr val="444444"/>
                </a:solidFill>
                <a:effectLst/>
                <a:latin typeface="ubuntu" panose="020B0504030602030204" pitchFamily="34" charset="0"/>
              </a:rPr>
              <a:t> and </a:t>
            </a:r>
            <a:r>
              <a:rPr kumimoji="0" lang="en-US" altLang="en-US" sz="1600" b="1" i="1" u="none" strike="noStrike" cap="none" normalizeH="0" baseline="0" dirty="0">
                <a:ln>
                  <a:noFill/>
                </a:ln>
                <a:solidFill>
                  <a:srgbClr val="444444"/>
                </a:solidFill>
                <a:effectLst/>
                <a:latin typeface="ubuntu" panose="020B0504030602030204" pitchFamily="34" charset="0"/>
              </a:rPr>
              <a:t>IPVS proxy mode</a:t>
            </a:r>
            <a:r>
              <a:rPr kumimoji="0" lang="en-US" altLang="en-US" sz="1600" b="0" i="0" u="none" strike="noStrike" cap="none" normalizeH="0" baseline="0" dirty="0">
                <a:ln>
                  <a:noFill/>
                </a:ln>
                <a:solidFill>
                  <a:srgbClr val="444444"/>
                </a:solidFill>
                <a:effectLst/>
                <a:latin typeface="ubuntu" panose="020B0504030602030204" pitchFamily="34"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1659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D883B-965D-36A8-0BE0-DEF64DBC8C1F}"/>
              </a:ext>
            </a:extLst>
          </p:cNvPr>
          <p:cNvSpPr>
            <a:spLocks noGrp="1"/>
          </p:cNvSpPr>
          <p:nvPr>
            <p:ph type="title"/>
          </p:nvPr>
        </p:nvSpPr>
        <p:spPr/>
        <p:txBody>
          <a:bodyPr/>
          <a:lstStyle/>
          <a:p>
            <a:r>
              <a:rPr lang="en-IN" dirty="0">
                <a:solidFill>
                  <a:schemeClr val="accent1">
                    <a:lumMod val="75000"/>
                  </a:schemeClr>
                </a:solidFill>
              </a:rPr>
              <a:t>Architecture</a:t>
            </a:r>
            <a:r>
              <a:rPr lang="en-IN" dirty="0"/>
              <a:t> </a:t>
            </a:r>
          </a:p>
        </p:txBody>
      </p:sp>
      <p:pic>
        <p:nvPicPr>
          <p:cNvPr id="3074" name="Picture 2" descr="Learn About Kubernetes Concepts and Architecture">
            <a:extLst>
              <a:ext uri="{FF2B5EF4-FFF2-40B4-BE49-F238E27FC236}">
                <a16:creationId xmlns:a16="http://schemas.microsoft.com/office/drawing/2014/main" id="{348C44EB-794C-53E9-74D7-8046A83376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10180" y="1825625"/>
            <a:ext cx="557163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4054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5E23F-A16D-EE08-E7E4-D8B3C1729444}"/>
              </a:ext>
            </a:extLst>
          </p:cNvPr>
          <p:cNvSpPr>
            <a:spLocks noGrp="1"/>
          </p:cNvSpPr>
          <p:nvPr>
            <p:ph type="title"/>
          </p:nvPr>
        </p:nvSpPr>
        <p:spPr/>
        <p:txBody>
          <a:bodyPr/>
          <a:lstStyle/>
          <a:p>
            <a:r>
              <a:rPr lang="en-IN" dirty="0"/>
              <a:t>Deployment vs </a:t>
            </a:r>
            <a:r>
              <a:rPr lang="en-IN" dirty="0" err="1"/>
              <a:t>Replicaset</a:t>
            </a:r>
            <a:r>
              <a:rPr lang="en-IN" dirty="0"/>
              <a:t> vs Pod</a:t>
            </a:r>
          </a:p>
        </p:txBody>
      </p:sp>
      <p:pic>
        <p:nvPicPr>
          <p:cNvPr id="1026" name="Picture 2" descr="Kubernetes - Deployments - The IT Hollow">
            <a:extLst>
              <a:ext uri="{FF2B5EF4-FFF2-40B4-BE49-F238E27FC236}">
                <a16:creationId xmlns:a16="http://schemas.microsoft.com/office/drawing/2014/main" id="{7C0819BD-2C64-6A7E-B950-913D4BC893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2215356"/>
            <a:ext cx="97536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791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25078</TotalTime>
  <Words>581</Words>
  <Application>Microsoft Office PowerPoint</Application>
  <PresentationFormat>Widescreen</PresentationFormat>
  <Paragraphs>45</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Consolas</vt:lpstr>
      <vt:lpstr>Google Sans</vt:lpstr>
      <vt:lpstr>sohne</vt:lpstr>
      <vt:lpstr>source-serif-pro</vt:lpstr>
      <vt:lpstr>ubuntu</vt:lpstr>
      <vt:lpstr>Office Theme</vt:lpstr>
      <vt:lpstr>Kubernetes</vt:lpstr>
      <vt:lpstr>Architecture</vt:lpstr>
      <vt:lpstr>PowerPoint Presentation</vt:lpstr>
      <vt:lpstr>PowerPoint Presentation</vt:lpstr>
      <vt:lpstr>PowerPoint Presentation</vt:lpstr>
      <vt:lpstr>PowerPoint Presentation</vt:lpstr>
      <vt:lpstr>Kubeproxy</vt:lpstr>
      <vt:lpstr>Architecture </vt:lpstr>
      <vt:lpstr>Deployment vs Replicaset vs Pod</vt:lpstr>
      <vt:lpstr>PowerPoint Presentation</vt:lpstr>
      <vt:lpstr>Node Port</vt:lpstr>
      <vt:lpstr>LoadBalancer</vt:lpstr>
      <vt:lpstr>Ingress</vt:lpstr>
      <vt:lpstr>SERVICE</vt:lpstr>
      <vt:lpstr>PowerPoint Presentation</vt:lpstr>
      <vt:lpstr>Service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creator>veera narni</dc:creator>
  <cp:lastModifiedBy>veera narni</cp:lastModifiedBy>
  <cp:revision>11</cp:revision>
  <dcterms:created xsi:type="dcterms:W3CDTF">2023-12-17T18:31:57Z</dcterms:created>
  <dcterms:modified xsi:type="dcterms:W3CDTF">2025-05-26T15:17:38Z</dcterms:modified>
</cp:coreProperties>
</file>