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5" r:id="rId2"/>
    <p:sldId id="266" r:id="rId3"/>
    <p:sldId id="267" r:id="rId4"/>
    <p:sldId id="258" r:id="rId5"/>
    <p:sldId id="259" r:id="rId6"/>
    <p:sldId id="262" r:id="rId7"/>
    <p:sldId id="264" r:id="rId8"/>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754"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332C2C"/>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868807" y="1091190"/>
            <a:ext cx="15584169" cy="1381760"/>
          </a:xfrm>
          <a:prstGeom prst="rect">
            <a:avLst/>
          </a:prstGeom>
        </p:spPr>
        <p:txBody>
          <a:bodyPr wrap="square" lIns="0" tIns="0" rIns="0" bIns="0">
            <a:spAutoFit/>
          </a:bodyPr>
          <a:lstStyle>
            <a:lvl1pPr>
              <a:defRPr sz="3150" b="0" i="0">
                <a:solidFill>
                  <a:srgbClr val="332C2C"/>
                </a:solidFill>
                <a:latin typeface="Verdana"/>
                <a:cs typeface="Verdana"/>
              </a:defRPr>
            </a:lvl1pPr>
          </a:lstStyle>
          <a:p>
            <a:endParaRPr/>
          </a:p>
        </p:txBody>
      </p:sp>
      <p:sp>
        <p:nvSpPr>
          <p:cNvPr id="3" name="Holder 3"/>
          <p:cNvSpPr>
            <a:spLocks noGrp="1"/>
          </p:cNvSpPr>
          <p:nvPr>
            <p:ph type="body" idx="1"/>
          </p:nvPr>
        </p:nvSpPr>
        <p:spPr>
          <a:xfrm>
            <a:off x="1615236" y="3414852"/>
            <a:ext cx="7523480" cy="2998470"/>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7/15/2024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image" Target="../media/image7.sv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850693" y="2779"/>
            <a:ext cx="5420593" cy="10294145"/>
            <a:chOff x="0" y="0"/>
            <a:chExt cx="2858770" cy="6344920"/>
          </a:xfrm>
        </p:grpSpPr>
        <p:sp>
          <p:nvSpPr>
            <p:cNvPr id="3" name="Freeform 3"/>
            <p:cNvSpPr/>
            <p:nvPr/>
          </p:nvSpPr>
          <p:spPr>
            <a:xfrm>
              <a:off x="0" y="0"/>
              <a:ext cx="2858770" cy="6344920"/>
            </a:xfrm>
            <a:custGeom>
              <a:avLst/>
              <a:gdLst/>
              <a:ahLst/>
              <a:cxnLst/>
              <a:rect l="l" t="t" r="r" b="b"/>
              <a:pathLst>
                <a:path w="2858770" h="6344920">
                  <a:moveTo>
                    <a:pt x="1827530" y="6344920"/>
                  </a:moveTo>
                  <a:lnTo>
                    <a:pt x="0" y="6344920"/>
                  </a:lnTo>
                  <a:lnTo>
                    <a:pt x="0" y="1031240"/>
                  </a:lnTo>
                  <a:cubicBezTo>
                    <a:pt x="0" y="461010"/>
                    <a:pt x="461010" y="0"/>
                    <a:pt x="1031240" y="0"/>
                  </a:cubicBezTo>
                  <a:lnTo>
                    <a:pt x="2858770" y="0"/>
                  </a:lnTo>
                  <a:lnTo>
                    <a:pt x="2858770" y="5313680"/>
                  </a:lnTo>
                  <a:cubicBezTo>
                    <a:pt x="2858770" y="5883910"/>
                    <a:pt x="2397760" y="6344920"/>
                    <a:pt x="1827530" y="6344920"/>
                  </a:cubicBezTo>
                  <a:close/>
                </a:path>
              </a:pathLst>
            </a:custGeom>
            <a:blipFill>
              <a:blip r:embed="rId2"/>
              <a:stretch>
                <a:fillRect l="-113405" r="-119513"/>
              </a:stretch>
            </a:blipFill>
          </p:spPr>
          <p:txBody>
            <a:bodyPr/>
            <a:lstStyle/>
            <a:p>
              <a:endParaRPr lang="en-US"/>
            </a:p>
          </p:txBody>
        </p:sp>
      </p:grpSp>
      <p:grpSp>
        <p:nvGrpSpPr>
          <p:cNvPr id="4" name="Group 4"/>
          <p:cNvGrpSpPr/>
          <p:nvPr/>
        </p:nvGrpSpPr>
        <p:grpSpPr>
          <a:xfrm>
            <a:off x="17271286" y="7116902"/>
            <a:ext cx="1029414" cy="3180020"/>
            <a:chOff x="0" y="0"/>
            <a:chExt cx="812800" cy="2510865"/>
          </a:xfrm>
        </p:grpSpPr>
        <p:sp>
          <p:nvSpPr>
            <p:cNvPr id="5" name="Freeform 5"/>
            <p:cNvSpPr/>
            <p:nvPr/>
          </p:nvSpPr>
          <p:spPr>
            <a:xfrm>
              <a:off x="0" y="0"/>
              <a:ext cx="812800" cy="2510865"/>
            </a:xfrm>
            <a:custGeom>
              <a:avLst/>
              <a:gdLst/>
              <a:ahLst/>
              <a:cxnLst/>
              <a:rect l="l" t="t" r="r" b="b"/>
              <a:pathLst>
                <a:path w="812800" h="2510865">
                  <a:moveTo>
                    <a:pt x="0" y="0"/>
                  </a:moveTo>
                  <a:lnTo>
                    <a:pt x="812800" y="0"/>
                  </a:lnTo>
                  <a:lnTo>
                    <a:pt x="812800" y="2510865"/>
                  </a:lnTo>
                  <a:lnTo>
                    <a:pt x="0" y="2510865"/>
                  </a:lnTo>
                  <a:close/>
                </a:path>
              </a:pathLst>
            </a:custGeom>
            <a:solidFill>
              <a:srgbClr val="0345E4"/>
            </a:solidFill>
          </p:spPr>
          <p:txBody>
            <a:bodyPr/>
            <a:lstStyle/>
            <a:p>
              <a:endParaRPr lang="en-US"/>
            </a:p>
          </p:txBody>
        </p:sp>
        <p:sp>
          <p:nvSpPr>
            <p:cNvPr id="6" name="TextBox 6"/>
            <p:cNvSpPr txBox="1"/>
            <p:nvPr/>
          </p:nvSpPr>
          <p:spPr>
            <a:xfrm>
              <a:off x="0" y="-38100"/>
              <a:ext cx="812800" cy="2548965"/>
            </a:xfrm>
            <a:prstGeom prst="rect">
              <a:avLst/>
            </a:prstGeom>
          </p:spPr>
          <p:txBody>
            <a:bodyPr lIns="50835" tIns="50835" rIns="50835" bIns="50835" rtlCol="0" anchor="ctr"/>
            <a:lstStyle/>
            <a:p>
              <a:pPr algn="ctr">
                <a:lnSpc>
                  <a:spcPts val="2661"/>
                </a:lnSpc>
              </a:pPr>
              <a:endParaRPr/>
            </a:p>
          </p:txBody>
        </p:sp>
      </p:grpSp>
      <p:grpSp>
        <p:nvGrpSpPr>
          <p:cNvPr id="7" name="Group 7"/>
          <p:cNvGrpSpPr/>
          <p:nvPr/>
        </p:nvGrpSpPr>
        <p:grpSpPr>
          <a:xfrm>
            <a:off x="0" y="7116902"/>
            <a:ext cx="11850693" cy="3180020"/>
            <a:chOff x="0" y="0"/>
            <a:chExt cx="9357013" cy="2510865"/>
          </a:xfrm>
        </p:grpSpPr>
        <p:sp>
          <p:nvSpPr>
            <p:cNvPr id="8" name="Freeform 8"/>
            <p:cNvSpPr/>
            <p:nvPr/>
          </p:nvSpPr>
          <p:spPr>
            <a:xfrm>
              <a:off x="0" y="0"/>
              <a:ext cx="9357013" cy="2510865"/>
            </a:xfrm>
            <a:custGeom>
              <a:avLst/>
              <a:gdLst/>
              <a:ahLst/>
              <a:cxnLst/>
              <a:rect l="l" t="t" r="r" b="b"/>
              <a:pathLst>
                <a:path w="9357013" h="2510865">
                  <a:moveTo>
                    <a:pt x="0" y="0"/>
                  </a:moveTo>
                  <a:lnTo>
                    <a:pt x="9357013" y="0"/>
                  </a:lnTo>
                  <a:lnTo>
                    <a:pt x="9357013" y="2510865"/>
                  </a:lnTo>
                  <a:lnTo>
                    <a:pt x="0" y="2510865"/>
                  </a:lnTo>
                  <a:close/>
                </a:path>
              </a:pathLst>
            </a:custGeom>
            <a:solidFill>
              <a:srgbClr val="F6F6F6"/>
            </a:solidFill>
          </p:spPr>
          <p:txBody>
            <a:bodyPr/>
            <a:lstStyle/>
            <a:p>
              <a:endParaRPr lang="en-US"/>
            </a:p>
          </p:txBody>
        </p:sp>
        <p:sp>
          <p:nvSpPr>
            <p:cNvPr id="9" name="TextBox 9"/>
            <p:cNvSpPr txBox="1"/>
            <p:nvPr/>
          </p:nvSpPr>
          <p:spPr>
            <a:xfrm>
              <a:off x="0" y="-38100"/>
              <a:ext cx="9357013" cy="2548965"/>
            </a:xfrm>
            <a:prstGeom prst="rect">
              <a:avLst/>
            </a:prstGeom>
          </p:spPr>
          <p:txBody>
            <a:bodyPr lIns="50835" tIns="50835" rIns="50835" bIns="50835" rtlCol="0" anchor="ctr"/>
            <a:lstStyle/>
            <a:p>
              <a:pPr algn="ctr">
                <a:lnSpc>
                  <a:spcPts val="2661"/>
                </a:lnSpc>
              </a:pPr>
              <a:endParaRPr/>
            </a:p>
          </p:txBody>
        </p:sp>
      </p:grpSp>
      <p:grpSp>
        <p:nvGrpSpPr>
          <p:cNvPr id="10" name="Group 10"/>
          <p:cNvGrpSpPr/>
          <p:nvPr/>
        </p:nvGrpSpPr>
        <p:grpSpPr>
          <a:xfrm>
            <a:off x="17271286" y="2778"/>
            <a:ext cx="1029414" cy="1029414"/>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345E4"/>
            </a:solidFill>
          </p:spPr>
          <p:txBody>
            <a:bodyPr/>
            <a:lstStyle/>
            <a:p>
              <a:endParaRPr lang="en-US"/>
            </a:p>
          </p:txBody>
        </p:sp>
        <p:sp>
          <p:nvSpPr>
            <p:cNvPr id="12" name="TextBox 12"/>
            <p:cNvSpPr txBox="1"/>
            <p:nvPr/>
          </p:nvSpPr>
          <p:spPr>
            <a:xfrm>
              <a:off x="0" y="-38100"/>
              <a:ext cx="812800" cy="850900"/>
            </a:xfrm>
            <a:prstGeom prst="rect">
              <a:avLst/>
            </a:prstGeom>
          </p:spPr>
          <p:txBody>
            <a:bodyPr lIns="50835" tIns="50835" rIns="50835" bIns="50835" rtlCol="0" anchor="ctr"/>
            <a:lstStyle/>
            <a:p>
              <a:pPr algn="ctr">
                <a:lnSpc>
                  <a:spcPts val="2661"/>
                </a:lnSpc>
              </a:pPr>
              <a:endParaRPr/>
            </a:p>
          </p:txBody>
        </p:sp>
      </p:grpSp>
      <p:grpSp>
        <p:nvGrpSpPr>
          <p:cNvPr id="13" name="Group 13"/>
          <p:cNvGrpSpPr/>
          <p:nvPr/>
        </p:nvGrpSpPr>
        <p:grpSpPr>
          <a:xfrm>
            <a:off x="-610338" y="2778"/>
            <a:ext cx="1695969" cy="10294144"/>
            <a:chOff x="0" y="0"/>
            <a:chExt cx="446365" cy="2709333"/>
          </a:xfrm>
        </p:grpSpPr>
        <p:sp>
          <p:nvSpPr>
            <p:cNvPr id="14" name="Freeform 14"/>
            <p:cNvSpPr/>
            <p:nvPr/>
          </p:nvSpPr>
          <p:spPr>
            <a:xfrm>
              <a:off x="0" y="0"/>
              <a:ext cx="446365" cy="2709333"/>
            </a:xfrm>
            <a:custGeom>
              <a:avLst/>
              <a:gdLst/>
              <a:ahLst/>
              <a:cxnLst/>
              <a:rect l="l" t="t" r="r" b="b"/>
              <a:pathLst>
                <a:path w="446365" h="2709333">
                  <a:moveTo>
                    <a:pt x="223183" y="0"/>
                  </a:moveTo>
                  <a:lnTo>
                    <a:pt x="223183" y="0"/>
                  </a:lnTo>
                  <a:cubicBezTo>
                    <a:pt x="282374" y="0"/>
                    <a:pt x="339142" y="23514"/>
                    <a:pt x="380996" y="65369"/>
                  </a:cubicBezTo>
                  <a:cubicBezTo>
                    <a:pt x="422851" y="107224"/>
                    <a:pt x="446365" y="163991"/>
                    <a:pt x="446365" y="223183"/>
                  </a:cubicBezTo>
                  <a:lnTo>
                    <a:pt x="446365" y="2486151"/>
                  </a:lnTo>
                  <a:cubicBezTo>
                    <a:pt x="446365" y="2609411"/>
                    <a:pt x="346443" y="2709333"/>
                    <a:pt x="223183" y="2709333"/>
                  </a:cubicBezTo>
                  <a:lnTo>
                    <a:pt x="223183" y="2709333"/>
                  </a:lnTo>
                  <a:cubicBezTo>
                    <a:pt x="99922" y="2709333"/>
                    <a:pt x="0" y="2609411"/>
                    <a:pt x="0" y="2486151"/>
                  </a:cubicBezTo>
                  <a:lnTo>
                    <a:pt x="0" y="223183"/>
                  </a:lnTo>
                  <a:cubicBezTo>
                    <a:pt x="0" y="99922"/>
                    <a:pt x="99922" y="0"/>
                    <a:pt x="223183" y="0"/>
                  </a:cubicBezTo>
                  <a:close/>
                </a:path>
              </a:pathLst>
            </a:custGeom>
            <a:solidFill>
              <a:srgbClr val="0345E4"/>
            </a:solidFill>
          </p:spPr>
          <p:txBody>
            <a:bodyPr/>
            <a:lstStyle/>
            <a:p>
              <a:endParaRPr lang="en-US"/>
            </a:p>
          </p:txBody>
        </p:sp>
        <p:sp>
          <p:nvSpPr>
            <p:cNvPr id="15" name="TextBox 15"/>
            <p:cNvSpPr txBox="1"/>
            <p:nvPr/>
          </p:nvSpPr>
          <p:spPr>
            <a:xfrm>
              <a:off x="0" y="-38100"/>
              <a:ext cx="446365" cy="2747433"/>
            </a:xfrm>
            <a:prstGeom prst="rect">
              <a:avLst/>
            </a:prstGeom>
          </p:spPr>
          <p:txBody>
            <a:bodyPr lIns="50835" tIns="50835" rIns="50835" bIns="50835" rtlCol="0" anchor="ctr"/>
            <a:lstStyle/>
            <a:p>
              <a:pPr algn="ctr">
                <a:lnSpc>
                  <a:spcPts val="2661"/>
                </a:lnSpc>
              </a:pPr>
              <a:endParaRPr/>
            </a:p>
          </p:txBody>
        </p:sp>
      </p:grpSp>
      <p:grpSp>
        <p:nvGrpSpPr>
          <p:cNvPr id="16" name="Group 16"/>
          <p:cNvGrpSpPr/>
          <p:nvPr/>
        </p:nvGrpSpPr>
        <p:grpSpPr>
          <a:xfrm>
            <a:off x="10861424" y="790179"/>
            <a:ext cx="1978537" cy="1978537"/>
            <a:chOff x="0" y="0"/>
            <a:chExt cx="812800" cy="812800"/>
          </a:xfrm>
        </p:grpSpPr>
        <p:sp>
          <p:nvSpPr>
            <p:cNvPr id="17" name="Freeform 17"/>
            <p:cNvSpPr/>
            <p:nvPr/>
          </p:nvSpPr>
          <p:spPr>
            <a:xfrm>
              <a:off x="0" y="0"/>
              <a:ext cx="812800" cy="812800"/>
            </a:xfrm>
            <a:custGeom>
              <a:avLst/>
              <a:gdLst/>
              <a:ahLst/>
              <a:cxnLst/>
              <a:rect l="l" t="t" r="r" b="b"/>
              <a:pathLst>
                <a:path w="812800" h="812800">
                  <a:moveTo>
                    <a:pt x="199699" y="0"/>
                  </a:moveTo>
                  <a:lnTo>
                    <a:pt x="613101" y="0"/>
                  </a:lnTo>
                  <a:cubicBezTo>
                    <a:pt x="666064" y="0"/>
                    <a:pt x="716859" y="21040"/>
                    <a:pt x="754309" y="58491"/>
                  </a:cubicBezTo>
                  <a:cubicBezTo>
                    <a:pt x="791760" y="95941"/>
                    <a:pt x="812800" y="146736"/>
                    <a:pt x="812800" y="199699"/>
                  </a:cubicBezTo>
                  <a:lnTo>
                    <a:pt x="812800" y="613101"/>
                  </a:lnTo>
                  <a:cubicBezTo>
                    <a:pt x="812800" y="666064"/>
                    <a:pt x="791760" y="716859"/>
                    <a:pt x="754309" y="754309"/>
                  </a:cubicBezTo>
                  <a:cubicBezTo>
                    <a:pt x="716859" y="791760"/>
                    <a:pt x="666064" y="812800"/>
                    <a:pt x="613101" y="812800"/>
                  </a:cubicBezTo>
                  <a:lnTo>
                    <a:pt x="199699" y="812800"/>
                  </a:lnTo>
                  <a:cubicBezTo>
                    <a:pt x="146736" y="812800"/>
                    <a:pt x="95941" y="791760"/>
                    <a:pt x="58491" y="754309"/>
                  </a:cubicBezTo>
                  <a:cubicBezTo>
                    <a:pt x="21040" y="716859"/>
                    <a:pt x="0" y="666064"/>
                    <a:pt x="0" y="613101"/>
                  </a:cubicBezTo>
                  <a:lnTo>
                    <a:pt x="0" y="199699"/>
                  </a:lnTo>
                  <a:cubicBezTo>
                    <a:pt x="0" y="146736"/>
                    <a:pt x="21040" y="95941"/>
                    <a:pt x="58491" y="58491"/>
                  </a:cubicBezTo>
                  <a:cubicBezTo>
                    <a:pt x="95941" y="21040"/>
                    <a:pt x="146736" y="0"/>
                    <a:pt x="199699" y="0"/>
                  </a:cubicBezTo>
                  <a:close/>
                </a:path>
              </a:pathLst>
            </a:custGeom>
            <a:solidFill>
              <a:srgbClr val="0345E4">
                <a:alpha val="29804"/>
              </a:srgbClr>
            </a:solidFill>
          </p:spPr>
          <p:txBody>
            <a:bodyPr/>
            <a:lstStyle/>
            <a:p>
              <a:endParaRPr lang="en-US"/>
            </a:p>
          </p:txBody>
        </p:sp>
        <p:sp>
          <p:nvSpPr>
            <p:cNvPr id="18" name="TextBox 18"/>
            <p:cNvSpPr txBox="1"/>
            <p:nvPr/>
          </p:nvSpPr>
          <p:spPr>
            <a:xfrm>
              <a:off x="0" y="-38100"/>
              <a:ext cx="812800" cy="850900"/>
            </a:xfrm>
            <a:prstGeom prst="rect">
              <a:avLst/>
            </a:prstGeom>
          </p:spPr>
          <p:txBody>
            <a:bodyPr lIns="50835" tIns="50835" rIns="50835" bIns="50835" rtlCol="0" anchor="ctr"/>
            <a:lstStyle/>
            <a:p>
              <a:pPr algn="ctr">
                <a:lnSpc>
                  <a:spcPts val="2661"/>
                </a:lnSpc>
              </a:pPr>
              <a:endParaRPr/>
            </a:p>
          </p:txBody>
        </p:sp>
      </p:grpSp>
      <p:sp>
        <p:nvSpPr>
          <p:cNvPr id="19" name="Freeform 19"/>
          <p:cNvSpPr/>
          <p:nvPr/>
        </p:nvSpPr>
        <p:spPr>
          <a:xfrm>
            <a:off x="1625552" y="790178"/>
            <a:ext cx="586700" cy="484028"/>
          </a:xfrm>
          <a:custGeom>
            <a:avLst/>
            <a:gdLst/>
            <a:ahLst/>
            <a:cxnLst/>
            <a:rect l="l" t="t" r="r" b="b"/>
            <a:pathLst>
              <a:path w="586293" h="483692">
                <a:moveTo>
                  <a:pt x="0" y="0"/>
                </a:moveTo>
                <a:lnTo>
                  <a:pt x="586293" y="0"/>
                </a:lnTo>
                <a:lnTo>
                  <a:pt x="586293" y="483692"/>
                </a:lnTo>
                <a:lnTo>
                  <a:pt x="0" y="4836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0" name="TextBox 20"/>
          <p:cNvSpPr txBox="1"/>
          <p:nvPr/>
        </p:nvSpPr>
        <p:spPr>
          <a:xfrm>
            <a:off x="1918902" y="2359429"/>
            <a:ext cx="8801754" cy="3079903"/>
          </a:xfrm>
          <a:prstGeom prst="rect">
            <a:avLst/>
          </a:prstGeom>
        </p:spPr>
        <p:txBody>
          <a:bodyPr lIns="0" tIns="0" rIns="0" bIns="0" rtlCol="0" anchor="t">
            <a:spAutoFit/>
          </a:bodyPr>
          <a:lstStyle/>
          <a:p>
            <a:pPr>
              <a:lnSpc>
                <a:spcPts val="11968"/>
              </a:lnSpc>
            </a:pPr>
            <a:r>
              <a:rPr lang="en-US" sz="10407" dirty="0">
                <a:solidFill>
                  <a:srgbClr val="000000"/>
                </a:solidFill>
                <a:latin typeface="Garet Bold"/>
              </a:rPr>
              <a:t>AMAZON SALES ANALYSIS</a:t>
            </a:r>
          </a:p>
        </p:txBody>
      </p:sp>
      <p:grpSp>
        <p:nvGrpSpPr>
          <p:cNvPr id="21" name="Group 21"/>
          <p:cNvGrpSpPr/>
          <p:nvPr/>
        </p:nvGrpSpPr>
        <p:grpSpPr>
          <a:xfrm>
            <a:off x="8543916" y="7433083"/>
            <a:ext cx="2547656" cy="2547656"/>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0" cap="sq">
              <a:solidFill>
                <a:srgbClr val="0345E4">
                  <a:alpha val="9804"/>
                </a:srgbClr>
              </a:solidFill>
              <a:prstDash val="solid"/>
              <a:miter/>
            </a:ln>
          </p:spPr>
          <p:txBody>
            <a:bodyPr/>
            <a:lstStyle/>
            <a:p>
              <a:endParaRPr lang="en-US"/>
            </a:p>
          </p:txBody>
        </p:sp>
        <p:sp>
          <p:nvSpPr>
            <p:cNvPr id="23" name="TextBox 23"/>
            <p:cNvSpPr txBox="1"/>
            <p:nvPr/>
          </p:nvSpPr>
          <p:spPr>
            <a:xfrm>
              <a:off x="76200" y="38100"/>
              <a:ext cx="660400" cy="698500"/>
            </a:xfrm>
            <a:prstGeom prst="rect">
              <a:avLst/>
            </a:prstGeom>
          </p:spPr>
          <p:txBody>
            <a:bodyPr lIns="50835" tIns="50835" rIns="50835" bIns="50835" rtlCol="0" anchor="ctr"/>
            <a:lstStyle/>
            <a:p>
              <a:pPr algn="ctr">
                <a:lnSpc>
                  <a:spcPts val="2661"/>
                </a:lnSpc>
              </a:pPr>
              <a:endParaRPr/>
            </a:p>
          </p:txBody>
        </p:sp>
      </p:grpSp>
      <p:sp>
        <p:nvSpPr>
          <p:cNvPr id="24" name="TextBox 24"/>
          <p:cNvSpPr txBox="1"/>
          <p:nvPr/>
        </p:nvSpPr>
        <p:spPr>
          <a:xfrm>
            <a:off x="5806487" y="7778686"/>
            <a:ext cx="4931121" cy="844334"/>
          </a:xfrm>
          <a:prstGeom prst="rect">
            <a:avLst/>
          </a:prstGeom>
        </p:spPr>
        <p:txBody>
          <a:bodyPr lIns="0" tIns="0" rIns="0" bIns="0" rtlCol="0" anchor="t">
            <a:spAutoFit/>
          </a:bodyPr>
          <a:lstStyle/>
          <a:p>
            <a:pPr algn="ctr">
              <a:lnSpc>
                <a:spcPts val="3361"/>
              </a:lnSpc>
              <a:spcBef>
                <a:spcPct val="0"/>
              </a:spcBef>
            </a:pPr>
            <a:r>
              <a:rPr lang="en-US" sz="2401" dirty="0">
                <a:solidFill>
                  <a:srgbClr val="000000"/>
                </a:solidFill>
                <a:latin typeface="Barabara"/>
              </a:rPr>
              <a:t>PRESENTED BY- JAI GANESH K</a:t>
            </a:r>
          </a:p>
          <a:p>
            <a:pPr algn="ctr">
              <a:lnSpc>
                <a:spcPts val="3361"/>
              </a:lnSpc>
              <a:spcBef>
                <a:spcPct val="0"/>
              </a:spcBef>
            </a:pPr>
            <a:endParaRPr lang="en-US" sz="2401" dirty="0">
              <a:solidFill>
                <a:srgbClr val="000000"/>
              </a:solidFill>
              <a:latin typeface="Barabar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6547" y="-1921667"/>
            <a:ext cx="8677660" cy="8677660"/>
          </a:xfrm>
          <a:custGeom>
            <a:avLst/>
            <a:gdLst/>
            <a:ahLst/>
            <a:cxnLst/>
            <a:rect l="l" t="t" r="r" b="b"/>
            <a:pathLst>
              <a:path w="8671638" h="8671638">
                <a:moveTo>
                  <a:pt x="0" y="0"/>
                </a:moveTo>
                <a:lnTo>
                  <a:pt x="8671638" y="0"/>
                </a:lnTo>
                <a:lnTo>
                  <a:pt x="8671638" y="8671637"/>
                </a:lnTo>
                <a:lnTo>
                  <a:pt x="0" y="86716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85655" y="1746518"/>
            <a:ext cx="12477309" cy="12477309"/>
          </a:xfrm>
          <a:custGeom>
            <a:avLst/>
            <a:gdLst/>
            <a:ahLst/>
            <a:cxnLst/>
            <a:rect l="l" t="t" r="r" b="b"/>
            <a:pathLst>
              <a:path w="12468650" h="12468650">
                <a:moveTo>
                  <a:pt x="0" y="0"/>
                </a:moveTo>
                <a:lnTo>
                  <a:pt x="12468650" y="0"/>
                </a:lnTo>
                <a:lnTo>
                  <a:pt x="12468650" y="12468650"/>
                </a:lnTo>
                <a:lnTo>
                  <a:pt x="0" y="124686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0373860" y="-1758643"/>
            <a:ext cx="11813404" cy="11813404"/>
          </a:xfrm>
          <a:custGeom>
            <a:avLst/>
            <a:gdLst/>
            <a:ahLst/>
            <a:cxnLst/>
            <a:rect l="l" t="t" r="r" b="b"/>
            <a:pathLst>
              <a:path w="11805206" h="11805206">
                <a:moveTo>
                  <a:pt x="0" y="0"/>
                </a:moveTo>
                <a:lnTo>
                  <a:pt x="11805206" y="0"/>
                </a:lnTo>
                <a:lnTo>
                  <a:pt x="11805206" y="11805206"/>
                </a:lnTo>
                <a:lnTo>
                  <a:pt x="0" y="118052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509605" y="5958092"/>
            <a:ext cx="8677660" cy="8677660"/>
          </a:xfrm>
          <a:custGeom>
            <a:avLst/>
            <a:gdLst/>
            <a:ahLst/>
            <a:cxnLst/>
            <a:rect l="l" t="t" r="r" b="b"/>
            <a:pathLst>
              <a:path w="8671638" h="8671638">
                <a:moveTo>
                  <a:pt x="0" y="0"/>
                </a:moveTo>
                <a:lnTo>
                  <a:pt x="8671637" y="0"/>
                </a:lnTo>
                <a:lnTo>
                  <a:pt x="8671637" y="8671638"/>
                </a:lnTo>
                <a:lnTo>
                  <a:pt x="0" y="867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a:off x="1729316" y="3593831"/>
            <a:ext cx="7421035" cy="0"/>
          </a:xfrm>
          <a:prstGeom prst="line">
            <a:avLst/>
          </a:prstGeom>
          <a:ln w="28575" cap="rnd">
            <a:solidFill>
              <a:srgbClr val="2C273F"/>
            </a:solidFill>
            <a:prstDash val="solid"/>
            <a:headEnd type="none" w="sm" len="sm"/>
            <a:tailEnd type="none" w="sm" len="sm"/>
          </a:ln>
        </p:spPr>
        <p:txBody>
          <a:bodyPr/>
          <a:lstStyle/>
          <a:p>
            <a:endParaRPr lang="en-US"/>
          </a:p>
        </p:txBody>
      </p:sp>
      <p:sp>
        <p:nvSpPr>
          <p:cNvPr id="7" name="Freeform 7"/>
          <p:cNvSpPr/>
          <p:nvPr/>
        </p:nvSpPr>
        <p:spPr>
          <a:xfrm>
            <a:off x="-2058829" y="8430939"/>
            <a:ext cx="4117658" cy="411765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3049747" y="-1700495"/>
            <a:ext cx="4117658" cy="411765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1255918" y="3449393"/>
            <a:ext cx="6847529" cy="6847529"/>
          </a:xfrm>
          <a:custGeom>
            <a:avLst/>
            <a:gdLst/>
            <a:ahLst/>
            <a:cxnLst/>
            <a:rect l="l" t="t" r="r" b="b"/>
            <a:pathLst>
              <a:path w="6842777" h="6842777">
                <a:moveTo>
                  <a:pt x="0" y="0"/>
                </a:moveTo>
                <a:lnTo>
                  <a:pt x="6842777" y="0"/>
                </a:lnTo>
                <a:lnTo>
                  <a:pt x="6842777" y="6842777"/>
                </a:lnTo>
                <a:lnTo>
                  <a:pt x="0" y="68427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5424547" y="522860"/>
            <a:ext cx="2575422" cy="1006756"/>
          </a:xfrm>
          <a:custGeom>
            <a:avLst/>
            <a:gdLst/>
            <a:ahLst/>
            <a:cxnLst/>
            <a:rect l="l" t="t" r="r" b="b"/>
            <a:pathLst>
              <a:path w="2573635" h="1006057">
                <a:moveTo>
                  <a:pt x="0" y="0"/>
                </a:moveTo>
                <a:lnTo>
                  <a:pt x="2573635" y="0"/>
                </a:lnTo>
                <a:lnTo>
                  <a:pt x="2573635" y="1006057"/>
                </a:lnTo>
                <a:lnTo>
                  <a:pt x="0" y="100605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a:off x="11255917" y="2087749"/>
            <a:ext cx="6015368" cy="6059437"/>
          </a:xfrm>
          <a:custGeom>
            <a:avLst/>
            <a:gdLst/>
            <a:ahLst/>
            <a:cxnLst/>
            <a:rect l="l" t="t" r="r" b="b"/>
            <a:pathLst>
              <a:path w="6011194" h="6055232">
                <a:moveTo>
                  <a:pt x="0" y="0"/>
                </a:moveTo>
                <a:lnTo>
                  <a:pt x="6011194" y="0"/>
                </a:lnTo>
                <a:lnTo>
                  <a:pt x="6011194" y="6055232"/>
                </a:lnTo>
                <a:lnTo>
                  <a:pt x="0" y="605523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2" name="TextBox 12"/>
          <p:cNvSpPr txBox="1"/>
          <p:nvPr/>
        </p:nvSpPr>
        <p:spPr>
          <a:xfrm>
            <a:off x="1353836" y="1683991"/>
            <a:ext cx="10824547" cy="1074403"/>
          </a:xfrm>
          <a:prstGeom prst="rect">
            <a:avLst/>
          </a:prstGeom>
        </p:spPr>
        <p:txBody>
          <a:bodyPr lIns="0" tIns="0" rIns="0" bIns="0" rtlCol="0" anchor="t">
            <a:spAutoFit/>
          </a:bodyPr>
          <a:lstStyle/>
          <a:p>
            <a:pPr>
              <a:lnSpc>
                <a:spcPts val="7660"/>
              </a:lnSpc>
            </a:pPr>
            <a:r>
              <a:rPr lang="en-US" sz="8805" dirty="0">
                <a:solidFill>
                  <a:srgbClr val="2C273F"/>
                </a:solidFill>
                <a:latin typeface="Paalalabas Wide"/>
              </a:rPr>
              <a:t>INTRODUCTION</a:t>
            </a:r>
          </a:p>
        </p:txBody>
      </p:sp>
      <p:sp>
        <p:nvSpPr>
          <p:cNvPr id="13" name="TextBox 13"/>
          <p:cNvSpPr txBox="1"/>
          <p:nvPr/>
        </p:nvSpPr>
        <p:spPr>
          <a:xfrm>
            <a:off x="1067911" y="4022868"/>
            <a:ext cx="8895981" cy="4545309"/>
          </a:xfrm>
          <a:prstGeom prst="rect">
            <a:avLst/>
          </a:prstGeom>
        </p:spPr>
        <p:txBody>
          <a:bodyPr lIns="0" tIns="0" rIns="0" bIns="0" rtlCol="0" anchor="t">
            <a:spAutoFit/>
          </a:bodyPr>
          <a:lstStyle/>
          <a:p>
            <a:pPr algn="just">
              <a:lnSpc>
                <a:spcPts val="4003"/>
              </a:lnSpc>
            </a:pPr>
            <a:r>
              <a:rPr lang="en-US" sz="3202" spc="-230" dirty="0">
                <a:solidFill>
                  <a:srgbClr val="0B1320"/>
                </a:solidFill>
                <a:latin typeface="Source Sans Pro Italics"/>
              </a:rPr>
              <a:t>Sales management has gained importance to meet increasing competition and the need for improved methods of distribution to reduce costs and increase profits. Sales management today is the most important function in a commercial and business enterprise. </a:t>
            </a:r>
          </a:p>
          <a:p>
            <a:pPr algn="just">
              <a:lnSpc>
                <a:spcPts val="4003"/>
              </a:lnSpc>
            </a:pPr>
            <a:endParaRPr lang="en-US" sz="3202" spc="-230" dirty="0">
              <a:solidFill>
                <a:srgbClr val="0B1320"/>
              </a:solidFill>
              <a:latin typeface="Source Sans Pro Italics"/>
            </a:endParaRPr>
          </a:p>
          <a:p>
            <a:pPr algn="just">
              <a:lnSpc>
                <a:spcPts val="4003"/>
              </a:lnSpc>
            </a:pPr>
            <a:r>
              <a:rPr lang="en-US" sz="3202" spc="-163" dirty="0">
                <a:solidFill>
                  <a:srgbClr val="0B1320"/>
                </a:solidFill>
                <a:latin typeface="Source Sans Pro Italics"/>
              </a:rPr>
              <a:t>             Sales analytics is the method by which sales data is collected and analyzed to improve sales performance and increase revenue.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6547" y="-1921667"/>
            <a:ext cx="8677660" cy="8677660"/>
          </a:xfrm>
          <a:custGeom>
            <a:avLst/>
            <a:gdLst/>
            <a:ahLst/>
            <a:cxnLst/>
            <a:rect l="l" t="t" r="r" b="b"/>
            <a:pathLst>
              <a:path w="8671638" h="8671638">
                <a:moveTo>
                  <a:pt x="0" y="0"/>
                </a:moveTo>
                <a:lnTo>
                  <a:pt x="8671638" y="0"/>
                </a:lnTo>
                <a:lnTo>
                  <a:pt x="8671638" y="8671637"/>
                </a:lnTo>
                <a:lnTo>
                  <a:pt x="0" y="86716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562235" y="777378"/>
            <a:ext cx="12477309" cy="12477309"/>
          </a:xfrm>
          <a:custGeom>
            <a:avLst/>
            <a:gdLst/>
            <a:ahLst/>
            <a:cxnLst/>
            <a:rect l="l" t="t" r="r" b="b"/>
            <a:pathLst>
              <a:path w="12468650" h="12468650">
                <a:moveTo>
                  <a:pt x="0" y="0"/>
                </a:moveTo>
                <a:lnTo>
                  <a:pt x="12468649" y="0"/>
                </a:lnTo>
                <a:lnTo>
                  <a:pt x="12468649" y="12468650"/>
                </a:lnTo>
                <a:lnTo>
                  <a:pt x="0" y="124686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0373860" y="-1758643"/>
            <a:ext cx="11813404" cy="11813404"/>
          </a:xfrm>
          <a:custGeom>
            <a:avLst/>
            <a:gdLst/>
            <a:ahLst/>
            <a:cxnLst/>
            <a:rect l="l" t="t" r="r" b="b"/>
            <a:pathLst>
              <a:path w="11805206" h="11805206">
                <a:moveTo>
                  <a:pt x="0" y="0"/>
                </a:moveTo>
                <a:lnTo>
                  <a:pt x="11805206" y="0"/>
                </a:lnTo>
                <a:lnTo>
                  <a:pt x="11805206" y="11805206"/>
                </a:lnTo>
                <a:lnTo>
                  <a:pt x="0" y="118052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3509605" y="5958092"/>
            <a:ext cx="8677660" cy="8677660"/>
          </a:xfrm>
          <a:custGeom>
            <a:avLst/>
            <a:gdLst/>
            <a:ahLst/>
            <a:cxnLst/>
            <a:rect l="l" t="t" r="r" b="b"/>
            <a:pathLst>
              <a:path w="8671638" h="8671638">
                <a:moveTo>
                  <a:pt x="0" y="0"/>
                </a:moveTo>
                <a:lnTo>
                  <a:pt x="8671637" y="0"/>
                </a:lnTo>
                <a:lnTo>
                  <a:pt x="8671637" y="8671638"/>
                </a:lnTo>
                <a:lnTo>
                  <a:pt x="0" y="86716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AutoShape 6"/>
          <p:cNvSpPr/>
          <p:nvPr/>
        </p:nvSpPr>
        <p:spPr>
          <a:xfrm>
            <a:off x="1491139" y="3354047"/>
            <a:ext cx="5839924" cy="20252"/>
          </a:xfrm>
          <a:prstGeom prst="line">
            <a:avLst/>
          </a:prstGeom>
          <a:ln w="28575" cap="rnd">
            <a:solidFill>
              <a:srgbClr val="2C273F"/>
            </a:solidFill>
            <a:prstDash val="solid"/>
            <a:headEnd type="none" w="sm" len="sm"/>
            <a:tailEnd type="none" w="sm" len="sm"/>
          </a:ln>
        </p:spPr>
        <p:txBody>
          <a:bodyPr/>
          <a:lstStyle/>
          <a:p>
            <a:endParaRPr lang="en-US"/>
          </a:p>
        </p:txBody>
      </p:sp>
      <p:sp>
        <p:nvSpPr>
          <p:cNvPr id="7" name="Freeform 7"/>
          <p:cNvSpPr/>
          <p:nvPr/>
        </p:nvSpPr>
        <p:spPr>
          <a:xfrm>
            <a:off x="-2058829" y="8430939"/>
            <a:ext cx="4117658" cy="411765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a:off x="-3049747" y="-1700495"/>
            <a:ext cx="4117658" cy="4117658"/>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10423757" y="4723422"/>
            <a:ext cx="6847529" cy="6847529"/>
          </a:xfrm>
          <a:custGeom>
            <a:avLst/>
            <a:gdLst/>
            <a:ahLst/>
            <a:cxnLst/>
            <a:rect l="l" t="t" r="r" b="b"/>
            <a:pathLst>
              <a:path w="6842777" h="6842777">
                <a:moveTo>
                  <a:pt x="0" y="0"/>
                </a:moveTo>
                <a:lnTo>
                  <a:pt x="6842777" y="0"/>
                </a:lnTo>
                <a:lnTo>
                  <a:pt x="6842777" y="6842777"/>
                </a:lnTo>
                <a:lnTo>
                  <a:pt x="0" y="68427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5424547" y="522860"/>
            <a:ext cx="2575422" cy="1006756"/>
          </a:xfrm>
          <a:custGeom>
            <a:avLst/>
            <a:gdLst/>
            <a:ahLst/>
            <a:cxnLst/>
            <a:rect l="l" t="t" r="r" b="b"/>
            <a:pathLst>
              <a:path w="2573635" h="1006057">
                <a:moveTo>
                  <a:pt x="0" y="0"/>
                </a:moveTo>
                <a:lnTo>
                  <a:pt x="2573635" y="0"/>
                </a:lnTo>
                <a:lnTo>
                  <a:pt x="2573635" y="1006057"/>
                </a:lnTo>
                <a:lnTo>
                  <a:pt x="0" y="100605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a:off x="9788905" y="3339750"/>
            <a:ext cx="7482381" cy="5645797"/>
          </a:xfrm>
          <a:custGeom>
            <a:avLst/>
            <a:gdLst/>
            <a:ahLst/>
            <a:cxnLst/>
            <a:rect l="l" t="t" r="r" b="b"/>
            <a:pathLst>
              <a:path w="7477189" h="5641879">
                <a:moveTo>
                  <a:pt x="0" y="0"/>
                </a:moveTo>
                <a:lnTo>
                  <a:pt x="7477189" y="0"/>
                </a:lnTo>
                <a:lnTo>
                  <a:pt x="7477189" y="5641879"/>
                </a:lnTo>
                <a:lnTo>
                  <a:pt x="0" y="564187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2" name="TextBox 12"/>
          <p:cNvSpPr txBox="1"/>
          <p:nvPr/>
        </p:nvSpPr>
        <p:spPr>
          <a:xfrm>
            <a:off x="1538752" y="1080833"/>
            <a:ext cx="9947638" cy="2046627"/>
          </a:xfrm>
          <a:prstGeom prst="rect">
            <a:avLst/>
          </a:prstGeom>
        </p:spPr>
        <p:txBody>
          <a:bodyPr lIns="0" tIns="0" rIns="0" bIns="0" rtlCol="0" anchor="t">
            <a:spAutoFit/>
          </a:bodyPr>
          <a:lstStyle/>
          <a:p>
            <a:pPr>
              <a:lnSpc>
                <a:spcPts val="7660"/>
              </a:lnSpc>
            </a:pPr>
            <a:r>
              <a:rPr lang="en-US" sz="8805" dirty="0">
                <a:solidFill>
                  <a:srgbClr val="2C273F"/>
                </a:solidFill>
                <a:latin typeface="Paalalabas Wide"/>
              </a:rPr>
              <a:t>PROBLEM STATEMENT</a:t>
            </a:r>
          </a:p>
        </p:txBody>
      </p:sp>
      <p:sp>
        <p:nvSpPr>
          <p:cNvPr id="13" name="TextBox 13"/>
          <p:cNvSpPr txBox="1"/>
          <p:nvPr/>
        </p:nvSpPr>
        <p:spPr>
          <a:xfrm>
            <a:off x="1029415" y="4167123"/>
            <a:ext cx="8251799" cy="2848910"/>
          </a:xfrm>
          <a:prstGeom prst="rect">
            <a:avLst/>
          </a:prstGeom>
        </p:spPr>
        <p:txBody>
          <a:bodyPr lIns="0" tIns="0" rIns="0" bIns="0" rtlCol="0" anchor="t">
            <a:spAutoFit/>
          </a:bodyPr>
          <a:lstStyle/>
          <a:p>
            <a:pPr algn="just">
              <a:lnSpc>
                <a:spcPts val="3683"/>
              </a:lnSpc>
            </a:pPr>
            <a:r>
              <a:rPr lang="en-US" sz="3202" spc="96" dirty="0">
                <a:solidFill>
                  <a:srgbClr val="0B1320"/>
                </a:solidFill>
                <a:latin typeface="Source Sans Pro Italics"/>
              </a:rPr>
              <a:t>Have to conduct a detailed year-wise analysis of Amazon sales data to understand sales trends by identifying key metrics and other factors and show the meaningful relationship between attributes.</a:t>
            </a:r>
          </a:p>
          <a:p>
            <a:pPr algn="just">
              <a:lnSpc>
                <a:spcPts val="3683"/>
              </a:lnSpc>
            </a:pPr>
            <a:endParaRPr lang="en-US" sz="3202" spc="96" dirty="0">
              <a:solidFill>
                <a:srgbClr val="0B1320"/>
              </a:solidFill>
              <a:latin typeface="Source Sans Pro Itali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3042213" y="5610076"/>
            <a:ext cx="5246370" cy="4677410"/>
          </a:xfrm>
          <a:custGeom>
            <a:avLst/>
            <a:gdLst/>
            <a:ahLst/>
            <a:cxnLst/>
            <a:rect l="l" t="t" r="r" b="b"/>
            <a:pathLst>
              <a:path w="5246369" h="4677409">
                <a:moveTo>
                  <a:pt x="5245785" y="0"/>
                </a:moveTo>
                <a:lnTo>
                  <a:pt x="5190872" y="5807"/>
                </a:lnTo>
                <a:lnTo>
                  <a:pt x="5140122" y="12097"/>
                </a:lnTo>
                <a:lnTo>
                  <a:pt x="5089918" y="19185"/>
                </a:lnTo>
                <a:lnTo>
                  <a:pt x="5040254" y="27063"/>
                </a:lnTo>
                <a:lnTo>
                  <a:pt x="4991124" y="35720"/>
                </a:lnTo>
                <a:lnTo>
                  <a:pt x="4942520" y="45146"/>
                </a:lnTo>
                <a:lnTo>
                  <a:pt x="4894437" y="55333"/>
                </a:lnTo>
                <a:lnTo>
                  <a:pt x="4846867" y="66271"/>
                </a:lnTo>
                <a:lnTo>
                  <a:pt x="4799805" y="77951"/>
                </a:lnTo>
                <a:lnTo>
                  <a:pt x="4753244" y="90362"/>
                </a:lnTo>
                <a:lnTo>
                  <a:pt x="4707177" y="103495"/>
                </a:lnTo>
                <a:lnTo>
                  <a:pt x="4661597" y="117341"/>
                </a:lnTo>
                <a:lnTo>
                  <a:pt x="4616499" y="131891"/>
                </a:lnTo>
                <a:lnTo>
                  <a:pt x="4571876" y="147134"/>
                </a:lnTo>
                <a:lnTo>
                  <a:pt x="4527722" y="163062"/>
                </a:lnTo>
                <a:lnTo>
                  <a:pt x="4484029" y="179664"/>
                </a:lnTo>
                <a:lnTo>
                  <a:pt x="4440791" y="196932"/>
                </a:lnTo>
                <a:lnTo>
                  <a:pt x="4398002" y="214855"/>
                </a:lnTo>
                <a:lnTo>
                  <a:pt x="4355656" y="233425"/>
                </a:lnTo>
                <a:lnTo>
                  <a:pt x="4313745" y="252632"/>
                </a:lnTo>
                <a:lnTo>
                  <a:pt x="4272263" y="272466"/>
                </a:lnTo>
                <a:lnTo>
                  <a:pt x="4231205" y="292917"/>
                </a:lnTo>
                <a:lnTo>
                  <a:pt x="4190562" y="313977"/>
                </a:lnTo>
                <a:lnTo>
                  <a:pt x="4150330" y="335636"/>
                </a:lnTo>
                <a:lnTo>
                  <a:pt x="4110500" y="357884"/>
                </a:lnTo>
                <a:lnTo>
                  <a:pt x="4071068" y="380712"/>
                </a:lnTo>
                <a:lnTo>
                  <a:pt x="4032026" y="404110"/>
                </a:lnTo>
                <a:lnTo>
                  <a:pt x="3993367" y="428069"/>
                </a:lnTo>
                <a:lnTo>
                  <a:pt x="3955086" y="452579"/>
                </a:lnTo>
                <a:lnTo>
                  <a:pt x="3917175" y="477630"/>
                </a:lnTo>
                <a:lnTo>
                  <a:pt x="3879629" y="503214"/>
                </a:lnTo>
                <a:lnTo>
                  <a:pt x="3842441" y="529321"/>
                </a:lnTo>
                <a:lnTo>
                  <a:pt x="3805604" y="555941"/>
                </a:lnTo>
                <a:lnTo>
                  <a:pt x="3769111" y="583065"/>
                </a:lnTo>
                <a:lnTo>
                  <a:pt x="3732957" y="610683"/>
                </a:lnTo>
                <a:lnTo>
                  <a:pt x="3697135" y="638786"/>
                </a:lnTo>
                <a:lnTo>
                  <a:pt x="3661638" y="667364"/>
                </a:lnTo>
                <a:lnTo>
                  <a:pt x="3626459" y="696407"/>
                </a:lnTo>
                <a:lnTo>
                  <a:pt x="3591593" y="725907"/>
                </a:lnTo>
                <a:lnTo>
                  <a:pt x="3557033" y="755853"/>
                </a:lnTo>
                <a:lnTo>
                  <a:pt x="3522771"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6"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1" y="1471088"/>
                </a:lnTo>
                <a:lnTo>
                  <a:pt x="2860892" y="1508457"/>
                </a:lnTo>
                <a:lnTo>
                  <a:pt x="2831569" y="1546055"/>
                </a:lnTo>
                <a:lnTo>
                  <a:pt x="2802395" y="1583871"/>
                </a:lnTo>
                <a:lnTo>
                  <a:pt x="2773364" y="1621897"/>
                </a:lnTo>
                <a:lnTo>
                  <a:pt x="2744470" y="1660121"/>
                </a:lnTo>
                <a:lnTo>
                  <a:pt x="2715707" y="1698536"/>
                </a:lnTo>
                <a:lnTo>
                  <a:pt x="2687067" y="1737132"/>
                </a:lnTo>
                <a:lnTo>
                  <a:pt x="2658544" y="1775899"/>
                </a:lnTo>
                <a:lnTo>
                  <a:pt x="2630131" y="1814827"/>
                </a:lnTo>
                <a:lnTo>
                  <a:pt x="2601823" y="1853907"/>
                </a:lnTo>
                <a:lnTo>
                  <a:pt x="2573613" y="1893130"/>
                </a:lnTo>
                <a:lnTo>
                  <a:pt x="2545493" y="1932486"/>
                </a:lnTo>
                <a:lnTo>
                  <a:pt x="2517458"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5"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29"/>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7" y="3319923"/>
                </a:lnTo>
                <a:lnTo>
                  <a:pt x="1538984" y="3357739"/>
                </a:lnTo>
                <a:lnTo>
                  <a:pt x="1509661" y="3395337"/>
                </a:lnTo>
                <a:lnTo>
                  <a:pt x="1480182" y="3432706"/>
                </a:lnTo>
                <a:lnTo>
                  <a:pt x="1450540" y="3469838"/>
                </a:lnTo>
                <a:lnTo>
                  <a:pt x="1420728"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220"/>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a:spLocks noGrp="1"/>
          </p:cNvSpPr>
          <p:nvPr>
            <p:ph type="title"/>
          </p:nvPr>
        </p:nvSpPr>
        <p:spPr>
          <a:xfrm>
            <a:off x="-1409442" y="1112892"/>
            <a:ext cx="15512791" cy="1059757"/>
          </a:xfrm>
          <a:prstGeom prst="rect">
            <a:avLst/>
          </a:prstGeom>
        </p:spPr>
        <p:txBody>
          <a:bodyPr vert="horz" wrap="square" lIns="0" tIns="439908" rIns="0" bIns="0" rtlCol="0">
            <a:spAutoFit/>
          </a:bodyPr>
          <a:lstStyle/>
          <a:p>
            <a:pPr marL="7525384">
              <a:lnSpc>
                <a:spcPct val="100000"/>
              </a:lnSpc>
              <a:spcBef>
                <a:spcPts val="125"/>
              </a:spcBef>
            </a:pPr>
            <a:r>
              <a:rPr lang="en-US" sz="4000" b="1" u="sng" spc="-50" dirty="0">
                <a:latin typeface="Cambria"/>
                <a:cs typeface="Cambria"/>
              </a:rPr>
              <a:t>Visualizing</a:t>
            </a:r>
            <a:r>
              <a:rPr lang="en-US" sz="4000" b="1" u="sng" spc="-130" dirty="0">
                <a:latin typeface="Cambria"/>
                <a:cs typeface="Cambria"/>
              </a:rPr>
              <a:t> </a:t>
            </a:r>
            <a:r>
              <a:rPr lang="en-US" sz="4000" b="1" u="sng" spc="-50" dirty="0">
                <a:latin typeface="Cambria"/>
                <a:cs typeface="Cambria"/>
              </a:rPr>
              <a:t>Insights</a:t>
            </a:r>
            <a:r>
              <a:rPr lang="en-US" sz="4000" b="1" u="sng" spc="-125" dirty="0">
                <a:latin typeface="Cambria"/>
                <a:cs typeface="Cambria"/>
              </a:rPr>
              <a:t> </a:t>
            </a:r>
            <a:r>
              <a:rPr lang="en-US" sz="4000" b="1" u="sng" spc="-130" dirty="0">
                <a:latin typeface="Cambria"/>
                <a:cs typeface="Cambria"/>
              </a:rPr>
              <a:t>with Pandas</a:t>
            </a:r>
            <a:endParaRPr sz="4000" b="1" u="sng" dirty="0">
              <a:latin typeface="Cambria"/>
              <a:cs typeface="Cambria"/>
            </a:endParaRPr>
          </a:p>
        </p:txBody>
      </p:sp>
      <p:pic>
        <p:nvPicPr>
          <p:cNvPr id="12" name="Picture 11">
            <a:extLst>
              <a:ext uri="{FF2B5EF4-FFF2-40B4-BE49-F238E27FC236}">
                <a16:creationId xmlns:a16="http://schemas.microsoft.com/office/drawing/2014/main" id="{BDC9338A-8EA2-F153-0D47-8F713FDBE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3750" y="2326985"/>
            <a:ext cx="8153400" cy="6544588"/>
          </a:xfrm>
          <a:prstGeom prst="rect">
            <a:avLst/>
          </a:prstGeom>
        </p:spPr>
      </p:pic>
      <p:pic>
        <p:nvPicPr>
          <p:cNvPr id="14" name="Picture 13">
            <a:extLst>
              <a:ext uri="{FF2B5EF4-FFF2-40B4-BE49-F238E27FC236}">
                <a16:creationId xmlns:a16="http://schemas.microsoft.com/office/drawing/2014/main" id="{AD44979C-4D45-C6FA-1766-0781553FC2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50" y="2328255"/>
            <a:ext cx="8686800" cy="656364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220"/>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a:spLocks noGrp="1"/>
          </p:cNvSpPr>
          <p:nvPr>
            <p:ph type="title"/>
          </p:nvPr>
        </p:nvSpPr>
        <p:spPr>
          <a:xfrm>
            <a:off x="868807" y="1091190"/>
            <a:ext cx="15584169" cy="1073620"/>
          </a:xfrm>
          <a:prstGeom prst="rect">
            <a:avLst/>
          </a:prstGeom>
        </p:spPr>
        <p:txBody>
          <a:bodyPr vert="horz" wrap="square" lIns="0" tIns="423157" rIns="0" bIns="0" rtlCol="0">
            <a:spAutoFit/>
          </a:bodyPr>
          <a:lstStyle/>
          <a:p>
            <a:pPr marL="735330">
              <a:lnSpc>
                <a:spcPct val="100000"/>
              </a:lnSpc>
              <a:spcBef>
                <a:spcPts val="100"/>
              </a:spcBef>
            </a:pPr>
            <a:r>
              <a:rPr lang="en-IN" sz="4200" spc="-50" dirty="0">
                <a:latin typeface="Cambria"/>
                <a:cs typeface="Cambria"/>
              </a:rPr>
              <a:t>				    </a:t>
            </a:r>
            <a:r>
              <a:rPr sz="4200" spc="-50" dirty="0">
                <a:latin typeface="Cambria"/>
                <a:cs typeface="Cambria"/>
              </a:rPr>
              <a:t>Visualizing</a:t>
            </a:r>
            <a:r>
              <a:rPr sz="4200" spc="-130" dirty="0">
                <a:latin typeface="Cambria"/>
                <a:cs typeface="Cambria"/>
              </a:rPr>
              <a:t> </a:t>
            </a:r>
            <a:r>
              <a:rPr sz="4200" spc="-50" dirty="0">
                <a:latin typeface="Cambria"/>
                <a:cs typeface="Cambria"/>
              </a:rPr>
              <a:t>Insights</a:t>
            </a:r>
            <a:r>
              <a:rPr sz="4200" spc="-125" dirty="0">
                <a:latin typeface="Cambria"/>
                <a:cs typeface="Cambria"/>
              </a:rPr>
              <a:t> </a:t>
            </a:r>
            <a:r>
              <a:rPr sz="4200" spc="-130" dirty="0">
                <a:latin typeface="Cambria"/>
                <a:cs typeface="Cambria"/>
              </a:rPr>
              <a:t>with </a:t>
            </a:r>
            <a:r>
              <a:rPr sz="4200" spc="-195" dirty="0">
                <a:latin typeface="Cambria"/>
                <a:cs typeface="Cambria"/>
              </a:rPr>
              <a:t>Power</a:t>
            </a:r>
            <a:r>
              <a:rPr sz="4200" spc="-125" dirty="0">
                <a:latin typeface="Cambria"/>
                <a:cs typeface="Cambria"/>
              </a:rPr>
              <a:t> </a:t>
            </a:r>
            <a:r>
              <a:rPr sz="4200" spc="-25" dirty="0">
                <a:latin typeface="Cambria"/>
                <a:cs typeface="Cambria"/>
              </a:rPr>
              <a:t>BI</a:t>
            </a:r>
            <a:endParaRPr sz="4200" dirty="0">
              <a:latin typeface="Cambria"/>
              <a:cs typeface="Cambria"/>
            </a:endParaRPr>
          </a:p>
        </p:txBody>
      </p:sp>
      <p:pic>
        <p:nvPicPr>
          <p:cNvPr id="4" name="Picture 3">
            <a:extLst>
              <a:ext uri="{FF2B5EF4-FFF2-40B4-BE49-F238E27FC236}">
                <a16:creationId xmlns:a16="http://schemas.microsoft.com/office/drawing/2014/main" id="{2EB991BC-F6B8-B852-798B-0EF986548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806" y="2389077"/>
            <a:ext cx="12622387" cy="70780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0800000">
            <a:off x="1029414" y="9248444"/>
            <a:ext cx="16232481" cy="0"/>
          </a:xfrm>
          <a:prstGeom prst="line">
            <a:avLst/>
          </a:prstGeom>
          <a:ln w="38100" cap="flat">
            <a:solidFill>
              <a:srgbClr val="000000"/>
            </a:solidFill>
            <a:prstDash val="solid"/>
            <a:headEnd type="diamond" w="lg" len="lg"/>
            <a:tailEnd type="none" w="sm" len="sm"/>
          </a:ln>
        </p:spPr>
        <p:txBody>
          <a:bodyPr/>
          <a:lstStyle/>
          <a:p>
            <a:endParaRPr lang="en-US"/>
          </a:p>
        </p:txBody>
      </p:sp>
      <p:sp>
        <p:nvSpPr>
          <p:cNvPr id="3" name="AutoShape 3"/>
          <p:cNvSpPr/>
          <p:nvPr/>
        </p:nvSpPr>
        <p:spPr>
          <a:xfrm rot="-10800000">
            <a:off x="4964871" y="994066"/>
            <a:ext cx="12254954" cy="0"/>
          </a:xfrm>
          <a:prstGeom prst="line">
            <a:avLst/>
          </a:prstGeom>
          <a:ln w="38100" cap="flat">
            <a:solidFill>
              <a:srgbClr val="000000"/>
            </a:solidFill>
            <a:prstDash val="solid"/>
            <a:headEnd type="diamond" w="lg" len="lg"/>
            <a:tailEnd type="none" w="sm" len="sm"/>
          </a:ln>
        </p:spPr>
        <p:txBody>
          <a:bodyPr/>
          <a:lstStyle/>
          <a:p>
            <a:endParaRPr lang="en-US"/>
          </a:p>
        </p:txBody>
      </p:sp>
      <p:sp>
        <p:nvSpPr>
          <p:cNvPr id="10" name="TextBox 10"/>
          <p:cNvSpPr txBox="1"/>
          <p:nvPr/>
        </p:nvSpPr>
        <p:spPr>
          <a:xfrm>
            <a:off x="4940741" y="308308"/>
            <a:ext cx="6576648" cy="742948"/>
          </a:xfrm>
          <a:prstGeom prst="rect">
            <a:avLst/>
          </a:prstGeom>
        </p:spPr>
        <p:txBody>
          <a:bodyPr lIns="0" tIns="0" rIns="0" bIns="0" rtlCol="0" anchor="t">
            <a:spAutoFit/>
          </a:bodyPr>
          <a:lstStyle/>
          <a:p>
            <a:pPr>
              <a:lnSpc>
                <a:spcPts val="5608"/>
              </a:lnSpc>
            </a:pPr>
            <a:r>
              <a:rPr lang="en-US" sz="5608" b="1" i="1" dirty="0">
                <a:solidFill>
                  <a:srgbClr val="004AAD"/>
                </a:solidFill>
                <a:latin typeface="Antonio Bold"/>
              </a:rPr>
              <a:t>INSIGHTS GENERATED</a:t>
            </a:r>
          </a:p>
        </p:txBody>
      </p:sp>
      <p:sp>
        <p:nvSpPr>
          <p:cNvPr id="11" name="TextBox 11"/>
          <p:cNvSpPr txBox="1"/>
          <p:nvPr/>
        </p:nvSpPr>
        <p:spPr>
          <a:xfrm>
            <a:off x="4916611" y="1259363"/>
            <a:ext cx="9128145" cy="7778433"/>
          </a:xfrm>
          <a:prstGeom prst="rect">
            <a:avLst/>
          </a:prstGeom>
        </p:spPr>
        <p:txBody>
          <a:bodyPr lIns="0" tIns="0" rIns="0" bIns="0" rtlCol="0" anchor="t">
            <a:spAutoFit/>
          </a:bodyPr>
          <a:lstStyle/>
          <a:p>
            <a:pPr algn="just">
              <a:lnSpc>
                <a:spcPts val="3643"/>
              </a:lnSpc>
            </a:pPr>
            <a:endParaRPr dirty="0"/>
          </a:p>
          <a:p>
            <a:pPr marL="561737" lvl="1" indent="-280868" algn="just">
              <a:lnSpc>
                <a:spcPts val="3643"/>
              </a:lnSpc>
              <a:buFont typeface="Arial"/>
              <a:buChar char="•"/>
            </a:pPr>
            <a:r>
              <a:rPr lang="en-US" sz="2602" dirty="0">
                <a:solidFill>
                  <a:srgbClr val="000000"/>
                </a:solidFill>
                <a:latin typeface="Poppins Bold"/>
              </a:rPr>
              <a:t>Top 5 Gross Profit Margin Categories</a:t>
            </a:r>
            <a:r>
              <a:rPr lang="en-US" sz="2602" dirty="0">
                <a:solidFill>
                  <a:srgbClr val="000000"/>
                </a:solidFill>
                <a:latin typeface="Poppins Semi-Bold"/>
              </a:rPr>
              <a:t>:</a:t>
            </a:r>
          </a:p>
          <a:p>
            <a:pPr algn="just">
              <a:lnSpc>
                <a:spcPts val="3643"/>
              </a:lnSpc>
            </a:pPr>
            <a:r>
              <a:rPr lang="en-US" sz="2602" dirty="0">
                <a:solidFill>
                  <a:srgbClr val="000000"/>
                </a:solidFill>
                <a:latin typeface="Poppins"/>
              </a:rPr>
              <a:t>     Cosmetics, Households, Office Supplies, Clothes, </a:t>
            </a:r>
          </a:p>
          <a:p>
            <a:pPr algn="just">
              <a:lnSpc>
                <a:spcPts val="3643"/>
              </a:lnSpc>
            </a:pPr>
            <a:r>
              <a:rPr lang="en-US" sz="2602" dirty="0">
                <a:solidFill>
                  <a:srgbClr val="000000"/>
                </a:solidFill>
                <a:latin typeface="Poppins"/>
              </a:rPr>
              <a:t>     and Baby Food are the top-performing categories in </a:t>
            </a:r>
          </a:p>
          <a:p>
            <a:pPr algn="just">
              <a:lnSpc>
                <a:spcPts val="3643"/>
              </a:lnSpc>
            </a:pPr>
            <a:r>
              <a:rPr lang="en-US" sz="2602" dirty="0">
                <a:solidFill>
                  <a:srgbClr val="000000"/>
                </a:solidFill>
                <a:latin typeface="Poppins"/>
              </a:rPr>
              <a:t>     terms of gross profit margin.</a:t>
            </a:r>
          </a:p>
          <a:p>
            <a:pPr algn="just">
              <a:lnSpc>
                <a:spcPts val="3643"/>
              </a:lnSpc>
            </a:pPr>
            <a:endParaRPr lang="en-US" sz="2602" dirty="0">
              <a:solidFill>
                <a:srgbClr val="000000"/>
              </a:solidFill>
              <a:latin typeface="Poppins"/>
            </a:endParaRPr>
          </a:p>
          <a:p>
            <a:pPr marL="561737" lvl="1" indent="-280868" algn="just">
              <a:lnSpc>
                <a:spcPts val="3643"/>
              </a:lnSpc>
              <a:buFont typeface="Arial"/>
              <a:buChar char="•"/>
            </a:pPr>
            <a:r>
              <a:rPr lang="en-US" sz="2602" dirty="0">
                <a:solidFill>
                  <a:srgbClr val="000000"/>
                </a:solidFill>
                <a:latin typeface="Poppins Bold"/>
              </a:rPr>
              <a:t>Profit Percentage by Sales Channels:</a:t>
            </a:r>
          </a:p>
          <a:p>
            <a:pPr algn="just">
              <a:lnSpc>
                <a:spcPts val="3643"/>
              </a:lnSpc>
            </a:pPr>
            <a:r>
              <a:rPr lang="en-US" sz="2602" dirty="0">
                <a:solidFill>
                  <a:srgbClr val="000000"/>
                </a:solidFill>
                <a:latin typeface="Poppins"/>
              </a:rPr>
              <a:t>    Online sales contribute to 44% of the total profit, </a:t>
            </a:r>
          </a:p>
          <a:p>
            <a:pPr algn="just">
              <a:lnSpc>
                <a:spcPts val="3643"/>
              </a:lnSpc>
            </a:pPr>
            <a:r>
              <a:rPr lang="en-US" sz="2602" dirty="0">
                <a:solidFill>
                  <a:srgbClr val="000000"/>
                </a:solidFill>
                <a:latin typeface="Poppins"/>
              </a:rPr>
              <a:t>    while offline sales contribute to the remaining 56%</a:t>
            </a:r>
          </a:p>
          <a:p>
            <a:pPr algn="just">
              <a:lnSpc>
                <a:spcPts val="3643"/>
              </a:lnSpc>
            </a:pPr>
            <a:endParaRPr lang="en-US" sz="2602" dirty="0">
              <a:solidFill>
                <a:srgbClr val="000000"/>
              </a:solidFill>
              <a:latin typeface="Poppins"/>
            </a:endParaRPr>
          </a:p>
          <a:p>
            <a:pPr marL="561737" lvl="1" indent="-280868" algn="just">
              <a:lnSpc>
                <a:spcPts val="3643"/>
              </a:lnSpc>
              <a:buFont typeface="Arial"/>
              <a:buChar char="•"/>
            </a:pPr>
            <a:r>
              <a:rPr lang="en-US" sz="2602" dirty="0">
                <a:solidFill>
                  <a:srgbClr val="000000"/>
                </a:solidFill>
                <a:latin typeface="Poppins Bold"/>
              </a:rPr>
              <a:t>Profit Percentage by Customer Preferences:</a:t>
            </a:r>
          </a:p>
          <a:p>
            <a:pPr algn="just">
              <a:lnSpc>
                <a:spcPts val="3643"/>
              </a:lnSpc>
            </a:pPr>
            <a:r>
              <a:rPr lang="en-US" sz="2602" dirty="0">
                <a:solidFill>
                  <a:srgbClr val="000000"/>
                </a:solidFill>
                <a:latin typeface="Poppins"/>
              </a:rPr>
              <a:t>   High-priority customer preferences generate 38% </a:t>
            </a:r>
          </a:p>
          <a:p>
            <a:pPr algn="just">
              <a:lnSpc>
                <a:spcPts val="3643"/>
              </a:lnSpc>
            </a:pPr>
            <a:r>
              <a:rPr lang="en-US" sz="2602" dirty="0">
                <a:solidFill>
                  <a:srgbClr val="000000"/>
                </a:solidFill>
                <a:latin typeface="Poppins"/>
              </a:rPr>
              <a:t>   of the total profit, followed by the least priority </a:t>
            </a:r>
          </a:p>
          <a:p>
            <a:pPr algn="just">
              <a:lnSpc>
                <a:spcPts val="3643"/>
              </a:lnSpc>
            </a:pPr>
            <a:r>
              <a:rPr lang="en-US" sz="2602" dirty="0">
                <a:solidFill>
                  <a:srgbClr val="000000"/>
                </a:solidFill>
                <a:latin typeface="Poppins"/>
              </a:rPr>
              <a:t>   (25%), medium (22%), and cancels (15%).</a:t>
            </a:r>
          </a:p>
          <a:p>
            <a:pPr algn="just">
              <a:lnSpc>
                <a:spcPts val="3643"/>
              </a:lnSpc>
            </a:pPr>
            <a:endParaRPr lang="en-US" sz="2602" dirty="0">
              <a:solidFill>
                <a:srgbClr val="000000"/>
              </a:solidFill>
              <a:latin typeface="Poppins"/>
            </a:endParaRPr>
          </a:p>
          <a:p>
            <a:pPr algn="just">
              <a:lnSpc>
                <a:spcPts val="3643"/>
              </a:lnSpc>
            </a:pPr>
            <a:endParaRPr lang="en-US" sz="2602" dirty="0">
              <a:solidFill>
                <a:srgbClr val="000000"/>
              </a:solidFill>
              <a:latin typeface="Poppins"/>
            </a:endParaRPr>
          </a:p>
          <a:p>
            <a:pPr algn="just">
              <a:lnSpc>
                <a:spcPts val="3643"/>
              </a:lnSpc>
              <a:spcBef>
                <a:spcPct val="0"/>
              </a:spcBef>
            </a:pPr>
            <a:endParaRPr lang="en-US" sz="2602" dirty="0">
              <a:solidFill>
                <a:srgbClr val="000000"/>
              </a:solidFill>
              <a:latin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7200" y="294150"/>
            <a:ext cx="8046410" cy="9363096"/>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6D2932">
                <a:alpha val="49804"/>
              </a:srgbClr>
            </a:solidFill>
          </p:spPr>
          <p:txBody>
            <a:bodyPr/>
            <a:lstStyle/>
            <a:p>
              <a:endParaRPr lang="en-US"/>
            </a:p>
          </p:txBody>
        </p:sp>
        <p:sp>
          <p:nvSpPr>
            <p:cNvPr id="4" name="TextBox 4"/>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5" name="Group 5"/>
          <p:cNvGrpSpPr/>
          <p:nvPr/>
        </p:nvGrpSpPr>
        <p:grpSpPr>
          <a:xfrm>
            <a:off x="7275876" y="2123404"/>
            <a:ext cx="6956442" cy="8094768"/>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alpha val="0"/>
              </a:srgbClr>
            </a:solidFill>
            <a:ln w="38100" cap="sq">
              <a:solidFill>
                <a:srgbClr val="8E3C47">
                  <a:alpha val="49804"/>
                </a:srgbClr>
              </a:solidFill>
              <a:prstDash val="solid"/>
              <a:miter/>
            </a:ln>
          </p:spPr>
          <p:txBody>
            <a:bodyPr/>
            <a:lstStyle/>
            <a:p>
              <a:endParaRPr lang="en-US"/>
            </a:p>
          </p:txBody>
        </p:sp>
        <p:sp>
          <p:nvSpPr>
            <p:cNvPr id="7" name="TextBox 7"/>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8" name="Group 8"/>
          <p:cNvGrpSpPr/>
          <p:nvPr/>
        </p:nvGrpSpPr>
        <p:grpSpPr>
          <a:xfrm>
            <a:off x="2795277" y="998587"/>
            <a:ext cx="6956442" cy="8094768"/>
            <a:chOff x="0" y="0"/>
            <a:chExt cx="698500" cy="812800"/>
          </a:xfrm>
        </p:grpSpPr>
        <p:sp>
          <p:nvSpPr>
            <p:cNvPr id="9" name="Freeform 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10" name="TextBox 10"/>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11" name="Group 11"/>
          <p:cNvGrpSpPr/>
          <p:nvPr/>
        </p:nvGrpSpPr>
        <p:grpSpPr>
          <a:xfrm>
            <a:off x="12449663" y="7373202"/>
            <a:ext cx="2466693" cy="2870334"/>
            <a:chOff x="0" y="0"/>
            <a:chExt cx="698500" cy="812800"/>
          </a:xfrm>
        </p:grpSpPr>
        <p:sp>
          <p:nvSpPr>
            <p:cNvPr id="12" name="Freeform 1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13" name="TextBox 13"/>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14" name="Group 14"/>
          <p:cNvGrpSpPr/>
          <p:nvPr/>
        </p:nvGrpSpPr>
        <p:grpSpPr>
          <a:xfrm>
            <a:off x="1739037" y="5954504"/>
            <a:ext cx="1783601" cy="2075463"/>
            <a:chOff x="0" y="0"/>
            <a:chExt cx="698500" cy="812800"/>
          </a:xfrm>
        </p:grpSpPr>
        <p:sp>
          <p:nvSpPr>
            <p:cNvPr id="15" name="Freeform 1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16" name="TextBox 16"/>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17" name="Group 17"/>
          <p:cNvGrpSpPr/>
          <p:nvPr/>
        </p:nvGrpSpPr>
        <p:grpSpPr>
          <a:xfrm>
            <a:off x="12402271" y="771516"/>
            <a:ext cx="502929" cy="585227"/>
            <a:chOff x="0" y="0"/>
            <a:chExt cx="698500" cy="812800"/>
          </a:xfrm>
        </p:grpSpPr>
        <p:sp>
          <p:nvSpPr>
            <p:cNvPr id="18" name="Freeform 18"/>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19" name="TextBox 19"/>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20" name="Group 20"/>
          <p:cNvGrpSpPr/>
          <p:nvPr/>
        </p:nvGrpSpPr>
        <p:grpSpPr>
          <a:xfrm>
            <a:off x="16900825" y="3124406"/>
            <a:ext cx="502929" cy="585227"/>
            <a:chOff x="0" y="0"/>
            <a:chExt cx="698500" cy="812800"/>
          </a:xfrm>
        </p:grpSpPr>
        <p:sp>
          <p:nvSpPr>
            <p:cNvPr id="21" name="Freeform 21"/>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22" name="TextBox 22"/>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23" name="Group 23"/>
          <p:cNvGrpSpPr/>
          <p:nvPr/>
        </p:nvGrpSpPr>
        <p:grpSpPr>
          <a:xfrm>
            <a:off x="15600393" y="8800743"/>
            <a:ext cx="502929" cy="585227"/>
            <a:chOff x="0" y="0"/>
            <a:chExt cx="698500" cy="812800"/>
          </a:xfrm>
        </p:grpSpPr>
        <p:sp>
          <p:nvSpPr>
            <p:cNvPr id="24" name="Freeform 2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25" name="TextBox 25"/>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grpSp>
        <p:nvGrpSpPr>
          <p:cNvPr id="26" name="Group 26"/>
          <p:cNvGrpSpPr/>
          <p:nvPr/>
        </p:nvGrpSpPr>
        <p:grpSpPr>
          <a:xfrm>
            <a:off x="1059001" y="2406347"/>
            <a:ext cx="502929" cy="585227"/>
            <a:chOff x="0" y="0"/>
            <a:chExt cx="698500" cy="812800"/>
          </a:xfrm>
        </p:grpSpPr>
        <p:sp>
          <p:nvSpPr>
            <p:cNvPr id="27" name="Freeform 2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8E3C47">
                <a:alpha val="49804"/>
              </a:srgbClr>
            </a:solidFill>
          </p:spPr>
          <p:txBody>
            <a:bodyPr/>
            <a:lstStyle/>
            <a:p>
              <a:endParaRPr lang="en-US"/>
            </a:p>
          </p:txBody>
        </p:sp>
        <p:sp>
          <p:nvSpPr>
            <p:cNvPr id="28" name="TextBox 28"/>
            <p:cNvSpPr txBox="1"/>
            <p:nvPr/>
          </p:nvSpPr>
          <p:spPr>
            <a:xfrm>
              <a:off x="0" y="101600"/>
              <a:ext cx="698500" cy="571500"/>
            </a:xfrm>
            <a:prstGeom prst="rect">
              <a:avLst/>
            </a:prstGeom>
          </p:spPr>
          <p:txBody>
            <a:bodyPr lIns="50835" tIns="50835" rIns="50835" bIns="50835" rtlCol="0" anchor="ctr"/>
            <a:lstStyle/>
            <a:p>
              <a:pPr algn="ctr">
                <a:lnSpc>
                  <a:spcPts val="2661"/>
                </a:lnSpc>
              </a:pPr>
              <a:endParaRPr/>
            </a:p>
          </p:txBody>
        </p:sp>
      </p:grpSp>
      <p:sp>
        <p:nvSpPr>
          <p:cNvPr id="29" name="TextBox 29"/>
          <p:cNvSpPr txBox="1"/>
          <p:nvPr/>
        </p:nvSpPr>
        <p:spPr>
          <a:xfrm>
            <a:off x="3482002" y="4133692"/>
            <a:ext cx="11409317" cy="1445116"/>
          </a:xfrm>
          <a:prstGeom prst="rect">
            <a:avLst/>
          </a:prstGeom>
        </p:spPr>
        <p:txBody>
          <a:bodyPr lIns="0" tIns="0" rIns="0" bIns="0" rtlCol="0" anchor="t">
            <a:spAutoFit/>
          </a:bodyPr>
          <a:lstStyle/>
          <a:p>
            <a:pPr algn="ctr">
              <a:lnSpc>
                <a:spcPts val="10778"/>
              </a:lnSpc>
            </a:pPr>
            <a:r>
              <a:rPr lang="en-US" sz="11974" spc="838" dirty="0">
                <a:solidFill>
                  <a:schemeClr val="tx1"/>
                </a:solidFill>
                <a:latin typeface="Active Hear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TotalTime>
  <Words>219</Words>
  <Application>Microsoft Office PowerPoint</Application>
  <PresentationFormat>Custom</PresentationFormat>
  <Paragraphs>27</Paragraphs>
  <Slides>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Active Heart</vt:lpstr>
      <vt:lpstr>Antonio Bold</vt:lpstr>
      <vt:lpstr>Arial</vt:lpstr>
      <vt:lpstr>Barabara</vt:lpstr>
      <vt:lpstr>Cambria</vt:lpstr>
      <vt:lpstr>Garet Bold</vt:lpstr>
      <vt:lpstr>Paalalabas Wide</vt:lpstr>
      <vt:lpstr>Poppins</vt:lpstr>
      <vt:lpstr>Poppins Bold</vt:lpstr>
      <vt:lpstr>Poppins Semi-Bold</vt:lpstr>
      <vt:lpstr>Source Sans Pro Italics</vt:lpstr>
      <vt:lpstr>Verdana</vt:lpstr>
      <vt:lpstr>Office Theme</vt:lpstr>
      <vt:lpstr>PowerPoint Presentation</vt:lpstr>
      <vt:lpstr>PowerPoint Presentation</vt:lpstr>
      <vt:lpstr>PowerPoint Presentation</vt:lpstr>
      <vt:lpstr>Visualizing Insights with Pandas</vt:lpstr>
      <vt:lpstr>        Visualizing Insights with Power BI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jai ganesh</cp:lastModifiedBy>
  <cp:revision>8</cp:revision>
  <dcterms:created xsi:type="dcterms:W3CDTF">2024-07-12T08:15:09Z</dcterms:created>
  <dcterms:modified xsi:type="dcterms:W3CDTF">2024-07-15T05:42:41Z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2024-07-12T00:00:00Z</vt:filetime>
  </property>
  <property fmtid="{D5CDD505-2E9C-101B-9397-08002B2CF9AE}" pid="3" name="Creator">
    <vt:lpwstr>Chromium</vt:lpwstr>
  </property>
  <property fmtid="{D5CDD505-2E9C-101B-9397-08002B2CF9AE}" pid="4" name="LastSaved">
    <vt:filetime>2024-07-12T00:00:00Z</vt:filetime>
  </property>
  <property fmtid="{D5CDD505-2E9C-101B-9397-08002B2CF9AE}" pid="5" name="Producer">
    <vt:lpwstr>GPL Ghostscript 10.02.0</vt:lpwstr>
  </property>
</Properties>
</file>