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6" r:id="rId3"/>
    <p:sldId id="267" r:id="rId4"/>
    <p:sldId id="258" r:id="rId5"/>
    <p:sldId id="259" r:id="rId6"/>
    <p:sldId id="262" r:id="rId7"/>
    <p:sldId id="268" r:id="rId8"/>
    <p:sldId id="264"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07" y="1091190"/>
            <a:ext cx="15584169" cy="138176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1615236" y="3414852"/>
            <a:ext cx="7523480"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50693" y="2779"/>
            <a:ext cx="5420593" cy="10294145"/>
            <a:chOff x="0" y="0"/>
            <a:chExt cx="2858770" cy="6344920"/>
          </a:xfrm>
        </p:grpSpPr>
        <p:sp>
          <p:nvSpPr>
            <p:cNvPr id="3" name="Freeform 3"/>
            <p:cNvSpPr/>
            <p:nvPr/>
          </p:nvSpPr>
          <p:spPr>
            <a:xfrm>
              <a:off x="0" y="0"/>
              <a:ext cx="2858770" cy="6344920"/>
            </a:xfrm>
            <a:custGeom>
              <a:avLst/>
              <a:gdLst/>
              <a:ahLst/>
              <a:cxnLst/>
              <a:rect l="l" t="t" r="r" b="b"/>
              <a:pathLst>
                <a:path w="2858770" h="634492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113405" r="-119513"/>
              </a:stretch>
            </a:blipFill>
          </p:spPr>
          <p:txBody>
            <a:bodyPr/>
            <a:lstStyle/>
            <a:p>
              <a:endParaRPr lang="en-US"/>
            </a:p>
          </p:txBody>
        </p:sp>
      </p:grpSp>
      <p:grpSp>
        <p:nvGrpSpPr>
          <p:cNvPr id="4" name="Group 4"/>
          <p:cNvGrpSpPr/>
          <p:nvPr/>
        </p:nvGrpSpPr>
        <p:grpSpPr>
          <a:xfrm>
            <a:off x="17271286" y="7116902"/>
            <a:ext cx="1029414" cy="3180020"/>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txBody>
            <a:bodyPr/>
            <a:lstStyle/>
            <a:p>
              <a:endParaRPr lang="en-US"/>
            </a:p>
          </p:txBody>
        </p:sp>
        <p:sp>
          <p:nvSpPr>
            <p:cNvPr id="6" name="TextBox 6"/>
            <p:cNvSpPr txBox="1"/>
            <p:nvPr/>
          </p:nvSpPr>
          <p:spPr>
            <a:xfrm>
              <a:off x="0" y="-38100"/>
              <a:ext cx="812800" cy="2548965"/>
            </a:xfrm>
            <a:prstGeom prst="rect">
              <a:avLst/>
            </a:prstGeom>
          </p:spPr>
          <p:txBody>
            <a:bodyPr lIns="50835" tIns="50835" rIns="50835" bIns="50835" rtlCol="0" anchor="ctr"/>
            <a:lstStyle/>
            <a:p>
              <a:pPr algn="ctr">
                <a:lnSpc>
                  <a:spcPts val="2661"/>
                </a:lnSpc>
              </a:pPr>
              <a:endParaRPr/>
            </a:p>
          </p:txBody>
        </p:sp>
      </p:grpSp>
      <p:grpSp>
        <p:nvGrpSpPr>
          <p:cNvPr id="7" name="Group 7"/>
          <p:cNvGrpSpPr/>
          <p:nvPr/>
        </p:nvGrpSpPr>
        <p:grpSpPr>
          <a:xfrm>
            <a:off x="0" y="7116902"/>
            <a:ext cx="11850693" cy="3180020"/>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txBody>
            <a:bodyPr/>
            <a:lstStyle/>
            <a:p>
              <a:endParaRPr lang="en-US"/>
            </a:p>
          </p:txBody>
        </p:sp>
        <p:sp>
          <p:nvSpPr>
            <p:cNvPr id="9" name="TextBox 9"/>
            <p:cNvSpPr txBox="1"/>
            <p:nvPr/>
          </p:nvSpPr>
          <p:spPr>
            <a:xfrm>
              <a:off x="0" y="-38100"/>
              <a:ext cx="9357013" cy="2548965"/>
            </a:xfrm>
            <a:prstGeom prst="rect">
              <a:avLst/>
            </a:prstGeom>
          </p:spPr>
          <p:txBody>
            <a:bodyPr lIns="50835" tIns="50835" rIns="50835" bIns="50835" rtlCol="0" anchor="ctr"/>
            <a:lstStyle/>
            <a:p>
              <a:pPr algn="ctr">
                <a:lnSpc>
                  <a:spcPts val="2661"/>
                </a:lnSpc>
              </a:pPr>
              <a:endParaRPr/>
            </a:p>
          </p:txBody>
        </p:sp>
      </p:grpSp>
      <p:grpSp>
        <p:nvGrpSpPr>
          <p:cNvPr id="10" name="Group 10"/>
          <p:cNvGrpSpPr/>
          <p:nvPr/>
        </p:nvGrpSpPr>
        <p:grpSpPr>
          <a:xfrm>
            <a:off x="17271286" y="2778"/>
            <a:ext cx="1029414" cy="1029414"/>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txBody>
            <a:bodyPr/>
            <a:lstStyle/>
            <a:p>
              <a:endParaRPr lang="en-US"/>
            </a:p>
          </p:txBody>
        </p:sp>
        <p:sp>
          <p:nvSpPr>
            <p:cNvPr id="12" name="TextBox 12"/>
            <p:cNvSpPr txBox="1"/>
            <p:nvPr/>
          </p:nvSpPr>
          <p:spPr>
            <a:xfrm>
              <a:off x="0" y="-38100"/>
              <a:ext cx="812800" cy="850900"/>
            </a:xfrm>
            <a:prstGeom prst="rect">
              <a:avLst/>
            </a:prstGeom>
          </p:spPr>
          <p:txBody>
            <a:bodyPr lIns="50835" tIns="50835" rIns="50835" bIns="50835" rtlCol="0" anchor="ctr"/>
            <a:lstStyle/>
            <a:p>
              <a:pPr algn="ctr">
                <a:lnSpc>
                  <a:spcPts val="2661"/>
                </a:lnSpc>
              </a:pPr>
              <a:endParaRPr/>
            </a:p>
          </p:txBody>
        </p:sp>
      </p:grpSp>
      <p:grpSp>
        <p:nvGrpSpPr>
          <p:cNvPr id="13" name="Group 13"/>
          <p:cNvGrpSpPr/>
          <p:nvPr/>
        </p:nvGrpSpPr>
        <p:grpSpPr>
          <a:xfrm>
            <a:off x="-610338" y="2778"/>
            <a:ext cx="1695969" cy="10294144"/>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txBody>
            <a:bodyPr/>
            <a:lstStyle/>
            <a:p>
              <a:endParaRPr lang="en-US"/>
            </a:p>
          </p:txBody>
        </p:sp>
        <p:sp>
          <p:nvSpPr>
            <p:cNvPr id="15" name="TextBox 15"/>
            <p:cNvSpPr txBox="1"/>
            <p:nvPr/>
          </p:nvSpPr>
          <p:spPr>
            <a:xfrm>
              <a:off x="0" y="-38100"/>
              <a:ext cx="446365" cy="2747433"/>
            </a:xfrm>
            <a:prstGeom prst="rect">
              <a:avLst/>
            </a:prstGeom>
          </p:spPr>
          <p:txBody>
            <a:bodyPr lIns="50835" tIns="50835" rIns="50835" bIns="50835" rtlCol="0" anchor="ctr"/>
            <a:lstStyle/>
            <a:p>
              <a:pPr algn="ctr">
                <a:lnSpc>
                  <a:spcPts val="2661"/>
                </a:lnSpc>
              </a:pPr>
              <a:endParaRPr/>
            </a:p>
          </p:txBody>
        </p:sp>
      </p:grpSp>
      <p:grpSp>
        <p:nvGrpSpPr>
          <p:cNvPr id="16" name="Group 16"/>
          <p:cNvGrpSpPr/>
          <p:nvPr/>
        </p:nvGrpSpPr>
        <p:grpSpPr>
          <a:xfrm>
            <a:off x="10861424" y="790179"/>
            <a:ext cx="1978537" cy="1978537"/>
            <a:chOff x="0" y="0"/>
            <a:chExt cx="812800" cy="812800"/>
          </a:xfrm>
        </p:grpSpPr>
        <p:sp>
          <p:nvSpPr>
            <p:cNvPr id="17" name="Freeform 17"/>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txBody>
            <a:bodyPr/>
            <a:lstStyle/>
            <a:p>
              <a:endParaRPr lang="en-US"/>
            </a:p>
          </p:txBody>
        </p:sp>
        <p:sp>
          <p:nvSpPr>
            <p:cNvPr id="18" name="TextBox 18"/>
            <p:cNvSpPr txBox="1"/>
            <p:nvPr/>
          </p:nvSpPr>
          <p:spPr>
            <a:xfrm>
              <a:off x="0" y="-38100"/>
              <a:ext cx="812800" cy="850900"/>
            </a:xfrm>
            <a:prstGeom prst="rect">
              <a:avLst/>
            </a:prstGeom>
          </p:spPr>
          <p:txBody>
            <a:bodyPr lIns="50835" tIns="50835" rIns="50835" bIns="50835" rtlCol="0" anchor="ctr"/>
            <a:lstStyle/>
            <a:p>
              <a:pPr algn="ctr">
                <a:lnSpc>
                  <a:spcPts val="2661"/>
                </a:lnSpc>
              </a:pPr>
              <a:endParaRPr/>
            </a:p>
          </p:txBody>
        </p:sp>
      </p:grpSp>
      <p:sp>
        <p:nvSpPr>
          <p:cNvPr id="19" name="Freeform 19"/>
          <p:cNvSpPr/>
          <p:nvPr/>
        </p:nvSpPr>
        <p:spPr>
          <a:xfrm>
            <a:off x="1625552" y="790178"/>
            <a:ext cx="586700" cy="484028"/>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TextBox 20"/>
          <p:cNvSpPr txBox="1"/>
          <p:nvPr/>
        </p:nvSpPr>
        <p:spPr>
          <a:xfrm>
            <a:off x="1918902" y="2359429"/>
            <a:ext cx="8801754" cy="3077766"/>
          </a:xfrm>
          <a:prstGeom prst="rect">
            <a:avLst/>
          </a:prstGeom>
        </p:spPr>
        <p:txBody>
          <a:bodyPr lIns="0" tIns="0" rIns="0" bIns="0" rtlCol="0" anchor="t">
            <a:spAutoFit/>
          </a:bodyPr>
          <a:lstStyle/>
          <a:p>
            <a:pPr>
              <a:lnSpc>
                <a:spcPts val="11968"/>
              </a:lnSpc>
            </a:pPr>
            <a:r>
              <a:rPr lang="en-US" sz="10407" dirty="0">
                <a:solidFill>
                  <a:srgbClr val="000000"/>
                </a:solidFill>
                <a:latin typeface="Garet Bold"/>
              </a:rPr>
              <a:t>H	</a:t>
            </a:r>
            <a:r>
              <a:rPr lang="en-US" sz="10407" dirty="0" err="1">
                <a:solidFill>
                  <a:srgbClr val="000000"/>
                </a:solidFill>
                <a:latin typeface="Garet Bold"/>
              </a:rPr>
              <a:t>eart</a:t>
            </a:r>
            <a:r>
              <a:rPr lang="en-US" sz="10407" dirty="0">
                <a:solidFill>
                  <a:srgbClr val="000000"/>
                </a:solidFill>
                <a:latin typeface="Garet Bold"/>
              </a:rPr>
              <a:t> Disease Analysis</a:t>
            </a:r>
          </a:p>
        </p:txBody>
      </p:sp>
      <p:grpSp>
        <p:nvGrpSpPr>
          <p:cNvPr id="21" name="Group 21"/>
          <p:cNvGrpSpPr/>
          <p:nvPr/>
        </p:nvGrpSpPr>
        <p:grpSpPr>
          <a:xfrm>
            <a:off x="8543916" y="7433083"/>
            <a:ext cx="2547656" cy="254765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txBody>
            <a:bodyPr/>
            <a:lstStyle/>
            <a:p>
              <a:endParaRPr lang="en-US"/>
            </a:p>
          </p:txBody>
        </p:sp>
        <p:sp>
          <p:nvSpPr>
            <p:cNvPr id="23" name="TextBox 23"/>
            <p:cNvSpPr txBox="1"/>
            <p:nvPr/>
          </p:nvSpPr>
          <p:spPr>
            <a:xfrm>
              <a:off x="76200" y="38100"/>
              <a:ext cx="660400" cy="698500"/>
            </a:xfrm>
            <a:prstGeom prst="rect">
              <a:avLst/>
            </a:prstGeom>
          </p:spPr>
          <p:txBody>
            <a:bodyPr lIns="50835" tIns="50835" rIns="50835" bIns="50835" rtlCol="0" anchor="ctr"/>
            <a:lstStyle/>
            <a:p>
              <a:pPr algn="ctr">
                <a:lnSpc>
                  <a:spcPts val="2661"/>
                </a:lnSpc>
              </a:pPr>
              <a:endParaRPr/>
            </a:p>
          </p:txBody>
        </p:sp>
      </p:grpSp>
      <p:sp>
        <p:nvSpPr>
          <p:cNvPr id="24" name="TextBox 24"/>
          <p:cNvSpPr txBox="1"/>
          <p:nvPr/>
        </p:nvSpPr>
        <p:spPr>
          <a:xfrm>
            <a:off x="5806487" y="7778686"/>
            <a:ext cx="4931121" cy="408317"/>
          </a:xfrm>
          <a:prstGeom prst="rect">
            <a:avLst/>
          </a:prstGeom>
        </p:spPr>
        <p:txBody>
          <a:bodyPr lIns="0" tIns="0" rIns="0" bIns="0" rtlCol="0" anchor="t">
            <a:spAutoFit/>
          </a:bodyPr>
          <a:lstStyle/>
          <a:p>
            <a:pPr algn="ctr">
              <a:lnSpc>
                <a:spcPts val="3361"/>
              </a:lnSpc>
              <a:spcBef>
                <a:spcPct val="0"/>
              </a:spcBef>
            </a:pPr>
            <a:r>
              <a:rPr lang="en-US" sz="2401" dirty="0">
                <a:solidFill>
                  <a:srgbClr val="000000"/>
                </a:solidFill>
                <a:latin typeface="Barabara"/>
              </a:rPr>
              <a:t>PRESENTED BY - JAI GANESH 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038" y="-1747478"/>
            <a:ext cx="8677660" cy="8677660"/>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85655" y="1746518"/>
            <a:ext cx="12477309" cy="12477309"/>
          </a:xfrm>
          <a:custGeom>
            <a:avLst/>
            <a:gdLst/>
            <a:ahLst/>
            <a:cxnLst/>
            <a:rect l="l" t="t" r="r" b="b"/>
            <a:pathLst>
              <a:path w="12468650" h="12468650">
                <a:moveTo>
                  <a:pt x="0" y="0"/>
                </a:moveTo>
                <a:lnTo>
                  <a:pt x="12468650" y="0"/>
                </a:lnTo>
                <a:lnTo>
                  <a:pt x="12468650"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373860" y="-1758643"/>
            <a:ext cx="11813404" cy="11813404"/>
          </a:xfrm>
          <a:custGeom>
            <a:avLst/>
            <a:gdLst/>
            <a:ahLst/>
            <a:cxnLst/>
            <a:rect l="l" t="t" r="r" b="b"/>
            <a:pathLst>
              <a:path w="11805206" h="11805206">
                <a:moveTo>
                  <a:pt x="0" y="0"/>
                </a:moveTo>
                <a:lnTo>
                  <a:pt x="11805206" y="0"/>
                </a:lnTo>
                <a:lnTo>
                  <a:pt x="11805206" y="11805206"/>
                </a:lnTo>
                <a:lnTo>
                  <a:pt x="0" y="118052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9605" y="5958092"/>
            <a:ext cx="8677660" cy="8677660"/>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729316" y="3593831"/>
            <a:ext cx="7421035" cy="0"/>
          </a:xfrm>
          <a:prstGeom prst="line">
            <a:avLst/>
          </a:prstGeom>
          <a:ln w="28575" cap="rnd">
            <a:solidFill>
              <a:srgbClr val="2C273F"/>
            </a:solidFill>
            <a:prstDash val="solid"/>
            <a:headEnd type="none" w="sm" len="sm"/>
            <a:tailEnd type="none" w="sm" len="sm"/>
          </a:ln>
        </p:spPr>
        <p:txBody>
          <a:bodyPr/>
          <a:lstStyle/>
          <a:p>
            <a:endParaRPr lang="en-US"/>
          </a:p>
        </p:txBody>
      </p:sp>
      <p:sp>
        <p:nvSpPr>
          <p:cNvPr id="7" name="Freeform 7"/>
          <p:cNvSpPr/>
          <p:nvPr/>
        </p:nvSpPr>
        <p:spPr>
          <a:xfrm>
            <a:off x="-2058829" y="8430939"/>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3049747" y="-1700495"/>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1255918" y="3449393"/>
            <a:ext cx="6847529" cy="6847529"/>
          </a:xfrm>
          <a:custGeom>
            <a:avLst/>
            <a:gdLst/>
            <a:ahLst/>
            <a:cxnLst/>
            <a:rect l="l" t="t" r="r" b="b"/>
            <a:pathLst>
              <a:path w="6842777" h="6842777">
                <a:moveTo>
                  <a:pt x="0" y="0"/>
                </a:moveTo>
                <a:lnTo>
                  <a:pt x="6842777" y="0"/>
                </a:lnTo>
                <a:lnTo>
                  <a:pt x="6842777" y="6842777"/>
                </a:lnTo>
                <a:lnTo>
                  <a:pt x="0" y="6842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5424547" y="522860"/>
            <a:ext cx="2575422" cy="1006756"/>
          </a:xfrm>
          <a:custGeom>
            <a:avLst/>
            <a:gdLst/>
            <a:ahLst/>
            <a:cxnLst/>
            <a:rect l="l" t="t" r="r" b="b"/>
            <a:pathLst>
              <a:path w="2573635" h="1006057">
                <a:moveTo>
                  <a:pt x="0" y="0"/>
                </a:moveTo>
                <a:lnTo>
                  <a:pt x="2573635" y="0"/>
                </a:lnTo>
                <a:lnTo>
                  <a:pt x="2573635" y="1006057"/>
                </a:lnTo>
                <a:lnTo>
                  <a:pt x="0" y="10060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11255917" y="2087749"/>
            <a:ext cx="6015368" cy="6059437"/>
          </a:xfrm>
          <a:custGeom>
            <a:avLst/>
            <a:gdLst/>
            <a:ahLst/>
            <a:cxnLst/>
            <a:rect l="l" t="t" r="r" b="b"/>
            <a:pathLst>
              <a:path w="6011194" h="6055232">
                <a:moveTo>
                  <a:pt x="0" y="0"/>
                </a:moveTo>
                <a:lnTo>
                  <a:pt x="6011194" y="0"/>
                </a:lnTo>
                <a:lnTo>
                  <a:pt x="6011194" y="6055232"/>
                </a:lnTo>
                <a:lnTo>
                  <a:pt x="0" y="605523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TextBox 12"/>
          <p:cNvSpPr txBox="1"/>
          <p:nvPr/>
        </p:nvSpPr>
        <p:spPr>
          <a:xfrm>
            <a:off x="1590512" y="2682814"/>
            <a:ext cx="10824547" cy="1074403"/>
          </a:xfrm>
          <a:prstGeom prst="rect">
            <a:avLst/>
          </a:prstGeom>
        </p:spPr>
        <p:txBody>
          <a:bodyPr lIns="0" tIns="0" rIns="0" bIns="0" rtlCol="0" anchor="t">
            <a:spAutoFit/>
          </a:bodyPr>
          <a:lstStyle/>
          <a:p>
            <a:pPr>
              <a:lnSpc>
                <a:spcPts val="7660"/>
              </a:lnSpc>
            </a:pPr>
            <a:r>
              <a:rPr lang="en-US" sz="8805" dirty="0">
                <a:solidFill>
                  <a:srgbClr val="2C273F"/>
                </a:solidFill>
                <a:latin typeface="Paalalabas Wide"/>
              </a:rPr>
              <a:t>INTRODUCTION</a:t>
            </a:r>
          </a:p>
        </p:txBody>
      </p:sp>
      <p:sp>
        <p:nvSpPr>
          <p:cNvPr id="13" name="TextBox 13"/>
          <p:cNvSpPr txBox="1"/>
          <p:nvPr/>
        </p:nvSpPr>
        <p:spPr>
          <a:xfrm>
            <a:off x="1067911" y="4022868"/>
            <a:ext cx="8895981" cy="4417748"/>
          </a:xfrm>
          <a:prstGeom prst="rect">
            <a:avLst/>
          </a:prstGeom>
        </p:spPr>
        <p:txBody>
          <a:bodyPr lIns="0" tIns="0" rIns="0" bIns="0" rtlCol="0" anchor="t">
            <a:spAutoFit/>
          </a:bodyPr>
          <a:lstStyle/>
          <a:p>
            <a:pPr marL="285750" indent="-285750">
              <a:buFont typeface="Arial" panose="020B0604020202020204" pitchFamily="34" charset="0"/>
              <a:buChar char="•"/>
            </a:pPr>
            <a:r>
              <a:rPr lang="en-US" sz="3200" dirty="0"/>
              <a:t>Health is real wealth in the pandemic time we all realized the brute effects of covid-19 on all irrespective of any status. You are required to analyze this health and medical data for better future preparation.</a:t>
            </a:r>
          </a:p>
          <a:p>
            <a:pPr marL="285750" indent="-285750">
              <a:buFont typeface="Arial" panose="020B0604020202020204" pitchFamily="34" charset="0"/>
              <a:buChar char="•"/>
            </a:pPr>
            <a:r>
              <a:rPr lang="en-US" sz="3200" dirty="0"/>
              <a:t>This data shows the heart disease among the population and other metrics.</a:t>
            </a:r>
          </a:p>
          <a:p>
            <a:endParaRPr lang="en-US" sz="3200" dirty="0"/>
          </a:p>
          <a:p>
            <a:pPr algn="just">
              <a:lnSpc>
                <a:spcPts val="4003"/>
              </a:lnSpc>
            </a:pPr>
            <a:endParaRPr lang="en-US" sz="3202" spc="-163" dirty="0">
              <a:solidFill>
                <a:srgbClr val="0B1320"/>
              </a:solidFill>
              <a:latin typeface="Source Sans Pro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6547" y="-1921667"/>
            <a:ext cx="8677660" cy="8677660"/>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90918" y="2158443"/>
            <a:ext cx="12477309" cy="12477309"/>
          </a:xfrm>
          <a:custGeom>
            <a:avLst/>
            <a:gdLst/>
            <a:ahLst/>
            <a:cxnLst/>
            <a:rect l="l" t="t" r="r" b="b"/>
            <a:pathLst>
              <a:path w="12468650" h="12468650">
                <a:moveTo>
                  <a:pt x="0" y="0"/>
                </a:moveTo>
                <a:lnTo>
                  <a:pt x="12468649" y="0"/>
                </a:lnTo>
                <a:lnTo>
                  <a:pt x="12468649"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373860" y="-1758643"/>
            <a:ext cx="11813404" cy="11813404"/>
          </a:xfrm>
          <a:custGeom>
            <a:avLst/>
            <a:gdLst/>
            <a:ahLst/>
            <a:cxnLst/>
            <a:rect l="l" t="t" r="r" b="b"/>
            <a:pathLst>
              <a:path w="11805206" h="11805206">
                <a:moveTo>
                  <a:pt x="0" y="0"/>
                </a:moveTo>
                <a:lnTo>
                  <a:pt x="11805206" y="0"/>
                </a:lnTo>
                <a:lnTo>
                  <a:pt x="11805206" y="11805206"/>
                </a:lnTo>
                <a:lnTo>
                  <a:pt x="0" y="118052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9605" y="5958092"/>
            <a:ext cx="8677660" cy="8677660"/>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491139" y="3354047"/>
            <a:ext cx="5839924" cy="20252"/>
          </a:xfrm>
          <a:prstGeom prst="line">
            <a:avLst/>
          </a:prstGeom>
          <a:ln w="28575" cap="rnd">
            <a:solidFill>
              <a:srgbClr val="2C273F"/>
            </a:solidFill>
            <a:prstDash val="solid"/>
            <a:headEnd type="none" w="sm" len="sm"/>
            <a:tailEnd type="none" w="sm" len="sm"/>
          </a:ln>
        </p:spPr>
        <p:txBody>
          <a:bodyPr/>
          <a:lstStyle/>
          <a:p>
            <a:endParaRPr lang="en-US"/>
          </a:p>
        </p:txBody>
      </p:sp>
      <p:sp>
        <p:nvSpPr>
          <p:cNvPr id="7" name="Freeform 7"/>
          <p:cNvSpPr/>
          <p:nvPr/>
        </p:nvSpPr>
        <p:spPr>
          <a:xfrm>
            <a:off x="-2058829" y="8430939"/>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3049747" y="-1700495"/>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423757" y="4723422"/>
            <a:ext cx="6847529" cy="6847529"/>
          </a:xfrm>
          <a:custGeom>
            <a:avLst/>
            <a:gdLst/>
            <a:ahLst/>
            <a:cxnLst/>
            <a:rect l="l" t="t" r="r" b="b"/>
            <a:pathLst>
              <a:path w="6842777" h="6842777">
                <a:moveTo>
                  <a:pt x="0" y="0"/>
                </a:moveTo>
                <a:lnTo>
                  <a:pt x="6842777" y="0"/>
                </a:lnTo>
                <a:lnTo>
                  <a:pt x="6842777" y="6842777"/>
                </a:lnTo>
                <a:lnTo>
                  <a:pt x="0" y="6842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5424547" y="522860"/>
            <a:ext cx="2575422" cy="1006756"/>
          </a:xfrm>
          <a:custGeom>
            <a:avLst/>
            <a:gdLst/>
            <a:ahLst/>
            <a:cxnLst/>
            <a:rect l="l" t="t" r="r" b="b"/>
            <a:pathLst>
              <a:path w="2573635" h="1006057">
                <a:moveTo>
                  <a:pt x="0" y="0"/>
                </a:moveTo>
                <a:lnTo>
                  <a:pt x="2573635" y="0"/>
                </a:lnTo>
                <a:lnTo>
                  <a:pt x="2573635" y="1006057"/>
                </a:lnTo>
                <a:lnTo>
                  <a:pt x="0" y="10060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9788905" y="3339750"/>
            <a:ext cx="7482381" cy="5645797"/>
          </a:xfrm>
          <a:custGeom>
            <a:avLst/>
            <a:gdLst/>
            <a:ahLst/>
            <a:cxnLst/>
            <a:rect l="l" t="t" r="r" b="b"/>
            <a:pathLst>
              <a:path w="7477189" h="5641879">
                <a:moveTo>
                  <a:pt x="0" y="0"/>
                </a:moveTo>
                <a:lnTo>
                  <a:pt x="7477189" y="0"/>
                </a:lnTo>
                <a:lnTo>
                  <a:pt x="7477189" y="5641879"/>
                </a:lnTo>
                <a:lnTo>
                  <a:pt x="0" y="56418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TextBox 12"/>
          <p:cNvSpPr txBox="1"/>
          <p:nvPr/>
        </p:nvSpPr>
        <p:spPr>
          <a:xfrm>
            <a:off x="1538752" y="1080833"/>
            <a:ext cx="9947638" cy="2046627"/>
          </a:xfrm>
          <a:prstGeom prst="rect">
            <a:avLst/>
          </a:prstGeom>
        </p:spPr>
        <p:txBody>
          <a:bodyPr lIns="0" tIns="0" rIns="0" bIns="0" rtlCol="0" anchor="t">
            <a:spAutoFit/>
          </a:bodyPr>
          <a:lstStyle/>
          <a:p>
            <a:pPr>
              <a:lnSpc>
                <a:spcPts val="7660"/>
              </a:lnSpc>
            </a:pPr>
            <a:r>
              <a:rPr lang="en-US" sz="8805">
                <a:solidFill>
                  <a:srgbClr val="2C273F"/>
                </a:solidFill>
                <a:latin typeface="Paalalabas Wide"/>
              </a:rPr>
              <a:t>PROBLEM STATEMENT</a:t>
            </a:r>
          </a:p>
        </p:txBody>
      </p:sp>
      <p:sp>
        <p:nvSpPr>
          <p:cNvPr id="13" name="TextBox 13"/>
          <p:cNvSpPr txBox="1"/>
          <p:nvPr/>
        </p:nvSpPr>
        <p:spPr>
          <a:xfrm>
            <a:off x="1029415" y="4167123"/>
            <a:ext cx="8251799" cy="9338775"/>
          </a:xfrm>
          <a:prstGeom prst="rect">
            <a:avLst/>
          </a:prstGeom>
        </p:spPr>
        <p:txBody>
          <a:bodyPr lIns="0" tIns="0" rIns="0" bIns="0" rtlCol="0" anchor="t">
            <a:spAutoFit/>
          </a:bodyPr>
          <a:lstStyle/>
          <a:p>
            <a:r>
              <a:rPr lang="en-US" sz="3200" dirty="0">
                <a:latin typeface="Abadi" panose="020B0604020104020204" pitchFamily="34" charset="0"/>
              </a:rPr>
              <a:t>Health is real wealth in the pandemic time we all realized the brute effects of covid-19 on all irrespective of any status. You are required to analyze this health and medical data for better future preparation. </a:t>
            </a:r>
          </a:p>
          <a:p>
            <a:r>
              <a:rPr lang="en-US" sz="3200" dirty="0">
                <a:latin typeface="Abadi" panose="020B0604020104020204" pitchFamily="34" charset="0"/>
              </a:rPr>
              <a:t>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a:t>
            </a:r>
          </a:p>
          <a:p>
            <a:r>
              <a:rPr lang="en-US" sz="3200" dirty="0">
                <a:latin typeface="Abadi" panose="020B0604020104020204" pitchFamily="34" charset="0"/>
              </a:rPr>
              <a:t>Make the necessary dashboard with the best you can extract from the data. </a:t>
            </a:r>
          </a:p>
          <a:p>
            <a:r>
              <a:rPr lang="en-US" sz="3200" dirty="0">
                <a:latin typeface="Abadi" panose="020B0604020104020204" pitchFamily="34" charset="0"/>
              </a:rPr>
              <a:t>Use various visualization and features and make the best dashboard Find key metrics and factors and show the meaningful relationships between attributes</a:t>
            </a:r>
            <a:r>
              <a:rPr lang="en-US" sz="3202" spc="96" dirty="0">
                <a:solidFill>
                  <a:srgbClr val="0B1320"/>
                </a:solidFill>
                <a:latin typeface="Source Sans Pro Italics"/>
              </a:rPr>
              <a:t>.</a:t>
            </a:r>
          </a:p>
          <a:p>
            <a:pPr algn="just">
              <a:lnSpc>
                <a:spcPts val="3683"/>
              </a:lnSpc>
            </a:pPr>
            <a:endParaRPr lang="en-US" sz="3202" spc="96" dirty="0">
              <a:solidFill>
                <a:srgbClr val="0B1320"/>
              </a:solidFill>
              <a:latin typeface="Source Sans Pro Itali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20"/>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1409442" y="1112892"/>
            <a:ext cx="15512791" cy="1059757"/>
          </a:xfrm>
          <a:prstGeom prst="rect">
            <a:avLst/>
          </a:prstGeom>
        </p:spPr>
        <p:txBody>
          <a:bodyPr vert="horz" wrap="square" lIns="0" tIns="439908" rIns="0" bIns="0" rtlCol="0">
            <a:spAutoFit/>
          </a:bodyPr>
          <a:lstStyle/>
          <a:p>
            <a:pPr marL="7525384">
              <a:lnSpc>
                <a:spcPct val="100000"/>
              </a:lnSpc>
              <a:spcBef>
                <a:spcPts val="125"/>
              </a:spcBef>
            </a:pPr>
            <a:r>
              <a:rPr lang="en-US" sz="4000" b="1" u="sng" spc="-50" dirty="0">
                <a:latin typeface="Cambria"/>
                <a:cs typeface="Cambria"/>
              </a:rPr>
              <a:t>Visualizing</a:t>
            </a:r>
            <a:r>
              <a:rPr lang="en-US" sz="4000" b="1" u="sng" spc="-130" dirty="0">
                <a:latin typeface="Cambria"/>
                <a:cs typeface="Cambria"/>
              </a:rPr>
              <a:t> </a:t>
            </a:r>
            <a:r>
              <a:rPr lang="en-US" sz="4000" b="1" u="sng" spc="-50" dirty="0">
                <a:latin typeface="Cambria"/>
                <a:cs typeface="Cambria"/>
              </a:rPr>
              <a:t>Insights</a:t>
            </a:r>
            <a:r>
              <a:rPr lang="en-US" sz="4000" b="1" u="sng" spc="-125" dirty="0">
                <a:latin typeface="Cambria"/>
                <a:cs typeface="Cambria"/>
              </a:rPr>
              <a:t> </a:t>
            </a:r>
            <a:r>
              <a:rPr lang="en-US" sz="4000" b="1" u="sng" spc="-130" dirty="0">
                <a:latin typeface="Cambria"/>
                <a:cs typeface="Cambria"/>
              </a:rPr>
              <a:t>with Pandas</a:t>
            </a:r>
            <a:endParaRPr sz="4000" b="1" u="sng" dirty="0">
              <a:latin typeface="Cambria"/>
              <a:cs typeface="Cambria"/>
            </a:endParaRPr>
          </a:p>
        </p:txBody>
      </p:sp>
      <p:pic>
        <p:nvPicPr>
          <p:cNvPr id="3" name="Picture 2">
            <a:extLst>
              <a:ext uri="{FF2B5EF4-FFF2-40B4-BE49-F238E27FC236}">
                <a16:creationId xmlns:a16="http://schemas.microsoft.com/office/drawing/2014/main" id="{B958D080-0179-D1EF-A003-C5ECA1AC1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241" y="2387411"/>
            <a:ext cx="5773509" cy="4405701"/>
          </a:xfrm>
          <a:prstGeom prst="rect">
            <a:avLst/>
          </a:prstGeom>
        </p:spPr>
      </p:pic>
      <p:pic>
        <p:nvPicPr>
          <p:cNvPr id="8" name="Picture 7">
            <a:extLst>
              <a:ext uri="{FF2B5EF4-FFF2-40B4-BE49-F238E27FC236}">
                <a16:creationId xmlns:a16="http://schemas.microsoft.com/office/drawing/2014/main" id="{975021ED-6378-94A2-B3E7-E385BF9BA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0" y="2387411"/>
            <a:ext cx="5246370" cy="3902705"/>
          </a:xfrm>
          <a:prstGeom prst="rect">
            <a:avLst/>
          </a:prstGeom>
        </p:spPr>
      </p:pic>
      <p:pic>
        <p:nvPicPr>
          <p:cNvPr id="11" name="Picture 10">
            <a:extLst>
              <a:ext uri="{FF2B5EF4-FFF2-40B4-BE49-F238E27FC236}">
                <a16:creationId xmlns:a16="http://schemas.microsoft.com/office/drawing/2014/main" id="{73E3C060-6155-9952-B466-A57E01B80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3150" y="2387411"/>
            <a:ext cx="5582987" cy="42772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20"/>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68807" y="1091190"/>
            <a:ext cx="15584169" cy="1073620"/>
          </a:xfrm>
          <a:prstGeom prst="rect">
            <a:avLst/>
          </a:prstGeom>
        </p:spPr>
        <p:txBody>
          <a:bodyPr vert="horz" wrap="square" lIns="0" tIns="423157" rIns="0" bIns="0" rtlCol="0">
            <a:spAutoFit/>
          </a:bodyPr>
          <a:lstStyle/>
          <a:p>
            <a:pPr marL="735330">
              <a:lnSpc>
                <a:spcPct val="100000"/>
              </a:lnSpc>
              <a:spcBef>
                <a:spcPts val="100"/>
              </a:spcBef>
            </a:pPr>
            <a:r>
              <a:rPr lang="en-IN" sz="4200" spc="-50" dirty="0">
                <a:latin typeface="Cambria"/>
                <a:cs typeface="Cambria"/>
              </a:rPr>
              <a:t>				    </a:t>
            </a:r>
            <a:r>
              <a:rPr sz="4200" spc="-50" dirty="0">
                <a:latin typeface="Cambria"/>
                <a:cs typeface="Cambria"/>
              </a:rPr>
              <a:t>Visualizing</a:t>
            </a:r>
            <a:r>
              <a:rPr sz="4200" spc="-130" dirty="0">
                <a:latin typeface="Cambria"/>
                <a:cs typeface="Cambria"/>
              </a:rPr>
              <a:t> </a:t>
            </a:r>
            <a:r>
              <a:rPr sz="4200" spc="-50" dirty="0">
                <a:latin typeface="Cambria"/>
                <a:cs typeface="Cambria"/>
              </a:rPr>
              <a:t>Insights</a:t>
            </a:r>
            <a:r>
              <a:rPr sz="4200" spc="-125" dirty="0">
                <a:latin typeface="Cambria"/>
                <a:cs typeface="Cambria"/>
              </a:rPr>
              <a:t> </a:t>
            </a:r>
            <a:r>
              <a:rPr sz="4200" spc="-130" dirty="0">
                <a:latin typeface="Cambria"/>
                <a:cs typeface="Cambria"/>
              </a:rPr>
              <a:t>with </a:t>
            </a:r>
            <a:r>
              <a:rPr sz="4200" spc="-195" dirty="0">
                <a:latin typeface="Cambria"/>
                <a:cs typeface="Cambria"/>
              </a:rPr>
              <a:t>Power</a:t>
            </a:r>
            <a:r>
              <a:rPr sz="4200" spc="-125" dirty="0">
                <a:latin typeface="Cambria"/>
                <a:cs typeface="Cambria"/>
              </a:rPr>
              <a:t> </a:t>
            </a:r>
            <a:r>
              <a:rPr sz="4200" spc="-25" dirty="0">
                <a:latin typeface="Cambria"/>
                <a:cs typeface="Cambria"/>
              </a:rPr>
              <a:t>BI</a:t>
            </a:r>
            <a:endParaRPr sz="4200" dirty="0">
              <a:latin typeface="Cambria"/>
              <a:cs typeface="Cambria"/>
            </a:endParaRPr>
          </a:p>
        </p:txBody>
      </p:sp>
      <p:pic>
        <p:nvPicPr>
          <p:cNvPr id="3" name="Picture 2">
            <a:extLst>
              <a:ext uri="{FF2B5EF4-FFF2-40B4-BE49-F238E27FC236}">
                <a16:creationId xmlns:a16="http://schemas.microsoft.com/office/drawing/2014/main" id="{1146CA42-6334-6550-CA19-C8E6AAA36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514" y="2660155"/>
            <a:ext cx="11606190" cy="65483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1029414" y="9248444"/>
            <a:ext cx="16232481"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3" name="AutoShape 3"/>
          <p:cNvSpPr/>
          <p:nvPr/>
        </p:nvSpPr>
        <p:spPr>
          <a:xfrm rot="-10800000">
            <a:off x="4964871" y="994066"/>
            <a:ext cx="12254954"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10" name="TextBox 10"/>
          <p:cNvSpPr txBox="1"/>
          <p:nvPr/>
        </p:nvSpPr>
        <p:spPr>
          <a:xfrm>
            <a:off x="4940741" y="308308"/>
            <a:ext cx="6576648" cy="656911"/>
          </a:xfrm>
          <a:prstGeom prst="rect">
            <a:avLst/>
          </a:prstGeom>
        </p:spPr>
        <p:txBody>
          <a:bodyPr lIns="0" tIns="0" rIns="0" bIns="0" rtlCol="0" anchor="t">
            <a:spAutoFit/>
          </a:bodyPr>
          <a:lstStyle/>
          <a:p>
            <a:pPr>
              <a:lnSpc>
                <a:spcPts val="5608"/>
              </a:lnSpc>
            </a:pPr>
            <a:r>
              <a:rPr lang="en-US" sz="3600" b="1" i="1" dirty="0"/>
              <a:t>Key performance indicator</a:t>
            </a:r>
            <a:endParaRPr lang="en-US" sz="3600" b="1" i="1" dirty="0">
              <a:solidFill>
                <a:srgbClr val="004AAD"/>
              </a:solidFill>
              <a:latin typeface="Antonio Bold"/>
            </a:endParaRPr>
          </a:p>
        </p:txBody>
      </p:sp>
      <p:sp>
        <p:nvSpPr>
          <p:cNvPr id="11" name="TextBox 11"/>
          <p:cNvSpPr txBox="1"/>
          <p:nvPr/>
        </p:nvSpPr>
        <p:spPr>
          <a:xfrm>
            <a:off x="4916611" y="1259363"/>
            <a:ext cx="9128145" cy="6032421"/>
          </a:xfrm>
          <a:prstGeom prst="rect">
            <a:avLst/>
          </a:prstGeom>
        </p:spPr>
        <p:txBody>
          <a:bodyPr lIns="0" tIns="0" rIns="0" bIns="0" rtlCol="0" anchor="t">
            <a:spAutoFit/>
          </a:bodyPr>
          <a:lstStyle/>
          <a:p>
            <a:pPr marL="457200" indent="-457200">
              <a:buFont typeface="Arial" panose="020B0604020202020204" pitchFamily="34" charset="0"/>
              <a:buChar char="•"/>
            </a:pPr>
            <a:r>
              <a:rPr lang="en-US" sz="2800" dirty="0"/>
              <a:t>Percentage of People suffering from Heart disease.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Heart Disease based on Age and Gender.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Type of chest pain in hear disease patients distribution of </a:t>
            </a:r>
          </a:p>
          <a:p>
            <a:pPr marL="457200" indent="-457200">
              <a:buFont typeface="Arial" panose="020B0604020202020204" pitchFamily="34" charset="0"/>
              <a:buChar char="•"/>
            </a:pPr>
            <a:r>
              <a:rPr lang="en-US" sz="2800" dirty="0"/>
              <a:t>different types of chest pain.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Blood pressure and Cholesterol level of the people with Heart Disease according to age and gender.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ST depression experienced by the people according to the Age, Gender and absence or presence of Heart disease.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1029414" y="9248444"/>
            <a:ext cx="16232481"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3" name="AutoShape 3"/>
          <p:cNvSpPr/>
          <p:nvPr/>
        </p:nvSpPr>
        <p:spPr>
          <a:xfrm rot="-10800000">
            <a:off x="4964871" y="994066"/>
            <a:ext cx="12254954"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10" name="TextBox 10"/>
          <p:cNvSpPr txBox="1"/>
          <p:nvPr/>
        </p:nvSpPr>
        <p:spPr>
          <a:xfrm>
            <a:off x="4806950" y="270181"/>
            <a:ext cx="10432952" cy="742948"/>
          </a:xfrm>
          <a:prstGeom prst="rect">
            <a:avLst/>
          </a:prstGeom>
        </p:spPr>
        <p:txBody>
          <a:bodyPr wrap="square" lIns="0" tIns="0" rIns="0" bIns="0" rtlCol="0" anchor="t">
            <a:spAutoFit/>
          </a:bodyPr>
          <a:lstStyle/>
          <a:p>
            <a:pPr>
              <a:lnSpc>
                <a:spcPts val="5608"/>
              </a:lnSpc>
            </a:pPr>
            <a:r>
              <a:rPr lang="en-US" sz="5608" b="1" i="1" dirty="0">
                <a:solidFill>
                  <a:schemeClr val="tx1"/>
                </a:solidFill>
                <a:latin typeface="Antonio Bold"/>
              </a:rPr>
              <a:t>INSIGHTS GENERATED</a:t>
            </a:r>
          </a:p>
        </p:txBody>
      </p:sp>
      <p:sp>
        <p:nvSpPr>
          <p:cNvPr id="11" name="TextBox 11"/>
          <p:cNvSpPr txBox="1"/>
          <p:nvPr/>
        </p:nvSpPr>
        <p:spPr>
          <a:xfrm>
            <a:off x="4581581" y="1470010"/>
            <a:ext cx="9128145" cy="9057416"/>
          </a:xfrm>
          <a:prstGeom prst="rect">
            <a:avLst/>
          </a:prstGeom>
        </p:spPr>
        <p:txBody>
          <a:bodyPr lIns="0" tIns="0" rIns="0" bIns="0" rtlCol="0" anchor="t">
            <a:spAutoFit/>
          </a:bodyPr>
          <a:lstStyle/>
          <a:p>
            <a:r>
              <a:rPr lang="en-US" sz="2800" b="1" dirty="0">
                <a:solidFill>
                  <a:schemeClr val="tx1"/>
                </a:solidFill>
                <a:latin typeface="system-ui"/>
              </a:rPr>
              <a:t>Around 45.87% of the population suffers from heart disease.</a:t>
            </a:r>
          </a:p>
          <a:p>
            <a:r>
              <a:rPr lang="en-US" sz="2800" b="1" dirty="0">
                <a:solidFill>
                  <a:schemeClr val="tx1"/>
                </a:solidFill>
                <a:latin typeface="system-ui"/>
              </a:rPr>
              <a:t>Males are more prone to heart disease</a:t>
            </a:r>
          </a:p>
          <a:p>
            <a:r>
              <a:rPr lang="en-US" sz="2800" b="1" dirty="0">
                <a:solidFill>
                  <a:schemeClr val="tx1"/>
                </a:solidFill>
                <a:latin typeface="system-ui"/>
              </a:rPr>
              <a:t>From the data, it</a:t>
            </a:r>
            <a:r>
              <a:rPr lang="en-US" sz="2800" b="1" i="0" dirty="0">
                <a:solidFill>
                  <a:schemeClr val="tx1"/>
                </a:solidFill>
                <a:effectLst/>
                <a:latin typeface="system-ui"/>
              </a:rPr>
              <a:t> was observed that people having asymptomatic chest pain have a higher chance of heart disease.</a:t>
            </a:r>
          </a:p>
          <a:p>
            <a:r>
              <a:rPr lang="en-US" sz="2800" b="1" i="0" dirty="0">
                <a:solidFill>
                  <a:schemeClr val="tx1"/>
                </a:solidFill>
                <a:effectLst/>
                <a:latin typeface="system-ui"/>
              </a:rPr>
              <a:t>It was also seen that the male population has slightly higher BP.</a:t>
            </a:r>
          </a:p>
          <a:p>
            <a:r>
              <a:rPr lang="en-US" sz="2800" b="1" i="0" dirty="0">
                <a:solidFill>
                  <a:schemeClr val="tx1"/>
                </a:solidFill>
                <a:effectLst/>
                <a:latin typeface="system-ui"/>
              </a:rPr>
              <a:t>we observed that the blood pressure is normal </a:t>
            </a:r>
            <a:r>
              <a:rPr lang="en-US" sz="2800" b="1" dirty="0">
                <a:solidFill>
                  <a:schemeClr val="tx1"/>
                </a:solidFill>
                <a:latin typeface="system-ui"/>
              </a:rPr>
              <a:t>at </a:t>
            </a:r>
            <a:r>
              <a:rPr lang="en-US" sz="2800" b="1" i="0" dirty="0">
                <a:solidFill>
                  <a:schemeClr val="tx1"/>
                </a:solidFill>
                <a:effectLst/>
                <a:latin typeface="system-ui"/>
              </a:rPr>
              <a:t> 30 to 50 years of age and after 50 years it increases gradually to the age of 60. And also after the age of 55 years, it fluctuates drastically.</a:t>
            </a:r>
          </a:p>
          <a:p>
            <a:r>
              <a:rPr lang="en-US" sz="2800" b="1" i="0" dirty="0">
                <a:solidFill>
                  <a:schemeClr val="tx1"/>
                </a:solidFill>
                <a:effectLst/>
                <a:latin typeface="system-ui"/>
              </a:rPr>
              <a:t>It was seen that the </a:t>
            </a:r>
            <a:r>
              <a:rPr lang="en-US" sz="2800" b="1" dirty="0">
                <a:solidFill>
                  <a:schemeClr val="tx1"/>
                </a:solidFill>
                <a:latin typeface="system-ui"/>
              </a:rPr>
              <a:t>Cholesterol</a:t>
            </a:r>
            <a:r>
              <a:rPr lang="en-US" sz="2800" b="1" i="0" dirty="0">
                <a:solidFill>
                  <a:schemeClr val="tx1"/>
                </a:solidFill>
                <a:effectLst/>
                <a:latin typeface="system-ui"/>
              </a:rPr>
              <a:t> level slightly starts increasing at the age of 45 and shows more fluctuation in male than female</a:t>
            </a:r>
          </a:p>
          <a:p>
            <a:r>
              <a:rPr lang="en-US" sz="2800" b="1" i="0" dirty="0">
                <a:solidFill>
                  <a:schemeClr val="tx1"/>
                </a:solidFill>
                <a:effectLst/>
                <a:latin typeface="system-ui"/>
              </a:rPr>
              <a:t>Depression levels are quite high in the age group of 30 to 40 and 55 to 70. And in the age group of 40 to 55, it remains stable and females have slightly higher Depression</a:t>
            </a:r>
          </a:p>
          <a:p>
            <a:pPr marL="0" indent="0">
              <a:buNone/>
            </a:pPr>
            <a:endParaRPr lang="en-US" sz="2800" b="1" i="0" dirty="0">
              <a:solidFill>
                <a:schemeClr val="tx1"/>
              </a:solidFill>
              <a:effectLst/>
              <a:latin typeface="system-ui"/>
            </a:endParaRPr>
          </a:p>
          <a:p>
            <a:endParaRPr lang="en-US" sz="2800" b="1" i="0" dirty="0">
              <a:solidFill>
                <a:schemeClr val="tx1"/>
              </a:solidFill>
              <a:effectLst/>
              <a:latin typeface="system-ui"/>
            </a:endParaRPr>
          </a:p>
          <a:p>
            <a:endParaRPr lang="en-US" sz="2800" dirty="0">
              <a:solidFill>
                <a:schemeClr val="tx1"/>
              </a:solidFill>
            </a:endParaRPr>
          </a:p>
          <a:p>
            <a:pPr algn="just">
              <a:lnSpc>
                <a:spcPts val="3643"/>
              </a:lnSpc>
              <a:spcBef>
                <a:spcPct val="0"/>
              </a:spcBef>
            </a:pPr>
            <a:endParaRPr lang="en-US" sz="2602" dirty="0">
              <a:solidFill>
                <a:schemeClr val="tx1"/>
              </a:solidFill>
              <a:latin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7200" y="294150"/>
            <a:ext cx="8046410" cy="9363096"/>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txBody>
            <a:bodyPr/>
            <a:lstStyle/>
            <a:p>
              <a:endParaRPr lang="en-US"/>
            </a:p>
          </p:txBody>
        </p:sp>
        <p:sp>
          <p:nvSpPr>
            <p:cNvPr id="4" name="TextBox 4"/>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5" name="Group 5"/>
          <p:cNvGrpSpPr/>
          <p:nvPr/>
        </p:nvGrpSpPr>
        <p:grpSpPr>
          <a:xfrm>
            <a:off x="6615517" y="2230332"/>
            <a:ext cx="6956442" cy="8094768"/>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txBody>
            <a:bodyPr/>
            <a:lstStyle/>
            <a:p>
              <a:endParaRPr lang="en-US"/>
            </a:p>
          </p:txBody>
        </p:sp>
        <p:sp>
          <p:nvSpPr>
            <p:cNvPr id="7" name="TextBox 7"/>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8" name="Group 8"/>
          <p:cNvGrpSpPr/>
          <p:nvPr/>
        </p:nvGrpSpPr>
        <p:grpSpPr>
          <a:xfrm>
            <a:off x="2795277" y="998587"/>
            <a:ext cx="6956442" cy="8094768"/>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0" name="TextBox 10"/>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1" name="Group 11"/>
          <p:cNvGrpSpPr/>
          <p:nvPr/>
        </p:nvGrpSpPr>
        <p:grpSpPr>
          <a:xfrm>
            <a:off x="12449663" y="7373202"/>
            <a:ext cx="2466693" cy="2870334"/>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3" name="TextBox 13"/>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4" name="Group 14"/>
          <p:cNvGrpSpPr/>
          <p:nvPr/>
        </p:nvGrpSpPr>
        <p:grpSpPr>
          <a:xfrm>
            <a:off x="1739037" y="5954504"/>
            <a:ext cx="1783601" cy="2075463"/>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6" name="TextBox 16"/>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7" name="Group 17"/>
          <p:cNvGrpSpPr/>
          <p:nvPr/>
        </p:nvGrpSpPr>
        <p:grpSpPr>
          <a:xfrm>
            <a:off x="12402271" y="771516"/>
            <a:ext cx="502929" cy="585227"/>
            <a:chOff x="0" y="0"/>
            <a:chExt cx="698500" cy="812800"/>
          </a:xfrm>
        </p:grpSpPr>
        <p:sp>
          <p:nvSpPr>
            <p:cNvPr id="18" name="Freeform 1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9" name="TextBox 19"/>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0" name="Group 20"/>
          <p:cNvGrpSpPr/>
          <p:nvPr/>
        </p:nvGrpSpPr>
        <p:grpSpPr>
          <a:xfrm>
            <a:off x="16900825" y="3124406"/>
            <a:ext cx="502929" cy="585227"/>
            <a:chOff x="0" y="0"/>
            <a:chExt cx="698500" cy="812800"/>
          </a:xfrm>
        </p:grpSpPr>
        <p:sp>
          <p:nvSpPr>
            <p:cNvPr id="21" name="Freeform 2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2" name="TextBox 22"/>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3" name="Group 23"/>
          <p:cNvGrpSpPr/>
          <p:nvPr/>
        </p:nvGrpSpPr>
        <p:grpSpPr>
          <a:xfrm>
            <a:off x="15600393" y="8800743"/>
            <a:ext cx="502929" cy="585227"/>
            <a:chOff x="0" y="0"/>
            <a:chExt cx="698500" cy="812800"/>
          </a:xfrm>
        </p:grpSpPr>
        <p:sp>
          <p:nvSpPr>
            <p:cNvPr id="24" name="Freeform 2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5" name="TextBox 25"/>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6" name="Group 26"/>
          <p:cNvGrpSpPr/>
          <p:nvPr/>
        </p:nvGrpSpPr>
        <p:grpSpPr>
          <a:xfrm>
            <a:off x="1059001" y="2406347"/>
            <a:ext cx="502929" cy="585227"/>
            <a:chOff x="0" y="0"/>
            <a:chExt cx="698500" cy="812800"/>
          </a:xfrm>
        </p:grpSpPr>
        <p:sp>
          <p:nvSpPr>
            <p:cNvPr id="27" name="Freeform 2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8" name="TextBox 28"/>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sp>
        <p:nvSpPr>
          <p:cNvPr id="29" name="TextBox 29"/>
          <p:cNvSpPr txBox="1"/>
          <p:nvPr/>
        </p:nvSpPr>
        <p:spPr>
          <a:xfrm>
            <a:off x="3695191" y="4253140"/>
            <a:ext cx="11409317" cy="1445116"/>
          </a:xfrm>
          <a:prstGeom prst="rect">
            <a:avLst/>
          </a:prstGeom>
        </p:spPr>
        <p:txBody>
          <a:bodyPr lIns="0" tIns="0" rIns="0" bIns="0" rtlCol="0" anchor="t">
            <a:spAutoFit/>
          </a:bodyPr>
          <a:lstStyle/>
          <a:p>
            <a:pPr algn="ctr">
              <a:lnSpc>
                <a:spcPts val="10778"/>
              </a:lnSpc>
            </a:pPr>
            <a:r>
              <a:rPr lang="en-US" sz="11974" spc="838" dirty="0">
                <a:solidFill>
                  <a:schemeClr val="tx1"/>
                </a:solidFill>
                <a:latin typeface="Active Hear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438</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Abadi</vt:lpstr>
      <vt:lpstr>Active Heart</vt:lpstr>
      <vt:lpstr>Antonio Bold</vt:lpstr>
      <vt:lpstr>Arial</vt:lpstr>
      <vt:lpstr>Barabara</vt:lpstr>
      <vt:lpstr>Cambria</vt:lpstr>
      <vt:lpstr>Garet Bold</vt:lpstr>
      <vt:lpstr>Paalalabas Wide</vt:lpstr>
      <vt:lpstr>Poppins</vt:lpstr>
      <vt:lpstr>Source Sans Pro Italics</vt:lpstr>
      <vt:lpstr>system-ui</vt:lpstr>
      <vt:lpstr>Verdana</vt:lpstr>
      <vt:lpstr>Office Theme</vt:lpstr>
      <vt:lpstr>PowerPoint Presentation</vt:lpstr>
      <vt:lpstr>PowerPoint Presentation</vt:lpstr>
      <vt:lpstr>PowerPoint Presentation</vt:lpstr>
      <vt:lpstr>Visualizing Insights with Pandas</vt:lpstr>
      <vt:lpstr>        Visualizing Insights with Power BI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jai ganesh</cp:lastModifiedBy>
  <cp:revision>11</cp:revision>
  <dcterms:created xsi:type="dcterms:W3CDTF">2024-07-12T08:15:09Z</dcterms:created>
  <dcterms:modified xsi:type="dcterms:W3CDTF">2024-07-15T04:33:15Z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2024-07-12T00:00:00Z</vt:filetime>
  </property>
  <property fmtid="{D5CDD505-2E9C-101B-9397-08002B2CF9AE}" pid="3" name="Creator">
    <vt:lpwstr>Chromium</vt:lpwstr>
  </property>
  <property fmtid="{D5CDD505-2E9C-101B-9397-08002B2CF9AE}" pid="4" name="LastSaved">
    <vt:filetime>2024-07-12T00:00:00Z</vt:filetime>
  </property>
  <property fmtid="{D5CDD505-2E9C-101B-9397-08002B2CF9AE}" pid="5" name="Producer">
    <vt:lpwstr>GPL Ghostscript 10.02.0</vt:lpwstr>
  </property>
</Properties>
</file>