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sldIdLst>
    <p:sldId id="270" r:id="rId5"/>
    <p:sldId id="796" r:id="rId6"/>
    <p:sldId id="751" r:id="rId7"/>
    <p:sldId id="752" r:id="rId8"/>
    <p:sldId id="791" r:id="rId9"/>
    <p:sldId id="778" r:id="rId10"/>
    <p:sldId id="790" r:id="rId11"/>
    <p:sldId id="806" r:id="rId12"/>
    <p:sldId id="807" r:id="rId13"/>
    <p:sldId id="808" r:id="rId14"/>
    <p:sldId id="809" r:id="rId15"/>
    <p:sldId id="810" r:id="rId16"/>
    <p:sldId id="811" r:id="rId17"/>
    <p:sldId id="812" r:id="rId18"/>
    <p:sldId id="785" r:id="rId19"/>
    <p:sldId id="789" r:id="rId20"/>
    <p:sldId id="786" r:id="rId21"/>
    <p:sldId id="782" r:id="rId22"/>
    <p:sldId id="795" r:id="rId23"/>
    <p:sldId id="794" r:id="rId24"/>
    <p:sldId id="793" r:id="rId25"/>
    <p:sldId id="797" r:id="rId26"/>
    <p:sldId id="804" r:id="rId27"/>
    <p:sldId id="799" r:id="rId28"/>
    <p:sldId id="800" r:id="rId29"/>
    <p:sldId id="801" r:id="rId30"/>
    <p:sldId id="802" r:id="rId31"/>
    <p:sldId id="803" r:id="rId32"/>
    <p:sldId id="805" r:id="rId33"/>
    <p:sldId id="761" r:id="rId34"/>
    <p:sldId id="72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B31F"/>
    <a:srgbClr val="C80000"/>
    <a:srgbClr val="F7F7F7"/>
    <a:srgbClr val="E6E6E6"/>
    <a:srgbClr val="1C1E26"/>
    <a:srgbClr val="303342"/>
    <a:srgbClr val="485F74"/>
    <a:srgbClr val="354655"/>
    <a:srgbClr val="3C4052"/>
    <a:srgbClr val="D83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5" autoAdjust="0"/>
    <p:restoredTop sz="92228" autoAdjust="0"/>
  </p:normalViewPr>
  <p:slideViewPr>
    <p:cSldViewPr snapToGrid="0">
      <p:cViewPr varScale="1">
        <p:scale>
          <a:sx n="89" d="100"/>
          <a:sy n="89" d="100"/>
        </p:scale>
        <p:origin x="117" y="72"/>
      </p:cViewPr>
      <p:guideLst>
        <p:guide orient="horz" pos="2160"/>
        <p:guide pos="384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42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Boldina" userId="e8549ba7-e252-4d0b-b417-52c862026413" providerId="ADAL" clId="{62378DBD-8DDB-4989-80C5-330E5C021B7F}"/>
    <pc:docChg chg="undo addSld delSld modSld sldOrd">
      <pc:chgData name="Maria Boldina" userId="e8549ba7-e252-4d0b-b417-52c862026413" providerId="ADAL" clId="{62378DBD-8DDB-4989-80C5-330E5C021B7F}" dt="2018-05-10T18:30:31.232" v="60" actId="20577"/>
      <pc:docMkLst>
        <pc:docMk/>
      </pc:docMkLst>
      <pc:sldChg chg="del">
        <pc:chgData name="Maria Boldina" userId="e8549ba7-e252-4d0b-b417-52c862026413" providerId="ADAL" clId="{62378DBD-8DDB-4989-80C5-330E5C021B7F}" dt="2018-05-10T18:25:22.904" v="1" actId="2696"/>
        <pc:sldMkLst>
          <pc:docMk/>
          <pc:sldMk cId="3380369486" sldId="755"/>
        </pc:sldMkLst>
      </pc:sldChg>
      <pc:sldChg chg="del">
        <pc:chgData name="Maria Boldina" userId="e8549ba7-e252-4d0b-b417-52c862026413" providerId="ADAL" clId="{62378DBD-8DDB-4989-80C5-330E5C021B7F}" dt="2018-05-10T18:25:28.225" v="3" actId="2696"/>
        <pc:sldMkLst>
          <pc:docMk/>
          <pc:sldMk cId="2584849690" sldId="774"/>
        </pc:sldMkLst>
      </pc:sldChg>
      <pc:sldChg chg="del">
        <pc:chgData name="Maria Boldina" userId="e8549ba7-e252-4d0b-b417-52c862026413" providerId="ADAL" clId="{62378DBD-8DDB-4989-80C5-330E5C021B7F}" dt="2018-05-10T18:25:28.240" v="5" actId="2696"/>
        <pc:sldMkLst>
          <pc:docMk/>
          <pc:sldMk cId="1524193154" sldId="775"/>
        </pc:sldMkLst>
      </pc:sldChg>
      <pc:sldChg chg="del">
        <pc:chgData name="Maria Boldina" userId="e8549ba7-e252-4d0b-b417-52c862026413" providerId="ADAL" clId="{62378DBD-8DDB-4989-80C5-330E5C021B7F}" dt="2018-05-10T18:25:28.225" v="4" actId="2696"/>
        <pc:sldMkLst>
          <pc:docMk/>
          <pc:sldMk cId="4237798557" sldId="777"/>
        </pc:sldMkLst>
      </pc:sldChg>
      <pc:sldChg chg="del">
        <pc:chgData name="Maria Boldina" userId="e8549ba7-e252-4d0b-b417-52c862026413" providerId="ADAL" clId="{62378DBD-8DDB-4989-80C5-330E5C021B7F}" dt="2018-05-10T18:25:28.209" v="2" actId="2696"/>
        <pc:sldMkLst>
          <pc:docMk/>
          <pc:sldMk cId="2578233218" sldId="783"/>
        </pc:sldMkLst>
      </pc:sldChg>
      <pc:sldChg chg="del">
        <pc:chgData name="Maria Boldina" userId="e8549ba7-e252-4d0b-b417-52c862026413" providerId="ADAL" clId="{62378DBD-8DDB-4989-80C5-330E5C021B7F}" dt="2018-05-10T18:25:33.750" v="7" actId="2696"/>
        <pc:sldMkLst>
          <pc:docMk/>
          <pc:sldMk cId="2633297950" sldId="784"/>
        </pc:sldMkLst>
      </pc:sldChg>
      <pc:sldChg chg="modSp">
        <pc:chgData name="Maria Boldina" userId="e8549ba7-e252-4d0b-b417-52c862026413" providerId="ADAL" clId="{62378DBD-8DDB-4989-80C5-330E5C021B7F}" dt="2018-05-10T18:25:50.602" v="15" actId="20577"/>
        <pc:sldMkLst>
          <pc:docMk/>
          <pc:sldMk cId="657922829" sldId="785"/>
        </pc:sldMkLst>
        <pc:spChg chg="mod">
          <ac:chgData name="Maria Boldina" userId="e8549ba7-e252-4d0b-b417-52c862026413" providerId="ADAL" clId="{62378DBD-8DDB-4989-80C5-330E5C021B7F}" dt="2018-05-10T18:25:50.602" v="15" actId="20577"/>
          <ac:spMkLst>
            <pc:docMk/>
            <pc:sldMk cId="657922829" sldId="785"/>
            <ac:spMk id="9" creationId="{57754B44-462C-4404-B21E-8B064A01DFDE}"/>
          </ac:spMkLst>
        </pc:spChg>
      </pc:sldChg>
      <pc:sldChg chg="del">
        <pc:chgData name="Maria Boldina" userId="e8549ba7-e252-4d0b-b417-52c862026413" providerId="ADAL" clId="{62378DBD-8DDB-4989-80C5-330E5C021B7F}" dt="2018-05-10T18:25:33.735" v="6" actId="2696"/>
        <pc:sldMkLst>
          <pc:docMk/>
          <pc:sldMk cId="1331076112" sldId="787"/>
        </pc:sldMkLst>
      </pc:sldChg>
      <pc:sldChg chg="modSp">
        <pc:chgData name="Maria Boldina" userId="e8549ba7-e252-4d0b-b417-52c862026413" providerId="ADAL" clId="{62378DBD-8DDB-4989-80C5-330E5C021B7F}" dt="2018-05-10T18:27:24.939" v="20" actId="20577"/>
        <pc:sldMkLst>
          <pc:docMk/>
          <pc:sldMk cId="1862828876" sldId="797"/>
        </pc:sldMkLst>
        <pc:spChg chg="mod">
          <ac:chgData name="Maria Boldina" userId="e8549ba7-e252-4d0b-b417-52c862026413" providerId="ADAL" clId="{62378DBD-8DDB-4989-80C5-330E5C021B7F}" dt="2018-05-10T18:27:24.939" v="20" actId="20577"/>
          <ac:spMkLst>
            <pc:docMk/>
            <pc:sldMk cId="1862828876" sldId="797"/>
            <ac:spMk id="14" creationId="{00000000-0000-0000-0000-000000000000}"/>
          </ac:spMkLst>
        </pc:spChg>
      </pc:sldChg>
      <pc:sldChg chg="modSp">
        <pc:chgData name="Maria Boldina" userId="e8549ba7-e252-4d0b-b417-52c862026413" providerId="ADAL" clId="{62378DBD-8DDB-4989-80C5-330E5C021B7F}" dt="2018-05-10T18:28:20.994" v="25" actId="14861"/>
        <pc:sldMkLst>
          <pc:docMk/>
          <pc:sldMk cId="1878360924" sldId="800"/>
        </pc:sldMkLst>
        <pc:picChg chg="mod modCrop">
          <ac:chgData name="Maria Boldina" userId="e8549ba7-e252-4d0b-b417-52c862026413" providerId="ADAL" clId="{62378DBD-8DDB-4989-80C5-330E5C021B7F}" dt="2018-05-10T18:28:20.994" v="25" actId="14861"/>
          <ac:picMkLst>
            <pc:docMk/>
            <pc:sldMk cId="1878360924" sldId="800"/>
            <ac:picMk id="7" creationId="{BF900624-B999-FF48-A79B-1C40F5052EAB}"/>
          </ac:picMkLst>
        </pc:picChg>
      </pc:sldChg>
      <pc:sldChg chg="modSp">
        <pc:chgData name="Maria Boldina" userId="e8549ba7-e252-4d0b-b417-52c862026413" providerId="ADAL" clId="{62378DBD-8DDB-4989-80C5-330E5C021B7F}" dt="2018-05-10T18:28:58.389" v="46" actId="20577"/>
        <pc:sldMkLst>
          <pc:docMk/>
          <pc:sldMk cId="4175973255" sldId="803"/>
        </pc:sldMkLst>
        <pc:spChg chg="mod">
          <ac:chgData name="Maria Boldina" userId="e8549ba7-e252-4d0b-b417-52c862026413" providerId="ADAL" clId="{62378DBD-8DDB-4989-80C5-330E5C021B7F}" dt="2018-05-10T18:28:58.389" v="46" actId="20577"/>
          <ac:spMkLst>
            <pc:docMk/>
            <pc:sldMk cId="4175973255" sldId="803"/>
            <ac:spMk id="1134" creationId="{00000000-0000-0000-0000-000000000000}"/>
          </ac:spMkLst>
        </pc:spChg>
      </pc:sldChg>
      <pc:sldChg chg="add">
        <pc:chgData name="Maria Boldina" userId="e8549ba7-e252-4d0b-b417-52c862026413" providerId="ADAL" clId="{62378DBD-8DDB-4989-80C5-330E5C021B7F}" dt="2018-05-10T18:25:00.504" v="0" actId="20577"/>
        <pc:sldMkLst>
          <pc:docMk/>
          <pc:sldMk cId="3451545466" sldId="806"/>
        </pc:sldMkLst>
      </pc:sldChg>
      <pc:sldChg chg="add">
        <pc:chgData name="Maria Boldina" userId="e8549ba7-e252-4d0b-b417-52c862026413" providerId="ADAL" clId="{62378DBD-8DDB-4989-80C5-330E5C021B7F}" dt="2018-05-10T18:25:00.504" v="0" actId="20577"/>
        <pc:sldMkLst>
          <pc:docMk/>
          <pc:sldMk cId="1142315064" sldId="807"/>
        </pc:sldMkLst>
      </pc:sldChg>
      <pc:sldChg chg="modSp add">
        <pc:chgData name="Maria Boldina" userId="e8549ba7-e252-4d0b-b417-52c862026413" providerId="ADAL" clId="{62378DBD-8DDB-4989-80C5-330E5C021B7F}" dt="2018-05-10T18:30:31.232" v="60" actId="20577"/>
        <pc:sldMkLst>
          <pc:docMk/>
          <pc:sldMk cId="3232800119" sldId="808"/>
        </pc:sldMkLst>
        <pc:spChg chg="mod">
          <ac:chgData name="Maria Boldina" userId="e8549ba7-e252-4d0b-b417-52c862026413" providerId="ADAL" clId="{62378DBD-8DDB-4989-80C5-330E5C021B7F}" dt="2018-05-10T18:30:31.232" v="60" actId="20577"/>
          <ac:spMkLst>
            <pc:docMk/>
            <pc:sldMk cId="3232800119" sldId="808"/>
            <ac:spMk id="14" creationId="{00000000-0000-0000-0000-000000000000}"/>
          </ac:spMkLst>
        </pc:spChg>
      </pc:sldChg>
      <pc:sldChg chg="add ord">
        <pc:chgData name="Maria Boldina" userId="e8549ba7-e252-4d0b-b417-52c862026413" providerId="ADAL" clId="{62378DBD-8DDB-4989-80C5-330E5C021B7F}" dt="2018-05-10T18:25:52.907" v="16" actId="20577"/>
        <pc:sldMkLst>
          <pc:docMk/>
          <pc:sldMk cId="2119856893" sldId="809"/>
        </pc:sldMkLst>
      </pc:sldChg>
      <pc:sldChg chg="add">
        <pc:chgData name="Maria Boldina" userId="e8549ba7-e252-4d0b-b417-52c862026413" providerId="ADAL" clId="{62378DBD-8DDB-4989-80C5-330E5C021B7F}" dt="2018-05-10T18:25:00.504" v="0" actId="20577"/>
        <pc:sldMkLst>
          <pc:docMk/>
          <pc:sldMk cId="669283282" sldId="810"/>
        </pc:sldMkLst>
      </pc:sldChg>
      <pc:sldChg chg="add">
        <pc:chgData name="Maria Boldina" userId="e8549ba7-e252-4d0b-b417-52c862026413" providerId="ADAL" clId="{62378DBD-8DDB-4989-80C5-330E5C021B7F}" dt="2018-05-10T18:25:00.504" v="0" actId="20577"/>
        <pc:sldMkLst>
          <pc:docMk/>
          <pc:sldMk cId="2704625541" sldId="811"/>
        </pc:sldMkLst>
      </pc:sldChg>
      <pc:sldChg chg="add">
        <pc:chgData name="Maria Boldina" userId="e8549ba7-e252-4d0b-b417-52c862026413" providerId="ADAL" clId="{62378DBD-8DDB-4989-80C5-330E5C021B7F}" dt="2018-05-10T18:25:00.504" v="0" actId="20577"/>
        <pc:sldMkLst>
          <pc:docMk/>
          <pc:sldMk cId="1829861951" sldId="8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EED04-A4F0-49ED-B42E-211B56474E8D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CB7-DCA5-4E5B-97F1-300CDD8D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8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57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39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solidFill>
                  <a:srgbClr val="000000"/>
                </a:solidFill>
                <a:latin typeface="FFDINWebPro"/>
              </a:rPr>
              <a:t>True Positives </a:t>
            </a:r>
            <a:r>
              <a:rPr lang="en-US" dirty="0">
                <a:solidFill>
                  <a:srgbClr val="000000"/>
                </a:solidFill>
                <a:latin typeface="FFDINWebPro"/>
              </a:rPr>
              <a:t>are how often the model correctly predicted an app was downloaded</a:t>
            </a:r>
          </a:p>
          <a:p>
            <a:r>
              <a:rPr lang="en-US" sz="1400" b="1" dirty="0">
                <a:solidFill>
                  <a:srgbClr val="000000"/>
                </a:solidFill>
                <a:latin typeface="FFDINWebPro"/>
              </a:rPr>
              <a:t>False Positives </a:t>
            </a:r>
            <a:r>
              <a:rPr lang="en-US" dirty="0">
                <a:solidFill>
                  <a:srgbClr val="000000"/>
                </a:solidFill>
                <a:latin typeface="FFDINWebPro"/>
              </a:rPr>
              <a:t>indicate the model predicted an app was downloaded when in fact it was not downloaded</a:t>
            </a:r>
          </a:p>
          <a:p>
            <a:r>
              <a:rPr lang="en-US" sz="1400" b="1" dirty="0">
                <a:solidFill>
                  <a:srgbClr val="000000"/>
                </a:solidFill>
                <a:latin typeface="FFDINWebPro"/>
              </a:rPr>
              <a:t>True Negatives </a:t>
            </a:r>
            <a:r>
              <a:rPr lang="en-US" dirty="0">
                <a:solidFill>
                  <a:srgbClr val="000000"/>
                </a:solidFill>
                <a:latin typeface="FFDINWebPro"/>
              </a:rPr>
              <a:t>indicate how often the model correctly predicted an app was not downloaded</a:t>
            </a:r>
          </a:p>
          <a:p>
            <a:r>
              <a:rPr lang="en-US" sz="1400" b="1" dirty="0">
                <a:solidFill>
                  <a:srgbClr val="000000"/>
                </a:solidFill>
                <a:latin typeface="FFDINWebPro"/>
              </a:rPr>
              <a:t>False Negatives </a:t>
            </a:r>
            <a:r>
              <a:rPr lang="en-US" dirty="0">
                <a:solidFill>
                  <a:srgbClr val="000000"/>
                </a:solidFill>
                <a:latin typeface="FFDINWebPro"/>
              </a:rPr>
              <a:t>indicate the model predicted an app was not downloaded when in fact it was downloaded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7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3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58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80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59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82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15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43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90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872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60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753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4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082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29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506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492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956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410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3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772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851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17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97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38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30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92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02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0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732F-CA7F-4315-AC27-A50129E201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1062" y="43850"/>
            <a:ext cx="10515600" cy="835952"/>
          </a:xfrm>
          <a:prstGeom prst="rect">
            <a:avLst/>
          </a:prstGeom>
        </p:spPr>
        <p:txBody>
          <a:bodyPr/>
          <a:lstStyle>
            <a:lvl1pPr algn="ctr">
              <a:defRPr sz="4800">
                <a:solidFill>
                  <a:schemeClr val="accent1"/>
                </a:solidFill>
                <a:latin typeface="Tw Cen MT Condensed" panose="020B0606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39F69-AB70-40B8-90B6-41ACD57229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3925" y="1379538"/>
            <a:ext cx="10429875" cy="4649787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latin typeface="Tw Cen MT" panose="020B0602020104020603" pitchFamily="34" charset="0"/>
              </a:defRPr>
            </a:lvl1pPr>
            <a:lvl2pPr marL="6858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latin typeface="Tw Cen MT" panose="020B0602020104020603" pitchFamily="34" charset="0"/>
              </a:defRPr>
            </a:lvl2pPr>
            <a:lvl3pPr marL="11430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latin typeface="Tw Cen MT" panose="020B0602020104020603" pitchFamily="34" charset="0"/>
              </a:defRPr>
            </a:lvl3pPr>
            <a:lvl4pPr marL="16002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latin typeface="Tw Cen MT" panose="020B0602020104020603" pitchFamily="34" charset="0"/>
              </a:defRPr>
            </a:lvl4pPr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377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Drag and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311146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67099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2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428299"/>
            <a:ext cx="1711234" cy="4436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539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 rot="10800000">
            <a:off x="11858328" y="148422"/>
            <a:ext cx="332874" cy="590718"/>
            <a:chOff x="10026" y="148425"/>
            <a:chExt cx="332874" cy="590718"/>
          </a:xfrm>
        </p:grpSpPr>
        <p:sp>
          <p:nvSpPr>
            <p:cNvPr id="16" name="Rectangle 15"/>
            <p:cNvSpPr/>
            <p:nvPr/>
          </p:nvSpPr>
          <p:spPr>
            <a:xfrm>
              <a:off x="10026" y="148428"/>
              <a:ext cx="203334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E6E6E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92841" y="6528300"/>
            <a:ext cx="7994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260E2A6B-A809-4840-BF14-8648BC0BDF87}" type="slidenum">
              <a:rPr lang="id-ID" sz="1200" b="0" i="0" strike="noStrike" spc="0" smtClean="0">
                <a:solidFill>
                  <a:schemeClr val="accent1"/>
                </a:solidFill>
                <a:latin typeface="+mn-lt"/>
                <a:ea typeface="Roboto Condensed Light" panose="02000000000000000000" pitchFamily="2" charset="0"/>
                <a:cs typeface="Segoe UI Light" panose="020B0502040204020203" pitchFamily="34" charset="0"/>
              </a:rPr>
              <a:pPr algn="r"/>
              <a:t>‹#›</a:t>
            </a:fld>
            <a:endParaRPr lang="id-ID" sz="8000" b="0" i="0" strike="noStrike" spc="0" dirty="0">
              <a:solidFill>
                <a:schemeClr val="accent1"/>
              </a:solidFill>
              <a:latin typeface="+mn-lt"/>
              <a:ea typeface="Roboto Condensed Light" panose="02000000000000000000" pitchFamily="2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11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651" r:id="rId2"/>
    <p:sldLayoutId id="2147483662" r:id="rId3"/>
    <p:sldLayoutId id="2147483781" r:id="rId4"/>
    <p:sldLayoutId id="214748369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atabricks.com/spark/latest/mllib/binary-classification-mllib-pipelines.html" TargetMode="External"/><Relationship Id="rId3" Type="http://schemas.openxmlformats.org/officeDocument/2006/relationships/hyperlink" Target="https://github.com/ngupta8" TargetMode="External"/><Relationship Id="rId7" Type="http://schemas.openxmlformats.org/officeDocument/2006/relationships/hyperlink" Target="https://docs.microsoft.com/en-us/azure/machine-learning/studio/algorithm-choice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microsoft.com/en-us/azure/machine-learning/studio/" TargetMode="External"/><Relationship Id="rId5" Type="http://schemas.openxmlformats.org/officeDocument/2006/relationships/hyperlink" Target="https://blogs.msdn.microsoft.com/andreasderuiter/2015/02/09/performance-measures-in-azure-ml-accuracy-precision-recall-and-f1-score/" TargetMode="External"/><Relationship Id="rId4" Type="http://schemas.openxmlformats.org/officeDocument/2006/relationships/hyperlink" Target="https://www.kaggle.com/c/talkingdata-adtracking-fraud-detection/data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alkingdata-adtracking-fraud-detection/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420639" y="3661402"/>
            <a:ext cx="961352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Tw Cen MT Condensed" panose="020B0606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PREDICTING AD CLICK FRAUD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Tw Cen MT Condensed" panose="020B0606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MACHINE LEARNING PREDICTIVE ANALYSIS USING AZURE ML AND DATABRICKS SPARK ML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36501" y="276170"/>
            <a:ext cx="29190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/>
                </a:solidFill>
                <a:latin typeface="Tw Cen MT Condensed" panose="020B0606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CIS 5560</a:t>
            </a:r>
          </a:p>
          <a:p>
            <a:pPr algn="ctr"/>
            <a:r>
              <a:rPr lang="en-US" sz="2400" spc="600" dirty="0">
                <a:solidFill>
                  <a:schemeClr val="bg1"/>
                </a:solidFill>
                <a:latin typeface="Tw Cen MT Condensed" panose="020B0606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Professor J. Woo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7474DB-B45E-439F-B4AA-D64BCE5A6944}"/>
              </a:ext>
            </a:extLst>
          </p:cNvPr>
          <p:cNvSpPr txBox="1"/>
          <p:nvPr/>
        </p:nvSpPr>
        <p:spPr>
          <a:xfrm>
            <a:off x="9361539" y="5288340"/>
            <a:ext cx="28283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w Cen MT Condensed" panose="020B0606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Group- F</a:t>
            </a:r>
          </a:p>
          <a:p>
            <a:pPr algn="ctr"/>
            <a:r>
              <a:rPr lang="en-US" sz="2400" spc="600" dirty="0">
                <a:solidFill>
                  <a:schemeClr val="bg1"/>
                </a:solidFill>
                <a:latin typeface="Tw Cen MT Condensed" panose="020B0606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Hai Anh Le</a:t>
            </a:r>
          </a:p>
          <a:p>
            <a:pPr algn="ctr"/>
            <a:r>
              <a:rPr lang="en-US" sz="2400" spc="600" dirty="0">
                <a:solidFill>
                  <a:schemeClr val="bg1"/>
                </a:solidFill>
                <a:latin typeface="Tw Cen MT Condensed" panose="020B0606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Neha Gupta</a:t>
            </a:r>
          </a:p>
          <a:p>
            <a:pPr algn="ctr"/>
            <a:r>
              <a:rPr lang="en-US" sz="2400" spc="600" dirty="0">
                <a:solidFill>
                  <a:schemeClr val="bg1"/>
                </a:solidFill>
                <a:latin typeface="Tw Cen MT Condensed" panose="020B0606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Maria Boldina</a:t>
            </a:r>
          </a:p>
        </p:txBody>
      </p:sp>
      <p:pic>
        <p:nvPicPr>
          <p:cNvPr id="13" name="Picture 2" descr="Image result for fraud detection">
            <a:extLst>
              <a:ext uri="{FF2B5EF4-FFF2-40B4-BE49-F238E27FC236}">
                <a16:creationId xmlns:a16="http://schemas.microsoft.com/office/drawing/2014/main" id="{291F1D9C-A45E-4533-A65E-7A0B14910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364" y="1244652"/>
            <a:ext cx="5666416" cy="276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233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81000" y="169062"/>
            <a:ext cx="11122572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SELECTING ALGORITHMS FOR AZURE ML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10235" y="1708117"/>
            <a:ext cx="10524315" cy="5448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latin typeface="Tw Cen MT" panose="020B0602020104020603" pitchFamily="34" charset="0"/>
              </a:rPr>
              <a:t>Two-Class Classification: </a:t>
            </a:r>
          </a:p>
          <a:p>
            <a:pPr marL="800100" lvl="2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Binary or binomial classification is the task of classifying the elements of a given set into two groups</a:t>
            </a:r>
          </a:p>
          <a:p>
            <a:pPr marL="800100" lvl="2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predicting a category or class</a:t>
            </a:r>
            <a:r>
              <a:rPr lang="en-US" sz="2400">
                <a:latin typeface="Tw Cen MT" panose="020B0602020104020603" pitchFamily="34" charset="0"/>
              </a:rPr>
              <a:t>, either </a:t>
            </a:r>
            <a:r>
              <a:rPr lang="en-US" sz="2400" dirty="0">
                <a:latin typeface="Tw Cen MT" panose="020B0602020104020603" pitchFamily="34" charset="0"/>
              </a:rPr>
              <a:t>downloaded (1) or not downloaded (0)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Decision trees often perform well on imbalanced datasets because their hierarchical structure allows them to learn signals from both classes. 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Tree ensembles almost always outperform singular decision trees </a:t>
            </a:r>
            <a:r>
              <a:rPr lang="en-US" sz="2800" dirty="0">
                <a:latin typeface="Tw Cen MT" panose="020B0602020104020603" pitchFamily="34" charset="0"/>
                <a:sym typeface="Wingdings" panose="05000000000000000000" pitchFamily="2" charset="2"/>
              </a:rPr>
              <a:t></a:t>
            </a:r>
            <a:endParaRPr lang="en-US" sz="2800" dirty="0">
              <a:latin typeface="Tw Cen MT" panose="020B0602020104020603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Algorithm #1: Two-class Decision Jungle</a:t>
            </a:r>
          </a:p>
          <a:p>
            <a:pPr marL="800100" lvl="1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Algorithm #2: Two-class Decision Forest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endParaRPr lang="en-US" sz="28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80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486637" y="148425"/>
            <a:ext cx="11243441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it-IT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SELECTING PERFORMANCE METRICS</a:t>
            </a:r>
            <a:endParaRPr lang="en-US" sz="4800" dirty="0">
              <a:solidFill>
                <a:schemeClr val="accent1"/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B4D191-DA6E-411F-8C01-76CFF615B11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73467" y="1316251"/>
          <a:ext cx="7467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0243">
                  <a:extLst>
                    <a:ext uri="{9D8B030D-6E8A-4147-A177-3AD203B41FA5}">
                      <a16:colId xmlns:a16="http://schemas.microsoft.com/office/drawing/2014/main" val="215190081"/>
                    </a:ext>
                  </a:extLst>
                </a:gridCol>
                <a:gridCol w="2219365">
                  <a:extLst>
                    <a:ext uri="{9D8B030D-6E8A-4147-A177-3AD203B41FA5}">
                      <a16:colId xmlns:a16="http://schemas.microsoft.com/office/drawing/2014/main" val="2989343044"/>
                    </a:ext>
                  </a:extLst>
                </a:gridCol>
                <a:gridCol w="2227118">
                  <a:extLst>
                    <a:ext uri="{9D8B030D-6E8A-4147-A177-3AD203B41FA5}">
                      <a16:colId xmlns:a16="http://schemas.microsoft.com/office/drawing/2014/main" val="2582642179"/>
                    </a:ext>
                  </a:extLst>
                </a:gridCol>
                <a:gridCol w="2140874">
                  <a:extLst>
                    <a:ext uri="{9D8B030D-6E8A-4147-A177-3AD203B41FA5}">
                      <a16:colId xmlns:a16="http://schemas.microsoft.com/office/drawing/2014/main" val="4226477492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DISTRIBUTION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69494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UNEVEN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55646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 Cost More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4207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Same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 or F1 Score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444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 Cost More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446156"/>
                  </a:ext>
                </a:extLst>
              </a:tr>
            </a:tbl>
          </a:graphicData>
        </a:graphic>
      </p:graphicFrame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8A90D8AF-1CA5-49B4-A26F-9099F6EEFC6E}"/>
              </a:ext>
            </a:extLst>
          </p:cNvPr>
          <p:cNvSpPr/>
          <p:nvPr/>
        </p:nvSpPr>
        <p:spPr>
          <a:xfrm>
            <a:off x="3752385" y="3184542"/>
            <a:ext cx="4944476" cy="12770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urved Left 17">
            <a:extLst>
              <a:ext uri="{FF2B5EF4-FFF2-40B4-BE49-F238E27FC236}">
                <a16:creationId xmlns:a16="http://schemas.microsoft.com/office/drawing/2014/main" id="{56D3108F-BEEF-495F-BCEA-27A92CA40CD1}"/>
              </a:ext>
            </a:extLst>
          </p:cNvPr>
          <p:cNvSpPr/>
          <p:nvPr/>
        </p:nvSpPr>
        <p:spPr>
          <a:xfrm>
            <a:off x="9347637" y="1789229"/>
            <a:ext cx="945931" cy="143991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B3F97A-BBCD-49A9-8863-60F94D1B3277}"/>
              </a:ext>
            </a:extLst>
          </p:cNvPr>
          <p:cNvSpPr/>
          <p:nvPr/>
        </p:nvSpPr>
        <p:spPr>
          <a:xfrm>
            <a:off x="7215352" y="2811516"/>
            <a:ext cx="2091558" cy="325821"/>
          </a:xfrm>
          <a:prstGeom prst="rect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Precision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C45782-D89F-467E-BF68-6FBD3384BB0F}"/>
              </a:ext>
            </a:extLst>
          </p:cNvPr>
          <p:cNvSpPr/>
          <p:nvPr/>
        </p:nvSpPr>
        <p:spPr>
          <a:xfrm>
            <a:off x="449253" y="4952342"/>
            <a:ext cx="1155074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w Cen MT" panose="020B0602020104020603" pitchFamily="34" charset="0"/>
              </a:rPr>
              <a:t>False Positives </a:t>
            </a:r>
            <a:r>
              <a:rPr lang="en-US" sz="2400" dirty="0">
                <a:solidFill>
                  <a:srgbClr val="000000"/>
                </a:solidFill>
                <a:latin typeface="Tw Cen MT" panose="020B0602020104020603" pitchFamily="34" charset="0"/>
              </a:rPr>
              <a:t>indicate the model predicted an app was downloaded when in fact it wasn’t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Tw Cen MT" panose="020B0602020104020603" pitchFamily="34" charset="0"/>
              </a:rPr>
              <a:t>We want to minimize the FP </a:t>
            </a:r>
            <a:r>
              <a:rPr lang="en-US" sz="2400" dirty="0">
                <a:solidFill>
                  <a:srgbClr val="000000"/>
                </a:solidFill>
                <a:latin typeface="Tw Cen MT" panose="020B0602020104020603" pitchFamily="34" charset="0"/>
                <a:sym typeface="Wingdings" panose="05000000000000000000" pitchFamily="2" charset="2"/>
              </a:rPr>
              <a:t> save $$$</a:t>
            </a:r>
            <a:endParaRPr lang="en-US" sz="2400" dirty="0">
              <a:solidFill>
                <a:srgbClr val="00000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85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426984" y="148425"/>
            <a:ext cx="11243441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AZURE ML MODEL #1: TWO-CLASS DECISION JUNGLE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5F19D6E-6204-49A4-BDA1-6E71E140C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737" y="1066903"/>
            <a:ext cx="6673910" cy="5338286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7423A3-6C8D-4985-BB12-E4190E8177D2}"/>
              </a:ext>
            </a:extLst>
          </p:cNvPr>
          <p:cNvSpPr txBox="1"/>
          <p:nvPr/>
        </p:nvSpPr>
        <p:spPr>
          <a:xfrm>
            <a:off x="649493" y="1758876"/>
            <a:ext cx="3303942" cy="2677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8% Sample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SMOTE 5000%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70:30 Split Train/Test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Cross-Validation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Tune Model Hyperparameters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Features used: all 7</a:t>
            </a:r>
          </a:p>
        </p:txBody>
      </p:sp>
    </p:spTree>
    <p:extLst>
      <p:ext uri="{BB962C8B-B14F-4D97-AF65-F5344CB8AC3E}">
        <p14:creationId xmlns:p14="http://schemas.microsoft.com/office/powerpoint/2010/main" val="669283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474280" y="148425"/>
            <a:ext cx="11243441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AZURE ML MODEL #1: RESULTS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B97411D-836A-43D8-9B32-DC750500A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142" y="1103641"/>
            <a:ext cx="8039713" cy="5223641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A8107115-D954-42FC-AB1A-84F962C606C2}"/>
              </a:ext>
            </a:extLst>
          </p:cNvPr>
          <p:cNvSpPr/>
          <p:nvPr/>
        </p:nvSpPr>
        <p:spPr>
          <a:xfrm>
            <a:off x="6095999" y="5189273"/>
            <a:ext cx="846082" cy="41310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6F4E97-63EA-41F3-B595-EA590587309F}"/>
              </a:ext>
            </a:extLst>
          </p:cNvPr>
          <p:cNvSpPr txBox="1"/>
          <p:nvPr/>
        </p:nvSpPr>
        <p:spPr>
          <a:xfrm>
            <a:off x="5661654" y="5735884"/>
            <a:ext cx="185901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AUC = 0.606</a:t>
            </a:r>
          </a:p>
        </p:txBody>
      </p:sp>
    </p:spTree>
    <p:extLst>
      <p:ext uri="{BB962C8B-B14F-4D97-AF65-F5344CB8AC3E}">
        <p14:creationId xmlns:p14="http://schemas.microsoft.com/office/powerpoint/2010/main" val="2704625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474280" y="148425"/>
            <a:ext cx="11243441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AZURE ML MODEL #1: Tune Model Hyperparameters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B97411D-836A-43D8-9B32-DC750500A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131" y="1114096"/>
            <a:ext cx="8046057" cy="5223641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5D8F573-7D95-43D6-9BA8-8650AD898D78}"/>
              </a:ext>
            </a:extLst>
          </p:cNvPr>
          <p:cNvGrpSpPr/>
          <p:nvPr/>
        </p:nvGrpSpPr>
        <p:grpSpPr>
          <a:xfrm>
            <a:off x="310185" y="4133339"/>
            <a:ext cx="2887984" cy="1608084"/>
            <a:chOff x="251460" y="910090"/>
            <a:chExt cx="2887984" cy="160808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B37AA34-6D8B-4EA9-A6B7-17E05E336B6F}"/>
                </a:ext>
              </a:extLst>
            </p:cNvPr>
            <p:cNvSpPr/>
            <p:nvPr/>
          </p:nvSpPr>
          <p:spPr>
            <a:xfrm>
              <a:off x="251460" y="1829139"/>
              <a:ext cx="406491" cy="1891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682905-AAF1-48F1-A2C0-52441C061774}"/>
                </a:ext>
              </a:extLst>
            </p:cNvPr>
            <p:cNvSpPr txBox="1"/>
            <p:nvPr/>
          </p:nvSpPr>
          <p:spPr>
            <a:xfrm>
              <a:off x="697102" y="1687177"/>
              <a:ext cx="24423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w Cen MT" panose="020B0602020104020603" pitchFamily="34" charset="0"/>
                </a:rPr>
                <a:t>Without Tune Hyperparameters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85F1A9-2471-46D6-8188-34EAF165BEF1}"/>
                </a:ext>
              </a:extLst>
            </p:cNvPr>
            <p:cNvSpPr/>
            <p:nvPr/>
          </p:nvSpPr>
          <p:spPr>
            <a:xfrm>
              <a:off x="251460" y="1083850"/>
              <a:ext cx="406491" cy="18918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680F6C-F94E-43F4-8E85-076A1A0AEF43}"/>
                </a:ext>
              </a:extLst>
            </p:cNvPr>
            <p:cNvSpPr txBox="1"/>
            <p:nvPr/>
          </p:nvSpPr>
          <p:spPr>
            <a:xfrm>
              <a:off x="697102" y="910090"/>
              <a:ext cx="24423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w Cen MT" panose="020B0602020104020603" pitchFamily="34" charset="0"/>
                </a:rPr>
                <a:t>With Tune Hyperparameters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A8107115-D954-42FC-AB1A-84F962C606C2}"/>
              </a:ext>
            </a:extLst>
          </p:cNvPr>
          <p:cNvSpPr/>
          <p:nvPr/>
        </p:nvSpPr>
        <p:spPr>
          <a:xfrm>
            <a:off x="7510160" y="5239408"/>
            <a:ext cx="846082" cy="41310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6F4E97-63EA-41F3-B595-EA590587309F}"/>
              </a:ext>
            </a:extLst>
          </p:cNvPr>
          <p:cNvSpPr txBox="1"/>
          <p:nvPr/>
        </p:nvSpPr>
        <p:spPr>
          <a:xfrm>
            <a:off x="7219925" y="5681224"/>
            <a:ext cx="3141283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AUC = 0.905 vs 0.606</a:t>
            </a:r>
          </a:p>
          <a:p>
            <a:r>
              <a:rPr lang="en-US" sz="2400" dirty="0">
                <a:latin typeface="Tw Cen MT" panose="020B0602020104020603" pitchFamily="34" charset="0"/>
              </a:rPr>
              <a:t>Precision = 1.0</a:t>
            </a:r>
          </a:p>
          <a:p>
            <a:r>
              <a:rPr lang="en-US" sz="2400" dirty="0">
                <a:latin typeface="Tw Cen MT" panose="020B0602020104020603" pitchFamily="34" charset="0"/>
              </a:rPr>
              <a:t>TP = 35, FP = 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32A96B-0421-4B46-B0B4-4E8F1B9F9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" y="1114096"/>
            <a:ext cx="2747413" cy="2755880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2D995C1D-EEC2-4D62-94BD-0DECBC15240B}"/>
              </a:ext>
            </a:extLst>
          </p:cNvPr>
          <p:cNvSpPr/>
          <p:nvPr/>
        </p:nvSpPr>
        <p:spPr>
          <a:xfrm>
            <a:off x="3529227" y="5608735"/>
            <a:ext cx="666322" cy="37259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F4F953-89F7-42E3-B9DB-4A6EC86529B3}"/>
              </a:ext>
            </a:extLst>
          </p:cNvPr>
          <p:cNvSpPr/>
          <p:nvPr/>
        </p:nvSpPr>
        <p:spPr>
          <a:xfrm>
            <a:off x="5411534" y="5239408"/>
            <a:ext cx="666322" cy="37259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61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426984" y="148425"/>
            <a:ext cx="11243441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AZURE ML MODEL #2: TWO-CLASS DECISION FOREST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7C8ACF3-A425-49FD-9798-5BAC54CA1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876" y="1190082"/>
            <a:ext cx="6040922" cy="5249294"/>
          </a:xfrm>
          <a:prstGeom prst="rect">
            <a:avLst/>
          </a:prstGeom>
          <a:noFill/>
          <a:ln w="28575"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754B44-462C-4404-B21E-8B064A01DFDE}"/>
              </a:ext>
            </a:extLst>
          </p:cNvPr>
          <p:cNvSpPr txBox="1"/>
          <p:nvPr/>
        </p:nvSpPr>
        <p:spPr>
          <a:xfrm>
            <a:off x="649493" y="1758876"/>
            <a:ext cx="3303942" cy="30469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8% Sample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SMOTE 5000%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70:30 Split Train/Test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Cross-Validation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Tune Model Hyperparameters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Permutation 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657922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474280" y="148425"/>
            <a:ext cx="11243441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AZURE ML MODEL #2: Cross Validation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56D2291-C0E8-4341-8313-7CB6923819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4"/>
          <a:stretch/>
        </p:blipFill>
        <p:spPr>
          <a:xfrm>
            <a:off x="4348976" y="1557933"/>
            <a:ext cx="6379969" cy="4076670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C58EDE-D9AC-4F25-A289-960ED0263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08" y="2248733"/>
            <a:ext cx="3174554" cy="1983153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7531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474280" y="148425"/>
            <a:ext cx="11243441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AZURE ML MODEL #2: RESULTS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1C10403-3E79-40AA-BE4C-5FA40D910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537" y="1125053"/>
            <a:ext cx="7175551" cy="5029200"/>
          </a:xfrm>
          <a:prstGeom prst="rect">
            <a:avLst/>
          </a:prstGeom>
          <a:ln w="19050"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D10705-4770-4A5A-B857-E9516B2A0F2A}"/>
              </a:ext>
            </a:extLst>
          </p:cNvPr>
          <p:cNvSpPr txBox="1"/>
          <p:nvPr/>
        </p:nvSpPr>
        <p:spPr>
          <a:xfrm>
            <a:off x="5705587" y="5554088"/>
            <a:ext cx="3718111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AUC = 0.987</a:t>
            </a:r>
          </a:p>
          <a:p>
            <a:r>
              <a:rPr lang="en-US" sz="2400" dirty="0">
                <a:latin typeface="Tw Cen MT" panose="020B0602020104020603" pitchFamily="34" charset="0"/>
              </a:rPr>
              <a:t>Precision = 1.0</a:t>
            </a:r>
          </a:p>
          <a:p>
            <a:r>
              <a:rPr lang="en-US" sz="2400" dirty="0">
                <a:latin typeface="Tw Cen MT" panose="020B0602020104020603" pitchFamily="34" charset="0"/>
              </a:rPr>
              <a:t>TP = 508, FP = 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239674-FB0E-4415-A88A-0B5D58D45F35}"/>
              </a:ext>
            </a:extLst>
          </p:cNvPr>
          <p:cNvSpPr/>
          <p:nvPr/>
        </p:nvSpPr>
        <p:spPr>
          <a:xfrm>
            <a:off x="6254178" y="5083723"/>
            <a:ext cx="846082" cy="41310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16CC3E-CD46-424F-A832-A1B653ECDFC9}"/>
              </a:ext>
            </a:extLst>
          </p:cNvPr>
          <p:cNvSpPr/>
          <p:nvPr/>
        </p:nvSpPr>
        <p:spPr>
          <a:xfrm>
            <a:off x="2383537" y="5452946"/>
            <a:ext cx="666322" cy="37259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28D1CC-6393-4D33-AE58-0E1970EA1098}"/>
              </a:ext>
            </a:extLst>
          </p:cNvPr>
          <p:cNvSpPr/>
          <p:nvPr/>
        </p:nvSpPr>
        <p:spPr>
          <a:xfrm>
            <a:off x="4147288" y="5103977"/>
            <a:ext cx="666322" cy="37259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61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474280" y="148425"/>
            <a:ext cx="11243441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AZURE ML MODEL #2: Permutation Feature Importance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82A3BAC-31F1-41A0-BBF1-C773FBA0F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75" y="1435912"/>
            <a:ext cx="2848373" cy="33437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C3360E5-3D8A-4572-84DE-48FCB484EB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140" y="1178609"/>
            <a:ext cx="7053747" cy="4963235"/>
          </a:xfrm>
          <a:prstGeom prst="rect">
            <a:avLst/>
          </a:prstGeom>
          <a:ln w="19050"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043E3A-A938-499E-9F13-7C3ED5AB15FB}"/>
              </a:ext>
            </a:extLst>
          </p:cNvPr>
          <p:cNvSpPr/>
          <p:nvPr/>
        </p:nvSpPr>
        <p:spPr>
          <a:xfrm>
            <a:off x="1613832" y="2796493"/>
            <a:ext cx="1897117" cy="5044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E76A99C-EC46-4ACD-B7FC-C76FC6078ECF}"/>
              </a:ext>
            </a:extLst>
          </p:cNvPr>
          <p:cNvSpPr/>
          <p:nvPr/>
        </p:nvSpPr>
        <p:spPr>
          <a:xfrm>
            <a:off x="7961587" y="5102773"/>
            <a:ext cx="846082" cy="41310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69DD35-FF8E-4714-9DDF-28B31CE1EB88}"/>
              </a:ext>
            </a:extLst>
          </p:cNvPr>
          <p:cNvSpPr txBox="1"/>
          <p:nvPr/>
        </p:nvSpPr>
        <p:spPr>
          <a:xfrm>
            <a:off x="7237027" y="5623832"/>
            <a:ext cx="333774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AUC = 0.997 vs 0.987</a:t>
            </a:r>
          </a:p>
          <a:p>
            <a:r>
              <a:rPr lang="en-US" sz="2400" dirty="0">
                <a:latin typeface="Tw Cen MT" panose="020B0602020104020603" pitchFamily="34" charset="0"/>
              </a:rPr>
              <a:t>Precision = 0.968 vs 1.0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5987A9D-8060-4B66-90E5-4C4FAA18915A}"/>
              </a:ext>
            </a:extLst>
          </p:cNvPr>
          <p:cNvSpPr/>
          <p:nvPr/>
        </p:nvSpPr>
        <p:spPr>
          <a:xfrm>
            <a:off x="5935500" y="5070613"/>
            <a:ext cx="721341" cy="44526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2F51A0-6285-4BCE-9BCB-C1954D6756CC}"/>
              </a:ext>
            </a:extLst>
          </p:cNvPr>
          <p:cNvSpPr txBox="1"/>
          <p:nvPr/>
        </p:nvSpPr>
        <p:spPr>
          <a:xfrm>
            <a:off x="994885" y="4941515"/>
            <a:ext cx="2789063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Features used: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channel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503103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474280" y="148425"/>
            <a:ext cx="11243441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AZURE ML MODEL #2: Improving Precision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51A186A-5756-4673-A7B5-A2EE042C96AD}"/>
              </a:ext>
            </a:extLst>
          </p:cNvPr>
          <p:cNvSpPr txBox="1"/>
          <p:nvPr/>
        </p:nvSpPr>
        <p:spPr>
          <a:xfrm>
            <a:off x="414283" y="4010518"/>
            <a:ext cx="2522981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Precision</a:t>
            </a:r>
            <a:r>
              <a:rPr lang="en-US" sz="2400" dirty="0">
                <a:latin typeface="Tw Cen MT" panose="020B0602020104020603" pitchFamily="34" charset="0"/>
              </a:rPr>
              <a:t> increased to 0.992</a:t>
            </a:r>
          </a:p>
          <a:p>
            <a:r>
              <a:rPr lang="en-US" sz="2400" b="1" dirty="0">
                <a:latin typeface="Tw Cen MT" panose="020B0602020104020603" pitchFamily="34" charset="0"/>
              </a:rPr>
              <a:t>FP</a:t>
            </a:r>
            <a:r>
              <a:rPr lang="en-US" sz="2400" dirty="0">
                <a:latin typeface="Tw Cen MT" panose="020B0602020104020603" pitchFamily="34" charset="0"/>
              </a:rPr>
              <a:t> decreased from 1,659 to 377</a:t>
            </a:r>
          </a:p>
          <a:p>
            <a:r>
              <a:rPr lang="en-US" sz="2400" b="1" dirty="0">
                <a:latin typeface="Tw Cen MT" panose="020B0602020104020603" pitchFamily="34" charset="0"/>
              </a:rPr>
              <a:t>FN</a:t>
            </a:r>
            <a:r>
              <a:rPr lang="en-US" sz="2400" dirty="0">
                <a:latin typeface="Tw Cen MT" panose="020B0602020104020603" pitchFamily="34" charset="0"/>
              </a:rPr>
              <a:t> increased from 1,834 to 5,142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AC1203-B602-4208-9458-334D00B83C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3"/>
          <a:stretch/>
        </p:blipFill>
        <p:spPr>
          <a:xfrm>
            <a:off x="3065928" y="1228436"/>
            <a:ext cx="7404455" cy="5063029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C520BA-AB4F-426D-8E00-6951A5D9FE56}"/>
              </a:ext>
            </a:extLst>
          </p:cNvPr>
          <p:cNvSpPr txBox="1"/>
          <p:nvPr/>
        </p:nvSpPr>
        <p:spPr>
          <a:xfrm>
            <a:off x="7172690" y="5497641"/>
            <a:ext cx="3122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By increasing threshold from 0.5 to 0.8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36ECF894-75AE-447B-A937-8B83680FD702}"/>
              </a:ext>
            </a:extLst>
          </p:cNvPr>
          <p:cNvSpPr/>
          <p:nvPr/>
        </p:nvSpPr>
        <p:spPr>
          <a:xfrm rot="18047795">
            <a:off x="6333354" y="5390367"/>
            <a:ext cx="314323" cy="8018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07F782-29F4-427A-A475-EEAC94A7CEF8}"/>
              </a:ext>
            </a:extLst>
          </p:cNvPr>
          <p:cNvSpPr/>
          <p:nvPr/>
        </p:nvSpPr>
        <p:spPr>
          <a:xfrm>
            <a:off x="3065928" y="5589788"/>
            <a:ext cx="722199" cy="4029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58171B3-DD8C-4FA5-B284-03A9B63405D6}"/>
              </a:ext>
            </a:extLst>
          </p:cNvPr>
          <p:cNvSpPr/>
          <p:nvPr/>
        </p:nvSpPr>
        <p:spPr>
          <a:xfrm>
            <a:off x="3676394" y="5166443"/>
            <a:ext cx="721341" cy="44526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5F8498-31AC-4BC0-ADC3-3E21035F4BCD}"/>
              </a:ext>
            </a:extLst>
          </p:cNvPr>
          <p:cNvSpPr/>
          <p:nvPr/>
        </p:nvSpPr>
        <p:spPr>
          <a:xfrm>
            <a:off x="4844296" y="5228384"/>
            <a:ext cx="721341" cy="44526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2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81000" y="243235"/>
            <a:ext cx="11253952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TABLE OF CONTENTS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AA01738-A84A-4F1F-8C5E-E5855E089467}"/>
              </a:ext>
            </a:extLst>
          </p:cNvPr>
          <p:cNvSpPr txBox="1">
            <a:spLocks/>
          </p:cNvSpPr>
          <p:nvPr/>
        </p:nvSpPr>
        <p:spPr>
          <a:xfrm>
            <a:off x="1024128" y="1645920"/>
            <a:ext cx="9720071" cy="46634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w Cen MT" panose="020B0602020104020603" pitchFamily="34" charset="0"/>
              </a:rPr>
              <a:t> Introduction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w Cen MT" panose="020B0602020104020603" pitchFamily="34" charset="0"/>
              </a:rPr>
              <a:t> Dataset details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w Cen MT" panose="020B0602020104020603" pitchFamily="34" charset="0"/>
              </a:rPr>
              <a:t> Technical specifications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w Cen MT" panose="020B0602020104020603" pitchFamily="34" charset="0"/>
              </a:rPr>
              <a:t> Data processing and constrains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w Cen MT" panose="020B0602020104020603" pitchFamily="34" charset="0"/>
              </a:rPr>
              <a:t> Selecting algorithms and performance metrics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w Cen MT" panose="020B0602020104020603" pitchFamily="34" charset="0"/>
              </a:rPr>
              <a:t> Azure ML algorithms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w Cen MT" panose="020B0602020104020603" pitchFamily="34" charset="0"/>
              </a:rPr>
              <a:t> Databricks Spark ML algorithms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w Cen MT" panose="020B0602020104020603" pitchFamily="34" charset="0"/>
              </a:rPr>
              <a:t> Azure ML and Spark ML Results comparison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822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474280" y="148425"/>
            <a:ext cx="11243441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Permutation Feature Importance Results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69E65FE-6306-4B46-9C9D-96AC3EF6D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913" y="1060507"/>
            <a:ext cx="3771395" cy="5362193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7427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474280" y="148425"/>
            <a:ext cx="11243441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AZURE ML RESULTS COMPARISON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F028F58-CC91-42E8-9492-227498D27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624627"/>
              </p:ext>
            </p:extLst>
          </p:nvPr>
        </p:nvGraphicFramePr>
        <p:xfrm>
          <a:off x="1762087" y="1607819"/>
          <a:ext cx="8553526" cy="402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51176">
                  <a:extLst>
                    <a:ext uri="{9D8B030D-6E8A-4147-A177-3AD203B41FA5}">
                      <a16:colId xmlns:a16="http://schemas.microsoft.com/office/drawing/2014/main" val="4188459303"/>
                    </a:ext>
                  </a:extLst>
                </a:gridCol>
                <a:gridCol w="2824681">
                  <a:extLst>
                    <a:ext uri="{9D8B030D-6E8A-4147-A177-3AD203B41FA5}">
                      <a16:colId xmlns:a16="http://schemas.microsoft.com/office/drawing/2014/main" val="3552441520"/>
                    </a:ext>
                  </a:extLst>
                </a:gridCol>
                <a:gridCol w="2877669">
                  <a:extLst>
                    <a:ext uri="{9D8B030D-6E8A-4147-A177-3AD203B41FA5}">
                      <a16:colId xmlns:a16="http://schemas.microsoft.com/office/drawing/2014/main" val="2416171880"/>
                    </a:ext>
                  </a:extLst>
                </a:gridCol>
              </a:tblGrid>
              <a:tr h="790688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Tw Cen MT" panose="020B06020201040206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TWO-CLASS DECISION JUNGLE</a:t>
                      </a:r>
                      <a:endParaRPr lang="en-US" sz="2400" b="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TWO-CLASS DECISION FOREST</a:t>
                      </a:r>
                      <a:endParaRPr lang="en-US" sz="2400" b="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226051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AUC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0.905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0.997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614897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PRECISION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1.0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0.992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4674883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RECALL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0.001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0.902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118258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TP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35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47,199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193056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FP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377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965434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TN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52,306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406,228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730384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FN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406,605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5,142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321452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5BF6759-F93C-4615-B1AA-0A2293CFA64B}"/>
              </a:ext>
            </a:extLst>
          </p:cNvPr>
          <p:cNvSpPr/>
          <p:nvPr/>
        </p:nvSpPr>
        <p:spPr>
          <a:xfrm>
            <a:off x="2462213" y="5847860"/>
            <a:ext cx="726757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Tw Cen MT" panose="020B0602020104020603" pitchFamily="34" charset="0"/>
              </a:rPr>
              <a:t>Two-class Decision Forest is the best model!</a:t>
            </a:r>
            <a:endParaRPr lang="en-US" sz="2400" dirty="0">
              <a:solidFill>
                <a:srgbClr val="00000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518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81000" y="169062"/>
            <a:ext cx="11122572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SELECTING ALGORITHMS FOR DATABRICKS SPARK ML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01519" y="1504917"/>
            <a:ext cx="10524315" cy="4480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latin typeface="Tw Cen MT" panose="020B0602020104020603" pitchFamily="34" charset="0"/>
              </a:rPr>
              <a:t>Binary Classification: </a:t>
            </a:r>
          </a:p>
          <a:p>
            <a:pPr marL="548640" lvl="1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Predicting a category or class, either downloaded (1) or not    downloaded (0)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Binary or binomial classification is the task of classifying the elements of a given set into two groups (predicting which group each one belongs to) on the basis of a classification rule. 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Algorithm #1: Decision Tree Classifier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Algorithm #2: Random Forest Classifier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endParaRPr lang="en-US" sz="28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828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474279" y="92628"/>
            <a:ext cx="11243441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 DATABRICKS SPARK ML COMBINATION OF FEATURES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5D0568E-D410-7747-ACFF-FB6F0FAC1F03}"/>
              </a:ext>
            </a:extLst>
          </p:cNvPr>
          <p:cNvSpPr txBox="1"/>
          <p:nvPr/>
        </p:nvSpPr>
        <p:spPr>
          <a:xfrm>
            <a:off x="981602" y="1606223"/>
            <a:ext cx="1045316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Tw Cen MT" panose="020B0602020104020603" pitchFamily="34" charset="0"/>
              </a:rPr>
              <a:t>Feature 1: </a:t>
            </a:r>
            <a:r>
              <a:rPr lang="en-US" sz="2600" dirty="0">
                <a:latin typeface="Tw Cen MT" panose="020B0602020104020603" pitchFamily="34" charset="0"/>
              </a:rPr>
              <a:t>extract day of the week and hour of the day from the click time</a:t>
            </a:r>
          </a:p>
          <a:p>
            <a:r>
              <a:rPr lang="en-US" sz="2600" b="1" dirty="0">
                <a:latin typeface="Tw Cen MT" panose="020B0602020104020603" pitchFamily="34" charset="0"/>
              </a:rPr>
              <a:t>Feature 2: </a:t>
            </a:r>
            <a:r>
              <a:rPr lang="en-US" sz="2600" dirty="0">
                <a:latin typeface="Tw Cen MT" panose="020B0602020104020603" pitchFamily="34" charset="0"/>
              </a:rPr>
              <a:t>group clicks by combination of (Ip, Day_of_week_number and Hour)</a:t>
            </a:r>
          </a:p>
          <a:p>
            <a:r>
              <a:rPr lang="en-US" sz="2600" b="1" dirty="0">
                <a:latin typeface="Tw Cen MT" panose="020B0602020104020603" pitchFamily="34" charset="0"/>
              </a:rPr>
              <a:t>Feature 3: </a:t>
            </a:r>
            <a:r>
              <a:rPr lang="en-US" sz="2600" dirty="0">
                <a:latin typeface="Tw Cen MT" panose="020B0602020104020603" pitchFamily="34" charset="0"/>
              </a:rPr>
              <a:t>group clicks by combination of (Ip, App, Operating System, Day_of_week_number and Hour)</a:t>
            </a:r>
          </a:p>
          <a:p>
            <a:r>
              <a:rPr lang="en-US" sz="2600" b="1" dirty="0">
                <a:latin typeface="Tw Cen MT" panose="020B0602020104020603" pitchFamily="34" charset="0"/>
              </a:rPr>
              <a:t>Feature 4:  </a:t>
            </a:r>
            <a:r>
              <a:rPr lang="en-US" sz="2600" dirty="0">
                <a:latin typeface="Tw Cen MT" panose="020B0602020104020603" pitchFamily="34" charset="0"/>
              </a:rPr>
              <a:t>group clicks by combination of (App, </a:t>
            </a:r>
            <a:r>
              <a:rPr lang="en-US" sz="2600" dirty="0" err="1">
                <a:latin typeface="Tw Cen MT" panose="020B0602020104020603" pitchFamily="34" charset="0"/>
              </a:rPr>
              <a:t>Day_of_week_number</a:t>
            </a:r>
            <a:r>
              <a:rPr lang="en-US" sz="2600" dirty="0">
                <a:latin typeface="Tw Cen MT" panose="020B0602020104020603" pitchFamily="34" charset="0"/>
              </a:rPr>
              <a:t> and Hour)</a:t>
            </a:r>
          </a:p>
          <a:p>
            <a:r>
              <a:rPr lang="en-US" sz="2600" b="1" dirty="0">
                <a:latin typeface="Tw Cen MT" panose="020B0602020104020603" pitchFamily="34" charset="0"/>
              </a:rPr>
              <a:t>Feature 5:  </a:t>
            </a:r>
            <a:r>
              <a:rPr lang="en-US" sz="2600" dirty="0">
                <a:latin typeface="Tw Cen MT" panose="020B0602020104020603" pitchFamily="34" charset="0"/>
              </a:rPr>
              <a:t>group clicks by combination of (Ip, App, Device and Operating System)</a:t>
            </a:r>
          </a:p>
          <a:p>
            <a:r>
              <a:rPr lang="en-US" sz="2600" b="1" dirty="0">
                <a:latin typeface="Tw Cen MT" panose="020B0602020104020603" pitchFamily="34" charset="0"/>
              </a:rPr>
              <a:t>Feature 6:  </a:t>
            </a:r>
            <a:r>
              <a:rPr lang="en-US" sz="2600" dirty="0">
                <a:latin typeface="Tw Cen MT" panose="020B0602020104020603" pitchFamily="34" charset="0"/>
              </a:rPr>
              <a:t>group clicks by combination of (Ip, Device and Operating System)</a:t>
            </a:r>
          </a:p>
        </p:txBody>
      </p:sp>
    </p:spTree>
    <p:extLst>
      <p:ext uri="{BB962C8B-B14F-4D97-AF65-F5344CB8AC3E}">
        <p14:creationId xmlns:p14="http://schemas.microsoft.com/office/powerpoint/2010/main" val="2339629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213360" y="315036"/>
            <a:ext cx="11364310" cy="1293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DATABRICKS MODEL #1: Decision Tree Classifier</a:t>
            </a:r>
          </a:p>
          <a:p>
            <a:pPr algn="ctr">
              <a:lnSpc>
                <a:spcPct val="80000"/>
              </a:lnSpc>
            </a:pPr>
            <a:r>
              <a:rPr lang="en-US" sz="4800" dirty="0" err="1">
                <a:solidFill>
                  <a:schemeClr val="accent1"/>
                </a:solidFill>
                <a:latin typeface="Tw Cen MT Condensed" panose="020B0606020104020203" pitchFamily="34" charset="0"/>
              </a:rPr>
              <a:t>TrueLabel</a:t>
            </a: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 and Prediction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A0B4684-03EB-B14B-9DD2-A6EE5AAA0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6"/>
          <a:stretch/>
        </p:blipFill>
        <p:spPr>
          <a:xfrm>
            <a:off x="511508" y="1892828"/>
            <a:ext cx="10768013" cy="4055534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7993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42900" y="271992"/>
            <a:ext cx="11364310" cy="1293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DATABRICKS MODEL #2: Random Forest Classifier</a:t>
            </a:r>
          </a:p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dirty="0" err="1">
                <a:solidFill>
                  <a:schemeClr val="accent1"/>
                </a:solidFill>
                <a:latin typeface="Tw Cen MT Condensed" panose="020B0606020104020203" pitchFamily="34" charset="0"/>
              </a:rPr>
              <a:t>TrueLabel</a:t>
            </a: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 and Prediction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F900624-B999-FF48-A79B-1C40F5052E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3" r="4125" b="20344"/>
          <a:stretch/>
        </p:blipFill>
        <p:spPr>
          <a:xfrm>
            <a:off x="342900" y="2274711"/>
            <a:ext cx="11019367" cy="2782711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8360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42900" y="271992"/>
            <a:ext cx="11364310" cy="1293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DATABRICKS MODEL #1: Decision Tree Classifier</a:t>
            </a:r>
          </a:p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Confusion Matrix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89A5F7B-3BDF-E84A-8605-2457FCDFA1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22"/>
          <a:stretch/>
        </p:blipFill>
        <p:spPr>
          <a:xfrm>
            <a:off x="213360" y="2242420"/>
            <a:ext cx="3372803" cy="2648161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CE0FF8-C6A5-5E4E-B64C-D42C5FEEF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424" y="1996464"/>
            <a:ext cx="7907038" cy="3054432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6615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42900" y="271992"/>
            <a:ext cx="11364310" cy="1293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DATABRICKS MODEL #2: Random Forest Classifier</a:t>
            </a:r>
          </a:p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Confusion Matrix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98FCECF-6309-7341-895B-E227AD6E51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5"/>
          <a:stretch/>
        </p:blipFill>
        <p:spPr>
          <a:xfrm>
            <a:off x="412538" y="2347301"/>
            <a:ext cx="3316500" cy="2609850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42A984-5FA8-744E-A96F-EBFC99250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330" y="2099651"/>
            <a:ext cx="7505700" cy="2933700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0963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474280" y="148425"/>
            <a:ext cx="11243441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DATABRICKS SPARK ML RESULTS COMPARISON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808951B-5FA3-4C38-B695-79FA278706E2}"/>
              </a:ext>
            </a:extLst>
          </p:cNvPr>
          <p:cNvSpPr/>
          <p:nvPr/>
        </p:nvSpPr>
        <p:spPr>
          <a:xfrm>
            <a:off x="2957848" y="6017076"/>
            <a:ext cx="569675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w Cen MT" panose="020B0602020104020603" pitchFamily="34" charset="0"/>
              </a:rPr>
              <a:t> Decision Tree Classifier is the best model!</a:t>
            </a:r>
            <a:endParaRPr lang="en-US" sz="2400" dirty="0">
              <a:solidFill>
                <a:srgbClr val="000000"/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286E435-CC04-7E4A-82D6-E0D0C8C2E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696017"/>
              </p:ext>
            </p:extLst>
          </p:nvPr>
        </p:nvGraphicFramePr>
        <p:xfrm>
          <a:off x="1400471" y="1309041"/>
          <a:ext cx="8553526" cy="4480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51176">
                  <a:extLst>
                    <a:ext uri="{9D8B030D-6E8A-4147-A177-3AD203B41FA5}">
                      <a16:colId xmlns:a16="http://schemas.microsoft.com/office/drawing/2014/main" val="4188459303"/>
                    </a:ext>
                  </a:extLst>
                </a:gridCol>
                <a:gridCol w="2824681">
                  <a:extLst>
                    <a:ext uri="{9D8B030D-6E8A-4147-A177-3AD203B41FA5}">
                      <a16:colId xmlns:a16="http://schemas.microsoft.com/office/drawing/2014/main" val="3552441520"/>
                    </a:ext>
                  </a:extLst>
                </a:gridCol>
                <a:gridCol w="2877669">
                  <a:extLst>
                    <a:ext uri="{9D8B030D-6E8A-4147-A177-3AD203B41FA5}">
                      <a16:colId xmlns:a16="http://schemas.microsoft.com/office/drawing/2014/main" val="2416171880"/>
                    </a:ext>
                  </a:extLst>
                </a:gridCol>
              </a:tblGrid>
              <a:tr h="790688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Tw Cen MT" panose="020B06020201040206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Decision Tree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226051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AUC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614897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PRECISION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4674883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RECALL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118258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TP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86,683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67,726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193056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FP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18,727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9,408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965434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TN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711,2961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712,2280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730384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FN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5,0074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69,031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3214529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w Cen MT" panose="020B0602020104020603" pitchFamily="34" charset="0"/>
                        </a:rPr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0.0972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0.1038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769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973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474280" y="148425"/>
            <a:ext cx="11243441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AZURE ML AND DATABRICKS RESULTS COMPARISON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F028F58-CC91-42E8-9492-227498D27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124443"/>
              </p:ext>
            </p:extLst>
          </p:nvPr>
        </p:nvGraphicFramePr>
        <p:xfrm>
          <a:off x="1197307" y="1233192"/>
          <a:ext cx="9375443" cy="4846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60180">
                  <a:extLst>
                    <a:ext uri="{9D8B030D-6E8A-4147-A177-3AD203B41FA5}">
                      <a16:colId xmlns:a16="http://schemas.microsoft.com/office/drawing/2014/main" val="4188459303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3552441520"/>
                    </a:ext>
                  </a:extLst>
                </a:gridCol>
                <a:gridCol w="1985963">
                  <a:extLst>
                    <a:ext uri="{9D8B030D-6E8A-4147-A177-3AD203B41FA5}">
                      <a16:colId xmlns:a16="http://schemas.microsoft.com/office/drawing/2014/main" val="2416171880"/>
                    </a:ext>
                  </a:extLst>
                </a:gridCol>
                <a:gridCol w="1947862">
                  <a:extLst>
                    <a:ext uri="{9D8B030D-6E8A-4147-A177-3AD203B41FA5}">
                      <a16:colId xmlns:a16="http://schemas.microsoft.com/office/drawing/2014/main" val="2608346358"/>
                    </a:ext>
                  </a:extLst>
                </a:gridCol>
                <a:gridCol w="2043113">
                  <a:extLst>
                    <a:ext uri="{9D8B030D-6E8A-4147-A177-3AD203B41FA5}">
                      <a16:colId xmlns:a16="http://schemas.microsoft.com/office/drawing/2014/main" val="1643602245"/>
                    </a:ext>
                  </a:extLst>
                </a:gridCol>
              </a:tblGrid>
              <a:tr h="790688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Tw Cen MT" panose="020B06020201040206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TWO-CLASS DECISION JUNGLE</a:t>
                      </a:r>
                      <a:endParaRPr lang="en-US" sz="2400" b="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TWO-CLASS DECISION FOREST</a:t>
                      </a:r>
                      <a:endParaRPr lang="en-US" sz="2400" b="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DECISION TREE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226051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AUC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0.905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0.997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614897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PRECISION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1.0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0.992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4674883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RECALL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0.001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0.902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118258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TP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35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47,199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86,683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67,726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193056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FP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377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18,727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9,408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965434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TN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52,306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406,228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711,2961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712,2280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730384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FN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406,605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5,142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50,074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69,031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3214529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w Cen MT" panose="020B0602020104020603" pitchFamily="34" charset="0"/>
                        </a:rPr>
                        <a:t>Run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w Cen MT" panose="020B0602020104020603" pitchFamily="34" charset="0"/>
                        </a:rPr>
                        <a:t>2 </a:t>
                      </a:r>
                      <a:r>
                        <a:rPr lang="en-US" sz="2400" dirty="0" err="1">
                          <a:latin typeface="Tw Cen MT" panose="020B0602020104020603" pitchFamily="34" charset="0"/>
                        </a:rPr>
                        <a:t>hrs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w Cen MT" panose="020B0602020104020603" pitchFamily="34" charset="0"/>
                        </a:rPr>
                        <a:t>2-3 </a:t>
                      </a:r>
                      <a:r>
                        <a:rPr lang="en-US" sz="2400" dirty="0" err="1">
                          <a:latin typeface="Tw Cen MT" panose="020B0602020104020603" pitchFamily="34" charset="0"/>
                        </a:rPr>
                        <a:t>hrs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 mins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 mins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06979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B691253-A5AE-4483-99FE-CFD7AA354FF4}"/>
              </a:ext>
            </a:extLst>
          </p:cNvPr>
          <p:cNvSpPr/>
          <p:nvPr/>
        </p:nvSpPr>
        <p:spPr>
          <a:xfrm>
            <a:off x="4576762" y="1114425"/>
            <a:ext cx="2019300" cy="50244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08951B-5FA3-4C38-B695-79FA278706E2}"/>
              </a:ext>
            </a:extLst>
          </p:cNvPr>
          <p:cNvSpPr/>
          <p:nvPr/>
        </p:nvSpPr>
        <p:spPr>
          <a:xfrm>
            <a:off x="2133599" y="6247910"/>
            <a:ext cx="726757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w Cen MT" panose="020B0602020104020603" pitchFamily="34" charset="0"/>
              </a:rPr>
              <a:t>Azure ML Two-class Decision Forest is the best model!</a:t>
            </a:r>
            <a:endParaRPr lang="en-US" sz="2400" dirty="0">
              <a:solidFill>
                <a:srgbClr val="00000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66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014852-4757-4F33-94CC-25108CDE946E}"/>
              </a:ext>
            </a:extLst>
          </p:cNvPr>
          <p:cNvSpPr/>
          <p:nvPr/>
        </p:nvSpPr>
        <p:spPr>
          <a:xfrm>
            <a:off x="1111469" y="5433597"/>
            <a:ext cx="9969062" cy="13108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56082" y="998705"/>
            <a:ext cx="10279837" cy="659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Click Fraud happens at an overwhelming volume, resulting in misleading click data and wasted money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Click Fraud occurs when a person, automated script or computer program imitates a legitimate user, clicking on an ad without having an actual interest in the target of the ad's link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As the largest mobile market in the world, China suffers from huge volumes of fraudulent traffic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TalkingData is China’s largest independent big data service platform</a:t>
            </a:r>
          </a:p>
          <a:p>
            <a:pPr marL="800100" lvl="3" indent="-342900">
              <a:lnSpc>
                <a:spcPct val="9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covers over 70% of active mobile devices nationwide </a:t>
            </a:r>
          </a:p>
          <a:p>
            <a:pPr marL="800100" lvl="3" indent="-342900">
              <a:lnSpc>
                <a:spcPct val="9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handles 3 billion clicks per day</a:t>
            </a:r>
          </a:p>
          <a:p>
            <a:pPr marL="800100" lvl="3" indent="-342900">
              <a:lnSpc>
                <a:spcPct val="9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90% of which are potentially fraudulent</a:t>
            </a:r>
          </a:p>
          <a:p>
            <a:pPr marL="91440"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sz="800" dirty="0">
              <a:solidFill>
                <a:sysClr val="windowText" lastClr="000000"/>
              </a:solidFill>
              <a:latin typeface="Tw Cen MT" panose="020B0602020104020603" pitchFamily="34" charset="0"/>
            </a:endParaRPr>
          </a:p>
          <a:p>
            <a:pPr marL="91440" algn="ctr">
              <a:lnSpc>
                <a:spcPct val="90000"/>
              </a:lnSpc>
              <a:buClr>
                <a:schemeClr val="accent1"/>
              </a:buClr>
              <a:buSzPct val="100000"/>
            </a:pPr>
            <a:r>
              <a:rPr lang="en-US" sz="2400" dirty="0">
                <a:solidFill>
                  <a:sysClr val="windowText" lastClr="000000"/>
                </a:solidFill>
                <a:latin typeface="Tw Cen MT" panose="020B0602020104020603" pitchFamily="34" charset="0"/>
              </a:rPr>
              <a:t>The goal of our project is to predict whether a user will download</a:t>
            </a:r>
          </a:p>
          <a:p>
            <a:pPr marL="91440" algn="ctr">
              <a:lnSpc>
                <a:spcPct val="90000"/>
              </a:lnSpc>
              <a:buClr>
                <a:schemeClr val="accent1"/>
              </a:buClr>
              <a:buSzPct val="100000"/>
            </a:pPr>
            <a:r>
              <a:rPr lang="en-US" sz="2400" dirty="0">
                <a:solidFill>
                  <a:sysClr val="windowText" lastClr="000000"/>
                </a:solidFill>
                <a:latin typeface="Tw Cen MT" panose="020B0602020104020603" pitchFamily="34" charset="0"/>
              </a:rPr>
              <a:t> an app after clicking on a mobile app ad</a:t>
            </a:r>
          </a:p>
          <a:p>
            <a:pPr marL="91440" algn="ctr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</a:pPr>
            <a:r>
              <a:rPr lang="en-US" sz="2400" b="1" i="1" dirty="0">
                <a:latin typeface="Tw Cen MT" panose="020B0602020104020603" pitchFamily="34" charset="0"/>
              </a:rPr>
              <a:t>To better target the audience, to avoid fraudulent practices and save money</a:t>
            </a:r>
            <a:endParaRPr lang="en-US" sz="2400" dirty="0">
              <a:solidFill>
                <a:sysClr val="windowText" lastClr="000000"/>
              </a:solidFill>
              <a:latin typeface="Tw Cen MT" panose="020B0602020104020603" pitchFamily="34" charset="0"/>
            </a:endParaRPr>
          </a:p>
          <a:p>
            <a:pPr marL="91440" algn="ctr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</a:pPr>
            <a:r>
              <a:rPr lang="en-US" sz="2400" dirty="0">
                <a:solidFill>
                  <a:sysClr val="windowText" lastClr="000000"/>
                </a:solidFill>
                <a:latin typeface="Tw Cen MT" panose="020B0602020104020603" pitchFamily="34" charset="0"/>
              </a:rPr>
              <a:t> </a:t>
            </a:r>
          </a:p>
          <a:p>
            <a:pPr marL="91440" algn="ctr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</a:pPr>
            <a:endParaRPr lang="en-US" sz="2400" dirty="0">
              <a:solidFill>
                <a:sysClr val="windowText" lastClr="000000"/>
              </a:solidFill>
              <a:latin typeface="Tw Cen MT" panose="020B0602020104020603" pitchFamily="34" charset="0"/>
            </a:endParaRPr>
          </a:p>
        </p:txBody>
      </p:sp>
      <p:sp>
        <p:nvSpPr>
          <p:cNvPr id="1134" name="TextBox 1133"/>
          <p:cNvSpPr txBox="1"/>
          <p:nvPr/>
        </p:nvSpPr>
        <p:spPr>
          <a:xfrm>
            <a:off x="469024" y="113516"/>
            <a:ext cx="11253952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INTRODUCTION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1454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81000" y="169062"/>
            <a:ext cx="11122572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REFERENCES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AFF4BAC3-801C-494B-BD6E-FDF9A5A7F935}"/>
              </a:ext>
            </a:extLst>
          </p:cNvPr>
          <p:cNvSpPr/>
          <p:nvPr/>
        </p:nvSpPr>
        <p:spPr>
          <a:xfrm>
            <a:off x="799179" y="1641402"/>
            <a:ext cx="10279837" cy="5823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w Cen MT" panose="020B0602020104020603" pitchFamily="34" charset="0"/>
              </a:rPr>
              <a:t>Github</a:t>
            </a:r>
            <a:r>
              <a:rPr lang="en-US" sz="2800" dirty="0">
                <a:latin typeface="Tw Cen MT" panose="020B0602020104020603" pitchFamily="34" charset="0"/>
              </a:rPr>
              <a:t> link: </a:t>
            </a:r>
            <a:r>
              <a:rPr lang="en-US" sz="2800" dirty="0">
                <a:latin typeface="Tw Cen MT" panose="020B0602020104020603" pitchFamily="34" charset="0"/>
                <a:hlinkClick r:id="rId3"/>
              </a:rPr>
              <a:t>https://github.com/ngupta8</a:t>
            </a:r>
            <a:endParaRPr lang="en-US" sz="2800" dirty="0">
              <a:latin typeface="Tw Cen MT" panose="020B0602020104020603" pitchFamily="34" charset="0"/>
            </a:endParaRPr>
          </a:p>
          <a:p>
            <a:pPr marL="91440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70C0"/>
                </a:solidFill>
                <a:latin typeface="Tw Cen MT" panose="020B0602020104020603" pitchFamily="34" charset="0"/>
                <a:hlinkClick r:id="rId4"/>
              </a:rPr>
              <a:t>https://www.kaggle.com/c/talkingdata-adtracking-fraud-detection/data</a:t>
            </a:r>
            <a:endParaRPr lang="en-US" sz="2800" dirty="0">
              <a:solidFill>
                <a:srgbClr val="0070C0"/>
              </a:solidFill>
              <a:latin typeface="Tw Cen MT" panose="020B0602020104020603" pitchFamily="34" charset="0"/>
            </a:endParaRPr>
          </a:p>
          <a:p>
            <a:pPr marL="91440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70C0"/>
                </a:solidFill>
                <a:latin typeface="Tw Cen MT" panose="020B0602020104020603" pitchFamily="34" charset="0"/>
                <a:hlinkClick r:id="rId5"/>
              </a:rPr>
              <a:t>https://blogs.msdn.microsoft.com/andreasderuiter/2015/02/09/performance-measures-in-azure-ml-accuracy-precision-recall-and-f1-score/</a:t>
            </a:r>
            <a:endParaRPr lang="en-US" sz="2800" dirty="0">
              <a:solidFill>
                <a:srgbClr val="0070C0"/>
              </a:solidFill>
              <a:latin typeface="Tw Cen MT" panose="020B0602020104020603" pitchFamily="34" charset="0"/>
            </a:endParaRPr>
          </a:p>
          <a:p>
            <a:pPr marL="91440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70C0"/>
                </a:solidFill>
                <a:latin typeface="Tw Cen MT" panose="020B0602020104020603" pitchFamily="34" charset="0"/>
                <a:hlinkClick r:id="rId6"/>
              </a:rPr>
              <a:t>https://docs.microsoft.com/en-us/azure/machine-learning/studio/</a:t>
            </a:r>
            <a:endParaRPr lang="en-US" sz="2800" dirty="0">
              <a:solidFill>
                <a:srgbClr val="0070C0"/>
              </a:solidFill>
              <a:latin typeface="Tw Cen MT" panose="020B0602020104020603" pitchFamily="34" charset="0"/>
            </a:endParaRPr>
          </a:p>
          <a:p>
            <a:pPr marL="91440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70C0"/>
                </a:solidFill>
                <a:latin typeface="Tw Cen MT" panose="020B0602020104020603" pitchFamily="34" charset="0"/>
                <a:hlinkClick r:id="rId7"/>
              </a:rPr>
              <a:t>https://docs.microsoft.com/en-us/azure/machine-learning/studio/algorithm-choice</a:t>
            </a:r>
            <a:endParaRPr lang="en-US" sz="2800" dirty="0">
              <a:solidFill>
                <a:srgbClr val="0070C0"/>
              </a:solidFill>
              <a:latin typeface="Tw Cen MT" panose="020B0602020104020603" pitchFamily="34" charset="0"/>
            </a:endParaRPr>
          </a:p>
          <a:p>
            <a:pPr marL="91440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70C0"/>
                </a:solidFill>
                <a:latin typeface="Tw Cen MT" panose="020B0602020104020603" pitchFamily="34" charset="0"/>
                <a:hlinkClick r:id="rId8"/>
              </a:rPr>
              <a:t>https://docs.databricks.com/spark/latest/mllib/binary-classification-mllib-pipelines.html</a:t>
            </a:r>
            <a:endParaRPr lang="en-US" sz="2800" dirty="0">
              <a:latin typeface="Tw Cen MT" panose="020B0602020104020603" pitchFamily="34" charset="0"/>
            </a:endParaRPr>
          </a:p>
          <a:p>
            <a:pPr marL="548640" lvl="1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endParaRPr lang="en-US" sz="28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180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345485" y="2942713"/>
            <a:ext cx="5501031" cy="1007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7200" dirty="0">
                <a:solidFill>
                  <a:schemeClr val="accent1"/>
                </a:solidFill>
                <a:latin typeface="Tw Cen MT Condensed" panose="020B0606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THANK YOU!</a:t>
            </a:r>
            <a:endParaRPr lang="en-US" sz="4800" dirty="0">
              <a:solidFill>
                <a:schemeClr val="accent1"/>
              </a:solidFill>
              <a:latin typeface="Tw Cen MT Condensed" panose="020B06060201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34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793280" y="1594206"/>
            <a:ext cx="10021865" cy="427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Dataset name: TalkingData </a:t>
            </a:r>
            <a:r>
              <a:rPr lang="en-US" sz="2800" dirty="0" err="1">
                <a:latin typeface="Tw Cen MT" panose="020B0602020104020603" pitchFamily="34" charset="0"/>
              </a:rPr>
              <a:t>AdTracking</a:t>
            </a:r>
            <a:r>
              <a:rPr lang="en-US" sz="2800" dirty="0">
                <a:latin typeface="Tw Cen MT" panose="020B0602020104020603" pitchFamily="34" charset="0"/>
              </a:rPr>
              <a:t> Fraud Detection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Dataset URL: </a:t>
            </a:r>
            <a:r>
              <a:rPr lang="en-US" sz="2800" dirty="0">
                <a:latin typeface="Tw Cen MT" panose="020B0602020104020603" pitchFamily="34" charset="0"/>
                <a:hlinkClick r:id="rId3"/>
              </a:rPr>
              <a:t>https://www.kaggle.com/c/talkingdata-adtracking-fraud- detection/data</a:t>
            </a:r>
            <a:endParaRPr lang="en-US" sz="2800" dirty="0">
              <a:latin typeface="Tw Cen MT" panose="020B0602020104020603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Dataset contains 200 million clicks over 4 day period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Dataset size:</a:t>
            </a:r>
          </a:p>
          <a:p>
            <a:pPr marL="800100" lvl="2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Original dataset size: 7GB</a:t>
            </a:r>
          </a:p>
          <a:p>
            <a:pPr marL="800100" lvl="2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Implemented Python code to reduce size to1GB (15%)</a:t>
            </a:r>
          </a:p>
          <a:p>
            <a:pPr indent="-4572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Dataset format: .csv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876645-6A5F-46AD-98A9-45C338C42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112"/>
            <a:ext cx="10515600" cy="835952"/>
          </a:xfrm>
        </p:spPr>
        <p:txBody>
          <a:bodyPr/>
          <a:lstStyle/>
          <a:p>
            <a:r>
              <a:rPr lang="en-US" dirty="0"/>
              <a:t>DATASET DETAILS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A329E7-8702-4335-87F1-34F7B34AE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462" y="4101728"/>
            <a:ext cx="24765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8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F4876645-6A5F-46AD-98A9-45C338C42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112"/>
            <a:ext cx="10515600" cy="835952"/>
          </a:xfrm>
        </p:spPr>
        <p:txBody>
          <a:bodyPr/>
          <a:lstStyle/>
          <a:p>
            <a:r>
              <a:rPr lang="en-US" dirty="0"/>
              <a:t>DATASET 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28D32F-7CD6-441D-9C90-C6C201A80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869" y="1357558"/>
            <a:ext cx="5665736" cy="5111479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82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F4876645-6A5F-46AD-98A9-45C338C42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112"/>
            <a:ext cx="10515600" cy="835952"/>
          </a:xfrm>
        </p:spPr>
        <p:txBody>
          <a:bodyPr/>
          <a:lstStyle/>
          <a:p>
            <a:r>
              <a:rPr lang="en-US" dirty="0"/>
              <a:t>DATASET DETAILS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A966A9-02A0-48C6-9B5F-1179AF0839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2"/>
          <a:stretch/>
        </p:blipFill>
        <p:spPr>
          <a:xfrm>
            <a:off x="499161" y="1534119"/>
            <a:ext cx="11539920" cy="4562914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A0FED677-CCB5-4EC6-9B31-D8999BDD4647}"/>
              </a:ext>
            </a:extLst>
          </p:cNvPr>
          <p:cNvSpPr/>
          <p:nvPr/>
        </p:nvSpPr>
        <p:spPr>
          <a:xfrm>
            <a:off x="537882" y="2920700"/>
            <a:ext cx="300318" cy="2624867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67754D-4E55-418A-86E9-79C33B24D62D}"/>
              </a:ext>
            </a:extLst>
          </p:cNvPr>
          <p:cNvSpPr txBox="1"/>
          <p:nvPr/>
        </p:nvSpPr>
        <p:spPr>
          <a:xfrm>
            <a:off x="0" y="3429000"/>
            <a:ext cx="553998" cy="129091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Features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36F0392-8A7D-4069-A222-53B4835B8813}"/>
              </a:ext>
            </a:extLst>
          </p:cNvPr>
          <p:cNvSpPr/>
          <p:nvPr/>
        </p:nvSpPr>
        <p:spPr>
          <a:xfrm>
            <a:off x="628426" y="5814508"/>
            <a:ext cx="209774" cy="68849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CD9965-19E2-45BE-ACD8-81DB8AC08B20}"/>
              </a:ext>
            </a:extLst>
          </p:cNvPr>
          <p:cNvSpPr txBox="1"/>
          <p:nvPr/>
        </p:nvSpPr>
        <p:spPr>
          <a:xfrm>
            <a:off x="20181" y="5706794"/>
            <a:ext cx="553998" cy="79620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Label </a:t>
            </a:r>
          </a:p>
        </p:txBody>
      </p:sp>
    </p:spTree>
    <p:extLst>
      <p:ext uri="{BB962C8B-B14F-4D97-AF65-F5344CB8AC3E}">
        <p14:creationId xmlns:p14="http://schemas.microsoft.com/office/powerpoint/2010/main" val="15146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209010" y="1197562"/>
            <a:ext cx="10279837" cy="5353845"/>
          </a:xfrm>
          <a:prstGeom prst="rect">
            <a:avLst/>
          </a:prstGeom>
        </p:spPr>
        <p:txBody>
          <a:bodyPr wrap="square">
            <a:normAutofit fontScale="77500" lnSpcReduction="20000"/>
          </a:bodyPr>
          <a:lstStyle/>
          <a:p>
            <a:pPr marL="68580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accent1"/>
                </a:solidFill>
                <a:latin typeface="Tw Cen MT" panose="020B06020201040206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 </a:t>
            </a:r>
          </a:p>
          <a:p>
            <a:pPr marL="68580">
              <a:spcBef>
                <a:spcPts val="600"/>
              </a:spcBef>
              <a:spcAft>
                <a:spcPts val="600"/>
              </a:spcAft>
            </a:pPr>
            <a:r>
              <a:rPr lang="en-US" sz="3000" b="1" dirty="0">
                <a:latin typeface="Tw Cen MT" panose="020B06020201040206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  <a:ea typeface="Lato" panose="020F0502020204030203" pitchFamily="34" charset="0"/>
                <a:cs typeface="Lato" panose="020F0502020204030203" pitchFamily="34" charset="0"/>
              </a:rPr>
              <a:t>Azure ML Studio</a:t>
            </a:r>
          </a:p>
          <a:p>
            <a:pPr marL="68580"/>
            <a:endParaRPr lang="en-US" sz="900" b="1" dirty="0">
              <a:latin typeface="Tw Cen MT" panose="020B06020201040206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" lvl="1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100" dirty="0">
                <a:latin typeface="Tw Cen MT" panose="020B0602020104020603" pitchFamily="34" charset="0"/>
                <a:ea typeface="Lato" panose="020F0502020204030203" pitchFamily="34" charset="0"/>
                <a:cs typeface="Lato" panose="020F0502020204030203" pitchFamily="34" charset="0"/>
              </a:rPr>
              <a:t>Free Workspace</a:t>
            </a:r>
          </a:p>
          <a:p>
            <a:pPr marL="91440" lvl="1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100" dirty="0">
                <a:latin typeface="Tw Cen MT" panose="020B0602020104020603" pitchFamily="34" charset="0"/>
                <a:ea typeface="Lato" panose="020F0502020204030203" pitchFamily="34" charset="0"/>
                <a:cs typeface="Lato" panose="020F0502020204030203" pitchFamily="34" charset="0"/>
              </a:rPr>
              <a:t>10GB storage</a:t>
            </a:r>
          </a:p>
          <a:p>
            <a:pPr marL="91440" lvl="1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100" dirty="0">
                <a:latin typeface="Tw Cen MT" panose="020B0602020104020603" pitchFamily="34" charset="0"/>
                <a:ea typeface="Lato" panose="020F0502020204030203" pitchFamily="34" charset="0"/>
                <a:cs typeface="Lato" panose="020F0502020204030203" pitchFamily="34" charset="0"/>
              </a:rPr>
              <a:t>Single node</a:t>
            </a:r>
          </a:p>
          <a:p>
            <a:pPr marL="91440" lvl="1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100" dirty="0">
                <a:latin typeface="Tw Cen MT" panose="020B0602020104020603" pitchFamily="34" charset="0"/>
                <a:ea typeface="Lato" panose="020F0502020204030203" pitchFamily="34" charset="0"/>
                <a:cs typeface="Lato" panose="020F0502020204030203" pitchFamily="34" charset="0"/>
              </a:rPr>
              <a:t>Region: South Central US</a:t>
            </a:r>
          </a:p>
          <a:p>
            <a:pPr marL="0" lvl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3100" b="1" dirty="0">
                <a:solidFill>
                  <a:schemeClr val="accent1"/>
                </a:solidFill>
                <a:latin typeface="Tw Cen MT" panose="020B06020201040206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        </a:t>
            </a:r>
            <a:endParaRPr lang="en-US" sz="3100" dirty="0">
              <a:solidFill>
                <a:schemeClr val="accent1"/>
              </a:solidFill>
              <a:latin typeface="Tw Cen MT" panose="020B06020201040206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" lvl="1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endParaRPr lang="en-US" sz="3100" dirty="0">
              <a:latin typeface="Tw Cen MT" panose="020B06020201040206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" lvl="1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  <a:ea typeface="Lato" panose="020F0502020204030203" pitchFamily="34" charset="0"/>
                <a:cs typeface="Lato" panose="020F0502020204030203" pitchFamily="34" charset="0"/>
              </a:rPr>
              <a:t>DataBricks Subscription</a:t>
            </a:r>
            <a:endParaRPr lang="en-US" sz="2800" dirty="0">
              <a:latin typeface="Tw Cen MT" panose="020B0602020104020603" pitchFamily="34" charset="0"/>
            </a:endParaRPr>
          </a:p>
          <a:p>
            <a:pPr marL="91440" lvl="1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Cluster 4.0 (includes Apache Spark 2.3.0, Scala 2.11)</a:t>
            </a:r>
          </a:p>
          <a:p>
            <a:pPr marL="91440" lvl="1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2 Spark Workers with total of 16 GB Memory and 4 Cores</a:t>
            </a:r>
          </a:p>
          <a:p>
            <a:pPr marL="91440" lvl="1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Python 2.7</a:t>
            </a:r>
          </a:p>
          <a:p>
            <a:pPr marL="0" lvl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endParaRPr lang="en-US" sz="2800" dirty="0">
              <a:latin typeface="Tw Cen MT" panose="020B0602020104020603" pitchFamily="34" charset="0"/>
            </a:endParaRPr>
          </a:p>
        </p:txBody>
      </p:sp>
      <p:sp>
        <p:nvSpPr>
          <p:cNvPr id="1134" name="TextBox 1133"/>
          <p:cNvSpPr txBox="1"/>
          <p:nvPr/>
        </p:nvSpPr>
        <p:spPr>
          <a:xfrm>
            <a:off x="381000" y="148425"/>
            <a:ext cx="11437883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TECHNICAL</a:t>
            </a:r>
            <a:r>
              <a:rPr lang="en-US" sz="3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SPECIFICATIONS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2186454-B2CD-4198-AABA-18AEEEB6D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85" y="1017475"/>
            <a:ext cx="985838" cy="11572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82B374-9061-4C28-9978-348D6AA24A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206" b="36207"/>
          <a:stretch/>
        </p:blipFill>
        <p:spPr>
          <a:xfrm>
            <a:off x="590325" y="4129230"/>
            <a:ext cx="2695575" cy="46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06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444061" y="148425"/>
            <a:ext cx="11411607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DATA</a:t>
            </a:r>
            <a:r>
              <a:rPr lang="en-US" sz="3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PROCESSING</a:t>
            </a:r>
            <a:r>
              <a:rPr lang="en-US" sz="3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AND</a:t>
            </a:r>
            <a:r>
              <a:rPr lang="en-US" sz="3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CONSTRAINTS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837048" y="1672621"/>
            <a:ext cx="5203259" cy="373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Unbalanced dataset with number of negative classes (0) far more outweighing the positive class (1)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0.19% App downloaded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99.81% App not downloaded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1GB dataset still too large for Azure ML </a:t>
            </a:r>
            <a:r>
              <a:rPr lang="en-US" sz="2800" dirty="0">
                <a:latin typeface="Tw Cen MT" panose="020B0602020104020603" pitchFamily="34" charset="0"/>
                <a:sym typeface="Wingdings" panose="05000000000000000000" pitchFamily="2" charset="2"/>
              </a:rPr>
              <a:t> sampling was used</a:t>
            </a:r>
            <a:endParaRPr lang="en-US" sz="2800" dirty="0"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E0A3CC-EA84-46EF-837D-9E400B4AE9D8}"/>
              </a:ext>
            </a:extLst>
          </p:cNvPr>
          <p:cNvGrpSpPr/>
          <p:nvPr/>
        </p:nvGrpSpPr>
        <p:grpSpPr>
          <a:xfrm>
            <a:off x="982030" y="1686591"/>
            <a:ext cx="3876801" cy="3718967"/>
            <a:chOff x="982030" y="1851773"/>
            <a:chExt cx="3876801" cy="3718967"/>
          </a:xfrm>
        </p:grpSpPr>
        <p:pic>
          <p:nvPicPr>
            <p:cNvPr id="7" name="Picture 2" descr="https://www.kaggleusercontent.com/kf/2737179/eyJhbGciOiJkaXIiLCJlbmMiOiJBMTI4Q0JDLUhTMjU2In0..jQYySDLtd8Hjed8l_pLwYw.TsQX9UpDkETtDrgRf_DAyW3CNegelJNGbZL-T9AD3QnwdKequ-L868mLEBZ0iN3buA1xFrGvWOItmQF6HmSG6ZtWdhsJvSm_71Tu0Hef_Mfo4lCLtcEy6g4IXbuGteyZI4NnL5vq54rgKYaa8E5SZA.LZziMAgvmq-IqzkSVBG_Yg/__results___files/__results___19_0.png">
              <a:extLst>
                <a:ext uri="{FF2B5EF4-FFF2-40B4-BE49-F238E27FC236}">
                  <a16:creationId xmlns:a16="http://schemas.microsoft.com/office/drawing/2014/main" id="{07C81A18-8821-469F-9667-C22CDE2902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030" y="1851773"/>
              <a:ext cx="3876801" cy="37189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/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C6289D-C4C2-49BC-9A5E-6100AE50ABB0}"/>
                </a:ext>
              </a:extLst>
            </p:cNvPr>
            <p:cNvSpPr/>
            <p:nvPr/>
          </p:nvSpPr>
          <p:spPr>
            <a:xfrm>
              <a:off x="3291840" y="2247654"/>
              <a:ext cx="1327355" cy="3067665"/>
            </a:xfrm>
            <a:prstGeom prst="rect">
              <a:avLst/>
            </a:prstGeom>
            <a:solidFill>
              <a:srgbClr val="C8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1545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F4876645-6A5F-46AD-98A9-45C338C42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112"/>
            <a:ext cx="10515600" cy="835952"/>
          </a:xfrm>
        </p:spPr>
        <p:txBody>
          <a:bodyPr/>
          <a:lstStyle/>
          <a:p>
            <a:r>
              <a:rPr lang="en-US" dirty="0"/>
              <a:t>WORKING WITH UNBALANCED DATA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57837E8-B7E2-4AA1-B83A-194D69F640CD}"/>
              </a:ext>
            </a:extLst>
          </p:cNvPr>
          <p:cNvSpPr/>
          <p:nvPr/>
        </p:nvSpPr>
        <p:spPr>
          <a:xfrm>
            <a:off x="6707392" y="2853720"/>
            <a:ext cx="768737" cy="330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F7CBB2-DC94-4B5F-9E01-D64D4605AE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3" r="7990"/>
          <a:stretch/>
        </p:blipFill>
        <p:spPr>
          <a:xfrm>
            <a:off x="1759256" y="1095160"/>
            <a:ext cx="2800195" cy="2731201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5C12808-975D-45BF-987E-0F732467FB08}"/>
              </a:ext>
            </a:extLst>
          </p:cNvPr>
          <p:cNvSpPr/>
          <p:nvPr/>
        </p:nvSpPr>
        <p:spPr>
          <a:xfrm>
            <a:off x="447675" y="4202052"/>
            <a:ext cx="5367338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latin typeface="Tw Cen MT" panose="020B0602020104020603" pitchFamily="34" charset="0"/>
              </a:rPr>
              <a:t>SMOTE: </a:t>
            </a:r>
            <a:r>
              <a:rPr lang="en-US" sz="2400" dirty="0">
                <a:latin typeface="Tw Cen MT" panose="020B0602020104020603" pitchFamily="34" charset="0"/>
              </a:rPr>
              <a:t>Synthetic Minority Over Sampling Technique takes a subset of data from the minority class and creates new synthetic similar instances</a:t>
            </a:r>
          </a:p>
          <a:p>
            <a:pPr marL="342900" indent="-342900">
              <a:lnSpc>
                <a:spcPct val="9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Helps balance data &amp; avoid overfitting</a:t>
            </a:r>
          </a:p>
          <a:p>
            <a:pPr marL="342900" indent="-342900">
              <a:lnSpc>
                <a:spcPct val="9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Increased percent of minority class (1)  from 0.19% to 11%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3F8E23-B0FF-4E22-8B39-2432B3EF19E1}"/>
              </a:ext>
            </a:extLst>
          </p:cNvPr>
          <p:cNvSpPr/>
          <p:nvPr/>
        </p:nvSpPr>
        <p:spPr>
          <a:xfrm>
            <a:off x="6296025" y="4206051"/>
            <a:ext cx="5057775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latin typeface="Tw Cen MT" panose="020B0602020104020603" pitchFamily="34" charset="0"/>
              </a:rPr>
              <a:t>Stratified Split </a:t>
            </a:r>
            <a:r>
              <a:rPr lang="en-US" sz="2400" dirty="0">
                <a:latin typeface="Tw Cen MT" panose="020B0602020104020603" pitchFamily="34" charset="0"/>
              </a:rPr>
              <a:t>ensures that the output dataset contains a representative sample of the values in the selected column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Ensures that the random sample does not contain all rows with just 0s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 8% sample used = 80 MB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4B0954B-F723-4070-9084-8479A01CDBD9}"/>
              </a:ext>
            </a:extLst>
          </p:cNvPr>
          <p:cNvSpPr/>
          <p:nvPr/>
        </p:nvSpPr>
        <p:spPr>
          <a:xfrm>
            <a:off x="930536" y="2402290"/>
            <a:ext cx="726089" cy="334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63B7EA-6B59-4B30-BBED-748FD5862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551" y="1156722"/>
            <a:ext cx="2741984" cy="2825671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6D6B39A5-7F8E-4109-AE80-8E1773D50A81}"/>
              </a:ext>
            </a:extLst>
          </p:cNvPr>
          <p:cNvSpPr/>
          <p:nvPr/>
        </p:nvSpPr>
        <p:spPr>
          <a:xfrm>
            <a:off x="6707392" y="1994272"/>
            <a:ext cx="768737" cy="330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315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2F2F2F"/>
      </a:dk2>
      <a:lt2>
        <a:srgbClr val="E6E6E6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000000"/>
      </a:accent5>
      <a:accent6>
        <a:srgbClr val="D83B01"/>
      </a:accent6>
      <a:hlink>
        <a:srgbClr val="D83B01"/>
      </a:hlink>
      <a:folHlink>
        <a:srgbClr val="D83B0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ffee Shop Business Pitch Deck" id="{DC3D4A70-E800-4C21-B572-75CCA82695CD}" vid="{45DC29CB-C6FD-4AFA-9C79-6C65DB4D22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7" ma:contentTypeDescription="Create a new document." ma:contentTypeScope="" ma:versionID="2e6b4392e6a60142131b061c79ad0e94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3e0c474f61fa017686f1489b30c34ab9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07BF27-CA4E-4D28-8C8C-649FEE679D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73E150-6BC3-467B-9B51-FF3AEE6AB9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0AE9A0-2915-4C09-A615-115A89D2E2E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ef88797d-310b-4d46-ad9c-0c23fa0c8d45"/>
    <ds:schemaRef ds:uri="http://purl.org/dc/elements/1.1/"/>
    <ds:schemaRef ds:uri="http://schemas.microsoft.com/office/2006/metadata/properties"/>
    <ds:schemaRef ds:uri="876de33e-aaa5-4507-9b92-b84e676ded0d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Coffee Shop Business Pitch Deck</Template>
  <TotalTime>1409</TotalTime>
  <Words>1223</Words>
  <Application>Microsoft Office PowerPoint</Application>
  <PresentationFormat>Widescreen</PresentationFormat>
  <Paragraphs>295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Calibri</vt:lpstr>
      <vt:lpstr>FFDINWebPro</vt:lpstr>
      <vt:lpstr>Lato</vt:lpstr>
      <vt:lpstr>Lato Black</vt:lpstr>
      <vt:lpstr>Roboto Condensed Light</vt:lpstr>
      <vt:lpstr>Segoe UI Light</vt:lpstr>
      <vt:lpstr>Tw Cen MT</vt:lpstr>
      <vt:lpstr>Tw Cen MT Condensed</vt:lpstr>
      <vt:lpstr>Wingdings</vt:lpstr>
      <vt:lpstr>Office Theme</vt:lpstr>
      <vt:lpstr>PowerPoint Presentation</vt:lpstr>
      <vt:lpstr>PowerPoint Presentation</vt:lpstr>
      <vt:lpstr>PowerPoint Presentation</vt:lpstr>
      <vt:lpstr>DATASET DETAILS</vt:lpstr>
      <vt:lpstr>DATASET DETAILS</vt:lpstr>
      <vt:lpstr>DATASET DETAILS</vt:lpstr>
      <vt:lpstr>PowerPoint Presentation</vt:lpstr>
      <vt:lpstr>PowerPoint Presentation</vt:lpstr>
      <vt:lpstr>WORKING WITH UNBALANCED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</dc:creator>
  <cp:lastModifiedBy>Maria</cp:lastModifiedBy>
  <cp:revision>109</cp:revision>
  <dcterms:created xsi:type="dcterms:W3CDTF">2018-05-08T00:19:26Z</dcterms:created>
  <dcterms:modified xsi:type="dcterms:W3CDTF">2018-05-10T19:46:32Z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v-prabic@microsoft.com</vt:lpwstr>
  </property>
  <property fmtid="{D5CDD505-2E9C-101B-9397-08002B2CF9AE}" pid="6" name="MSIP_Label_f42aa342-8706-4288-bd11-ebb85995028c_SetDate">
    <vt:lpwstr>2018-01-11T00:31:06.4918337Z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