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62" r:id="rId1"/>
  </p:sldMasterIdLst>
  <p:notesMasterIdLst>
    <p:notesMasterId r:id="rId67"/>
  </p:notesMasterIdLst>
  <p:handoutMasterIdLst>
    <p:handoutMasterId r:id="rId68"/>
  </p:handoutMasterIdLst>
  <p:sldIdLst>
    <p:sldId id="256" r:id="rId2"/>
    <p:sldId id="302" r:id="rId3"/>
    <p:sldId id="303" r:id="rId4"/>
    <p:sldId id="257" r:id="rId5"/>
    <p:sldId id="259" r:id="rId6"/>
    <p:sldId id="258" r:id="rId7"/>
    <p:sldId id="261" r:id="rId8"/>
    <p:sldId id="291" r:id="rId9"/>
    <p:sldId id="292" r:id="rId10"/>
    <p:sldId id="310" r:id="rId11"/>
    <p:sldId id="311" r:id="rId12"/>
    <p:sldId id="293" r:id="rId13"/>
    <p:sldId id="296" r:id="rId14"/>
    <p:sldId id="297" r:id="rId15"/>
    <p:sldId id="298" r:id="rId16"/>
    <p:sldId id="304" r:id="rId17"/>
    <p:sldId id="268" r:id="rId18"/>
    <p:sldId id="260" r:id="rId19"/>
    <p:sldId id="265" r:id="rId20"/>
    <p:sldId id="267" r:id="rId21"/>
    <p:sldId id="273" r:id="rId22"/>
    <p:sldId id="269" r:id="rId23"/>
    <p:sldId id="264" r:id="rId24"/>
    <p:sldId id="270" r:id="rId25"/>
    <p:sldId id="266" r:id="rId26"/>
    <p:sldId id="274" r:id="rId27"/>
    <p:sldId id="275" r:id="rId28"/>
    <p:sldId id="316" r:id="rId29"/>
    <p:sldId id="279" r:id="rId30"/>
    <p:sldId id="277" r:id="rId31"/>
    <p:sldId id="280" r:id="rId32"/>
    <p:sldId id="272" r:id="rId33"/>
    <p:sldId id="281" r:id="rId34"/>
    <p:sldId id="284" r:id="rId35"/>
    <p:sldId id="285" r:id="rId36"/>
    <p:sldId id="282" r:id="rId37"/>
    <p:sldId id="286" r:id="rId38"/>
    <p:sldId id="283" r:id="rId39"/>
    <p:sldId id="289" r:id="rId40"/>
    <p:sldId id="287" r:id="rId41"/>
    <p:sldId id="290" r:id="rId42"/>
    <p:sldId id="323" r:id="rId43"/>
    <p:sldId id="324" r:id="rId44"/>
    <p:sldId id="325" r:id="rId45"/>
    <p:sldId id="329" r:id="rId46"/>
    <p:sldId id="299" r:id="rId47"/>
    <p:sldId id="308" r:id="rId48"/>
    <p:sldId id="309" r:id="rId49"/>
    <p:sldId id="330" r:id="rId50"/>
    <p:sldId id="312" r:id="rId51"/>
    <p:sldId id="313" r:id="rId52"/>
    <p:sldId id="314" r:id="rId53"/>
    <p:sldId id="331" r:id="rId54"/>
    <p:sldId id="317" r:id="rId55"/>
    <p:sldId id="318" r:id="rId56"/>
    <p:sldId id="319" r:id="rId57"/>
    <p:sldId id="332" r:id="rId58"/>
    <p:sldId id="327" r:id="rId59"/>
    <p:sldId id="328" r:id="rId60"/>
    <p:sldId id="333" r:id="rId61"/>
    <p:sldId id="335" r:id="rId62"/>
    <p:sldId id="300" r:id="rId63"/>
    <p:sldId id="305" r:id="rId64"/>
    <p:sldId id="307" r:id="rId65"/>
    <p:sldId id="306"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6ECDB-AD0A-47BC-926D-1CC970027F00}" v="1307" dt="2024-04-17T16:42:28.229"/>
    <p1510:client id="{1FD4BB61-BE7B-4BCA-98C1-CB322E05FF64}" v="572" dt="2024-04-17T10:37:50.005"/>
    <p1510:client id="{26F5CF3F-EC3F-4805-8184-65C60E5ECD58}" v="1" dt="2024-04-17T17:23:10.169"/>
    <p1510:client id="{31FE0EE1-5EFC-4821-93F8-F20B65A0336A}" v="127" dt="2024-04-17T17:58:45.603"/>
    <p1510:client id="{3DCA8968-83D3-49F6-B18E-100E1C8C4280}" v="576" dt="2024-04-17T17:59:57.947"/>
    <p1510:client id="{6B0494D4-A0B3-4904-BCFB-49A51EFCC9A4}" v="231" dt="2024-04-16T17:34:55.074"/>
    <p1510:client id="{6FE6E763-E989-4474-BB47-ADA6D99D0FFC}" v="12" dt="2024-04-17T15:17:34.388"/>
    <p1510:client id="{76CF1281-EA20-4D43-BABA-A34D7841284F}" v="392" dt="2024-04-16T19:25:04.474"/>
    <p1510:client id="{772F60F4-28AC-45B5-83B7-494A88A68ECF}" v="761" dt="2024-04-17T09:29:41.417"/>
    <p1510:client id="{79C4ABC2-B640-4228-A936-0B00386C6329}" v="11" dt="2024-04-17T13:14:25.331"/>
    <p1510:client id="{7E1D3DE4-E093-4318-9499-5494A585A73B}" v="117" dt="2024-04-17T11:49:42.287"/>
    <p1510:client id="{7FF8B6B4-963B-4A5F-B1C2-3E65D369CB08}" v="60" dt="2024-04-17T09:07:22.493"/>
    <p1510:client id="{84950999-C593-4D92-8222-9F584884931A}" v="31" dt="2024-04-17T16:59:51.776"/>
    <p1510:client id="{85E9C74C-17A9-49F6-B44D-51836277C791}" v="287" dt="2024-04-17T13:58:05.016"/>
    <p1510:client id="{B601BF35-8515-4523-9FA8-EE0DF88835F7}" v="7" dt="2024-04-16T18:23:45.602"/>
    <p1510:client id="{C22CBF99-90FF-4545-83C0-4B992AD4659D}" v="1014" dt="2024-04-17T12:11:03.096"/>
    <p1510:client id="{D01459B9-8749-426B-A88C-640B973D9879}" v="1450" dt="2024-04-17T16:32:03.827"/>
    <p1510:client id="{D1702438-A31D-453F-8D3C-C21B008EAEF8}" v="48" dt="2024-04-17T17:28:16.117"/>
    <p1510:client id="{E0FF4410-D99A-4620-914D-7C007174DC18}" v="1095" dt="2024-04-17T17:14:56.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8AEE60-46BA-F497-F2D9-B28DBE9180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1177874-19EB-8D5A-F305-76F2BB9579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788C32-7B58-40A8-9B2D-3825B4B185A1}" type="datetimeFigureOut">
              <a:rPr lang="en-IN" smtClean="0"/>
              <a:t>17-04-2024</a:t>
            </a:fld>
            <a:endParaRPr lang="en-IN"/>
          </a:p>
        </p:txBody>
      </p:sp>
      <p:sp>
        <p:nvSpPr>
          <p:cNvPr id="4" name="Footer Placeholder 3">
            <a:extLst>
              <a:ext uri="{FF2B5EF4-FFF2-40B4-BE49-F238E27FC236}">
                <a16:creationId xmlns:a16="http://schemas.microsoft.com/office/drawing/2014/main" id="{78D8B9D0-FDE0-8F24-9B8D-F7448F08F0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53E0CA2-191C-CC96-A463-5DA0A8E02F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F4CC35-8C23-4061-B7E6-4177E8FB635C}" type="slidenum">
              <a:rPr lang="en-IN" smtClean="0"/>
              <a:t>‹#›</a:t>
            </a:fld>
            <a:endParaRPr lang="en-IN"/>
          </a:p>
        </p:txBody>
      </p:sp>
    </p:spTree>
    <p:extLst>
      <p:ext uri="{BB962C8B-B14F-4D97-AF65-F5344CB8AC3E}">
        <p14:creationId xmlns:p14="http://schemas.microsoft.com/office/powerpoint/2010/main" val="31021635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41393-193B-411C-A19F-9A7627A8E29F}"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A8839-0161-4EAC-94FB-71D5855FBB2B}" type="slidenum">
              <a:rPr lang="en-IN" smtClean="0"/>
              <a:t>‹#›</a:t>
            </a:fld>
            <a:endParaRPr lang="en-IN"/>
          </a:p>
        </p:txBody>
      </p:sp>
    </p:spTree>
    <p:extLst>
      <p:ext uri="{BB962C8B-B14F-4D97-AF65-F5344CB8AC3E}">
        <p14:creationId xmlns:p14="http://schemas.microsoft.com/office/powerpoint/2010/main" val="15881517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4/17/2024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3913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207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4/17/2024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9445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114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1898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6297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678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44303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481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21082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404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4/17/2024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1602624"/>
      </p:ext>
    </p:extLst>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mc:AlternateContent xmlns:mc="http://schemas.openxmlformats.org/markup-compatibility/2006">
    <mc:Choice xmlns:p14="http://schemas.microsoft.com/office/powerpoint/2010/main" Requires="p14">
      <p:transition p14:dur="200">
        <p:cut/>
      </p:transition>
    </mc:Choice>
    <mc:Fallback>
      <p:transition>
        <p:cut/>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A62D-F3E8-1DA2-8E01-ED850094F621}"/>
              </a:ext>
            </a:extLst>
          </p:cNvPr>
          <p:cNvSpPr>
            <a:spLocks noGrp="1"/>
          </p:cNvSpPr>
          <p:nvPr>
            <p:ph type="title"/>
          </p:nvPr>
        </p:nvSpPr>
        <p:spPr>
          <a:xfrm>
            <a:off x="581193" y="3261624"/>
            <a:ext cx="11029615" cy="589265"/>
          </a:xfrm>
        </p:spPr>
        <p:txBody>
          <a:bodyPr>
            <a:normAutofit fontScale="90000"/>
          </a:bodyPr>
          <a:lstStyle/>
          <a:p>
            <a:pPr algn="ctr"/>
            <a:r>
              <a:rPr lang="en-IN" sz="5200" b="1">
                <a:solidFill>
                  <a:schemeClr val="tx1"/>
                </a:solidFill>
                <a:ea typeface="+mj-lt"/>
                <a:cs typeface="+mj-lt"/>
              </a:rPr>
              <a:t>Polar Codes</a:t>
            </a:r>
            <a:br>
              <a:rPr lang="en-IN" sz="5200" b="1">
                <a:ea typeface="+mj-lt"/>
                <a:cs typeface="+mj-lt"/>
              </a:rPr>
            </a:br>
            <a:r>
              <a:rPr lang="en-IN" sz="3200" b="1">
                <a:solidFill>
                  <a:schemeClr val="tx1"/>
                </a:solidFill>
                <a:cs typeface="Calibri Light" panose="020F0302020204030204"/>
              </a:rPr>
              <a:t>Group – 6(2)</a:t>
            </a:r>
            <a:endParaRPr lang="en-US" sz="3200">
              <a:solidFill>
                <a:schemeClr val="tx1"/>
              </a:solidFill>
              <a:cs typeface="Calibri Light" panose="020F0302020204030204"/>
            </a:endParaRPr>
          </a:p>
        </p:txBody>
      </p:sp>
      <p:sp>
        <p:nvSpPr>
          <p:cNvPr id="3" name="Subtitle 2">
            <a:extLst>
              <a:ext uri="{FF2B5EF4-FFF2-40B4-BE49-F238E27FC236}">
                <a16:creationId xmlns:a16="http://schemas.microsoft.com/office/drawing/2014/main" id="{DE633F71-E04F-D857-241F-061A8DC42BB3}"/>
              </a:ext>
            </a:extLst>
          </p:cNvPr>
          <p:cNvSpPr>
            <a:spLocks noGrp="1"/>
          </p:cNvSpPr>
          <p:nvPr>
            <p:ph type="body" idx="1"/>
          </p:nvPr>
        </p:nvSpPr>
        <p:spPr/>
        <p:txBody>
          <a:bodyPr vert="horz" lIns="91440" tIns="45720" rIns="91440" bIns="45720" rtlCol="0">
            <a:normAutofit/>
          </a:bodyPr>
          <a:lstStyle/>
          <a:p>
            <a:pPr algn="ctr"/>
            <a:r>
              <a:rPr lang="en-IN" sz="2000">
                <a:solidFill>
                  <a:schemeClr val="bg1"/>
                </a:solidFill>
                <a:ea typeface="+mn-lt"/>
                <a:cs typeface="+mn-lt"/>
              </a:rPr>
              <a:t>Group 6(2)</a:t>
            </a:r>
            <a:endParaRPr lang="en-US" sz="2000">
              <a:solidFill>
                <a:schemeClr val="bg1"/>
              </a:solidFill>
            </a:endParaRPr>
          </a:p>
          <a:p>
            <a:pPr algn="ctr"/>
            <a:endParaRPr lang="en-IN">
              <a:solidFill>
                <a:schemeClr val="tx2"/>
              </a:solidFill>
              <a:cs typeface="Calibri"/>
            </a:endParaRPr>
          </a:p>
        </p:txBody>
      </p:sp>
    </p:spTree>
    <p:extLst>
      <p:ext uri="{BB962C8B-B14F-4D97-AF65-F5344CB8AC3E}">
        <p14:creationId xmlns:p14="http://schemas.microsoft.com/office/powerpoint/2010/main" val="614730227"/>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286E-BFC2-8770-7336-24C960461004}"/>
              </a:ext>
            </a:extLst>
          </p:cNvPr>
          <p:cNvSpPr>
            <a:spLocks noGrp="1"/>
          </p:cNvSpPr>
          <p:nvPr>
            <p:ph type="title"/>
          </p:nvPr>
        </p:nvSpPr>
        <p:spPr>
          <a:xfrm>
            <a:off x="581192" y="702156"/>
            <a:ext cx="11029616" cy="829073"/>
          </a:xfrm>
        </p:spPr>
        <p:txBody>
          <a:bodyPr/>
          <a:lstStyle/>
          <a:p>
            <a:pPr algn="ctr"/>
            <a:r>
              <a:rPr lang="en-US" sz="4000" b="1" err="1"/>
              <a:t>UnSorted</a:t>
            </a:r>
            <a:r>
              <a:rPr lang="en-US" sz="4000" b="1"/>
              <a:t> values</a:t>
            </a:r>
          </a:p>
        </p:txBody>
      </p:sp>
      <p:pic>
        <p:nvPicPr>
          <p:cNvPr id="4" name="Content Placeholder 3" descr="A graph of blue dots&#10;&#10;Description automatically generated">
            <a:extLst>
              <a:ext uri="{FF2B5EF4-FFF2-40B4-BE49-F238E27FC236}">
                <a16:creationId xmlns:a16="http://schemas.microsoft.com/office/drawing/2014/main" id="{9B98ECA2-371E-D095-3030-F3BF349E75D3}"/>
              </a:ext>
            </a:extLst>
          </p:cNvPr>
          <p:cNvPicPr>
            <a:picLocks noGrp="1" noChangeAspect="1"/>
          </p:cNvPicPr>
          <p:nvPr>
            <p:ph idx="1"/>
          </p:nvPr>
        </p:nvPicPr>
        <p:blipFill>
          <a:blip r:embed="rId2"/>
          <a:stretch>
            <a:fillRect/>
          </a:stretch>
        </p:blipFill>
        <p:spPr>
          <a:xfrm>
            <a:off x="3318443" y="2159844"/>
            <a:ext cx="5330028" cy="3996000"/>
          </a:xfrm>
        </p:spPr>
      </p:pic>
    </p:spTree>
    <p:extLst>
      <p:ext uri="{BB962C8B-B14F-4D97-AF65-F5344CB8AC3E}">
        <p14:creationId xmlns:p14="http://schemas.microsoft.com/office/powerpoint/2010/main" val="362558473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4FF0-2DFA-B079-EF56-AF8DBFD4D435}"/>
              </a:ext>
            </a:extLst>
          </p:cNvPr>
          <p:cNvSpPr>
            <a:spLocks noGrp="1"/>
          </p:cNvSpPr>
          <p:nvPr>
            <p:ph type="title"/>
          </p:nvPr>
        </p:nvSpPr>
        <p:spPr>
          <a:xfrm>
            <a:off x="581192" y="702156"/>
            <a:ext cx="11029616" cy="859861"/>
          </a:xfrm>
        </p:spPr>
        <p:txBody>
          <a:bodyPr>
            <a:normAutofit/>
          </a:bodyPr>
          <a:lstStyle/>
          <a:p>
            <a:pPr algn="ctr"/>
            <a:r>
              <a:rPr lang="en-US" sz="4000" b="1"/>
              <a:t>Sorted values</a:t>
            </a:r>
            <a:endParaRPr lang="en-US" b="1"/>
          </a:p>
        </p:txBody>
      </p:sp>
      <p:pic>
        <p:nvPicPr>
          <p:cNvPr id="4" name="Content Placeholder 3" descr="A graph of a channel&#10;&#10;Description automatically generated">
            <a:extLst>
              <a:ext uri="{FF2B5EF4-FFF2-40B4-BE49-F238E27FC236}">
                <a16:creationId xmlns:a16="http://schemas.microsoft.com/office/drawing/2014/main" id="{823B3581-CB37-040D-7E30-5A7D2BF81C24}"/>
              </a:ext>
            </a:extLst>
          </p:cNvPr>
          <p:cNvPicPr>
            <a:picLocks noGrp="1" noChangeAspect="1"/>
          </p:cNvPicPr>
          <p:nvPr>
            <p:ph idx="1"/>
          </p:nvPr>
        </p:nvPicPr>
        <p:blipFill>
          <a:blip r:embed="rId2"/>
          <a:stretch>
            <a:fillRect/>
          </a:stretch>
        </p:blipFill>
        <p:spPr>
          <a:xfrm>
            <a:off x="2720152" y="1857224"/>
            <a:ext cx="6690119" cy="5002181"/>
          </a:xfrm>
        </p:spPr>
      </p:pic>
    </p:spTree>
    <p:extLst>
      <p:ext uri="{BB962C8B-B14F-4D97-AF65-F5344CB8AC3E}">
        <p14:creationId xmlns:p14="http://schemas.microsoft.com/office/powerpoint/2010/main" val="2303262647"/>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89A4-31CB-1FED-BBA7-DCF8123E61B5}"/>
              </a:ext>
            </a:extLst>
          </p:cNvPr>
          <p:cNvSpPr>
            <a:spLocks noGrp="1"/>
          </p:cNvSpPr>
          <p:nvPr>
            <p:ph type="title"/>
          </p:nvPr>
        </p:nvSpPr>
        <p:spPr>
          <a:xfrm>
            <a:off x="838200" y="365125"/>
            <a:ext cx="10515600" cy="1598256"/>
          </a:xfrm>
        </p:spPr>
        <p:txBody>
          <a:bodyPr/>
          <a:lstStyle/>
          <a:p>
            <a:pPr algn="ctr"/>
            <a:r>
              <a:rPr lang="en-US" sz="3200" b="1">
                <a:cs typeface="Calibri Light"/>
              </a:rPr>
              <a:t>For BEC Channel Polar Construction</a:t>
            </a:r>
            <a:endParaRPr lang="en-US" sz="3200"/>
          </a:p>
          <a:p>
            <a:endParaRPr lang="en-US">
              <a:cs typeface="Calibri Light"/>
            </a:endParaRPr>
          </a:p>
        </p:txBody>
      </p:sp>
      <p:sp>
        <p:nvSpPr>
          <p:cNvPr id="3" name="Content Placeholder 2">
            <a:extLst>
              <a:ext uri="{FF2B5EF4-FFF2-40B4-BE49-F238E27FC236}">
                <a16:creationId xmlns:a16="http://schemas.microsoft.com/office/drawing/2014/main" id="{8C758E1C-65E7-FF2D-243A-BB687EE72D75}"/>
              </a:ext>
            </a:extLst>
          </p:cNvPr>
          <p:cNvSpPr>
            <a:spLocks noGrp="1"/>
          </p:cNvSpPr>
          <p:nvPr>
            <p:ph idx="1"/>
          </p:nvPr>
        </p:nvSpPr>
        <p:spPr>
          <a:xfrm>
            <a:off x="838200" y="2320430"/>
            <a:ext cx="10515600" cy="4287563"/>
          </a:xfrm>
        </p:spPr>
        <p:txBody>
          <a:bodyPr vert="horz" lIns="91440" tIns="45720" rIns="91440" bIns="45720" rtlCol="0" anchor="t">
            <a:normAutofit/>
          </a:bodyPr>
          <a:lstStyle/>
          <a:p>
            <a:pPr marL="305435" indent="-305435"/>
            <a:r>
              <a:rPr lang="en-US">
                <a:ea typeface="+mn-lt"/>
                <a:cs typeface="+mn-lt"/>
              </a:rPr>
              <a:t>The calculation formula of Bhattacharyya parameter for BEC is defined as:</a:t>
            </a:r>
            <a:endParaRPr lang="en-US"/>
          </a:p>
          <a:p>
            <a:pPr marL="305435" indent="-305435"/>
            <a:r>
              <a:rPr lang="en-US">
                <a:ea typeface="+mn-lt"/>
                <a:cs typeface="+mn-lt"/>
              </a:rPr>
              <a:t>Z(W</a:t>
            </a:r>
            <a:r>
              <a:rPr lang="en-US" baseline="-25000">
                <a:ea typeface="+mn-lt"/>
                <a:cs typeface="+mn-lt"/>
              </a:rPr>
              <a:t>2N </a:t>
            </a:r>
            <a:r>
              <a:rPr lang="en-US" baseline="30000">
                <a:ea typeface="+mn-lt"/>
                <a:cs typeface="+mn-lt"/>
              </a:rPr>
              <a:t>(2i-1)</a:t>
            </a:r>
            <a:r>
              <a:rPr lang="en-US">
                <a:ea typeface="+mn-lt"/>
                <a:cs typeface="+mn-lt"/>
              </a:rPr>
              <a:t>)</a:t>
            </a:r>
            <a:r>
              <a:rPr lang="en-US" baseline="30000">
                <a:ea typeface="+mn-lt"/>
                <a:cs typeface="+mn-lt"/>
              </a:rPr>
              <a:t>   </a:t>
            </a:r>
            <a:r>
              <a:rPr lang="en-US">
                <a:ea typeface="+mn-lt"/>
                <a:cs typeface="+mn-lt"/>
              </a:rPr>
              <a:t>= 2Z(W</a:t>
            </a:r>
            <a:r>
              <a:rPr lang="en-US" baseline="-25000">
                <a:ea typeface="+mn-lt"/>
                <a:cs typeface="+mn-lt"/>
              </a:rPr>
              <a:t>N </a:t>
            </a:r>
            <a:r>
              <a:rPr lang="en-US" baseline="30000">
                <a:ea typeface="+mn-lt"/>
                <a:cs typeface="+mn-lt"/>
              </a:rPr>
              <a:t>(</a:t>
            </a:r>
            <a:r>
              <a:rPr lang="en-US" baseline="30000" err="1">
                <a:ea typeface="+mn-lt"/>
                <a:cs typeface="+mn-lt"/>
              </a:rPr>
              <a:t>i</a:t>
            </a:r>
            <a:r>
              <a:rPr lang="en-US" baseline="30000">
                <a:ea typeface="+mn-lt"/>
                <a:cs typeface="+mn-lt"/>
              </a:rPr>
              <a:t>)</a:t>
            </a:r>
            <a:r>
              <a:rPr lang="en-US">
                <a:ea typeface="+mn-lt"/>
                <a:cs typeface="+mn-lt"/>
              </a:rPr>
              <a:t>) - Z(W</a:t>
            </a:r>
            <a:r>
              <a:rPr lang="en-US" baseline="-25000">
                <a:ea typeface="+mn-lt"/>
                <a:cs typeface="+mn-lt"/>
              </a:rPr>
              <a:t>N </a:t>
            </a:r>
            <a:r>
              <a:rPr lang="en-US" baseline="30000">
                <a:ea typeface="+mn-lt"/>
                <a:cs typeface="+mn-lt"/>
              </a:rPr>
              <a:t>(</a:t>
            </a:r>
            <a:r>
              <a:rPr lang="en-US" baseline="30000" err="1">
                <a:ea typeface="+mn-lt"/>
                <a:cs typeface="+mn-lt"/>
              </a:rPr>
              <a:t>i</a:t>
            </a:r>
            <a:r>
              <a:rPr lang="en-US" baseline="30000">
                <a:ea typeface="+mn-lt"/>
                <a:cs typeface="+mn-lt"/>
              </a:rPr>
              <a:t>)</a:t>
            </a:r>
            <a:r>
              <a:rPr lang="en-US">
                <a:ea typeface="+mn-lt"/>
                <a:cs typeface="+mn-lt"/>
              </a:rPr>
              <a:t>)</a:t>
            </a:r>
            <a:r>
              <a:rPr lang="en-US" baseline="30000">
                <a:ea typeface="+mn-lt"/>
                <a:cs typeface="+mn-lt"/>
              </a:rPr>
              <a:t>2</a:t>
            </a:r>
            <a:endParaRPr lang="en-US">
              <a:ea typeface="+mn-lt"/>
              <a:cs typeface="+mn-lt"/>
            </a:endParaRPr>
          </a:p>
          <a:p>
            <a:pPr marL="305435" indent="-305435"/>
            <a:r>
              <a:rPr lang="en-US">
                <a:ea typeface="+mn-lt"/>
                <a:cs typeface="+mn-lt"/>
              </a:rPr>
              <a:t>Z(W</a:t>
            </a:r>
            <a:r>
              <a:rPr lang="en-US" baseline="-25000">
                <a:ea typeface="+mn-lt"/>
                <a:cs typeface="+mn-lt"/>
              </a:rPr>
              <a:t>2N</a:t>
            </a:r>
            <a:r>
              <a:rPr lang="en-US">
                <a:ea typeface="+mn-lt"/>
                <a:cs typeface="+mn-lt"/>
              </a:rPr>
              <a:t> </a:t>
            </a:r>
            <a:r>
              <a:rPr lang="en-US" baseline="30000">
                <a:ea typeface="+mn-lt"/>
                <a:cs typeface="+mn-lt"/>
              </a:rPr>
              <a:t>(2i)</a:t>
            </a:r>
            <a:r>
              <a:rPr lang="en-US">
                <a:ea typeface="+mn-lt"/>
                <a:cs typeface="+mn-lt"/>
              </a:rPr>
              <a:t>)  = Z(W</a:t>
            </a:r>
            <a:r>
              <a:rPr lang="en-US" baseline="-25000">
                <a:ea typeface="+mn-lt"/>
                <a:cs typeface="+mn-lt"/>
              </a:rPr>
              <a:t>N </a:t>
            </a:r>
            <a:r>
              <a:rPr lang="en-US" baseline="30000">
                <a:ea typeface="+mn-lt"/>
                <a:cs typeface="+mn-lt"/>
              </a:rPr>
              <a:t>(</a:t>
            </a:r>
            <a:r>
              <a:rPr lang="en-US" baseline="30000" err="1">
                <a:ea typeface="+mn-lt"/>
                <a:cs typeface="+mn-lt"/>
              </a:rPr>
              <a:t>i</a:t>
            </a:r>
            <a:r>
              <a:rPr lang="en-US" baseline="30000">
                <a:ea typeface="+mn-lt"/>
                <a:cs typeface="+mn-lt"/>
              </a:rPr>
              <a:t>)</a:t>
            </a:r>
            <a:r>
              <a:rPr lang="en-US">
                <a:ea typeface="+mn-lt"/>
                <a:cs typeface="+mn-lt"/>
              </a:rPr>
              <a:t>)</a:t>
            </a:r>
            <a:r>
              <a:rPr lang="en-US" baseline="30000">
                <a:ea typeface="+mn-lt"/>
                <a:cs typeface="+mn-lt"/>
              </a:rPr>
              <a:t>2</a:t>
            </a:r>
            <a:endParaRPr lang="en-US">
              <a:ea typeface="+mn-lt"/>
              <a:cs typeface="+mn-lt"/>
            </a:endParaRPr>
          </a:p>
          <a:p>
            <a:pPr marL="305435" indent="-305435"/>
            <a:r>
              <a:rPr lang="en-US">
                <a:ea typeface="+mn-lt"/>
                <a:cs typeface="+mn-lt"/>
              </a:rPr>
              <a:t>We have the relation between Bhattacharyya parameter and Channel Capacity,</a:t>
            </a:r>
          </a:p>
          <a:p>
            <a:pPr marL="305435" indent="-305435"/>
            <a:endParaRPr lang="en-US">
              <a:ea typeface="+mn-lt"/>
              <a:cs typeface="+mn-lt"/>
            </a:endParaRPr>
          </a:p>
          <a:p>
            <a:pPr marL="0" indent="0">
              <a:buNone/>
            </a:pPr>
            <a:endParaRPr lang="en-US">
              <a:ea typeface="+mn-lt"/>
              <a:cs typeface="+mn-lt"/>
            </a:endParaRPr>
          </a:p>
          <a:p>
            <a:pPr marL="305435" indent="-305435"/>
            <a:r>
              <a:rPr lang="en-US">
                <a:ea typeface="+mn-lt"/>
                <a:cs typeface="+mn-lt"/>
              </a:rPr>
              <a:t>Here, we select those bits whose Bhattacharyya parameter is smaller to transmit information bits.</a:t>
            </a:r>
          </a:p>
          <a:p>
            <a:pPr marL="305435" indent="-305435"/>
            <a:r>
              <a:rPr lang="en-US">
                <a:ea typeface="+mn-lt"/>
                <a:cs typeface="+mn-lt"/>
              </a:rPr>
              <a:t>We can calculate, Bhattacharyya parameters of complementary channel erasure probability according to complementarity and complete the selection of information bits and frozen bits.</a:t>
            </a:r>
          </a:p>
        </p:txBody>
      </p:sp>
      <p:pic>
        <p:nvPicPr>
          <p:cNvPr id="6" name="Picture 5">
            <a:extLst>
              <a:ext uri="{FF2B5EF4-FFF2-40B4-BE49-F238E27FC236}">
                <a16:creationId xmlns:a16="http://schemas.microsoft.com/office/drawing/2014/main" id="{97D1BABC-158F-7560-5960-1221A372504A}"/>
              </a:ext>
            </a:extLst>
          </p:cNvPr>
          <p:cNvPicPr>
            <a:picLocks noChangeAspect="1"/>
          </p:cNvPicPr>
          <p:nvPr/>
        </p:nvPicPr>
        <p:blipFill>
          <a:blip r:embed="rId2"/>
          <a:stretch>
            <a:fillRect/>
          </a:stretch>
        </p:blipFill>
        <p:spPr>
          <a:xfrm>
            <a:off x="4132854" y="3994164"/>
            <a:ext cx="2983004" cy="722218"/>
          </a:xfrm>
          <a:prstGeom prst="rect">
            <a:avLst/>
          </a:prstGeom>
        </p:spPr>
      </p:pic>
      <p:sp>
        <p:nvSpPr>
          <p:cNvPr id="4" name="TextBox 3">
            <a:extLst>
              <a:ext uri="{FF2B5EF4-FFF2-40B4-BE49-F238E27FC236}">
                <a16:creationId xmlns:a16="http://schemas.microsoft.com/office/drawing/2014/main" id="{2B1F1058-E6CF-8A81-E70F-B03ACD367F65}"/>
              </a:ext>
            </a:extLst>
          </p:cNvPr>
          <p:cNvSpPr txBox="1"/>
          <p:nvPr/>
        </p:nvSpPr>
        <p:spPr>
          <a:xfrm>
            <a:off x="1043214" y="6213928"/>
            <a:ext cx="61782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credits : this image of equation is taken from our report.</a:t>
            </a:r>
          </a:p>
          <a:p>
            <a:pPr algn="l"/>
            <a:endParaRPr lang="en-US"/>
          </a:p>
        </p:txBody>
      </p:sp>
    </p:spTree>
    <p:extLst>
      <p:ext uri="{BB962C8B-B14F-4D97-AF65-F5344CB8AC3E}">
        <p14:creationId xmlns:p14="http://schemas.microsoft.com/office/powerpoint/2010/main" val="1854580647"/>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50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B7619-7134-8A62-B382-C5AD5B513F1A}"/>
              </a:ext>
            </a:extLst>
          </p:cNvPr>
          <p:cNvSpPr>
            <a:spLocks noGrp="1"/>
          </p:cNvSpPr>
          <p:nvPr>
            <p:ph idx="1"/>
          </p:nvPr>
        </p:nvSpPr>
        <p:spPr>
          <a:xfrm>
            <a:off x="838200" y="714545"/>
            <a:ext cx="10515600" cy="5847266"/>
          </a:xfrm>
        </p:spPr>
        <p:txBody>
          <a:bodyPr vert="horz" lIns="91440" tIns="45720" rIns="91440" bIns="45720" rtlCol="0" anchor="t">
            <a:normAutofit/>
          </a:bodyPr>
          <a:lstStyle/>
          <a:p>
            <a:pPr marL="305435" indent="-305435"/>
            <a:endParaRPr lang="en-GB">
              <a:cs typeface="Calibri"/>
            </a:endParaRPr>
          </a:p>
          <a:p>
            <a:pPr marL="0" indent="0">
              <a:buNone/>
            </a:pPr>
            <a:r>
              <a:rPr lang="en-GB" sz="2400" b="1">
                <a:solidFill>
                  <a:schemeClr val="bg1"/>
                </a:solidFill>
                <a:cs typeface="Calibri"/>
              </a:rPr>
              <a:t>   </a:t>
            </a:r>
            <a:r>
              <a:rPr lang="en-GB" sz="2000" b="1">
                <a:solidFill>
                  <a:schemeClr val="bg1"/>
                </a:solidFill>
                <a:cs typeface="Calibri"/>
              </a:rPr>
              <a:t>THE COMPLEMENTARY CHANNEL ERASURE PROBABILITY IS AS FOLLOWS:</a:t>
            </a:r>
            <a:endParaRPr lang="en-GB" sz="2000" b="1">
              <a:solidFill>
                <a:schemeClr val="bg1"/>
              </a:solidFill>
            </a:endParaRPr>
          </a:p>
          <a:p>
            <a:pPr marL="305435" indent="-305435"/>
            <a:endParaRPr lang="en-GB" sz="2000">
              <a:cs typeface="Calibri"/>
            </a:endParaRPr>
          </a:p>
        </p:txBody>
      </p:sp>
      <p:pic>
        <p:nvPicPr>
          <p:cNvPr id="6" name="Picture 5" descr="A diagram of a triangle&#10;&#10;Description automatically generated">
            <a:extLst>
              <a:ext uri="{FF2B5EF4-FFF2-40B4-BE49-F238E27FC236}">
                <a16:creationId xmlns:a16="http://schemas.microsoft.com/office/drawing/2014/main" id="{F9CD973A-071B-B24C-84AA-FE27C5CFE692}"/>
              </a:ext>
            </a:extLst>
          </p:cNvPr>
          <p:cNvPicPr>
            <a:picLocks noChangeAspect="1"/>
          </p:cNvPicPr>
          <p:nvPr/>
        </p:nvPicPr>
        <p:blipFill>
          <a:blip r:embed="rId2"/>
          <a:stretch>
            <a:fillRect/>
          </a:stretch>
        </p:blipFill>
        <p:spPr>
          <a:xfrm>
            <a:off x="1799803" y="1861985"/>
            <a:ext cx="8194302" cy="4995113"/>
          </a:xfrm>
          <a:prstGeom prst="rect">
            <a:avLst/>
          </a:prstGeom>
        </p:spPr>
      </p:pic>
    </p:spTree>
    <p:extLst>
      <p:ext uri="{BB962C8B-B14F-4D97-AF65-F5344CB8AC3E}">
        <p14:creationId xmlns:p14="http://schemas.microsoft.com/office/powerpoint/2010/main" val="962157868"/>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0AC8-C1A8-5752-DB70-567A02028FCD}"/>
              </a:ext>
            </a:extLst>
          </p:cNvPr>
          <p:cNvSpPr>
            <a:spLocks noGrp="1"/>
          </p:cNvSpPr>
          <p:nvPr>
            <p:ph type="title"/>
          </p:nvPr>
        </p:nvSpPr>
        <p:spPr>
          <a:xfrm>
            <a:off x="581192" y="702156"/>
            <a:ext cx="11029616" cy="875255"/>
          </a:xfrm>
        </p:spPr>
        <p:txBody>
          <a:bodyPr/>
          <a:lstStyle/>
          <a:p>
            <a:pPr algn="ctr"/>
            <a:r>
              <a:rPr lang="en-US" sz="4400" b="1" err="1"/>
              <a:t>UNsorted</a:t>
            </a:r>
            <a:r>
              <a:rPr lang="en-US" sz="4400" b="1"/>
              <a:t> values</a:t>
            </a:r>
            <a:endParaRPr lang="en-US" b="1"/>
          </a:p>
        </p:txBody>
      </p:sp>
      <p:pic>
        <p:nvPicPr>
          <p:cNvPr id="7" name="Content Placeholder 6" descr="A graph with blue dots&#10;&#10;Description automatically generated">
            <a:extLst>
              <a:ext uri="{FF2B5EF4-FFF2-40B4-BE49-F238E27FC236}">
                <a16:creationId xmlns:a16="http://schemas.microsoft.com/office/drawing/2014/main" id="{2706D324-5332-E1A8-5B59-232A5F68EA27}"/>
              </a:ext>
            </a:extLst>
          </p:cNvPr>
          <p:cNvPicPr>
            <a:picLocks noGrp="1" noChangeAspect="1"/>
          </p:cNvPicPr>
          <p:nvPr>
            <p:ph idx="1"/>
          </p:nvPr>
        </p:nvPicPr>
        <p:blipFill>
          <a:blip r:embed="rId2"/>
          <a:stretch>
            <a:fillRect/>
          </a:stretch>
        </p:blipFill>
        <p:spPr>
          <a:xfrm>
            <a:off x="2796241" y="1873347"/>
            <a:ext cx="6368609" cy="4986722"/>
          </a:xfrm>
        </p:spPr>
      </p:pic>
    </p:spTree>
    <p:extLst>
      <p:ext uri="{BB962C8B-B14F-4D97-AF65-F5344CB8AC3E}">
        <p14:creationId xmlns:p14="http://schemas.microsoft.com/office/powerpoint/2010/main" val="927858758"/>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99169C-BDB2-B927-1B69-617D6FE5554D}"/>
              </a:ext>
            </a:extLst>
          </p:cNvPr>
          <p:cNvSpPr>
            <a:spLocks noGrp="1"/>
          </p:cNvSpPr>
          <p:nvPr>
            <p:ph type="title"/>
          </p:nvPr>
        </p:nvSpPr>
        <p:spPr>
          <a:xfrm>
            <a:off x="581192" y="702156"/>
            <a:ext cx="11029616" cy="890649"/>
          </a:xfrm>
        </p:spPr>
        <p:txBody>
          <a:bodyPr>
            <a:normAutofit/>
          </a:bodyPr>
          <a:lstStyle/>
          <a:p>
            <a:pPr algn="ctr"/>
            <a:r>
              <a:rPr lang="en-US" sz="4400" b="1"/>
              <a:t>Sorted values</a:t>
            </a:r>
            <a:endParaRPr lang="en-US" b="1"/>
          </a:p>
        </p:txBody>
      </p:sp>
      <p:sp>
        <p:nvSpPr>
          <p:cNvPr id="3" name="Content Placeholder 2">
            <a:extLst>
              <a:ext uri="{FF2B5EF4-FFF2-40B4-BE49-F238E27FC236}">
                <a16:creationId xmlns:a16="http://schemas.microsoft.com/office/drawing/2014/main" id="{59849E66-214B-2B2D-5373-5F0F55ED8E7A}"/>
              </a:ext>
            </a:extLst>
          </p:cNvPr>
          <p:cNvSpPr>
            <a:spLocks noGrp="1"/>
          </p:cNvSpPr>
          <p:nvPr>
            <p:ph idx="1"/>
          </p:nvPr>
        </p:nvSpPr>
        <p:spPr/>
        <p:txBody>
          <a:bodyPr vert="horz" lIns="91440" tIns="45720" rIns="91440" bIns="45720" rtlCol="0" anchor="t">
            <a:noAutofit/>
          </a:bodyPr>
          <a:lstStyle/>
          <a:p>
            <a:pPr algn="ctr">
              <a:buNone/>
            </a:pPr>
            <a:r>
              <a:rPr lang="en-GB" sz="3200" b="1" u="sng">
                <a:solidFill>
                  <a:schemeClr val="bg1"/>
                </a:solidFill>
                <a:ea typeface="+mn-lt"/>
                <a:cs typeface="+mn-lt"/>
              </a:rPr>
              <a:t>Sorted Values</a:t>
            </a:r>
            <a:r>
              <a:rPr lang="en-GB" sz="3200">
                <a:solidFill>
                  <a:schemeClr val="bg1"/>
                </a:solidFill>
                <a:ea typeface="+mn-lt"/>
                <a:cs typeface="+mn-lt"/>
              </a:rPr>
              <a:t> </a:t>
            </a:r>
          </a:p>
          <a:p>
            <a:pPr marL="0" indent="0" algn="ctr">
              <a:buNone/>
            </a:pPr>
            <a:endParaRPr lang="en-GB" sz="2000" b="1">
              <a:cs typeface="Calibri"/>
            </a:endParaRPr>
          </a:p>
        </p:txBody>
      </p:sp>
      <p:pic>
        <p:nvPicPr>
          <p:cNvPr id="2" name="Picture 1" descr="A graph of a channel&#10;&#10;Description automatically generated">
            <a:extLst>
              <a:ext uri="{FF2B5EF4-FFF2-40B4-BE49-F238E27FC236}">
                <a16:creationId xmlns:a16="http://schemas.microsoft.com/office/drawing/2014/main" id="{CB53B9DB-2792-0423-73EA-284C8B017AFD}"/>
              </a:ext>
            </a:extLst>
          </p:cNvPr>
          <p:cNvPicPr>
            <a:picLocks noChangeAspect="1"/>
          </p:cNvPicPr>
          <p:nvPr/>
        </p:nvPicPr>
        <p:blipFill>
          <a:blip r:embed="rId2"/>
          <a:stretch>
            <a:fillRect/>
          </a:stretch>
        </p:blipFill>
        <p:spPr>
          <a:xfrm>
            <a:off x="1851781" y="1840997"/>
            <a:ext cx="8473859" cy="5020721"/>
          </a:xfrm>
          <a:prstGeom prst="rect">
            <a:avLst/>
          </a:prstGeom>
        </p:spPr>
      </p:pic>
    </p:spTree>
    <p:extLst>
      <p:ext uri="{BB962C8B-B14F-4D97-AF65-F5344CB8AC3E}">
        <p14:creationId xmlns:p14="http://schemas.microsoft.com/office/powerpoint/2010/main" val="208667706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8751-444D-78E4-E2B9-79FB794530CB}"/>
              </a:ext>
            </a:extLst>
          </p:cNvPr>
          <p:cNvSpPr>
            <a:spLocks noGrp="1"/>
          </p:cNvSpPr>
          <p:nvPr>
            <p:ph type="title"/>
          </p:nvPr>
        </p:nvSpPr>
        <p:spPr>
          <a:xfrm>
            <a:off x="817696" y="447188"/>
            <a:ext cx="10564302" cy="1601602"/>
          </a:xfrm>
        </p:spPr>
        <p:txBody>
          <a:bodyPr/>
          <a:lstStyle/>
          <a:p>
            <a:pPr algn="ctr"/>
            <a:r>
              <a:rPr lang="en-US" sz="4400" b="1">
                <a:ea typeface="+mj-lt"/>
                <a:cs typeface="+mj-lt"/>
              </a:rPr>
              <a:t>Reliability Sequence</a:t>
            </a:r>
          </a:p>
          <a:p>
            <a:endParaRPr lang="en-US"/>
          </a:p>
        </p:txBody>
      </p:sp>
      <p:sp>
        <p:nvSpPr>
          <p:cNvPr id="3" name="Content Placeholder 2">
            <a:extLst>
              <a:ext uri="{FF2B5EF4-FFF2-40B4-BE49-F238E27FC236}">
                <a16:creationId xmlns:a16="http://schemas.microsoft.com/office/drawing/2014/main" id="{0F95B52C-BFF2-E869-130B-FDD68122AF8E}"/>
              </a:ext>
            </a:extLst>
          </p:cNvPr>
          <p:cNvSpPr>
            <a:spLocks noGrp="1"/>
          </p:cNvSpPr>
          <p:nvPr>
            <p:ph idx="1"/>
          </p:nvPr>
        </p:nvSpPr>
        <p:spPr>
          <a:xfrm>
            <a:off x="818712" y="2144411"/>
            <a:ext cx="10554574" cy="4306147"/>
          </a:xfrm>
        </p:spPr>
        <p:txBody>
          <a:bodyPr vert="horz" lIns="91440" tIns="45720" rIns="91440" bIns="45720" rtlCol="0" anchor="ctr">
            <a:noAutofit/>
          </a:bodyPr>
          <a:lstStyle/>
          <a:p>
            <a:pPr marL="305435" indent="-305435"/>
            <a:r>
              <a:rPr lang="en-US" sz="2200">
                <a:latin typeface="Arial"/>
                <a:cs typeface="Arial"/>
              </a:rPr>
              <a:t>The reliability sequence which is found by Bhattacharyya parameter is in the order of reliability from lowest reliable to highest reliable index.</a:t>
            </a:r>
          </a:p>
          <a:p>
            <a:pPr marL="305435" indent="-305435"/>
            <a:r>
              <a:rPr lang="en-US" sz="2200">
                <a:latin typeface="Arial"/>
                <a:cs typeface="Arial"/>
              </a:rPr>
              <a:t>For N=16, we have standard reliability sequence as follows:</a:t>
            </a:r>
          </a:p>
          <a:p>
            <a:pPr marL="305435" indent="-305435"/>
            <a:r>
              <a:rPr lang="en-US" sz="2200" b="1">
                <a:latin typeface="Arial"/>
                <a:cs typeface="Arial"/>
              </a:rPr>
              <a:t>[1 2 3 5 9 4 6 10 7 11 13 8 12 14 15 16]</a:t>
            </a:r>
            <a:endParaRPr lang="en-US" sz="2200">
              <a:latin typeface="Arial"/>
              <a:cs typeface="Arial"/>
            </a:endParaRPr>
          </a:p>
          <a:p>
            <a:pPr marL="305435" indent="-305435"/>
            <a:r>
              <a:rPr lang="en-US" sz="2200">
                <a:latin typeface="Arial"/>
                <a:cs typeface="Arial"/>
              </a:rPr>
              <a:t>Let us take 8 msg bit </a:t>
            </a:r>
            <a:r>
              <a:rPr lang="en-US" sz="2200" b="1">
                <a:latin typeface="Arial"/>
                <a:cs typeface="Arial"/>
              </a:rPr>
              <a:t> u = [1 1 1 0 0 0 1 0]</a:t>
            </a:r>
          </a:p>
          <a:p>
            <a:pPr marL="305435" indent="-305435"/>
            <a:r>
              <a:rPr lang="en-US" sz="2200">
                <a:latin typeface="Arial"/>
                <a:cs typeface="Arial"/>
              </a:rPr>
              <a:t>For first 8 index of reliability sequence, bits are "frozen" and remaining are msg bits at those indices.</a:t>
            </a:r>
          </a:p>
          <a:p>
            <a:pPr marL="305435" indent="-305435"/>
            <a:r>
              <a:rPr lang="en-US" sz="2200" b="1">
                <a:latin typeface="Arial"/>
                <a:cs typeface="Arial"/>
              </a:rPr>
              <a:t>Msg</a:t>
            </a:r>
            <a:r>
              <a:rPr lang="en-US" sz="2200">
                <a:latin typeface="Arial"/>
                <a:cs typeface="Arial"/>
              </a:rPr>
              <a:t> =</a:t>
            </a:r>
            <a:r>
              <a:rPr lang="en-US" sz="2200" b="1">
                <a:latin typeface="Arial"/>
                <a:cs typeface="Arial"/>
              </a:rPr>
              <a:t>[0 0 0 0 0 0 1 0 0 0 1 0 1 0 1 0]</a:t>
            </a:r>
            <a:endParaRPr lang="en-US" sz="2200">
              <a:latin typeface="Arial"/>
              <a:cs typeface="Arial"/>
            </a:endParaRPr>
          </a:p>
          <a:p>
            <a:pPr marL="305435" indent="-305435"/>
            <a:endParaRPr lang="en-US"/>
          </a:p>
        </p:txBody>
      </p:sp>
    </p:spTree>
    <p:extLst>
      <p:ext uri="{BB962C8B-B14F-4D97-AF65-F5344CB8AC3E}">
        <p14:creationId xmlns:p14="http://schemas.microsoft.com/office/powerpoint/2010/main" val="201249498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288EB-2338-2882-8540-AF40BAB4DF41}"/>
              </a:ext>
            </a:extLst>
          </p:cNvPr>
          <p:cNvSpPr>
            <a:spLocks noGrp="1"/>
          </p:cNvSpPr>
          <p:nvPr>
            <p:ph idx="4294967295"/>
          </p:nvPr>
        </p:nvSpPr>
        <p:spPr>
          <a:xfrm>
            <a:off x="0" y="757238"/>
            <a:ext cx="9761538" cy="5292725"/>
          </a:xfrm>
        </p:spPr>
        <p:txBody>
          <a:bodyPr vert="horz" lIns="91440" tIns="45720" rIns="91440" bIns="45720" rtlCol="0" anchor="t">
            <a:noAutofit/>
          </a:bodyPr>
          <a:lstStyle/>
          <a:p>
            <a:pPr marL="305435" indent="-305435"/>
            <a:r>
              <a:rPr lang="en-US" sz="2400">
                <a:cs typeface="Calibri"/>
              </a:rPr>
              <a:t>The above example contains 8 message bits and 8 frozen bits according to reliability sequence.</a:t>
            </a:r>
            <a:endParaRPr lang="en-US" sz="2400">
              <a:ea typeface="Calibri"/>
              <a:cs typeface="Calibri"/>
            </a:endParaRPr>
          </a:p>
          <a:p>
            <a:pPr marL="305435" indent="-305435"/>
            <a:endParaRPr lang="en-US" sz="2400">
              <a:cs typeface="Calibri"/>
            </a:endParaRPr>
          </a:p>
          <a:p>
            <a:pPr marL="305435" indent="-305435"/>
            <a:r>
              <a:rPr lang="en-US" sz="2400">
                <a:cs typeface="Calibri"/>
              </a:rPr>
              <a:t>It is represented as </a:t>
            </a:r>
            <a:r>
              <a:rPr lang="en-US" sz="2400" b="1">
                <a:cs typeface="Calibri"/>
              </a:rPr>
              <a:t>(N,K)</a:t>
            </a:r>
            <a:r>
              <a:rPr lang="en-US" sz="2400">
                <a:cs typeface="Calibri"/>
              </a:rPr>
              <a:t> polar codes.</a:t>
            </a:r>
            <a:endParaRPr lang="en-US" sz="2400">
              <a:ea typeface="Calibri"/>
              <a:cs typeface="Calibri"/>
            </a:endParaRPr>
          </a:p>
          <a:p>
            <a:pPr marL="0" indent="0">
              <a:buNone/>
            </a:pPr>
            <a:endParaRPr lang="en-US" sz="2400">
              <a:cs typeface="Calibri"/>
            </a:endParaRPr>
          </a:p>
          <a:p>
            <a:pPr marL="305435" indent="-305435"/>
            <a:r>
              <a:rPr lang="en-US" sz="2400">
                <a:cs typeface="Calibri"/>
              </a:rPr>
              <a:t>Here , N = total number of bits</a:t>
            </a:r>
            <a:endParaRPr lang="en-US" sz="2400">
              <a:ea typeface="Calibri"/>
              <a:cs typeface="Calibri"/>
            </a:endParaRPr>
          </a:p>
          <a:p>
            <a:pPr marL="0" indent="0">
              <a:buNone/>
            </a:pPr>
            <a:r>
              <a:rPr lang="en-US" sz="2400">
                <a:cs typeface="Calibri"/>
              </a:rPr>
              <a:t>              N-K = number of frozen bits           </a:t>
            </a:r>
            <a:endParaRPr lang="en-US" sz="2400">
              <a:ea typeface="Calibri"/>
              <a:cs typeface="Calibri"/>
            </a:endParaRPr>
          </a:p>
          <a:p>
            <a:pPr marL="0" indent="0">
              <a:buNone/>
            </a:pPr>
            <a:r>
              <a:rPr lang="en-US" sz="2400">
                <a:cs typeface="Calibri"/>
              </a:rPr>
              <a:t>              K = number of message bits</a:t>
            </a:r>
            <a:br>
              <a:rPr lang="en-US" sz="2400">
                <a:cs typeface="Calibri"/>
              </a:rPr>
            </a:br>
            <a:endParaRPr lang="en-US" sz="2400">
              <a:ea typeface="Calibri"/>
              <a:cs typeface="Calibri"/>
            </a:endParaRPr>
          </a:p>
          <a:p>
            <a:pPr marL="305435" indent="-305435"/>
            <a:r>
              <a:rPr lang="en-US" sz="2400">
                <a:ea typeface="Calibri"/>
                <a:cs typeface="Calibri"/>
              </a:rPr>
              <a:t>Above shown example is of (16,8) polar codes.</a:t>
            </a:r>
          </a:p>
          <a:p>
            <a:pPr marL="305435" indent="-305435"/>
            <a:endParaRPr lang="en-US" sz="2400">
              <a:ea typeface="Calibri"/>
              <a:cs typeface="Calibri"/>
            </a:endParaRPr>
          </a:p>
        </p:txBody>
      </p:sp>
    </p:spTree>
    <p:extLst>
      <p:ext uri="{BB962C8B-B14F-4D97-AF65-F5344CB8AC3E}">
        <p14:creationId xmlns:p14="http://schemas.microsoft.com/office/powerpoint/2010/main" val="3296641791"/>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3FA6-D479-AC23-574D-767EB1ADA370}"/>
              </a:ext>
            </a:extLst>
          </p:cNvPr>
          <p:cNvSpPr>
            <a:spLocks noGrp="1"/>
          </p:cNvSpPr>
          <p:nvPr>
            <p:ph type="title"/>
          </p:nvPr>
        </p:nvSpPr>
        <p:spPr>
          <a:xfrm>
            <a:off x="817696" y="447188"/>
            <a:ext cx="10541213" cy="1570814"/>
          </a:xfrm>
        </p:spPr>
        <p:txBody>
          <a:bodyPr>
            <a:normAutofit/>
          </a:bodyPr>
          <a:lstStyle/>
          <a:p>
            <a:pPr algn="ctr"/>
            <a:br>
              <a:rPr lang="en-US">
                <a:ea typeface="+mj-lt"/>
                <a:cs typeface="+mj-lt"/>
              </a:rPr>
            </a:br>
            <a:r>
              <a:rPr lang="en-US" sz="4400" b="1">
                <a:ea typeface="+mj-lt"/>
                <a:cs typeface="+mj-lt"/>
              </a:rPr>
              <a:t>Encoding of Polar Codes</a:t>
            </a:r>
            <a:endParaRPr lang="en-US" sz="4400" b="1">
              <a:cs typeface="Calibri Light"/>
            </a:endParaRPr>
          </a:p>
          <a:p>
            <a:pPr algn="ctr"/>
            <a:endParaRPr lang="en-US">
              <a:cs typeface="Calibri Light"/>
            </a:endParaRPr>
          </a:p>
        </p:txBody>
      </p:sp>
      <p:sp>
        <p:nvSpPr>
          <p:cNvPr id="3" name="Content Placeholder 2">
            <a:extLst>
              <a:ext uri="{FF2B5EF4-FFF2-40B4-BE49-F238E27FC236}">
                <a16:creationId xmlns:a16="http://schemas.microsoft.com/office/drawing/2014/main" id="{1AB5073D-8E60-228B-3DC8-8977374636FD}"/>
              </a:ext>
            </a:extLst>
          </p:cNvPr>
          <p:cNvSpPr>
            <a:spLocks noGrp="1"/>
          </p:cNvSpPr>
          <p:nvPr>
            <p:ph idx="1"/>
          </p:nvPr>
        </p:nvSpPr>
        <p:spPr>
          <a:xfrm>
            <a:off x="818409" y="2295140"/>
            <a:ext cx="10530992" cy="3881823"/>
          </a:xfrm>
        </p:spPr>
        <p:txBody>
          <a:bodyPr vert="horz" lIns="91440" tIns="45720" rIns="91440" bIns="45720" rtlCol="0" anchor="t">
            <a:normAutofit/>
          </a:bodyPr>
          <a:lstStyle/>
          <a:p>
            <a:pPr marL="0" indent="0">
              <a:buNone/>
            </a:pPr>
            <a:r>
              <a:rPr lang="en-US" b="1">
                <a:ea typeface="+mn-lt"/>
                <a:cs typeface="+mn-lt"/>
              </a:rPr>
              <a:t>     </a:t>
            </a:r>
            <a:r>
              <a:rPr lang="en-US" sz="2400" b="1" u="sng">
                <a:ea typeface="+mn-lt"/>
                <a:cs typeface="+mn-lt"/>
              </a:rPr>
              <a:t>Generator matrix:</a:t>
            </a:r>
            <a:endParaRPr lang="en-US" sz="2400" b="1" u="sng">
              <a:cs typeface="Calibri"/>
            </a:endParaRPr>
          </a:p>
          <a:p>
            <a:r>
              <a:rPr lang="en-US" sz="2000">
                <a:ea typeface="+mn-lt"/>
                <a:cs typeface="+mn-lt"/>
              </a:rPr>
              <a:t>To get encoded message, we take multiplication of the message bits with generator matrix.</a:t>
            </a:r>
            <a:endParaRPr lang="en-US" sz="2000">
              <a:cs typeface="Calibri" panose="020F0502020204030204"/>
            </a:endParaRPr>
          </a:p>
          <a:p>
            <a:r>
              <a:rPr lang="en-US" sz="2000">
                <a:ea typeface="+mn-lt"/>
                <a:cs typeface="+mn-lt"/>
              </a:rPr>
              <a:t>Generator matrix is got using the below formula given below which represents that for N bit message we need generator matrix of N X N matrix for that we take Kronecker product of G</a:t>
            </a:r>
            <a:r>
              <a:rPr lang="en-US" sz="2000" baseline="-25000">
                <a:ea typeface="+mn-lt"/>
                <a:cs typeface="+mn-lt"/>
              </a:rPr>
              <a:t>2</a:t>
            </a:r>
            <a:r>
              <a:rPr lang="en-US" sz="2000">
                <a:ea typeface="+mn-lt"/>
                <a:cs typeface="+mn-lt"/>
              </a:rPr>
              <a:t> matrix n times were N=2</a:t>
            </a:r>
            <a:r>
              <a:rPr lang="en-US" sz="2000" baseline="30000">
                <a:ea typeface="+mn-lt"/>
                <a:cs typeface="+mn-lt"/>
              </a:rPr>
              <a:t>n</a:t>
            </a:r>
            <a:r>
              <a:rPr lang="en-US" sz="2000">
                <a:ea typeface="+mn-lt"/>
                <a:cs typeface="+mn-lt"/>
              </a:rPr>
              <a:t>.</a:t>
            </a:r>
            <a:endParaRPr lang="en-US" sz="2000">
              <a:cs typeface="Calibri" panose="020F0502020204030204"/>
            </a:endParaRPr>
          </a:p>
          <a:p>
            <a:pPr marL="0" indent="0">
              <a:buNone/>
            </a:pPr>
            <a:endParaRPr lang="en-US">
              <a:cs typeface="Calibri" panose="020F0502020204030204"/>
            </a:endParaRPr>
          </a:p>
        </p:txBody>
      </p:sp>
      <p:pic>
        <p:nvPicPr>
          <p:cNvPr id="6" name="Picture 5">
            <a:extLst>
              <a:ext uri="{FF2B5EF4-FFF2-40B4-BE49-F238E27FC236}">
                <a16:creationId xmlns:a16="http://schemas.microsoft.com/office/drawing/2014/main" id="{0DA82447-5885-A414-EE1E-39D596ACFF0B}"/>
              </a:ext>
            </a:extLst>
          </p:cNvPr>
          <p:cNvPicPr>
            <a:picLocks noChangeAspect="1"/>
          </p:cNvPicPr>
          <p:nvPr/>
        </p:nvPicPr>
        <p:blipFill>
          <a:blip r:embed="rId2">
            <a:extLst>
              <a:ext uri="{BEBA8EAE-BF5A-486C-A8C5-ECC9F3942E4B}">
                <a14:imgProps xmlns:a14="http://schemas.microsoft.com/office/drawing/2010/main">
                  <a14:imgLayer r:embed="rId3">
                    <a14:imgEffect>
                      <a14:saturation sat="150000"/>
                    </a14:imgEffect>
                  </a14:imgLayer>
                </a14:imgProps>
              </a:ext>
            </a:extLst>
          </a:blip>
          <a:stretch>
            <a:fillRect/>
          </a:stretch>
        </p:blipFill>
        <p:spPr>
          <a:xfrm>
            <a:off x="4625185" y="4833334"/>
            <a:ext cx="2206019" cy="1098095"/>
          </a:xfrm>
          <a:prstGeom prst="rect">
            <a:avLst/>
          </a:prstGeom>
        </p:spPr>
      </p:pic>
      <p:sp>
        <p:nvSpPr>
          <p:cNvPr id="4" name="TextBox 3">
            <a:extLst>
              <a:ext uri="{FF2B5EF4-FFF2-40B4-BE49-F238E27FC236}">
                <a16:creationId xmlns:a16="http://schemas.microsoft.com/office/drawing/2014/main" id="{615EBF0E-6256-4F74-A539-3D1B318B4523}"/>
              </a:ext>
            </a:extLst>
          </p:cNvPr>
          <p:cNvSpPr txBox="1"/>
          <p:nvPr/>
        </p:nvSpPr>
        <p:spPr>
          <a:xfrm>
            <a:off x="520095" y="6174619"/>
            <a:ext cx="7061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credits : this image of matrix is taken from our report.</a:t>
            </a:r>
          </a:p>
          <a:p>
            <a:pPr algn="l"/>
            <a:endParaRPr lang="en-US"/>
          </a:p>
        </p:txBody>
      </p:sp>
    </p:spTree>
    <p:extLst>
      <p:ext uri="{BB962C8B-B14F-4D97-AF65-F5344CB8AC3E}">
        <p14:creationId xmlns:p14="http://schemas.microsoft.com/office/powerpoint/2010/main" val="88180594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1AE51-39B1-D9D4-0419-94A87C005287}"/>
              </a:ext>
            </a:extLst>
          </p:cNvPr>
          <p:cNvSpPr>
            <a:spLocks noGrp="1"/>
          </p:cNvSpPr>
          <p:nvPr>
            <p:ph idx="1"/>
          </p:nvPr>
        </p:nvSpPr>
        <p:spPr>
          <a:xfrm>
            <a:off x="838200" y="810725"/>
            <a:ext cx="10515600" cy="5320057"/>
          </a:xfrm>
        </p:spPr>
        <p:txBody>
          <a:bodyPr vert="horz" lIns="91440" tIns="45720" rIns="91440" bIns="45720" rtlCol="0" anchor="t">
            <a:normAutofit/>
          </a:bodyPr>
          <a:lstStyle/>
          <a:p>
            <a:pPr marL="0" indent="0" algn="ctr">
              <a:buNone/>
            </a:pPr>
            <a:r>
              <a:rPr lang="en-US" sz="4000" b="1">
                <a:solidFill>
                  <a:schemeClr val="bg1"/>
                </a:solidFill>
                <a:cs typeface="Calibri"/>
              </a:rPr>
              <a:t>KRONECKER PRODUCT EXAMPLE</a:t>
            </a:r>
            <a:endParaRPr lang="en-US" sz="4000" b="1">
              <a:solidFill>
                <a:schemeClr val="bg1"/>
              </a:solidFill>
            </a:endParaRPr>
          </a:p>
          <a:p>
            <a:pPr marL="305435" indent="-305435"/>
            <a:endParaRPr lang="en-US" b="1" u="sng">
              <a:cs typeface="Calibri"/>
            </a:endParaRPr>
          </a:p>
          <a:p>
            <a:pPr marL="305435" indent="-305435"/>
            <a:r>
              <a:rPr lang="en-US" sz="2200">
                <a:cs typeface="Calibri"/>
              </a:rPr>
              <a:t>Here is an example showing the calculation for generator matrix of size 4 X 4. </a:t>
            </a:r>
            <a:endParaRPr lang="en-US" sz="2200">
              <a:ea typeface="Calibri"/>
              <a:cs typeface="Calibri"/>
            </a:endParaRPr>
          </a:p>
          <a:p>
            <a:pPr marL="305435" indent="-305435"/>
            <a:r>
              <a:rPr lang="en-US" sz="2200">
                <a:cs typeface="Calibri"/>
              </a:rPr>
              <a:t>G</a:t>
            </a:r>
            <a:r>
              <a:rPr lang="en-US" sz="2200" baseline="-25000">
                <a:cs typeface="Calibri"/>
              </a:rPr>
              <a:t>4 </a:t>
            </a:r>
            <a:r>
              <a:rPr lang="en-US" sz="2200">
                <a:cs typeface="Calibri"/>
              </a:rPr>
              <a:t>= G</a:t>
            </a:r>
            <a:r>
              <a:rPr lang="en-US" sz="2200" baseline="-25000">
                <a:cs typeface="Calibri"/>
              </a:rPr>
              <a:t>2</a:t>
            </a:r>
            <a:r>
              <a:rPr lang="en-US" sz="2200">
                <a:cs typeface="Calibri"/>
              </a:rPr>
              <a:t> </a:t>
            </a:r>
            <a:r>
              <a:rPr lang="en-US" sz="2200">
                <a:solidFill>
                  <a:srgbClr val="0D0D0D"/>
                </a:solidFill>
                <a:ea typeface="+mn-lt"/>
                <a:cs typeface="+mn-lt"/>
              </a:rPr>
              <a:t>⊗</a:t>
            </a:r>
            <a:r>
              <a:rPr lang="en-US" sz="2200">
                <a:cs typeface="Calibri"/>
              </a:rPr>
              <a:t> G</a:t>
            </a:r>
            <a:r>
              <a:rPr lang="en-US" sz="2200" baseline="-25000">
                <a:cs typeface="Calibri"/>
              </a:rPr>
              <a:t>2</a:t>
            </a:r>
            <a:endParaRPr lang="en-US" sz="2200" baseline="-25000">
              <a:ea typeface="Calibri"/>
              <a:cs typeface="Calibri"/>
            </a:endParaRPr>
          </a:p>
          <a:p>
            <a:pPr marL="305435" indent="-305435"/>
            <a:endParaRPr lang="en-US" b="1" u="sng">
              <a:cs typeface="Calibri"/>
            </a:endParaRPr>
          </a:p>
          <a:p>
            <a:pPr marL="305435" indent="-305435"/>
            <a:endParaRPr lang="en-US" b="1" u="sng">
              <a:cs typeface="Calibri"/>
            </a:endParaRPr>
          </a:p>
          <a:p>
            <a:pPr marL="305435" indent="-305435"/>
            <a:endParaRPr lang="en-US" b="1" u="sng">
              <a:ea typeface="+mn-lt"/>
              <a:cs typeface="+mn-lt"/>
            </a:endParaRPr>
          </a:p>
          <a:p>
            <a:pPr marL="305435" indent="-305435"/>
            <a:endParaRPr lang="en-US">
              <a:ea typeface="+mn-lt"/>
              <a:cs typeface="+mn-lt"/>
            </a:endParaRPr>
          </a:p>
        </p:txBody>
      </p:sp>
      <p:pic>
        <p:nvPicPr>
          <p:cNvPr id="6" name="Picture 5">
            <a:extLst>
              <a:ext uri="{FF2B5EF4-FFF2-40B4-BE49-F238E27FC236}">
                <a16:creationId xmlns:a16="http://schemas.microsoft.com/office/drawing/2014/main" id="{E99390AA-50A0-6DB2-2678-3FACE3921B1C}"/>
              </a:ext>
            </a:extLst>
          </p:cNvPr>
          <p:cNvPicPr>
            <a:picLocks noChangeAspect="1"/>
          </p:cNvPicPr>
          <p:nvPr/>
        </p:nvPicPr>
        <p:blipFill>
          <a:blip r:embed="rId2">
            <a:extLst>
              <a:ext uri="{BEBA8EAE-BF5A-486C-A8C5-ECC9F3942E4B}">
                <a14:imgProps xmlns:a14="http://schemas.microsoft.com/office/drawing/2010/main">
                  <a14:imgLayer r:embed="rId3">
                    <a14:imgEffect>
                      <a14:saturation sat="212000"/>
                    </a14:imgEffect>
                    <a14:imgEffect>
                      <a14:brightnessContrast contrast="2000"/>
                    </a14:imgEffect>
                  </a14:imgLayer>
                </a14:imgProps>
              </a:ext>
            </a:extLst>
          </a:blip>
          <a:stretch>
            <a:fillRect/>
          </a:stretch>
        </p:blipFill>
        <p:spPr>
          <a:xfrm>
            <a:off x="2592779" y="3795801"/>
            <a:ext cx="7003144" cy="1940550"/>
          </a:xfrm>
          <a:prstGeom prst="rect">
            <a:avLst/>
          </a:prstGeom>
        </p:spPr>
      </p:pic>
      <p:sp>
        <p:nvSpPr>
          <p:cNvPr id="2" name="TextBox 1">
            <a:extLst>
              <a:ext uri="{FF2B5EF4-FFF2-40B4-BE49-F238E27FC236}">
                <a16:creationId xmlns:a16="http://schemas.microsoft.com/office/drawing/2014/main" id="{0C9FA3C2-9911-A8A1-71D5-0290D3FB6E8B}"/>
              </a:ext>
            </a:extLst>
          </p:cNvPr>
          <p:cNvSpPr txBox="1"/>
          <p:nvPr/>
        </p:nvSpPr>
        <p:spPr>
          <a:xfrm>
            <a:off x="840619" y="6141356"/>
            <a:ext cx="66499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credits : this image of matrix is taken from our report.</a:t>
            </a:r>
          </a:p>
          <a:p>
            <a:pPr algn="l"/>
            <a:endParaRPr lang="en-US"/>
          </a:p>
        </p:txBody>
      </p:sp>
    </p:spTree>
    <p:extLst>
      <p:ext uri="{BB962C8B-B14F-4D97-AF65-F5344CB8AC3E}">
        <p14:creationId xmlns:p14="http://schemas.microsoft.com/office/powerpoint/2010/main" val="339146208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D1A2-225F-8E43-2D15-F05070C7CFB9}"/>
              </a:ext>
            </a:extLst>
          </p:cNvPr>
          <p:cNvSpPr>
            <a:spLocks noGrp="1"/>
          </p:cNvSpPr>
          <p:nvPr>
            <p:ph type="title"/>
          </p:nvPr>
        </p:nvSpPr>
        <p:spPr>
          <a:xfrm>
            <a:off x="868987" y="618065"/>
            <a:ext cx="8503613" cy="975977"/>
          </a:xfrm>
        </p:spPr>
        <p:txBody>
          <a:bodyPr/>
          <a:lstStyle/>
          <a:p>
            <a:pPr algn="ctr"/>
            <a:r>
              <a:rPr lang="en-US" sz="4400" b="1"/>
              <a:t>  Honour code</a:t>
            </a:r>
            <a:r>
              <a:rPr lang="en-US"/>
              <a:t> </a:t>
            </a:r>
            <a:endParaRPr lang="en-US" b="1"/>
          </a:p>
        </p:txBody>
      </p:sp>
      <p:sp>
        <p:nvSpPr>
          <p:cNvPr id="3" name="Content Placeholder 2">
            <a:extLst>
              <a:ext uri="{FF2B5EF4-FFF2-40B4-BE49-F238E27FC236}">
                <a16:creationId xmlns:a16="http://schemas.microsoft.com/office/drawing/2014/main" id="{CE1E0424-683B-532C-D86B-39144B440F31}"/>
              </a:ext>
            </a:extLst>
          </p:cNvPr>
          <p:cNvSpPr>
            <a:spLocks noGrp="1"/>
          </p:cNvSpPr>
          <p:nvPr>
            <p:ph idx="1"/>
          </p:nvPr>
        </p:nvSpPr>
        <p:spPr>
          <a:xfrm>
            <a:off x="875148" y="2238543"/>
            <a:ext cx="10546385" cy="2858125"/>
          </a:xfrm>
        </p:spPr>
        <p:txBody>
          <a:bodyPr>
            <a:normAutofit fontScale="92500" lnSpcReduction="20000"/>
          </a:bodyPr>
          <a:lstStyle/>
          <a:p>
            <a:pPr marL="305435" indent="-305435"/>
            <a:r>
              <a:rPr lang="en-US" sz="2400"/>
              <a:t>We, declare that the work presented is our own work. </a:t>
            </a:r>
            <a:endParaRPr lang="en-US"/>
          </a:p>
          <a:p>
            <a:pPr marL="305435" indent="-305435"/>
            <a:r>
              <a:rPr lang="en-US" sz="2400"/>
              <a:t>We have not copied the work that someone else has done. </a:t>
            </a:r>
            <a:endParaRPr lang="en-US"/>
          </a:p>
          <a:p>
            <a:pPr marL="305435" indent="-305435"/>
            <a:r>
              <a:rPr lang="en-US" sz="2400"/>
              <a:t>Concepts, understanding and insights we will be describing are our own. </a:t>
            </a:r>
          </a:p>
          <a:p>
            <a:pPr marL="305435" indent="-305435"/>
            <a:r>
              <a:rPr lang="en-US" sz="2400"/>
              <a:t>Wherever we have relied on an existing work is not our own, we have provided a proper reference citation. We make this pledge truthfully. </a:t>
            </a:r>
          </a:p>
          <a:p>
            <a:pPr marL="305435" indent="-305435"/>
            <a:r>
              <a:rPr lang="en-US" sz="2400"/>
              <a:t>We know that violation of this solemn pledge can carry grave consequences.</a:t>
            </a:r>
          </a:p>
          <a:p>
            <a:pPr marL="305435" indent="-305435"/>
            <a:r>
              <a:rPr lang="en-US" sz="2400"/>
              <a:t>Signed by :</a:t>
            </a:r>
          </a:p>
          <a:p>
            <a:pPr marL="305435" indent="-305435"/>
            <a:endParaRPr lang="en-US" sz="2400"/>
          </a:p>
          <a:p>
            <a:pPr marL="305435" indent="-305435"/>
            <a:endParaRPr lang="en-US" sz="2400"/>
          </a:p>
        </p:txBody>
      </p:sp>
      <p:pic>
        <p:nvPicPr>
          <p:cNvPr id="4" name="Picture 3" descr="A group of signatures on a white surface&#10;&#10;Description automatically generated">
            <a:extLst>
              <a:ext uri="{FF2B5EF4-FFF2-40B4-BE49-F238E27FC236}">
                <a16:creationId xmlns:a16="http://schemas.microsoft.com/office/drawing/2014/main" id="{CA93A9B7-3B52-DA63-90EC-A32387019455}"/>
              </a:ext>
            </a:extLst>
          </p:cNvPr>
          <p:cNvPicPr>
            <a:picLocks noChangeAspect="1"/>
          </p:cNvPicPr>
          <p:nvPr/>
        </p:nvPicPr>
        <p:blipFill>
          <a:blip r:embed="rId2"/>
          <a:stretch>
            <a:fillRect/>
          </a:stretch>
        </p:blipFill>
        <p:spPr>
          <a:xfrm>
            <a:off x="1308485" y="4783610"/>
            <a:ext cx="9236363" cy="1808905"/>
          </a:xfrm>
          <a:prstGeom prst="rect">
            <a:avLst/>
          </a:prstGeom>
        </p:spPr>
      </p:pic>
    </p:spTree>
    <p:extLst>
      <p:ext uri="{BB962C8B-B14F-4D97-AF65-F5344CB8AC3E}">
        <p14:creationId xmlns:p14="http://schemas.microsoft.com/office/powerpoint/2010/main" val="4038764904"/>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F1A5F-76D9-186C-67A9-AA7DAE577EFC}"/>
              </a:ext>
            </a:extLst>
          </p:cNvPr>
          <p:cNvSpPr>
            <a:spLocks noGrp="1"/>
          </p:cNvSpPr>
          <p:nvPr>
            <p:ph idx="1"/>
          </p:nvPr>
        </p:nvSpPr>
        <p:spPr>
          <a:xfrm>
            <a:off x="1207655" y="845912"/>
            <a:ext cx="10515600" cy="5715899"/>
          </a:xfrm>
        </p:spPr>
        <p:txBody>
          <a:bodyPr vert="horz" lIns="91440" tIns="45720" rIns="91440" bIns="45720" rtlCol="0" anchor="t">
            <a:normAutofit fontScale="92500" lnSpcReduction="10000"/>
          </a:bodyPr>
          <a:lstStyle/>
          <a:p>
            <a:pPr marL="0" indent="0" algn="ctr">
              <a:lnSpc>
                <a:spcPct val="120000"/>
              </a:lnSpc>
              <a:buNone/>
            </a:pPr>
            <a:r>
              <a:rPr lang="en-US" sz="4400" b="1">
                <a:solidFill>
                  <a:schemeClr val="bg1"/>
                </a:solidFill>
                <a:cs typeface="Calibri"/>
              </a:rPr>
              <a:t>TO GET ENCODED SEQUENCE</a:t>
            </a:r>
            <a:endParaRPr lang="en-US" sz="4400" b="1">
              <a:solidFill>
                <a:schemeClr val="bg1"/>
              </a:solidFill>
              <a:ea typeface="Calibri" panose="020F0502020204030204"/>
              <a:cs typeface="Calibri"/>
            </a:endParaRPr>
          </a:p>
          <a:p>
            <a:pPr marL="0" indent="0">
              <a:lnSpc>
                <a:spcPct val="120000"/>
              </a:lnSpc>
              <a:buNone/>
            </a:pPr>
            <a:endParaRPr lang="en-US" sz="2600" b="1" u="sng">
              <a:ea typeface="Calibri" panose="020F0502020204030204"/>
              <a:cs typeface="Calibri"/>
            </a:endParaRPr>
          </a:p>
          <a:p>
            <a:pPr marL="305435" indent="-305435">
              <a:lnSpc>
                <a:spcPct val="120000"/>
              </a:lnSpc>
            </a:pPr>
            <a:r>
              <a:rPr lang="en-US" sz="2400">
                <a:latin typeface="Calibri"/>
                <a:ea typeface="Calibri Light"/>
                <a:cs typeface="Calibri"/>
              </a:rPr>
              <a:t>[u</a:t>
            </a:r>
            <a:r>
              <a:rPr lang="en-US" sz="2400" baseline="-25000">
                <a:latin typeface="Calibri"/>
                <a:ea typeface="Calibri Light"/>
                <a:cs typeface="Calibri"/>
              </a:rPr>
              <a:t>1</a:t>
            </a:r>
            <a:r>
              <a:rPr lang="en-US" sz="2400">
                <a:latin typeface="Calibri"/>
                <a:ea typeface="Calibri Light"/>
                <a:cs typeface="Calibri"/>
              </a:rPr>
              <a:t>, u</a:t>
            </a:r>
            <a:r>
              <a:rPr lang="en-US" sz="2400" baseline="-25000">
                <a:latin typeface="Calibri"/>
                <a:ea typeface="Calibri Light"/>
                <a:cs typeface="Calibri"/>
              </a:rPr>
              <a:t>2</a:t>
            </a:r>
            <a:r>
              <a:rPr lang="en-US" sz="2400">
                <a:latin typeface="Calibri"/>
                <a:ea typeface="Calibri Light"/>
                <a:cs typeface="Calibri"/>
              </a:rPr>
              <a:t>, u</a:t>
            </a:r>
            <a:r>
              <a:rPr lang="en-US" sz="2400" baseline="-25000">
                <a:latin typeface="Calibri"/>
                <a:ea typeface="Calibri Light"/>
                <a:cs typeface="Calibri"/>
              </a:rPr>
              <a:t>3</a:t>
            </a:r>
            <a:r>
              <a:rPr lang="en-US" sz="2400">
                <a:latin typeface="Calibri"/>
                <a:ea typeface="Calibri Light"/>
                <a:cs typeface="Calibri"/>
              </a:rPr>
              <a:t>, u</a:t>
            </a:r>
            <a:r>
              <a:rPr lang="en-US" sz="2400" baseline="-25000">
                <a:latin typeface="Calibri"/>
                <a:ea typeface="Calibri Light"/>
                <a:cs typeface="Calibri"/>
              </a:rPr>
              <a:t>4</a:t>
            </a:r>
            <a:r>
              <a:rPr lang="en-US" sz="2400">
                <a:latin typeface="Calibri"/>
                <a:ea typeface="Calibri Light"/>
                <a:cs typeface="Calibri"/>
              </a:rPr>
              <a:t>]G</a:t>
            </a:r>
            <a:r>
              <a:rPr lang="en-US" sz="2400" baseline="-25000">
                <a:latin typeface="Calibri"/>
                <a:ea typeface="Calibri Light"/>
                <a:cs typeface="Calibri"/>
              </a:rPr>
              <a:t>4</a:t>
            </a:r>
            <a:r>
              <a:rPr lang="en-US" sz="2400">
                <a:latin typeface="Calibri"/>
                <a:ea typeface="Calibri Light"/>
                <a:cs typeface="Calibri"/>
              </a:rPr>
              <a:t> = [u</a:t>
            </a:r>
            <a:r>
              <a:rPr lang="en-US" sz="2400" baseline="-25000">
                <a:latin typeface="Calibri"/>
                <a:ea typeface="Calibri Light"/>
                <a:cs typeface="Calibri"/>
              </a:rPr>
              <a:t>1</a:t>
            </a:r>
            <a:r>
              <a:rPr lang="en-US" sz="2400">
                <a:latin typeface="Calibri"/>
                <a:ea typeface="Calibri Light"/>
                <a:cs typeface="Calibri"/>
              </a:rPr>
              <a:t> +</a:t>
            </a:r>
            <a:r>
              <a:rPr lang="en-US" sz="2400" baseline="-25000">
                <a:latin typeface="Calibri"/>
                <a:ea typeface="Calibri Light"/>
                <a:cs typeface="Calibri"/>
              </a:rPr>
              <a:t>2</a:t>
            </a:r>
            <a:r>
              <a:rPr lang="en-US" sz="2400">
                <a:latin typeface="Calibri"/>
                <a:ea typeface="Calibri Light"/>
                <a:cs typeface="Calibri"/>
              </a:rPr>
              <a:t> u</a:t>
            </a:r>
            <a:r>
              <a:rPr lang="en-US" sz="2400" baseline="-25000">
                <a:latin typeface="Calibri"/>
                <a:ea typeface="Calibri Light"/>
                <a:cs typeface="Calibri"/>
              </a:rPr>
              <a:t>2</a:t>
            </a:r>
            <a:r>
              <a:rPr lang="en-US" sz="2400">
                <a:latin typeface="Calibri"/>
                <a:ea typeface="Calibri Light"/>
                <a:cs typeface="Calibri"/>
              </a:rPr>
              <a:t> +</a:t>
            </a:r>
            <a:r>
              <a:rPr lang="en-US" sz="2400" baseline="-25000">
                <a:latin typeface="Calibri"/>
                <a:ea typeface="Calibri Light"/>
                <a:cs typeface="Calibri"/>
              </a:rPr>
              <a:t>2</a:t>
            </a:r>
            <a:r>
              <a:rPr lang="en-US" sz="2400">
                <a:latin typeface="Calibri"/>
                <a:ea typeface="Calibri Light"/>
                <a:cs typeface="Calibri"/>
              </a:rPr>
              <a:t> u</a:t>
            </a:r>
            <a:r>
              <a:rPr lang="en-US" sz="2400" baseline="-25000">
                <a:latin typeface="Calibri"/>
                <a:ea typeface="Calibri Light"/>
                <a:cs typeface="Calibri"/>
              </a:rPr>
              <a:t>3</a:t>
            </a:r>
            <a:r>
              <a:rPr lang="en-US" sz="2400">
                <a:latin typeface="Calibri"/>
                <a:ea typeface="Calibri Light"/>
                <a:cs typeface="Calibri"/>
              </a:rPr>
              <a:t> +</a:t>
            </a:r>
            <a:r>
              <a:rPr lang="en-US" sz="2400" baseline="-25000">
                <a:latin typeface="Calibri"/>
                <a:ea typeface="Calibri Light"/>
                <a:cs typeface="Calibri"/>
              </a:rPr>
              <a:t>2</a:t>
            </a:r>
            <a:r>
              <a:rPr lang="en-US" sz="2400">
                <a:latin typeface="Calibri"/>
                <a:ea typeface="Calibri Light"/>
                <a:cs typeface="Calibri"/>
              </a:rPr>
              <a:t> u</a:t>
            </a:r>
            <a:r>
              <a:rPr lang="en-US" sz="2400" baseline="-25000">
                <a:latin typeface="Calibri"/>
                <a:ea typeface="Calibri Light"/>
                <a:cs typeface="Calibri"/>
              </a:rPr>
              <a:t>4 </a:t>
            </a:r>
            <a:r>
              <a:rPr lang="en-US" sz="2400">
                <a:latin typeface="Calibri"/>
                <a:ea typeface="Calibri Light"/>
                <a:cs typeface="Calibri"/>
              </a:rPr>
              <a:t>, u</a:t>
            </a:r>
            <a:r>
              <a:rPr lang="en-US" sz="2400" baseline="-25000">
                <a:latin typeface="Calibri"/>
                <a:ea typeface="Calibri Light"/>
                <a:cs typeface="Calibri"/>
              </a:rPr>
              <a:t>2 </a:t>
            </a:r>
            <a:r>
              <a:rPr lang="en-US" sz="2400">
                <a:latin typeface="Calibri"/>
                <a:ea typeface="Calibri Light"/>
                <a:cs typeface="Calibri"/>
              </a:rPr>
              <a:t>+</a:t>
            </a:r>
            <a:r>
              <a:rPr lang="en-US" sz="2400" baseline="-25000">
                <a:latin typeface="Calibri"/>
                <a:ea typeface="Calibri Light"/>
                <a:cs typeface="Calibri"/>
              </a:rPr>
              <a:t>2</a:t>
            </a:r>
            <a:r>
              <a:rPr lang="en-US" sz="2400">
                <a:latin typeface="Calibri"/>
                <a:ea typeface="Calibri Light"/>
                <a:cs typeface="Calibri"/>
              </a:rPr>
              <a:t> u</a:t>
            </a:r>
            <a:r>
              <a:rPr lang="en-US" sz="2400" baseline="-25000">
                <a:latin typeface="Calibri"/>
                <a:ea typeface="Calibri Light"/>
                <a:cs typeface="Calibri"/>
              </a:rPr>
              <a:t>4</a:t>
            </a:r>
            <a:r>
              <a:rPr lang="en-US" sz="2400">
                <a:latin typeface="Calibri"/>
                <a:ea typeface="Calibri Light"/>
                <a:cs typeface="Calibri"/>
              </a:rPr>
              <a:t>, u</a:t>
            </a:r>
            <a:r>
              <a:rPr lang="en-US" sz="2400" baseline="-25000">
                <a:latin typeface="Calibri"/>
                <a:ea typeface="Calibri Light"/>
                <a:cs typeface="Calibri"/>
              </a:rPr>
              <a:t>3</a:t>
            </a:r>
            <a:r>
              <a:rPr lang="en-US" sz="2400">
                <a:latin typeface="Calibri"/>
                <a:ea typeface="Calibri Light"/>
                <a:cs typeface="Calibri"/>
              </a:rPr>
              <a:t> +</a:t>
            </a:r>
            <a:r>
              <a:rPr lang="en-US" sz="2400" baseline="-25000">
                <a:latin typeface="Calibri"/>
                <a:ea typeface="Calibri Light"/>
                <a:cs typeface="Calibri"/>
              </a:rPr>
              <a:t>2</a:t>
            </a:r>
            <a:r>
              <a:rPr lang="en-US" sz="2400">
                <a:latin typeface="Calibri"/>
                <a:ea typeface="Calibri Light"/>
                <a:cs typeface="Calibri"/>
              </a:rPr>
              <a:t> u</a:t>
            </a:r>
            <a:r>
              <a:rPr lang="en-US" sz="2400" baseline="-25000">
                <a:latin typeface="Calibri"/>
                <a:ea typeface="Calibri Light"/>
                <a:cs typeface="Calibri"/>
              </a:rPr>
              <a:t>4</a:t>
            </a:r>
            <a:r>
              <a:rPr lang="en-US" sz="2400">
                <a:latin typeface="Calibri"/>
                <a:ea typeface="Calibri Light"/>
                <a:cs typeface="Calibri"/>
              </a:rPr>
              <a:t>, u</a:t>
            </a:r>
            <a:r>
              <a:rPr lang="en-US" sz="2400" baseline="-25000">
                <a:latin typeface="Calibri"/>
                <a:ea typeface="Calibri Light"/>
                <a:cs typeface="Calibri"/>
              </a:rPr>
              <a:t>4</a:t>
            </a:r>
            <a:r>
              <a:rPr lang="en-US" sz="2400">
                <a:latin typeface="Calibri"/>
                <a:ea typeface="Calibri Light"/>
                <a:cs typeface="Calibri"/>
              </a:rPr>
              <a:t>]</a:t>
            </a:r>
          </a:p>
          <a:p>
            <a:pPr marL="305435" indent="-305435">
              <a:lnSpc>
                <a:spcPct val="120000"/>
              </a:lnSpc>
            </a:pPr>
            <a:r>
              <a:rPr lang="en-US" sz="2400">
                <a:latin typeface="Calibri"/>
                <a:ea typeface="Calibri Light"/>
                <a:cs typeface="Calibri"/>
              </a:rPr>
              <a:t>Here u</a:t>
            </a:r>
            <a:r>
              <a:rPr lang="en-US" sz="2400" baseline="-25000">
                <a:latin typeface="Calibri"/>
                <a:ea typeface="Calibri Light"/>
                <a:cs typeface="Calibri"/>
              </a:rPr>
              <a:t>1</a:t>
            </a:r>
            <a:r>
              <a:rPr lang="en-US" sz="2400">
                <a:latin typeface="Calibri"/>
                <a:ea typeface="Calibri Light"/>
                <a:cs typeface="Calibri"/>
              </a:rPr>
              <a:t>, u</a:t>
            </a:r>
            <a:r>
              <a:rPr lang="en-US" sz="2400" baseline="-25000">
                <a:latin typeface="Calibri"/>
                <a:ea typeface="Calibri Light"/>
                <a:cs typeface="Calibri"/>
              </a:rPr>
              <a:t>2</a:t>
            </a:r>
            <a:r>
              <a:rPr lang="en-US" sz="2400">
                <a:latin typeface="Calibri"/>
                <a:ea typeface="Calibri Light"/>
                <a:cs typeface="Calibri"/>
              </a:rPr>
              <a:t>, u</a:t>
            </a:r>
            <a:r>
              <a:rPr lang="en-US" sz="2400" baseline="-25000">
                <a:latin typeface="Calibri"/>
                <a:ea typeface="Calibri Light"/>
                <a:cs typeface="Calibri"/>
              </a:rPr>
              <a:t>3</a:t>
            </a:r>
            <a:r>
              <a:rPr lang="en-US" sz="2400">
                <a:latin typeface="Calibri"/>
                <a:ea typeface="Calibri Light"/>
                <a:cs typeface="Calibri"/>
              </a:rPr>
              <a:t>, u</a:t>
            </a:r>
            <a:r>
              <a:rPr lang="en-US" sz="2400" baseline="-25000">
                <a:latin typeface="Calibri"/>
                <a:ea typeface="Calibri Light"/>
                <a:cs typeface="Calibri"/>
              </a:rPr>
              <a:t>4   </a:t>
            </a:r>
            <a:r>
              <a:rPr lang="en-US" sz="2400">
                <a:latin typeface="Calibri"/>
                <a:ea typeface="Calibri Light"/>
                <a:cs typeface="Calibri"/>
              </a:rPr>
              <a:t>represents message bits. And +</a:t>
            </a:r>
            <a:r>
              <a:rPr lang="en-US" sz="2400" baseline="-25000">
                <a:latin typeface="Calibri"/>
                <a:ea typeface="Calibri Light"/>
                <a:cs typeface="Calibri"/>
              </a:rPr>
              <a:t>2 </a:t>
            </a:r>
            <a:r>
              <a:rPr lang="en-US" sz="2400">
                <a:latin typeface="Calibri"/>
                <a:ea typeface="Calibri Light"/>
                <a:cs typeface="Calibri"/>
              </a:rPr>
              <a:t>represents mod-2 sum.</a:t>
            </a:r>
          </a:p>
          <a:p>
            <a:pPr marL="305435" indent="-305435">
              <a:lnSpc>
                <a:spcPct val="120000"/>
              </a:lnSpc>
            </a:pPr>
            <a:r>
              <a:rPr lang="en-US" sz="2400">
                <a:latin typeface="Calibri"/>
                <a:ea typeface="Calibri Light"/>
                <a:cs typeface="Calibri"/>
              </a:rPr>
              <a:t>For N=8 we have considered message u = [m1, m2, m3, m4].</a:t>
            </a:r>
          </a:p>
          <a:p>
            <a:pPr marL="305435" indent="-305435">
              <a:lnSpc>
                <a:spcPct val="120000"/>
              </a:lnSpc>
            </a:pPr>
            <a:r>
              <a:rPr lang="en-US" sz="2400">
                <a:latin typeface="Calibri"/>
                <a:ea typeface="Calibri"/>
                <a:cs typeface="Calibri"/>
              </a:rPr>
              <a:t>(N,K)=(8,4)</a:t>
            </a:r>
          </a:p>
          <a:p>
            <a:pPr marL="305435" indent="-305435">
              <a:lnSpc>
                <a:spcPct val="120000"/>
              </a:lnSpc>
            </a:pPr>
            <a:r>
              <a:rPr lang="en-US" sz="2400">
                <a:latin typeface="Calibri"/>
                <a:ea typeface="Calibri"/>
                <a:cs typeface="Calibri"/>
              </a:rPr>
              <a:t>N-K frozen bits will be chosen according to reliability sequence, below shown is  message:</a:t>
            </a:r>
          </a:p>
          <a:p>
            <a:pPr marL="457200" lvl="1" indent="0">
              <a:lnSpc>
                <a:spcPct val="120000"/>
              </a:lnSpc>
              <a:buNone/>
            </a:pPr>
            <a:r>
              <a:rPr lang="en-US" sz="2400" b="1">
                <a:latin typeface="Calibri"/>
                <a:ea typeface="Calibri"/>
                <a:cs typeface="Calibri"/>
              </a:rPr>
              <a:t>                  Msg = [0 0 0 m1 0 m2 m3 m4]</a:t>
            </a:r>
          </a:p>
          <a:p>
            <a:pPr marL="305435" indent="-305435">
              <a:lnSpc>
                <a:spcPct val="120000"/>
              </a:lnSpc>
            </a:pPr>
            <a:r>
              <a:rPr lang="en-US" sz="2400">
                <a:latin typeface="Calibri"/>
                <a:ea typeface="Calibri"/>
                <a:cs typeface="Calibri"/>
              </a:rPr>
              <a:t>In the next slide, for N=8 we have tree representation shown for encoding.</a:t>
            </a:r>
            <a:br>
              <a:rPr lang="en-US" sz="2400">
                <a:latin typeface="Calibri"/>
                <a:ea typeface="Calibri"/>
                <a:cs typeface="Calibri"/>
              </a:rPr>
            </a:br>
            <a:endParaRPr lang="en-US" sz="2200">
              <a:latin typeface="Calibri Light"/>
              <a:ea typeface="Calibri"/>
              <a:cs typeface="Calibri"/>
            </a:endParaRPr>
          </a:p>
          <a:p>
            <a:pPr marL="629920" lvl="1" indent="-305435"/>
            <a:endParaRPr lang="en-US">
              <a:ea typeface="Calibri"/>
              <a:cs typeface="Calibri"/>
            </a:endParaRPr>
          </a:p>
          <a:p>
            <a:pPr marL="457200" lvl="1" indent="0">
              <a:buNone/>
            </a:pPr>
            <a:endParaRPr lang="en-US">
              <a:ea typeface="Calibri"/>
              <a:cs typeface="Calibri"/>
            </a:endParaRPr>
          </a:p>
        </p:txBody>
      </p:sp>
    </p:spTree>
    <p:extLst>
      <p:ext uri="{BB962C8B-B14F-4D97-AF65-F5344CB8AC3E}">
        <p14:creationId xmlns:p14="http://schemas.microsoft.com/office/powerpoint/2010/main" val="2163259562"/>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E2563C7-AB0C-B48B-E4F5-7AB0A93AEA5C}"/>
              </a:ext>
            </a:extLst>
          </p:cNvPr>
          <p:cNvGrpSpPr/>
          <p:nvPr/>
        </p:nvGrpSpPr>
        <p:grpSpPr>
          <a:xfrm>
            <a:off x="747538" y="870658"/>
            <a:ext cx="9931174" cy="5166831"/>
            <a:chOff x="842053" y="994635"/>
            <a:chExt cx="9931174" cy="4875479"/>
          </a:xfrm>
        </p:grpSpPr>
        <p:cxnSp>
          <p:nvCxnSpPr>
            <p:cNvPr id="12" name="Straight Arrow Connector 11">
              <a:extLst>
                <a:ext uri="{FF2B5EF4-FFF2-40B4-BE49-F238E27FC236}">
                  <a16:creationId xmlns:a16="http://schemas.microsoft.com/office/drawing/2014/main" id="{07588D23-BFF8-54D2-DA1B-BC8FF0A4920E}"/>
                </a:ext>
              </a:extLst>
            </p:cNvPr>
            <p:cNvCxnSpPr>
              <a:cxnSpLocks/>
            </p:cNvCxnSpPr>
            <p:nvPr/>
          </p:nvCxnSpPr>
          <p:spPr>
            <a:xfrm>
              <a:off x="9741726" y="4225054"/>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064FA3-4508-F34D-4731-FF4B11FFB6E3}"/>
                </a:ext>
              </a:extLst>
            </p:cNvPr>
            <p:cNvCxnSpPr>
              <a:cxnSpLocks/>
            </p:cNvCxnSpPr>
            <p:nvPr/>
          </p:nvCxnSpPr>
          <p:spPr>
            <a:xfrm flipV="1">
              <a:off x="9031916" y="4210440"/>
              <a:ext cx="632565" cy="130896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8F77B20-45F9-3314-5DF3-20EEF1F928A8}"/>
                </a:ext>
              </a:extLst>
            </p:cNvPr>
            <p:cNvCxnSpPr>
              <a:cxnSpLocks/>
            </p:cNvCxnSpPr>
            <p:nvPr/>
          </p:nvCxnSpPr>
          <p:spPr>
            <a:xfrm>
              <a:off x="8426494" y="2763683"/>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6B14CF5-0A5C-EAA6-45EB-CDF30CDF01BD}"/>
                </a:ext>
              </a:extLst>
            </p:cNvPr>
            <p:cNvSpPr/>
            <p:nvPr/>
          </p:nvSpPr>
          <p:spPr>
            <a:xfrm>
              <a:off x="9332734" y="3855514"/>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6" name="Group 15">
              <a:extLst>
                <a:ext uri="{FF2B5EF4-FFF2-40B4-BE49-F238E27FC236}">
                  <a16:creationId xmlns:a16="http://schemas.microsoft.com/office/drawing/2014/main" id="{935CB407-511A-0029-889A-D84A83DE5AC3}"/>
                </a:ext>
              </a:extLst>
            </p:cNvPr>
            <p:cNvGrpSpPr/>
            <p:nvPr/>
          </p:nvGrpSpPr>
          <p:grpSpPr>
            <a:xfrm>
              <a:off x="842053" y="994635"/>
              <a:ext cx="7985342" cy="4875479"/>
              <a:chOff x="842053" y="994635"/>
              <a:chExt cx="7985342" cy="4875479"/>
            </a:xfrm>
          </p:grpSpPr>
          <p:cxnSp>
            <p:nvCxnSpPr>
              <p:cNvPr id="19" name="Straight Arrow Connector 18">
                <a:extLst>
                  <a:ext uri="{FF2B5EF4-FFF2-40B4-BE49-F238E27FC236}">
                    <a16:creationId xmlns:a16="http://schemas.microsoft.com/office/drawing/2014/main" id="{0CA8F41D-C70A-CE59-ED7D-24F1FE4CDAEA}"/>
                  </a:ext>
                </a:extLst>
              </p:cNvPr>
              <p:cNvCxnSpPr>
                <a:cxnSpLocks/>
              </p:cNvCxnSpPr>
              <p:nvPr/>
            </p:nvCxnSpPr>
            <p:spPr>
              <a:xfrm flipV="1">
                <a:off x="7263537" y="2748303"/>
                <a:ext cx="1227550" cy="149685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39DF4-ABE5-C040-8282-10CB7D19DC29}"/>
                  </a:ext>
                </a:extLst>
              </p:cNvPr>
              <p:cNvCxnSpPr>
                <a:cxnSpLocks/>
              </p:cNvCxnSpPr>
              <p:nvPr/>
            </p:nvCxnSpPr>
            <p:spPr>
              <a:xfrm>
                <a:off x="7121698" y="4225053"/>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09530F-A9AE-6475-0B29-77AD1A828071}"/>
                  </a:ext>
                </a:extLst>
              </p:cNvPr>
              <p:cNvCxnSpPr>
                <a:cxnSpLocks/>
              </p:cNvCxnSpPr>
              <p:nvPr/>
            </p:nvCxnSpPr>
            <p:spPr>
              <a:xfrm flipV="1">
                <a:off x="6391012"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935239-A3B3-CD35-2A4C-C189BF638315}"/>
                  </a:ext>
                </a:extLst>
              </p:cNvPr>
              <p:cNvCxnSpPr/>
              <p:nvPr/>
            </p:nvCxnSpPr>
            <p:spPr>
              <a:xfrm>
                <a:off x="6104881" y="1395493"/>
                <a:ext cx="2229632" cy="12588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24B2FA1-2471-C6AC-98F1-5C7ED2B63404}"/>
                  </a:ext>
                </a:extLst>
              </p:cNvPr>
              <p:cNvSpPr/>
              <p:nvPr/>
            </p:nvSpPr>
            <p:spPr>
              <a:xfrm>
                <a:off x="8107148" y="2351622"/>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Oval 23">
                <a:extLst>
                  <a:ext uri="{FF2B5EF4-FFF2-40B4-BE49-F238E27FC236}">
                    <a16:creationId xmlns:a16="http://schemas.microsoft.com/office/drawing/2014/main" id="{E62EB47A-78A0-0007-5DAF-5C636E407F09}"/>
                  </a:ext>
                </a:extLst>
              </p:cNvPr>
              <p:cNvSpPr/>
              <p:nvPr/>
            </p:nvSpPr>
            <p:spPr>
              <a:xfrm>
                <a:off x="5992460"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sp>
            <p:nvSpPr>
              <p:cNvPr id="25" name="Oval 24">
                <a:extLst>
                  <a:ext uri="{FF2B5EF4-FFF2-40B4-BE49-F238E27FC236}">
                    <a16:creationId xmlns:a16="http://schemas.microsoft.com/office/drawing/2014/main" id="{00BCBC7B-8E22-88ED-F4DD-7AD26B1DE892}"/>
                  </a:ext>
                </a:extLst>
              </p:cNvPr>
              <p:cNvSpPr/>
              <p:nvPr/>
            </p:nvSpPr>
            <p:spPr>
              <a:xfrm>
                <a:off x="6712707"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6" name="Group 25">
                <a:extLst>
                  <a:ext uri="{FF2B5EF4-FFF2-40B4-BE49-F238E27FC236}">
                    <a16:creationId xmlns:a16="http://schemas.microsoft.com/office/drawing/2014/main" id="{0CD9AB0C-B9DD-E2E1-7D65-0067D86ACA34}"/>
                  </a:ext>
                </a:extLst>
              </p:cNvPr>
              <p:cNvGrpSpPr/>
              <p:nvPr/>
            </p:nvGrpSpPr>
            <p:grpSpPr>
              <a:xfrm>
                <a:off x="842053" y="994635"/>
                <a:ext cx="5459260" cy="4864275"/>
                <a:chOff x="752406" y="1005841"/>
                <a:chExt cx="5459260" cy="4864275"/>
              </a:xfrm>
            </p:grpSpPr>
            <p:cxnSp>
              <p:nvCxnSpPr>
                <p:cNvPr id="28" name="Straight Arrow Connector 27">
                  <a:extLst>
                    <a:ext uri="{FF2B5EF4-FFF2-40B4-BE49-F238E27FC236}">
                      <a16:creationId xmlns:a16="http://schemas.microsoft.com/office/drawing/2014/main" id="{B7BF7595-23D1-D18B-D3D9-077EAA33D5A7}"/>
                    </a:ext>
                  </a:extLst>
                </p:cNvPr>
                <p:cNvCxnSpPr>
                  <a:cxnSpLocks/>
                </p:cNvCxnSpPr>
                <p:nvPr/>
              </p:nvCxnSpPr>
              <p:spPr>
                <a:xfrm>
                  <a:off x="3311699" y="2763682"/>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26C4B6-61CB-3E24-2FB7-FE224C79C06E}"/>
                    </a:ext>
                  </a:extLst>
                </p:cNvPr>
                <p:cNvCxnSpPr>
                  <a:cxnSpLocks/>
                </p:cNvCxnSpPr>
                <p:nvPr/>
              </p:nvCxnSpPr>
              <p:spPr>
                <a:xfrm>
                  <a:off x="4459917"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E8D9CD6-6DA4-6A9E-E21A-F97B9B39E31D}"/>
                    </a:ext>
                  </a:extLst>
                </p:cNvPr>
                <p:cNvCxnSpPr>
                  <a:cxnSpLocks/>
                </p:cNvCxnSpPr>
                <p:nvPr/>
              </p:nvCxnSpPr>
              <p:spPr>
                <a:xfrm flipV="1">
                  <a:off x="3739669" y="4252192"/>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06BDB35-0601-AB46-8FF3-A203B8D53A96}"/>
                    </a:ext>
                  </a:extLst>
                </p:cNvPr>
                <p:cNvCxnSpPr>
                  <a:cxnSpLocks/>
                </p:cNvCxnSpPr>
                <p:nvPr/>
              </p:nvCxnSpPr>
              <p:spPr>
                <a:xfrm flipV="1">
                  <a:off x="1798137" y="2686440"/>
                  <a:ext cx="1425877" cy="153861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30D4A1-9994-6CAD-1125-E1FA404DD3C7}"/>
                    </a:ext>
                  </a:extLst>
                </p:cNvPr>
                <p:cNvCxnSpPr>
                  <a:cxnSpLocks/>
                </p:cNvCxnSpPr>
                <p:nvPr/>
              </p:nvCxnSpPr>
              <p:spPr>
                <a:xfrm flipV="1">
                  <a:off x="3363890" y="1412962"/>
                  <a:ext cx="2459276" cy="125677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1D6B6C9-EB97-92CE-4373-765B4A019459}"/>
                    </a:ext>
                  </a:extLst>
                </p:cNvPr>
                <p:cNvSpPr/>
                <p:nvPr/>
              </p:nvSpPr>
              <p:spPr>
                <a:xfrm>
                  <a:off x="5491419" y="100584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Oval 33">
                  <a:extLst>
                    <a:ext uri="{FF2B5EF4-FFF2-40B4-BE49-F238E27FC236}">
                      <a16:creationId xmlns:a16="http://schemas.microsoft.com/office/drawing/2014/main" id="{770DB90B-10A3-20A9-8A59-4E4D8472D4C0}"/>
                    </a:ext>
                  </a:extLst>
                </p:cNvPr>
                <p:cNvSpPr/>
                <p:nvPr/>
              </p:nvSpPr>
              <p:spPr>
                <a:xfrm>
                  <a:off x="2913145" y="2362828"/>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Oval 34">
                  <a:extLst>
                    <a:ext uri="{FF2B5EF4-FFF2-40B4-BE49-F238E27FC236}">
                      <a16:creationId xmlns:a16="http://schemas.microsoft.com/office/drawing/2014/main" id="{32448F91-DB0D-893E-4DD0-17979992ECE5}"/>
                    </a:ext>
                  </a:extLst>
                </p:cNvPr>
                <p:cNvSpPr/>
                <p:nvPr/>
              </p:nvSpPr>
              <p:spPr>
                <a:xfrm>
                  <a:off x="4050926" y="3855513"/>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Oval 35">
                  <a:extLst>
                    <a:ext uri="{FF2B5EF4-FFF2-40B4-BE49-F238E27FC236}">
                      <a16:creationId xmlns:a16="http://schemas.microsoft.com/office/drawing/2014/main" id="{A36DB2B5-9B75-DEF3-D1E5-2D5042958A95}"/>
                    </a:ext>
                  </a:extLst>
                </p:cNvPr>
                <p:cNvSpPr/>
                <p:nvPr/>
              </p:nvSpPr>
              <p:spPr>
                <a:xfrm>
                  <a:off x="4694204" y="5160305"/>
                  <a:ext cx="797216"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m1</a:t>
                  </a:r>
                </a:p>
              </p:txBody>
            </p:sp>
            <p:sp>
              <p:nvSpPr>
                <p:cNvPr id="37" name="Oval 36">
                  <a:extLst>
                    <a:ext uri="{FF2B5EF4-FFF2-40B4-BE49-F238E27FC236}">
                      <a16:creationId xmlns:a16="http://schemas.microsoft.com/office/drawing/2014/main" id="{991968B8-7E51-AD86-A301-3BCCBD178BBA}"/>
                    </a:ext>
                  </a:extLst>
                </p:cNvPr>
                <p:cNvSpPr/>
                <p:nvPr/>
              </p:nvSpPr>
              <p:spPr>
                <a:xfrm>
                  <a:off x="3330679"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grpSp>
              <p:nvGrpSpPr>
                <p:cNvPr id="38" name="Group 37">
                  <a:extLst>
                    <a:ext uri="{FF2B5EF4-FFF2-40B4-BE49-F238E27FC236}">
                      <a16:creationId xmlns:a16="http://schemas.microsoft.com/office/drawing/2014/main" id="{35D6D781-04BB-0E4B-580D-BE012C573F2B}"/>
                    </a:ext>
                  </a:extLst>
                </p:cNvPr>
                <p:cNvGrpSpPr/>
                <p:nvPr/>
              </p:nvGrpSpPr>
              <p:grpSpPr>
                <a:xfrm>
                  <a:off x="752406" y="3855511"/>
                  <a:ext cx="2160741" cy="2014605"/>
                  <a:chOff x="752406" y="3855511"/>
                  <a:chExt cx="2160741" cy="2014605"/>
                </a:xfrm>
              </p:grpSpPr>
              <p:cxnSp>
                <p:nvCxnSpPr>
                  <p:cNvPr id="39" name="Straight Arrow Connector 38">
                    <a:extLst>
                      <a:ext uri="{FF2B5EF4-FFF2-40B4-BE49-F238E27FC236}">
                        <a16:creationId xmlns:a16="http://schemas.microsoft.com/office/drawing/2014/main" id="{C1510E96-19E9-4B0C-6359-56649916BF77}"/>
                      </a:ext>
                    </a:extLst>
                  </p:cNvPr>
                  <p:cNvCxnSpPr>
                    <a:cxnSpLocks/>
                  </p:cNvCxnSpPr>
                  <p:nvPr/>
                </p:nvCxnSpPr>
                <p:spPr>
                  <a:xfrm>
                    <a:off x="1881643"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DFDEA071-C5A7-A416-2A94-B91F5950D372}"/>
                      </a:ext>
                    </a:extLst>
                  </p:cNvPr>
                  <p:cNvGrpSpPr/>
                  <p:nvPr/>
                </p:nvGrpSpPr>
                <p:grpSpPr>
                  <a:xfrm>
                    <a:off x="752406" y="4210439"/>
                    <a:ext cx="1041553" cy="1659676"/>
                    <a:chOff x="752406" y="4210439"/>
                    <a:chExt cx="1041553" cy="1659676"/>
                  </a:xfrm>
                </p:grpSpPr>
                <p:cxnSp>
                  <p:nvCxnSpPr>
                    <p:cNvPr id="43" name="Straight Arrow Connector 42">
                      <a:extLst>
                        <a:ext uri="{FF2B5EF4-FFF2-40B4-BE49-F238E27FC236}">
                          <a16:creationId xmlns:a16="http://schemas.microsoft.com/office/drawing/2014/main" id="{646B8DF1-72BB-9114-8049-59C015C05C52}"/>
                        </a:ext>
                      </a:extLst>
                    </p:cNvPr>
                    <p:cNvCxnSpPr>
                      <a:cxnSpLocks/>
                    </p:cNvCxnSpPr>
                    <p:nvPr/>
                  </p:nvCxnSpPr>
                  <p:spPr>
                    <a:xfrm flipV="1">
                      <a:off x="1140518"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9995AB0-F20F-1A9C-22C8-65A86772C186}"/>
                        </a:ext>
                      </a:extLst>
                    </p:cNvPr>
                    <p:cNvSpPr/>
                    <p:nvPr/>
                  </p:nvSpPr>
                  <p:spPr>
                    <a:xfrm>
                      <a:off x="752406" y="5160306"/>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grpSp>
              <p:sp>
                <p:nvSpPr>
                  <p:cNvPr id="41" name="Oval 40">
                    <a:extLst>
                      <a:ext uri="{FF2B5EF4-FFF2-40B4-BE49-F238E27FC236}">
                        <a16:creationId xmlns:a16="http://schemas.microsoft.com/office/drawing/2014/main" id="{04FA5224-D245-79C0-C1D1-712BCFD24440}"/>
                      </a:ext>
                    </a:extLst>
                  </p:cNvPr>
                  <p:cNvSpPr/>
                  <p:nvPr/>
                </p:nvSpPr>
                <p:spPr>
                  <a:xfrm>
                    <a:off x="2192900" y="5160307"/>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sp>
                <p:nvSpPr>
                  <p:cNvPr id="42" name="Oval 41">
                    <a:extLst>
                      <a:ext uri="{FF2B5EF4-FFF2-40B4-BE49-F238E27FC236}">
                        <a16:creationId xmlns:a16="http://schemas.microsoft.com/office/drawing/2014/main" id="{BE745D85-A8C7-B2B3-50B0-367D3E4960EB}"/>
                      </a:ext>
                    </a:extLst>
                  </p:cNvPr>
                  <p:cNvSpPr/>
                  <p:nvPr/>
                </p:nvSpPr>
                <p:spPr>
                  <a:xfrm>
                    <a:off x="1472652"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27" name="Oval 26">
                <a:extLst>
                  <a:ext uri="{FF2B5EF4-FFF2-40B4-BE49-F238E27FC236}">
                    <a16:creationId xmlns:a16="http://schemas.microsoft.com/office/drawing/2014/main" id="{97238311-4469-4DAD-83E8-6273475198A2}"/>
                  </a:ext>
                </a:extLst>
              </p:cNvPr>
              <p:cNvSpPr/>
              <p:nvPr/>
            </p:nvSpPr>
            <p:spPr>
              <a:xfrm>
                <a:off x="7309801" y="5160305"/>
                <a:ext cx="843398"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m2</a:t>
                </a:r>
                <a:endParaRPr lang="en-US">
                  <a:solidFill>
                    <a:schemeClr val="tx1"/>
                  </a:solidFill>
                </a:endParaRPr>
              </a:p>
            </p:txBody>
          </p:sp>
        </p:grpSp>
        <p:sp>
          <p:nvSpPr>
            <p:cNvPr id="17" name="Oval 16">
              <a:extLst>
                <a:ext uri="{FF2B5EF4-FFF2-40B4-BE49-F238E27FC236}">
                  <a16:creationId xmlns:a16="http://schemas.microsoft.com/office/drawing/2014/main" id="{9918C213-A4E1-DFA0-0923-AE0CB5E4DFC2}"/>
                </a:ext>
              </a:extLst>
            </p:cNvPr>
            <p:cNvSpPr/>
            <p:nvPr/>
          </p:nvSpPr>
          <p:spPr>
            <a:xfrm>
              <a:off x="8520125" y="5160305"/>
              <a:ext cx="812610"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m3</a:t>
              </a:r>
              <a:endParaRPr lang="en-US">
                <a:solidFill>
                  <a:schemeClr val="tx1"/>
                </a:solidFill>
              </a:endParaRPr>
            </a:p>
          </p:txBody>
        </p:sp>
        <p:sp>
          <p:nvSpPr>
            <p:cNvPr id="18" name="Oval 17">
              <a:extLst>
                <a:ext uri="{FF2B5EF4-FFF2-40B4-BE49-F238E27FC236}">
                  <a16:creationId xmlns:a16="http://schemas.microsoft.com/office/drawing/2014/main" id="{6147C2AE-5BD9-CF35-5FEF-FE3E8D04D088}"/>
                </a:ext>
              </a:extLst>
            </p:cNvPr>
            <p:cNvSpPr/>
            <p:nvPr/>
          </p:nvSpPr>
          <p:spPr>
            <a:xfrm>
              <a:off x="9945223" y="5160305"/>
              <a:ext cx="828004"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m4</a:t>
              </a:r>
              <a:endParaRPr lang="en-US">
                <a:solidFill>
                  <a:schemeClr val="tx1"/>
                </a:solidFill>
              </a:endParaRPr>
            </a:p>
          </p:txBody>
        </p:sp>
      </p:grpSp>
    </p:spTree>
    <p:extLst>
      <p:ext uri="{BB962C8B-B14F-4D97-AF65-F5344CB8AC3E}">
        <p14:creationId xmlns:p14="http://schemas.microsoft.com/office/powerpoint/2010/main" val="1459550787"/>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A31FBD40-E16E-10DB-1E50-0159BEB6D069}"/>
              </a:ext>
            </a:extLst>
          </p:cNvPr>
          <p:cNvGrpSpPr/>
          <p:nvPr/>
        </p:nvGrpSpPr>
        <p:grpSpPr>
          <a:xfrm>
            <a:off x="446198" y="1015802"/>
            <a:ext cx="11763933" cy="5166831"/>
            <a:chOff x="542863" y="1185135"/>
            <a:chExt cx="11763933" cy="5166831"/>
          </a:xfrm>
        </p:grpSpPr>
        <p:grpSp>
          <p:nvGrpSpPr>
            <p:cNvPr id="7" name="Group 6">
              <a:extLst>
                <a:ext uri="{FF2B5EF4-FFF2-40B4-BE49-F238E27FC236}">
                  <a16:creationId xmlns:a16="http://schemas.microsoft.com/office/drawing/2014/main" id="{1E25BF63-AE4D-E2E9-27F7-245CD31556EC}"/>
                </a:ext>
              </a:extLst>
            </p:cNvPr>
            <p:cNvGrpSpPr/>
            <p:nvPr/>
          </p:nvGrpSpPr>
          <p:grpSpPr>
            <a:xfrm>
              <a:off x="898082" y="1185135"/>
              <a:ext cx="10023537" cy="5166831"/>
              <a:chOff x="842053" y="994635"/>
              <a:chExt cx="10023537" cy="4875479"/>
            </a:xfrm>
          </p:grpSpPr>
          <p:cxnSp>
            <p:nvCxnSpPr>
              <p:cNvPr id="15" name="Straight Arrow Connector 14">
                <a:extLst>
                  <a:ext uri="{FF2B5EF4-FFF2-40B4-BE49-F238E27FC236}">
                    <a16:creationId xmlns:a16="http://schemas.microsoft.com/office/drawing/2014/main" id="{E07BB8F0-F083-E7B0-A66F-AB1F307CD61D}"/>
                  </a:ext>
                </a:extLst>
              </p:cNvPr>
              <p:cNvCxnSpPr>
                <a:cxnSpLocks/>
              </p:cNvCxnSpPr>
              <p:nvPr/>
            </p:nvCxnSpPr>
            <p:spPr>
              <a:xfrm>
                <a:off x="9741726" y="4225054"/>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2ADF3F-7AA5-9709-8DFD-724147ECCB27}"/>
                  </a:ext>
                </a:extLst>
              </p:cNvPr>
              <p:cNvCxnSpPr>
                <a:cxnSpLocks/>
              </p:cNvCxnSpPr>
              <p:nvPr/>
            </p:nvCxnSpPr>
            <p:spPr>
              <a:xfrm flipV="1">
                <a:off x="9031916" y="4210440"/>
                <a:ext cx="632565" cy="130896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5B19EE-1DE0-B80C-3245-907EBD17DA50}"/>
                  </a:ext>
                </a:extLst>
              </p:cNvPr>
              <p:cNvCxnSpPr>
                <a:cxnSpLocks/>
              </p:cNvCxnSpPr>
              <p:nvPr/>
            </p:nvCxnSpPr>
            <p:spPr>
              <a:xfrm>
                <a:off x="8426494" y="2763683"/>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D3D1A5B-E918-68B8-6843-653FED5BBB5B}"/>
                  </a:ext>
                </a:extLst>
              </p:cNvPr>
              <p:cNvSpPr/>
              <p:nvPr/>
            </p:nvSpPr>
            <p:spPr>
              <a:xfrm>
                <a:off x="9332734" y="3855514"/>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E7226764-4229-E409-CF8D-DC8C0498456B}"/>
                  </a:ext>
                </a:extLst>
              </p:cNvPr>
              <p:cNvGrpSpPr/>
              <p:nvPr/>
            </p:nvGrpSpPr>
            <p:grpSpPr>
              <a:xfrm>
                <a:off x="842053" y="994635"/>
                <a:ext cx="7985342" cy="4875479"/>
                <a:chOff x="842053" y="994635"/>
                <a:chExt cx="7985342" cy="4875479"/>
              </a:xfrm>
            </p:grpSpPr>
            <p:cxnSp>
              <p:nvCxnSpPr>
                <p:cNvPr id="22" name="Straight Arrow Connector 21">
                  <a:extLst>
                    <a:ext uri="{FF2B5EF4-FFF2-40B4-BE49-F238E27FC236}">
                      <a16:creationId xmlns:a16="http://schemas.microsoft.com/office/drawing/2014/main" id="{73B38E03-0704-EE71-CCDE-8D0D39D962F2}"/>
                    </a:ext>
                  </a:extLst>
                </p:cNvPr>
                <p:cNvCxnSpPr>
                  <a:cxnSpLocks/>
                </p:cNvCxnSpPr>
                <p:nvPr/>
              </p:nvCxnSpPr>
              <p:spPr>
                <a:xfrm flipV="1">
                  <a:off x="7263537" y="2748303"/>
                  <a:ext cx="1227550" cy="149685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0882D2-33F1-B8EE-0991-A20B2255DBA4}"/>
                    </a:ext>
                  </a:extLst>
                </p:cNvPr>
                <p:cNvCxnSpPr>
                  <a:cxnSpLocks/>
                </p:cNvCxnSpPr>
                <p:nvPr/>
              </p:nvCxnSpPr>
              <p:spPr>
                <a:xfrm>
                  <a:off x="7121698" y="4225053"/>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072793-F8CA-D598-CD93-F2B6E5BF8280}"/>
                    </a:ext>
                  </a:extLst>
                </p:cNvPr>
                <p:cNvCxnSpPr>
                  <a:cxnSpLocks/>
                </p:cNvCxnSpPr>
                <p:nvPr/>
              </p:nvCxnSpPr>
              <p:spPr>
                <a:xfrm flipV="1">
                  <a:off x="6391012"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318B830-6221-01B1-7A99-838D4C39BBD1}"/>
                    </a:ext>
                  </a:extLst>
                </p:cNvPr>
                <p:cNvCxnSpPr/>
                <p:nvPr/>
              </p:nvCxnSpPr>
              <p:spPr>
                <a:xfrm>
                  <a:off x="6104881" y="1395493"/>
                  <a:ext cx="2229632" cy="12588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2F9476E-6857-1703-9B41-376F5B51D318}"/>
                    </a:ext>
                  </a:extLst>
                </p:cNvPr>
                <p:cNvSpPr/>
                <p:nvPr/>
              </p:nvSpPr>
              <p:spPr>
                <a:xfrm>
                  <a:off x="8107148" y="2351622"/>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AB751B86-9C05-A4AE-D1EA-A4B53B5EFC2F}"/>
                    </a:ext>
                  </a:extLst>
                </p:cNvPr>
                <p:cNvSpPr/>
                <p:nvPr/>
              </p:nvSpPr>
              <p:spPr>
                <a:xfrm>
                  <a:off x="5992460"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endParaRPr lang="en-US"/>
                </a:p>
              </p:txBody>
            </p:sp>
            <p:sp>
              <p:nvSpPr>
                <p:cNvPr id="28" name="Oval 27">
                  <a:extLst>
                    <a:ext uri="{FF2B5EF4-FFF2-40B4-BE49-F238E27FC236}">
                      <a16:creationId xmlns:a16="http://schemas.microsoft.com/office/drawing/2014/main" id="{EE69E5E2-0625-6E40-ADBC-DC842C44D2D6}"/>
                    </a:ext>
                  </a:extLst>
                </p:cNvPr>
                <p:cNvSpPr/>
                <p:nvPr/>
              </p:nvSpPr>
              <p:spPr>
                <a:xfrm>
                  <a:off x="6712707"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9" name="Group 28">
                  <a:extLst>
                    <a:ext uri="{FF2B5EF4-FFF2-40B4-BE49-F238E27FC236}">
                      <a16:creationId xmlns:a16="http://schemas.microsoft.com/office/drawing/2014/main" id="{23209ED9-47EF-5C1B-D04C-8072C9975AED}"/>
                    </a:ext>
                  </a:extLst>
                </p:cNvPr>
                <p:cNvGrpSpPr/>
                <p:nvPr/>
              </p:nvGrpSpPr>
              <p:grpSpPr>
                <a:xfrm>
                  <a:off x="842053" y="994635"/>
                  <a:ext cx="5459260" cy="4864275"/>
                  <a:chOff x="752406" y="1005841"/>
                  <a:chExt cx="5459260" cy="4864275"/>
                </a:xfrm>
              </p:grpSpPr>
              <p:cxnSp>
                <p:nvCxnSpPr>
                  <p:cNvPr id="31" name="Straight Arrow Connector 30">
                    <a:extLst>
                      <a:ext uri="{FF2B5EF4-FFF2-40B4-BE49-F238E27FC236}">
                        <a16:creationId xmlns:a16="http://schemas.microsoft.com/office/drawing/2014/main" id="{3F180BE9-5ADB-1E0C-BE57-23D97DADB8E0}"/>
                      </a:ext>
                    </a:extLst>
                  </p:cNvPr>
                  <p:cNvCxnSpPr>
                    <a:cxnSpLocks/>
                  </p:cNvCxnSpPr>
                  <p:nvPr/>
                </p:nvCxnSpPr>
                <p:spPr>
                  <a:xfrm>
                    <a:off x="3311699" y="2763682"/>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A941A4D-A2B4-22F8-6FAD-C6C2E1B7172C}"/>
                      </a:ext>
                    </a:extLst>
                  </p:cNvPr>
                  <p:cNvCxnSpPr>
                    <a:cxnSpLocks/>
                  </p:cNvCxnSpPr>
                  <p:nvPr/>
                </p:nvCxnSpPr>
                <p:spPr>
                  <a:xfrm>
                    <a:off x="4459917"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389ABB-8590-3130-201C-765C0CB9C7CE}"/>
                      </a:ext>
                    </a:extLst>
                  </p:cNvPr>
                  <p:cNvCxnSpPr>
                    <a:cxnSpLocks/>
                  </p:cNvCxnSpPr>
                  <p:nvPr/>
                </p:nvCxnSpPr>
                <p:spPr>
                  <a:xfrm flipV="1">
                    <a:off x="3739669" y="4252192"/>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55443D3-DA34-DBF1-CF3C-47FF1FBA196C}"/>
                      </a:ext>
                    </a:extLst>
                  </p:cNvPr>
                  <p:cNvCxnSpPr>
                    <a:cxnSpLocks/>
                  </p:cNvCxnSpPr>
                  <p:nvPr/>
                </p:nvCxnSpPr>
                <p:spPr>
                  <a:xfrm flipV="1">
                    <a:off x="1798137" y="2686440"/>
                    <a:ext cx="1425877" cy="153861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0F290E-9CF6-8530-53EC-432387AC9D74}"/>
                      </a:ext>
                    </a:extLst>
                  </p:cNvPr>
                  <p:cNvCxnSpPr>
                    <a:cxnSpLocks/>
                  </p:cNvCxnSpPr>
                  <p:nvPr/>
                </p:nvCxnSpPr>
                <p:spPr>
                  <a:xfrm flipV="1">
                    <a:off x="3363890" y="1412962"/>
                    <a:ext cx="2459276" cy="125677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15965EE-FF66-8BB9-375D-4B689B75DAC8}"/>
                      </a:ext>
                    </a:extLst>
                  </p:cNvPr>
                  <p:cNvSpPr/>
                  <p:nvPr/>
                </p:nvSpPr>
                <p:spPr>
                  <a:xfrm>
                    <a:off x="5491419" y="100584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Oval 36">
                    <a:extLst>
                      <a:ext uri="{FF2B5EF4-FFF2-40B4-BE49-F238E27FC236}">
                        <a16:creationId xmlns:a16="http://schemas.microsoft.com/office/drawing/2014/main" id="{7BC9FDD1-DD25-B4FD-84F3-5CC63EAEDF9E}"/>
                      </a:ext>
                    </a:extLst>
                  </p:cNvPr>
                  <p:cNvSpPr/>
                  <p:nvPr/>
                </p:nvSpPr>
                <p:spPr>
                  <a:xfrm>
                    <a:off x="2913145" y="2362828"/>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Oval 37">
                    <a:extLst>
                      <a:ext uri="{FF2B5EF4-FFF2-40B4-BE49-F238E27FC236}">
                        <a16:creationId xmlns:a16="http://schemas.microsoft.com/office/drawing/2014/main" id="{DC2AC457-B08D-0750-D9C6-6B15A9998399}"/>
                      </a:ext>
                    </a:extLst>
                  </p:cNvPr>
                  <p:cNvSpPr/>
                  <p:nvPr/>
                </p:nvSpPr>
                <p:spPr>
                  <a:xfrm>
                    <a:off x="4050926" y="3855513"/>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Oval 38">
                    <a:extLst>
                      <a:ext uri="{FF2B5EF4-FFF2-40B4-BE49-F238E27FC236}">
                        <a16:creationId xmlns:a16="http://schemas.microsoft.com/office/drawing/2014/main" id="{0D7A06D4-C416-AEDF-3BEE-78118F4F8545}"/>
                      </a:ext>
                    </a:extLst>
                  </p:cNvPr>
                  <p:cNvSpPr/>
                  <p:nvPr/>
                </p:nvSpPr>
                <p:spPr>
                  <a:xfrm>
                    <a:off x="4655719" y="5160305"/>
                    <a:ext cx="835701"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m1</a:t>
                    </a:r>
                  </a:p>
                </p:txBody>
              </p:sp>
              <p:sp>
                <p:nvSpPr>
                  <p:cNvPr id="40" name="Oval 39">
                    <a:extLst>
                      <a:ext uri="{FF2B5EF4-FFF2-40B4-BE49-F238E27FC236}">
                        <a16:creationId xmlns:a16="http://schemas.microsoft.com/office/drawing/2014/main" id="{123CA573-A9F7-F53F-597B-7F0A6932FB14}"/>
                      </a:ext>
                    </a:extLst>
                  </p:cNvPr>
                  <p:cNvSpPr/>
                  <p:nvPr/>
                </p:nvSpPr>
                <p:spPr>
                  <a:xfrm>
                    <a:off x="3330679"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rgbClr val="FFFFFF"/>
                        </a:solidFill>
                        <a:cs typeface="Calibri"/>
                      </a:rPr>
                      <a:t>0</a:t>
                    </a:r>
                    <a:endParaRPr lang="en-US">
                      <a:solidFill>
                        <a:schemeClr val="tx1"/>
                      </a:solidFill>
                      <a:cs typeface="Calibri"/>
                    </a:endParaRPr>
                  </a:p>
                </p:txBody>
              </p:sp>
              <p:grpSp>
                <p:nvGrpSpPr>
                  <p:cNvPr id="41" name="Group 40">
                    <a:extLst>
                      <a:ext uri="{FF2B5EF4-FFF2-40B4-BE49-F238E27FC236}">
                        <a16:creationId xmlns:a16="http://schemas.microsoft.com/office/drawing/2014/main" id="{10BD0D45-24C5-49ED-1504-E1BD57CB469E}"/>
                      </a:ext>
                    </a:extLst>
                  </p:cNvPr>
                  <p:cNvGrpSpPr/>
                  <p:nvPr/>
                </p:nvGrpSpPr>
                <p:grpSpPr>
                  <a:xfrm>
                    <a:off x="752406" y="3855511"/>
                    <a:ext cx="2160741" cy="2014605"/>
                    <a:chOff x="752406" y="3855511"/>
                    <a:chExt cx="2160741" cy="2014605"/>
                  </a:xfrm>
                </p:grpSpPr>
                <p:cxnSp>
                  <p:nvCxnSpPr>
                    <p:cNvPr id="42" name="Straight Arrow Connector 41">
                      <a:extLst>
                        <a:ext uri="{FF2B5EF4-FFF2-40B4-BE49-F238E27FC236}">
                          <a16:creationId xmlns:a16="http://schemas.microsoft.com/office/drawing/2014/main" id="{02CE24E1-7DB7-04A1-E475-EE014063A9B1}"/>
                        </a:ext>
                      </a:extLst>
                    </p:cNvPr>
                    <p:cNvCxnSpPr>
                      <a:cxnSpLocks/>
                    </p:cNvCxnSpPr>
                    <p:nvPr/>
                  </p:nvCxnSpPr>
                  <p:spPr>
                    <a:xfrm>
                      <a:off x="1881643"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674E37C1-9CDA-2119-E8CF-1304AF7FCD9E}"/>
                        </a:ext>
                      </a:extLst>
                    </p:cNvPr>
                    <p:cNvGrpSpPr/>
                    <p:nvPr/>
                  </p:nvGrpSpPr>
                  <p:grpSpPr>
                    <a:xfrm>
                      <a:off x="752406" y="4210439"/>
                      <a:ext cx="1041553" cy="1659676"/>
                      <a:chOff x="752406" y="4210439"/>
                      <a:chExt cx="1041553" cy="1659676"/>
                    </a:xfrm>
                  </p:grpSpPr>
                  <p:cxnSp>
                    <p:nvCxnSpPr>
                      <p:cNvPr id="46" name="Straight Arrow Connector 45">
                        <a:extLst>
                          <a:ext uri="{FF2B5EF4-FFF2-40B4-BE49-F238E27FC236}">
                            <a16:creationId xmlns:a16="http://schemas.microsoft.com/office/drawing/2014/main" id="{543DFC30-B93B-2D4F-C09E-BCAA9FFE4590}"/>
                          </a:ext>
                        </a:extLst>
                      </p:cNvPr>
                      <p:cNvCxnSpPr>
                        <a:cxnSpLocks/>
                      </p:cNvCxnSpPr>
                      <p:nvPr/>
                    </p:nvCxnSpPr>
                    <p:spPr>
                      <a:xfrm flipV="1">
                        <a:off x="1140518"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E3247AA-A6B8-B4E0-C52D-FDAF47F9C955}"/>
                          </a:ext>
                        </a:extLst>
                      </p:cNvPr>
                      <p:cNvSpPr/>
                      <p:nvPr/>
                    </p:nvSpPr>
                    <p:spPr>
                      <a:xfrm>
                        <a:off x="752406" y="5160306"/>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grpSp>
                <p:sp>
                  <p:nvSpPr>
                    <p:cNvPr id="44" name="Oval 43">
                      <a:extLst>
                        <a:ext uri="{FF2B5EF4-FFF2-40B4-BE49-F238E27FC236}">
                          <a16:creationId xmlns:a16="http://schemas.microsoft.com/office/drawing/2014/main" id="{E2253484-D887-EF13-2583-BB29F69CFC7E}"/>
                        </a:ext>
                      </a:extLst>
                    </p:cNvPr>
                    <p:cNvSpPr/>
                    <p:nvPr/>
                  </p:nvSpPr>
                  <p:spPr>
                    <a:xfrm>
                      <a:off x="2192900" y="5160307"/>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sp>
                  <p:nvSpPr>
                    <p:cNvPr id="45" name="Oval 44">
                      <a:extLst>
                        <a:ext uri="{FF2B5EF4-FFF2-40B4-BE49-F238E27FC236}">
                          <a16:creationId xmlns:a16="http://schemas.microsoft.com/office/drawing/2014/main" id="{C8939C0F-A290-1C83-E6B4-EAA3DDA681BB}"/>
                        </a:ext>
                      </a:extLst>
                    </p:cNvPr>
                    <p:cNvSpPr/>
                    <p:nvPr/>
                  </p:nvSpPr>
                  <p:spPr>
                    <a:xfrm>
                      <a:off x="1472652"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30" name="Oval 29">
                  <a:extLst>
                    <a:ext uri="{FF2B5EF4-FFF2-40B4-BE49-F238E27FC236}">
                      <a16:creationId xmlns:a16="http://schemas.microsoft.com/office/drawing/2014/main" id="{43F80993-36C6-01A5-81A7-9DCD3E093320}"/>
                    </a:ext>
                  </a:extLst>
                </p:cNvPr>
                <p:cNvSpPr/>
                <p:nvPr/>
              </p:nvSpPr>
              <p:spPr>
                <a:xfrm>
                  <a:off x="7332892" y="5160305"/>
                  <a:ext cx="82030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m2</a:t>
                  </a:r>
                  <a:endParaRPr lang="en-US">
                    <a:solidFill>
                      <a:schemeClr val="tx1"/>
                    </a:solidFill>
                  </a:endParaRPr>
                </a:p>
              </p:txBody>
            </p:sp>
          </p:grpSp>
          <p:sp>
            <p:nvSpPr>
              <p:cNvPr id="20" name="Oval 19">
                <a:extLst>
                  <a:ext uri="{FF2B5EF4-FFF2-40B4-BE49-F238E27FC236}">
                    <a16:creationId xmlns:a16="http://schemas.microsoft.com/office/drawing/2014/main" id="{7C8952C3-9E5F-B616-5D81-2352F74F4850}"/>
                  </a:ext>
                </a:extLst>
              </p:cNvPr>
              <p:cNvSpPr/>
              <p:nvPr/>
            </p:nvSpPr>
            <p:spPr>
              <a:xfrm>
                <a:off x="8520125" y="5160305"/>
                <a:ext cx="781823"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m3</a:t>
                </a:r>
                <a:endParaRPr lang="en-US">
                  <a:solidFill>
                    <a:schemeClr val="tx1"/>
                  </a:solidFill>
                </a:endParaRPr>
              </a:p>
            </p:txBody>
          </p:sp>
          <p:sp>
            <p:nvSpPr>
              <p:cNvPr id="21" name="Oval 20">
                <a:extLst>
                  <a:ext uri="{FF2B5EF4-FFF2-40B4-BE49-F238E27FC236}">
                    <a16:creationId xmlns:a16="http://schemas.microsoft.com/office/drawing/2014/main" id="{85C64615-4E23-5CFD-961C-36BAFBBA8FBB}"/>
                  </a:ext>
                </a:extLst>
              </p:cNvPr>
              <p:cNvSpPr/>
              <p:nvPr/>
            </p:nvSpPr>
            <p:spPr>
              <a:xfrm>
                <a:off x="10099161" y="5160305"/>
                <a:ext cx="766429"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m4</a:t>
                </a:r>
                <a:endParaRPr lang="en-US">
                  <a:solidFill>
                    <a:schemeClr val="tx1"/>
                  </a:solidFill>
                </a:endParaRPr>
              </a:p>
            </p:txBody>
          </p:sp>
        </p:grpSp>
        <p:sp>
          <p:nvSpPr>
            <p:cNvPr id="8" name="TextBox 7">
              <a:extLst>
                <a:ext uri="{FF2B5EF4-FFF2-40B4-BE49-F238E27FC236}">
                  <a16:creationId xmlns:a16="http://schemas.microsoft.com/office/drawing/2014/main" id="{1EFC497E-615A-ECC1-288F-295BD678933B}"/>
                </a:ext>
              </a:extLst>
            </p:cNvPr>
            <p:cNvSpPr txBox="1"/>
            <p:nvPr/>
          </p:nvSpPr>
          <p:spPr>
            <a:xfrm>
              <a:off x="542863" y="3778518"/>
              <a:ext cx="1835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1 </a:t>
              </a:r>
              <a:r>
                <a:rPr lang="en-US">
                  <a:cs typeface="Calibri"/>
                </a:rPr>
                <a:t>= [0, 0]</a:t>
              </a:r>
            </a:p>
          </p:txBody>
        </p:sp>
        <p:sp>
          <p:nvSpPr>
            <p:cNvPr id="9" name="TextBox 8">
              <a:extLst>
                <a:ext uri="{FF2B5EF4-FFF2-40B4-BE49-F238E27FC236}">
                  <a16:creationId xmlns:a16="http://schemas.microsoft.com/office/drawing/2014/main" id="{F8C7B86F-FED8-FA0D-DC85-6C9222774C34}"/>
                </a:ext>
              </a:extLst>
            </p:cNvPr>
            <p:cNvSpPr txBox="1"/>
            <p:nvPr/>
          </p:nvSpPr>
          <p:spPr>
            <a:xfrm>
              <a:off x="9350686" y="3778514"/>
              <a:ext cx="29561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4</a:t>
              </a:r>
              <a:r>
                <a:rPr lang="en-US">
                  <a:cs typeface="Calibri"/>
                </a:rPr>
                <a:t> = [m3 +</a:t>
              </a:r>
              <a:r>
                <a:rPr lang="en-US" baseline="-25000">
                  <a:cs typeface="Calibri"/>
                </a:rPr>
                <a:t>2 </a:t>
              </a:r>
              <a:r>
                <a:rPr lang="en-US">
                  <a:cs typeface="Calibri"/>
                </a:rPr>
                <a:t>m4, m4]</a:t>
              </a:r>
            </a:p>
          </p:txBody>
        </p:sp>
        <p:sp>
          <p:nvSpPr>
            <p:cNvPr id="10" name="TextBox 9">
              <a:extLst>
                <a:ext uri="{FF2B5EF4-FFF2-40B4-BE49-F238E27FC236}">
                  <a16:creationId xmlns:a16="http://schemas.microsoft.com/office/drawing/2014/main" id="{0B5550B7-38A9-394C-B2CF-BAF46930690E}"/>
                </a:ext>
              </a:extLst>
            </p:cNvPr>
            <p:cNvSpPr txBox="1"/>
            <p:nvPr/>
          </p:nvSpPr>
          <p:spPr>
            <a:xfrm>
              <a:off x="2739214" y="4137106"/>
              <a:ext cx="2407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2 </a:t>
              </a:r>
              <a:r>
                <a:rPr lang="en-US">
                  <a:cs typeface="Calibri"/>
                </a:rPr>
                <a:t>= [m1, m1]</a:t>
              </a:r>
            </a:p>
          </p:txBody>
        </p:sp>
        <p:sp>
          <p:nvSpPr>
            <p:cNvPr id="11" name="TextBox 10">
              <a:extLst>
                <a:ext uri="{FF2B5EF4-FFF2-40B4-BE49-F238E27FC236}">
                  <a16:creationId xmlns:a16="http://schemas.microsoft.com/office/drawing/2014/main" id="{CAF801F3-B26D-8053-8E26-671124F5ACD6}"/>
                </a:ext>
              </a:extLst>
            </p:cNvPr>
            <p:cNvSpPr txBox="1"/>
            <p:nvPr/>
          </p:nvSpPr>
          <p:spPr>
            <a:xfrm>
              <a:off x="5327774" y="4137103"/>
              <a:ext cx="21716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3 </a:t>
              </a:r>
              <a:r>
                <a:rPr lang="en-US">
                  <a:cs typeface="Calibri"/>
                </a:rPr>
                <a:t>= [m2, m2]</a:t>
              </a:r>
            </a:p>
          </p:txBody>
        </p:sp>
      </p:grpSp>
      <p:cxnSp>
        <p:nvCxnSpPr>
          <p:cNvPr id="52" name="Straight Arrow Connector 51">
            <a:extLst>
              <a:ext uri="{FF2B5EF4-FFF2-40B4-BE49-F238E27FC236}">
                <a16:creationId xmlns:a16="http://schemas.microsoft.com/office/drawing/2014/main" id="{813F3FC0-5DF2-F984-57F7-4605FDF1AA60}"/>
              </a:ext>
            </a:extLst>
          </p:cNvPr>
          <p:cNvCxnSpPr/>
          <p:nvPr/>
        </p:nvCxnSpPr>
        <p:spPr>
          <a:xfrm flipV="1">
            <a:off x="1211943" y="4878009"/>
            <a:ext cx="345924" cy="67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0C1EDB9-97EA-8DB3-60BB-B973E1772255}"/>
              </a:ext>
            </a:extLst>
          </p:cNvPr>
          <p:cNvCxnSpPr>
            <a:cxnSpLocks/>
          </p:cNvCxnSpPr>
          <p:nvPr/>
        </p:nvCxnSpPr>
        <p:spPr>
          <a:xfrm flipV="1">
            <a:off x="3860799" y="4878008"/>
            <a:ext cx="345924" cy="67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D226B48-35FF-BEFC-1B1D-93C389EA9FC0}"/>
              </a:ext>
            </a:extLst>
          </p:cNvPr>
          <p:cNvCxnSpPr>
            <a:cxnSpLocks/>
          </p:cNvCxnSpPr>
          <p:nvPr/>
        </p:nvCxnSpPr>
        <p:spPr>
          <a:xfrm flipV="1">
            <a:off x="6364514" y="4878008"/>
            <a:ext cx="345924" cy="67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E796932-D88A-3C16-5104-1FC14C61642D}"/>
              </a:ext>
            </a:extLst>
          </p:cNvPr>
          <p:cNvCxnSpPr>
            <a:cxnSpLocks/>
          </p:cNvCxnSpPr>
          <p:nvPr/>
        </p:nvCxnSpPr>
        <p:spPr>
          <a:xfrm flipV="1">
            <a:off x="9049657" y="4878009"/>
            <a:ext cx="345924" cy="67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00CB7EA-2446-AF52-A474-A5A17F87841D}"/>
              </a:ext>
            </a:extLst>
          </p:cNvPr>
          <p:cNvCxnSpPr>
            <a:cxnSpLocks/>
          </p:cNvCxnSpPr>
          <p:nvPr/>
        </p:nvCxnSpPr>
        <p:spPr>
          <a:xfrm flipH="1" flipV="1">
            <a:off x="2150534" y="4878008"/>
            <a:ext cx="355599" cy="7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867DBA4-8CCC-C76B-9FCA-F64FCEE543F8}"/>
              </a:ext>
            </a:extLst>
          </p:cNvPr>
          <p:cNvCxnSpPr>
            <a:cxnSpLocks/>
          </p:cNvCxnSpPr>
          <p:nvPr/>
        </p:nvCxnSpPr>
        <p:spPr>
          <a:xfrm flipH="1" flipV="1">
            <a:off x="4702628" y="4878007"/>
            <a:ext cx="355599" cy="7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C586755-575D-6EDE-D859-658DE1883DF0}"/>
              </a:ext>
            </a:extLst>
          </p:cNvPr>
          <p:cNvCxnSpPr>
            <a:cxnSpLocks/>
          </p:cNvCxnSpPr>
          <p:nvPr/>
        </p:nvCxnSpPr>
        <p:spPr>
          <a:xfrm flipH="1" flipV="1">
            <a:off x="7315199" y="4878006"/>
            <a:ext cx="355599" cy="7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FA9B58C-4283-0A85-0876-472DB2482A79}"/>
              </a:ext>
            </a:extLst>
          </p:cNvPr>
          <p:cNvCxnSpPr>
            <a:cxnSpLocks/>
          </p:cNvCxnSpPr>
          <p:nvPr/>
        </p:nvCxnSpPr>
        <p:spPr>
          <a:xfrm flipH="1" flipV="1">
            <a:off x="9927770" y="4878005"/>
            <a:ext cx="355599" cy="7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6FD68FF-9CCE-27EF-3E2F-B24876DA6A6E}"/>
              </a:ext>
            </a:extLst>
          </p:cNvPr>
          <p:cNvSpPr txBox="1"/>
          <p:nvPr/>
        </p:nvSpPr>
        <p:spPr>
          <a:xfrm>
            <a:off x="3571119" y="5618237"/>
            <a:ext cx="445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0</a:t>
            </a:r>
          </a:p>
        </p:txBody>
      </p:sp>
    </p:spTree>
    <p:extLst>
      <p:ext uri="{BB962C8B-B14F-4D97-AF65-F5344CB8AC3E}">
        <p14:creationId xmlns:p14="http://schemas.microsoft.com/office/powerpoint/2010/main" val="152624858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7D65A0C6-8A33-BFFD-1BF9-932319E755A1}"/>
              </a:ext>
            </a:extLst>
          </p:cNvPr>
          <p:cNvGrpSpPr/>
          <p:nvPr/>
        </p:nvGrpSpPr>
        <p:grpSpPr>
          <a:xfrm>
            <a:off x="430803" y="673243"/>
            <a:ext cx="11763934" cy="5509390"/>
            <a:chOff x="542862" y="842576"/>
            <a:chExt cx="11763934" cy="5509390"/>
          </a:xfrm>
        </p:grpSpPr>
        <p:grpSp>
          <p:nvGrpSpPr>
            <p:cNvPr id="91" name="Group 90">
              <a:extLst>
                <a:ext uri="{FF2B5EF4-FFF2-40B4-BE49-F238E27FC236}">
                  <a16:creationId xmlns:a16="http://schemas.microsoft.com/office/drawing/2014/main" id="{B67F9D1A-483A-1B00-F90D-FA07EECF3D0A}"/>
                </a:ext>
              </a:extLst>
            </p:cNvPr>
            <p:cNvGrpSpPr/>
            <p:nvPr/>
          </p:nvGrpSpPr>
          <p:grpSpPr>
            <a:xfrm>
              <a:off x="898082" y="1185135"/>
              <a:ext cx="10008143" cy="5166831"/>
              <a:chOff x="842053" y="994635"/>
              <a:chExt cx="10008143" cy="4875479"/>
            </a:xfrm>
          </p:grpSpPr>
          <p:cxnSp>
            <p:nvCxnSpPr>
              <p:cNvPr id="58" name="Straight Arrow Connector 57">
                <a:extLst>
                  <a:ext uri="{FF2B5EF4-FFF2-40B4-BE49-F238E27FC236}">
                    <a16:creationId xmlns:a16="http://schemas.microsoft.com/office/drawing/2014/main" id="{E7E2E918-3BB4-A8C9-DA12-058FA254E0B3}"/>
                  </a:ext>
                </a:extLst>
              </p:cNvPr>
              <p:cNvCxnSpPr>
                <a:cxnSpLocks/>
              </p:cNvCxnSpPr>
              <p:nvPr/>
            </p:nvCxnSpPr>
            <p:spPr>
              <a:xfrm>
                <a:off x="9741726" y="4225054"/>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AA8C1F4-E9EE-697C-A80A-139E81CF01FD}"/>
                  </a:ext>
                </a:extLst>
              </p:cNvPr>
              <p:cNvCxnSpPr>
                <a:cxnSpLocks/>
              </p:cNvCxnSpPr>
              <p:nvPr/>
            </p:nvCxnSpPr>
            <p:spPr>
              <a:xfrm flipV="1">
                <a:off x="9031916" y="4210440"/>
                <a:ext cx="632565" cy="130896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D3EFC9A-3DB4-424F-228F-CFB360412458}"/>
                  </a:ext>
                </a:extLst>
              </p:cNvPr>
              <p:cNvCxnSpPr>
                <a:cxnSpLocks/>
              </p:cNvCxnSpPr>
              <p:nvPr/>
            </p:nvCxnSpPr>
            <p:spPr>
              <a:xfrm>
                <a:off x="8426494" y="2763683"/>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E64D52BB-8B82-34DD-B0E7-5AB1E327201A}"/>
                  </a:ext>
                </a:extLst>
              </p:cNvPr>
              <p:cNvSpPr/>
              <p:nvPr/>
            </p:nvSpPr>
            <p:spPr>
              <a:xfrm>
                <a:off x="9332734" y="3855514"/>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2" name="Group 61">
                <a:extLst>
                  <a:ext uri="{FF2B5EF4-FFF2-40B4-BE49-F238E27FC236}">
                    <a16:creationId xmlns:a16="http://schemas.microsoft.com/office/drawing/2014/main" id="{0B5D47AE-61DD-5497-D2CE-C75C6ED3CCBA}"/>
                  </a:ext>
                </a:extLst>
              </p:cNvPr>
              <p:cNvGrpSpPr/>
              <p:nvPr/>
            </p:nvGrpSpPr>
            <p:grpSpPr>
              <a:xfrm>
                <a:off x="842053" y="994635"/>
                <a:ext cx="7985342" cy="4875479"/>
                <a:chOff x="842053" y="994635"/>
                <a:chExt cx="7985342" cy="4875479"/>
              </a:xfrm>
            </p:grpSpPr>
            <p:cxnSp>
              <p:nvCxnSpPr>
                <p:cNvPr id="65" name="Straight Arrow Connector 64">
                  <a:extLst>
                    <a:ext uri="{FF2B5EF4-FFF2-40B4-BE49-F238E27FC236}">
                      <a16:creationId xmlns:a16="http://schemas.microsoft.com/office/drawing/2014/main" id="{10AEC847-9EA5-6769-721C-42823F3E00A6}"/>
                    </a:ext>
                  </a:extLst>
                </p:cNvPr>
                <p:cNvCxnSpPr>
                  <a:cxnSpLocks/>
                </p:cNvCxnSpPr>
                <p:nvPr/>
              </p:nvCxnSpPr>
              <p:spPr>
                <a:xfrm flipV="1">
                  <a:off x="7263537" y="2748303"/>
                  <a:ext cx="1227550" cy="149685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E83A57D-AE3E-EE01-6088-47B8E65595DD}"/>
                    </a:ext>
                  </a:extLst>
                </p:cNvPr>
                <p:cNvCxnSpPr>
                  <a:cxnSpLocks/>
                </p:cNvCxnSpPr>
                <p:nvPr/>
              </p:nvCxnSpPr>
              <p:spPr>
                <a:xfrm>
                  <a:off x="7121698" y="4225053"/>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BBAADE7-C0A0-B888-4A76-7DBB98CDE270}"/>
                    </a:ext>
                  </a:extLst>
                </p:cNvPr>
                <p:cNvCxnSpPr>
                  <a:cxnSpLocks/>
                </p:cNvCxnSpPr>
                <p:nvPr/>
              </p:nvCxnSpPr>
              <p:spPr>
                <a:xfrm flipV="1">
                  <a:off x="6391012"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B95CE36-A1CD-D6A7-D506-3ED333C690D9}"/>
                    </a:ext>
                  </a:extLst>
                </p:cNvPr>
                <p:cNvCxnSpPr/>
                <p:nvPr/>
              </p:nvCxnSpPr>
              <p:spPr>
                <a:xfrm>
                  <a:off x="6104881" y="1395493"/>
                  <a:ext cx="2229632" cy="12588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026CA968-375B-716D-D2C7-5D35296A5BBB}"/>
                    </a:ext>
                  </a:extLst>
                </p:cNvPr>
                <p:cNvSpPr/>
                <p:nvPr/>
              </p:nvSpPr>
              <p:spPr>
                <a:xfrm>
                  <a:off x="8107148" y="2351622"/>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Oval 69">
                  <a:extLst>
                    <a:ext uri="{FF2B5EF4-FFF2-40B4-BE49-F238E27FC236}">
                      <a16:creationId xmlns:a16="http://schemas.microsoft.com/office/drawing/2014/main" id="{A9BCD424-CD1B-78BF-313A-BF6737B448AB}"/>
                    </a:ext>
                  </a:extLst>
                </p:cNvPr>
                <p:cNvSpPr/>
                <p:nvPr/>
              </p:nvSpPr>
              <p:spPr>
                <a:xfrm>
                  <a:off x="5992460"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0</a:t>
                  </a:r>
                  <a:endParaRPr lang="en-US">
                    <a:solidFill>
                      <a:schemeClr val="tx1"/>
                    </a:solidFill>
                    <a:cs typeface="Calibri"/>
                  </a:endParaRPr>
                </a:p>
              </p:txBody>
            </p:sp>
            <p:sp>
              <p:nvSpPr>
                <p:cNvPr id="71" name="Oval 70">
                  <a:extLst>
                    <a:ext uri="{FF2B5EF4-FFF2-40B4-BE49-F238E27FC236}">
                      <a16:creationId xmlns:a16="http://schemas.microsoft.com/office/drawing/2014/main" id="{1A78F0CE-D003-3E9F-777E-ABE4EC0CBC3A}"/>
                    </a:ext>
                  </a:extLst>
                </p:cNvPr>
                <p:cNvSpPr/>
                <p:nvPr/>
              </p:nvSpPr>
              <p:spPr>
                <a:xfrm>
                  <a:off x="6712707"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2" name="Group 71">
                  <a:extLst>
                    <a:ext uri="{FF2B5EF4-FFF2-40B4-BE49-F238E27FC236}">
                      <a16:creationId xmlns:a16="http://schemas.microsoft.com/office/drawing/2014/main" id="{EF258117-4095-A9EA-66FB-F4C4357C4D93}"/>
                    </a:ext>
                  </a:extLst>
                </p:cNvPr>
                <p:cNvGrpSpPr/>
                <p:nvPr/>
              </p:nvGrpSpPr>
              <p:grpSpPr>
                <a:xfrm>
                  <a:off x="842053" y="994635"/>
                  <a:ext cx="5459260" cy="4871535"/>
                  <a:chOff x="752406" y="1005841"/>
                  <a:chExt cx="5459260" cy="4871535"/>
                </a:xfrm>
              </p:grpSpPr>
              <p:cxnSp>
                <p:nvCxnSpPr>
                  <p:cNvPr id="74" name="Straight Arrow Connector 73">
                    <a:extLst>
                      <a:ext uri="{FF2B5EF4-FFF2-40B4-BE49-F238E27FC236}">
                        <a16:creationId xmlns:a16="http://schemas.microsoft.com/office/drawing/2014/main" id="{881992C1-1745-D7F7-1F1D-848338C6059F}"/>
                      </a:ext>
                    </a:extLst>
                  </p:cNvPr>
                  <p:cNvCxnSpPr>
                    <a:cxnSpLocks/>
                  </p:cNvCxnSpPr>
                  <p:nvPr/>
                </p:nvCxnSpPr>
                <p:spPr>
                  <a:xfrm>
                    <a:off x="3311699" y="2763682"/>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B5A8307-9F2A-EF59-D9DF-CB59E0C8BDE2}"/>
                      </a:ext>
                    </a:extLst>
                  </p:cNvPr>
                  <p:cNvCxnSpPr>
                    <a:cxnSpLocks/>
                  </p:cNvCxnSpPr>
                  <p:nvPr/>
                </p:nvCxnSpPr>
                <p:spPr>
                  <a:xfrm>
                    <a:off x="4459917"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151BA57-700D-FE97-6B8E-2DB8CB27D8A8}"/>
                      </a:ext>
                    </a:extLst>
                  </p:cNvPr>
                  <p:cNvCxnSpPr>
                    <a:cxnSpLocks/>
                  </p:cNvCxnSpPr>
                  <p:nvPr/>
                </p:nvCxnSpPr>
                <p:spPr>
                  <a:xfrm flipV="1">
                    <a:off x="3739669" y="4252192"/>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DEEDBAE-E32B-5420-D990-8753591A5561}"/>
                      </a:ext>
                    </a:extLst>
                  </p:cNvPr>
                  <p:cNvCxnSpPr>
                    <a:cxnSpLocks/>
                  </p:cNvCxnSpPr>
                  <p:nvPr/>
                </p:nvCxnSpPr>
                <p:spPr>
                  <a:xfrm flipV="1">
                    <a:off x="1798137" y="2686440"/>
                    <a:ext cx="1425877" cy="153861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ACFFE32-71F8-779D-6377-151E98AD7B76}"/>
                      </a:ext>
                    </a:extLst>
                  </p:cNvPr>
                  <p:cNvCxnSpPr>
                    <a:cxnSpLocks/>
                  </p:cNvCxnSpPr>
                  <p:nvPr/>
                </p:nvCxnSpPr>
                <p:spPr>
                  <a:xfrm flipV="1">
                    <a:off x="3363890" y="1412962"/>
                    <a:ext cx="2459276" cy="125677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DFB73C6-B544-3A5D-D0CB-391599473B25}"/>
                      </a:ext>
                    </a:extLst>
                  </p:cNvPr>
                  <p:cNvSpPr/>
                  <p:nvPr/>
                </p:nvSpPr>
                <p:spPr>
                  <a:xfrm>
                    <a:off x="5491419" y="100584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0" name="Oval 79">
                    <a:extLst>
                      <a:ext uri="{FF2B5EF4-FFF2-40B4-BE49-F238E27FC236}">
                        <a16:creationId xmlns:a16="http://schemas.microsoft.com/office/drawing/2014/main" id="{9C0E1C88-356D-9554-B57F-A4DBC1E844DB}"/>
                      </a:ext>
                    </a:extLst>
                  </p:cNvPr>
                  <p:cNvSpPr/>
                  <p:nvPr/>
                </p:nvSpPr>
                <p:spPr>
                  <a:xfrm>
                    <a:off x="2913145" y="2362828"/>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Oval 80">
                    <a:extLst>
                      <a:ext uri="{FF2B5EF4-FFF2-40B4-BE49-F238E27FC236}">
                        <a16:creationId xmlns:a16="http://schemas.microsoft.com/office/drawing/2014/main" id="{0A288ED7-7858-E3CD-D124-1F2B5313E29B}"/>
                      </a:ext>
                    </a:extLst>
                  </p:cNvPr>
                  <p:cNvSpPr/>
                  <p:nvPr/>
                </p:nvSpPr>
                <p:spPr>
                  <a:xfrm>
                    <a:off x="4050926" y="3855513"/>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Oval 81">
                    <a:extLst>
                      <a:ext uri="{FF2B5EF4-FFF2-40B4-BE49-F238E27FC236}">
                        <a16:creationId xmlns:a16="http://schemas.microsoft.com/office/drawing/2014/main" id="{FEB5D15E-D412-4225-080F-9E50B0CBFCD4}"/>
                      </a:ext>
                    </a:extLst>
                  </p:cNvPr>
                  <p:cNvSpPr/>
                  <p:nvPr/>
                </p:nvSpPr>
                <p:spPr>
                  <a:xfrm>
                    <a:off x="4694204" y="5160305"/>
                    <a:ext cx="797216" cy="7170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m1</a:t>
                    </a:r>
                  </a:p>
                </p:txBody>
              </p:sp>
              <p:sp>
                <p:nvSpPr>
                  <p:cNvPr id="83" name="Oval 82">
                    <a:extLst>
                      <a:ext uri="{FF2B5EF4-FFF2-40B4-BE49-F238E27FC236}">
                        <a16:creationId xmlns:a16="http://schemas.microsoft.com/office/drawing/2014/main" id="{90F3D90E-3E4B-3ED8-F633-0C2213732525}"/>
                      </a:ext>
                    </a:extLst>
                  </p:cNvPr>
                  <p:cNvSpPr/>
                  <p:nvPr/>
                </p:nvSpPr>
                <p:spPr>
                  <a:xfrm>
                    <a:off x="3330679"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rgbClr val="FFFFFF"/>
                        </a:solidFill>
                        <a:cs typeface="Calibri"/>
                      </a:rPr>
                      <a:t>0</a:t>
                    </a:r>
                    <a:endParaRPr lang="en-US">
                      <a:solidFill>
                        <a:schemeClr val="tx1"/>
                      </a:solidFill>
                      <a:cs typeface="Calibri"/>
                    </a:endParaRPr>
                  </a:p>
                </p:txBody>
              </p:sp>
              <p:grpSp>
                <p:nvGrpSpPr>
                  <p:cNvPr id="84" name="Group 83">
                    <a:extLst>
                      <a:ext uri="{FF2B5EF4-FFF2-40B4-BE49-F238E27FC236}">
                        <a16:creationId xmlns:a16="http://schemas.microsoft.com/office/drawing/2014/main" id="{B81FD22C-F8C8-D534-26F4-AD68118AE9C7}"/>
                      </a:ext>
                    </a:extLst>
                  </p:cNvPr>
                  <p:cNvGrpSpPr/>
                  <p:nvPr/>
                </p:nvGrpSpPr>
                <p:grpSpPr>
                  <a:xfrm>
                    <a:off x="752406" y="3855511"/>
                    <a:ext cx="2160741" cy="2014605"/>
                    <a:chOff x="752406" y="3855511"/>
                    <a:chExt cx="2160741" cy="2014605"/>
                  </a:xfrm>
                </p:grpSpPr>
                <p:cxnSp>
                  <p:nvCxnSpPr>
                    <p:cNvPr id="85" name="Straight Arrow Connector 84">
                      <a:extLst>
                        <a:ext uri="{FF2B5EF4-FFF2-40B4-BE49-F238E27FC236}">
                          <a16:creationId xmlns:a16="http://schemas.microsoft.com/office/drawing/2014/main" id="{197B33B9-C257-B2BD-C9FB-66EDB5CB05C8}"/>
                        </a:ext>
                      </a:extLst>
                    </p:cNvPr>
                    <p:cNvCxnSpPr>
                      <a:cxnSpLocks/>
                    </p:cNvCxnSpPr>
                    <p:nvPr/>
                  </p:nvCxnSpPr>
                  <p:spPr>
                    <a:xfrm>
                      <a:off x="1881643"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FBBF47DE-881C-B93B-1569-CC1678F80624}"/>
                        </a:ext>
                      </a:extLst>
                    </p:cNvPr>
                    <p:cNvGrpSpPr/>
                    <p:nvPr/>
                  </p:nvGrpSpPr>
                  <p:grpSpPr>
                    <a:xfrm>
                      <a:off x="752406" y="4210439"/>
                      <a:ext cx="1041553" cy="1659676"/>
                      <a:chOff x="752406" y="4210439"/>
                      <a:chExt cx="1041553" cy="1659676"/>
                    </a:xfrm>
                  </p:grpSpPr>
                  <p:cxnSp>
                    <p:nvCxnSpPr>
                      <p:cNvPr id="89" name="Straight Arrow Connector 88">
                        <a:extLst>
                          <a:ext uri="{FF2B5EF4-FFF2-40B4-BE49-F238E27FC236}">
                            <a16:creationId xmlns:a16="http://schemas.microsoft.com/office/drawing/2014/main" id="{D9365011-B655-B54A-BF35-5B39D3B70C90}"/>
                          </a:ext>
                        </a:extLst>
                      </p:cNvPr>
                      <p:cNvCxnSpPr>
                        <a:cxnSpLocks/>
                      </p:cNvCxnSpPr>
                      <p:nvPr/>
                    </p:nvCxnSpPr>
                    <p:spPr>
                      <a:xfrm flipV="1">
                        <a:off x="1140518"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5E5264CF-6B55-480B-FDD8-9AF0660BF18E}"/>
                          </a:ext>
                        </a:extLst>
                      </p:cNvPr>
                      <p:cNvSpPr/>
                      <p:nvPr/>
                    </p:nvSpPr>
                    <p:spPr>
                      <a:xfrm>
                        <a:off x="752406" y="5160306"/>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grpSp>
                <p:sp>
                  <p:nvSpPr>
                    <p:cNvPr id="87" name="Oval 86">
                      <a:extLst>
                        <a:ext uri="{FF2B5EF4-FFF2-40B4-BE49-F238E27FC236}">
                          <a16:creationId xmlns:a16="http://schemas.microsoft.com/office/drawing/2014/main" id="{D42D07C5-C09E-EE9C-50A7-1BE49A1506E2}"/>
                        </a:ext>
                      </a:extLst>
                    </p:cNvPr>
                    <p:cNvSpPr/>
                    <p:nvPr/>
                  </p:nvSpPr>
                  <p:spPr>
                    <a:xfrm>
                      <a:off x="2192900" y="5160307"/>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sp>
                  <p:nvSpPr>
                    <p:cNvPr id="88" name="Oval 87">
                      <a:extLst>
                        <a:ext uri="{FF2B5EF4-FFF2-40B4-BE49-F238E27FC236}">
                          <a16:creationId xmlns:a16="http://schemas.microsoft.com/office/drawing/2014/main" id="{75269979-0E78-66A6-95C7-BE229FD18E99}"/>
                        </a:ext>
                      </a:extLst>
                    </p:cNvPr>
                    <p:cNvSpPr/>
                    <p:nvPr/>
                  </p:nvSpPr>
                  <p:spPr>
                    <a:xfrm>
                      <a:off x="1472652"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73" name="Oval 72">
                  <a:extLst>
                    <a:ext uri="{FF2B5EF4-FFF2-40B4-BE49-F238E27FC236}">
                      <a16:creationId xmlns:a16="http://schemas.microsoft.com/office/drawing/2014/main" id="{B30E1813-31D9-5B96-D7C8-1BDF6181AC3F}"/>
                    </a:ext>
                  </a:extLst>
                </p:cNvPr>
                <p:cNvSpPr/>
                <p:nvPr/>
              </p:nvSpPr>
              <p:spPr>
                <a:xfrm>
                  <a:off x="7355983" y="5160305"/>
                  <a:ext cx="812609"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m2</a:t>
                  </a:r>
                  <a:endParaRPr lang="en-US">
                    <a:solidFill>
                      <a:schemeClr val="tx1"/>
                    </a:solidFill>
                  </a:endParaRPr>
                </a:p>
              </p:txBody>
            </p:sp>
          </p:grpSp>
          <p:sp>
            <p:nvSpPr>
              <p:cNvPr id="63" name="Oval 62">
                <a:extLst>
                  <a:ext uri="{FF2B5EF4-FFF2-40B4-BE49-F238E27FC236}">
                    <a16:creationId xmlns:a16="http://schemas.microsoft.com/office/drawing/2014/main" id="{CB1068FA-4C3D-A693-B6F6-E87ACC0B396D}"/>
                  </a:ext>
                </a:extLst>
              </p:cNvPr>
              <p:cNvSpPr/>
              <p:nvPr/>
            </p:nvSpPr>
            <p:spPr>
              <a:xfrm>
                <a:off x="8612488" y="5160305"/>
                <a:ext cx="843398"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m3</a:t>
                </a:r>
                <a:endParaRPr lang="en-US">
                  <a:solidFill>
                    <a:schemeClr val="tx1"/>
                  </a:solidFill>
                </a:endParaRPr>
              </a:p>
            </p:txBody>
          </p:sp>
          <p:sp>
            <p:nvSpPr>
              <p:cNvPr id="64" name="Oval 63">
                <a:extLst>
                  <a:ext uri="{FF2B5EF4-FFF2-40B4-BE49-F238E27FC236}">
                    <a16:creationId xmlns:a16="http://schemas.microsoft.com/office/drawing/2014/main" id="{261D6014-BD77-3093-77A1-1AD1B36F8672}"/>
                  </a:ext>
                </a:extLst>
              </p:cNvPr>
              <p:cNvSpPr/>
              <p:nvPr/>
            </p:nvSpPr>
            <p:spPr>
              <a:xfrm>
                <a:off x="10052980" y="5160305"/>
                <a:ext cx="797216"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m4</a:t>
                </a:r>
                <a:endParaRPr lang="en-US">
                  <a:solidFill>
                    <a:schemeClr val="tx1"/>
                  </a:solidFill>
                </a:endParaRPr>
              </a:p>
            </p:txBody>
          </p:sp>
        </p:grpSp>
        <p:sp>
          <p:nvSpPr>
            <p:cNvPr id="92" name="TextBox 91">
              <a:extLst>
                <a:ext uri="{FF2B5EF4-FFF2-40B4-BE49-F238E27FC236}">
                  <a16:creationId xmlns:a16="http://schemas.microsoft.com/office/drawing/2014/main" id="{1368EC43-67D3-4196-DC4E-BE8F09073E84}"/>
                </a:ext>
              </a:extLst>
            </p:cNvPr>
            <p:cNvSpPr txBox="1"/>
            <p:nvPr/>
          </p:nvSpPr>
          <p:spPr>
            <a:xfrm>
              <a:off x="542863" y="3778518"/>
              <a:ext cx="1835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1 </a:t>
              </a:r>
              <a:r>
                <a:rPr lang="en-US">
                  <a:cs typeface="Calibri"/>
                </a:rPr>
                <a:t>= [0, 0]</a:t>
              </a:r>
            </a:p>
          </p:txBody>
        </p:sp>
        <p:sp>
          <p:nvSpPr>
            <p:cNvPr id="93" name="TextBox 92">
              <a:extLst>
                <a:ext uri="{FF2B5EF4-FFF2-40B4-BE49-F238E27FC236}">
                  <a16:creationId xmlns:a16="http://schemas.microsoft.com/office/drawing/2014/main" id="{724EBF3E-2811-F557-A05D-A7B9C3DA5D41}"/>
                </a:ext>
              </a:extLst>
            </p:cNvPr>
            <p:cNvSpPr txBox="1"/>
            <p:nvPr/>
          </p:nvSpPr>
          <p:spPr>
            <a:xfrm>
              <a:off x="9350686" y="3778514"/>
              <a:ext cx="29561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4</a:t>
              </a:r>
              <a:r>
                <a:rPr lang="en-US">
                  <a:cs typeface="Calibri"/>
                </a:rPr>
                <a:t> = [m3 +</a:t>
              </a:r>
              <a:r>
                <a:rPr lang="en-US" baseline="-25000">
                  <a:cs typeface="Calibri"/>
                </a:rPr>
                <a:t>2 </a:t>
              </a:r>
              <a:r>
                <a:rPr lang="en-US">
                  <a:cs typeface="Calibri"/>
                </a:rPr>
                <a:t>m4, m4]</a:t>
              </a:r>
            </a:p>
          </p:txBody>
        </p:sp>
        <p:sp>
          <p:nvSpPr>
            <p:cNvPr id="94" name="TextBox 93">
              <a:extLst>
                <a:ext uri="{FF2B5EF4-FFF2-40B4-BE49-F238E27FC236}">
                  <a16:creationId xmlns:a16="http://schemas.microsoft.com/office/drawing/2014/main" id="{BDDD84F6-5137-44E6-1207-53AB09016204}"/>
                </a:ext>
              </a:extLst>
            </p:cNvPr>
            <p:cNvSpPr txBox="1"/>
            <p:nvPr/>
          </p:nvSpPr>
          <p:spPr>
            <a:xfrm>
              <a:off x="2739214" y="4137106"/>
              <a:ext cx="2407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2 </a:t>
              </a:r>
              <a:r>
                <a:rPr lang="en-US">
                  <a:cs typeface="Calibri"/>
                </a:rPr>
                <a:t>= [m1, m1]</a:t>
              </a:r>
            </a:p>
          </p:txBody>
        </p:sp>
        <p:sp>
          <p:nvSpPr>
            <p:cNvPr id="95" name="TextBox 94">
              <a:extLst>
                <a:ext uri="{FF2B5EF4-FFF2-40B4-BE49-F238E27FC236}">
                  <a16:creationId xmlns:a16="http://schemas.microsoft.com/office/drawing/2014/main" id="{10CACBFF-C8F0-A17B-AC6D-E6D7213D7866}"/>
                </a:ext>
              </a:extLst>
            </p:cNvPr>
            <p:cNvSpPr txBox="1"/>
            <p:nvPr/>
          </p:nvSpPr>
          <p:spPr>
            <a:xfrm>
              <a:off x="5327774" y="3913891"/>
              <a:ext cx="21332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3 </a:t>
              </a:r>
              <a:r>
                <a:rPr lang="en-US">
                  <a:cs typeface="Calibri"/>
                </a:rPr>
                <a:t>= [m2, m2]</a:t>
              </a:r>
            </a:p>
          </p:txBody>
        </p:sp>
        <p:sp>
          <p:nvSpPr>
            <p:cNvPr id="96" name="TextBox 95">
              <a:extLst>
                <a:ext uri="{FF2B5EF4-FFF2-40B4-BE49-F238E27FC236}">
                  <a16:creationId xmlns:a16="http://schemas.microsoft.com/office/drawing/2014/main" id="{A961180D-CC7C-FE16-E5AD-D3F8A8C96DC1}"/>
                </a:ext>
              </a:extLst>
            </p:cNvPr>
            <p:cNvSpPr txBox="1"/>
            <p:nvPr/>
          </p:nvSpPr>
          <p:spPr>
            <a:xfrm>
              <a:off x="6554908" y="2243309"/>
              <a:ext cx="5516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1 </a:t>
              </a:r>
              <a:r>
                <a:rPr lang="en-US">
                  <a:cs typeface="Calibri"/>
                </a:rPr>
                <a:t>= [m2 +</a:t>
              </a:r>
              <a:r>
                <a:rPr lang="en-US" baseline="-25000">
                  <a:cs typeface="Calibri"/>
                </a:rPr>
                <a:t>2</a:t>
              </a:r>
              <a:r>
                <a:rPr lang="en-US">
                  <a:cs typeface="Calibri"/>
                </a:rPr>
                <a:t> m3 +</a:t>
              </a:r>
              <a:r>
                <a:rPr lang="en-US" baseline="-25000">
                  <a:cs typeface="Calibri"/>
                </a:rPr>
                <a:t>2</a:t>
              </a:r>
              <a:r>
                <a:rPr lang="en-US">
                  <a:cs typeface="Calibri"/>
                </a:rPr>
                <a:t> m4, m2 +</a:t>
              </a:r>
              <a:r>
                <a:rPr lang="en-US" baseline="-25000">
                  <a:cs typeface="Calibri"/>
                </a:rPr>
                <a:t>2</a:t>
              </a:r>
              <a:r>
                <a:rPr lang="en-US">
                  <a:cs typeface="Calibri"/>
                </a:rPr>
                <a:t> m4,  m3 +</a:t>
              </a:r>
              <a:r>
                <a:rPr lang="en-US" baseline="-25000">
                  <a:cs typeface="Calibri"/>
                </a:rPr>
                <a:t>2</a:t>
              </a:r>
              <a:r>
                <a:rPr lang="en-US">
                  <a:cs typeface="Calibri"/>
                </a:rPr>
                <a:t> m4,  m4]</a:t>
              </a:r>
            </a:p>
          </p:txBody>
        </p:sp>
        <p:sp>
          <p:nvSpPr>
            <p:cNvPr id="97" name="TextBox 96">
              <a:extLst>
                <a:ext uri="{FF2B5EF4-FFF2-40B4-BE49-F238E27FC236}">
                  <a16:creationId xmlns:a16="http://schemas.microsoft.com/office/drawing/2014/main" id="{686273BD-B297-8012-010D-CDC7E2357FD8}"/>
                </a:ext>
              </a:extLst>
            </p:cNvPr>
            <p:cNvSpPr txBox="1"/>
            <p:nvPr/>
          </p:nvSpPr>
          <p:spPr>
            <a:xfrm>
              <a:off x="1147980" y="2243311"/>
              <a:ext cx="4950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(3)</a:t>
              </a:r>
              <a:r>
                <a:rPr lang="en-US" baseline="-25000">
                  <a:cs typeface="Calibri"/>
                </a:rPr>
                <a:t>1 </a:t>
              </a:r>
              <a:r>
                <a:rPr lang="en-US">
                  <a:cs typeface="Calibri"/>
                </a:rPr>
                <a:t>= [m1, m1, m1, m1]</a:t>
              </a:r>
            </a:p>
          </p:txBody>
        </p:sp>
        <p:sp>
          <p:nvSpPr>
            <p:cNvPr id="98" name="TextBox 97">
              <a:extLst>
                <a:ext uri="{FF2B5EF4-FFF2-40B4-BE49-F238E27FC236}">
                  <a16:creationId xmlns:a16="http://schemas.microsoft.com/office/drawing/2014/main" id="{AA42E39D-95E0-D865-8A60-F6AF045554C1}"/>
                </a:ext>
              </a:extLst>
            </p:cNvPr>
            <p:cNvSpPr txBox="1"/>
            <p:nvPr/>
          </p:nvSpPr>
          <p:spPr>
            <a:xfrm>
              <a:off x="542862" y="842576"/>
              <a:ext cx="11528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grpSp>
      <p:cxnSp>
        <p:nvCxnSpPr>
          <p:cNvPr id="100" name="Straight Arrow Connector 99">
            <a:extLst>
              <a:ext uri="{FF2B5EF4-FFF2-40B4-BE49-F238E27FC236}">
                <a16:creationId xmlns:a16="http://schemas.microsoft.com/office/drawing/2014/main" id="{336AD46C-D3DF-4911-B0D4-FF410B650BE9}"/>
              </a:ext>
            </a:extLst>
          </p:cNvPr>
          <p:cNvCxnSpPr/>
          <p:nvPr/>
        </p:nvCxnSpPr>
        <p:spPr>
          <a:xfrm flipV="1">
            <a:off x="2082800" y="3208867"/>
            <a:ext cx="805543" cy="91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2E21AA05-03A9-7A3F-8E95-28FE1AEECAA4}"/>
              </a:ext>
            </a:extLst>
          </p:cNvPr>
          <p:cNvCxnSpPr>
            <a:cxnSpLocks/>
          </p:cNvCxnSpPr>
          <p:nvPr/>
        </p:nvCxnSpPr>
        <p:spPr>
          <a:xfrm flipV="1">
            <a:off x="7344228" y="3293533"/>
            <a:ext cx="757162" cy="972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FED0C2B-3023-2319-29D1-81F625EEEE1B}"/>
              </a:ext>
            </a:extLst>
          </p:cNvPr>
          <p:cNvCxnSpPr>
            <a:cxnSpLocks/>
          </p:cNvCxnSpPr>
          <p:nvPr/>
        </p:nvCxnSpPr>
        <p:spPr>
          <a:xfrm flipH="1" flipV="1">
            <a:off x="3686628" y="3257247"/>
            <a:ext cx="718457" cy="899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3247611-7998-CA7F-664C-02A9B6888619}"/>
              </a:ext>
            </a:extLst>
          </p:cNvPr>
          <p:cNvCxnSpPr>
            <a:cxnSpLocks/>
          </p:cNvCxnSpPr>
          <p:nvPr/>
        </p:nvCxnSpPr>
        <p:spPr>
          <a:xfrm flipH="1" flipV="1">
            <a:off x="8742437" y="3317722"/>
            <a:ext cx="657981" cy="827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DAF9EFC-C6B1-999E-6614-15D354232197}"/>
              </a:ext>
            </a:extLst>
          </p:cNvPr>
          <p:cNvSpPr txBox="1"/>
          <p:nvPr/>
        </p:nvSpPr>
        <p:spPr>
          <a:xfrm>
            <a:off x="3531808" y="5624285"/>
            <a:ext cx="5055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0</a:t>
            </a:r>
          </a:p>
        </p:txBody>
      </p:sp>
      <p:sp>
        <p:nvSpPr>
          <p:cNvPr id="3" name="TextBox 2">
            <a:extLst>
              <a:ext uri="{FF2B5EF4-FFF2-40B4-BE49-F238E27FC236}">
                <a16:creationId xmlns:a16="http://schemas.microsoft.com/office/drawing/2014/main" id="{F74073E6-A9F6-67E4-DA35-1C3C54BF389B}"/>
              </a:ext>
            </a:extLst>
          </p:cNvPr>
          <p:cNvSpPr txBox="1"/>
          <p:nvPr/>
        </p:nvSpPr>
        <p:spPr>
          <a:xfrm>
            <a:off x="6096000" y="5624286"/>
            <a:ext cx="3362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0</a:t>
            </a:r>
          </a:p>
        </p:txBody>
      </p:sp>
    </p:spTree>
    <p:extLst>
      <p:ext uri="{BB962C8B-B14F-4D97-AF65-F5344CB8AC3E}">
        <p14:creationId xmlns:p14="http://schemas.microsoft.com/office/powerpoint/2010/main" val="109064304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D2C2A764-CC0C-A548-9C48-9E0C8C921F1A}"/>
              </a:ext>
            </a:extLst>
          </p:cNvPr>
          <p:cNvGrpSpPr/>
          <p:nvPr/>
        </p:nvGrpSpPr>
        <p:grpSpPr>
          <a:xfrm>
            <a:off x="430803" y="842576"/>
            <a:ext cx="11763934" cy="5509390"/>
            <a:chOff x="542862" y="842576"/>
            <a:chExt cx="11763934" cy="5509390"/>
          </a:xfrm>
        </p:grpSpPr>
        <p:grpSp>
          <p:nvGrpSpPr>
            <p:cNvPr id="7" name="Group 6">
              <a:extLst>
                <a:ext uri="{FF2B5EF4-FFF2-40B4-BE49-F238E27FC236}">
                  <a16:creationId xmlns:a16="http://schemas.microsoft.com/office/drawing/2014/main" id="{43109716-9DAC-CAAD-56F5-160EAE86E753}"/>
                </a:ext>
              </a:extLst>
            </p:cNvPr>
            <p:cNvGrpSpPr/>
            <p:nvPr/>
          </p:nvGrpSpPr>
          <p:grpSpPr>
            <a:xfrm>
              <a:off x="898082" y="1185135"/>
              <a:ext cx="10023537" cy="5166831"/>
              <a:chOff x="842053" y="994635"/>
              <a:chExt cx="10023537" cy="4875479"/>
            </a:xfrm>
          </p:grpSpPr>
          <p:cxnSp>
            <p:nvCxnSpPr>
              <p:cNvPr id="15" name="Straight Arrow Connector 14">
                <a:extLst>
                  <a:ext uri="{FF2B5EF4-FFF2-40B4-BE49-F238E27FC236}">
                    <a16:creationId xmlns:a16="http://schemas.microsoft.com/office/drawing/2014/main" id="{13DA23C9-FEC4-45DB-24D5-B402DE38EB1D}"/>
                  </a:ext>
                </a:extLst>
              </p:cNvPr>
              <p:cNvCxnSpPr>
                <a:cxnSpLocks/>
              </p:cNvCxnSpPr>
              <p:nvPr/>
            </p:nvCxnSpPr>
            <p:spPr>
              <a:xfrm>
                <a:off x="9741726" y="4225054"/>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4364E0F-D701-90F9-623D-502D19A44E60}"/>
                  </a:ext>
                </a:extLst>
              </p:cNvPr>
              <p:cNvCxnSpPr>
                <a:cxnSpLocks/>
              </p:cNvCxnSpPr>
              <p:nvPr/>
            </p:nvCxnSpPr>
            <p:spPr>
              <a:xfrm flipV="1">
                <a:off x="9031916" y="4210440"/>
                <a:ext cx="632565" cy="130896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CD8B7F7-EBD1-9AE2-69CA-BAA143195907}"/>
                  </a:ext>
                </a:extLst>
              </p:cNvPr>
              <p:cNvCxnSpPr>
                <a:cxnSpLocks/>
              </p:cNvCxnSpPr>
              <p:nvPr/>
            </p:nvCxnSpPr>
            <p:spPr>
              <a:xfrm>
                <a:off x="8426494" y="2763683"/>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5E28E7F-E02B-7A17-5032-F6FC54DDC32E}"/>
                  </a:ext>
                </a:extLst>
              </p:cNvPr>
              <p:cNvSpPr/>
              <p:nvPr/>
            </p:nvSpPr>
            <p:spPr>
              <a:xfrm>
                <a:off x="9332734" y="3855514"/>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987EE921-5AED-56A9-728D-3B92BB4CD75E}"/>
                  </a:ext>
                </a:extLst>
              </p:cNvPr>
              <p:cNvGrpSpPr/>
              <p:nvPr/>
            </p:nvGrpSpPr>
            <p:grpSpPr>
              <a:xfrm>
                <a:off x="842053" y="994635"/>
                <a:ext cx="7985342" cy="4875479"/>
                <a:chOff x="842053" y="994635"/>
                <a:chExt cx="7985342" cy="4875479"/>
              </a:xfrm>
            </p:grpSpPr>
            <p:cxnSp>
              <p:nvCxnSpPr>
                <p:cNvPr id="22" name="Straight Arrow Connector 21">
                  <a:extLst>
                    <a:ext uri="{FF2B5EF4-FFF2-40B4-BE49-F238E27FC236}">
                      <a16:creationId xmlns:a16="http://schemas.microsoft.com/office/drawing/2014/main" id="{B37DB1AB-422A-2023-BDDA-6FD3CD5433E6}"/>
                    </a:ext>
                  </a:extLst>
                </p:cNvPr>
                <p:cNvCxnSpPr>
                  <a:cxnSpLocks/>
                </p:cNvCxnSpPr>
                <p:nvPr/>
              </p:nvCxnSpPr>
              <p:spPr>
                <a:xfrm flipV="1">
                  <a:off x="7263537" y="2748303"/>
                  <a:ext cx="1227550" cy="149685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09B1E6-87E4-FFAA-A8E3-1445CF96FDE7}"/>
                    </a:ext>
                  </a:extLst>
                </p:cNvPr>
                <p:cNvCxnSpPr>
                  <a:cxnSpLocks/>
                </p:cNvCxnSpPr>
                <p:nvPr/>
              </p:nvCxnSpPr>
              <p:spPr>
                <a:xfrm>
                  <a:off x="7121698" y="4225053"/>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95BA53-C549-2E59-1D8E-C454499B579A}"/>
                    </a:ext>
                  </a:extLst>
                </p:cNvPr>
                <p:cNvCxnSpPr>
                  <a:cxnSpLocks/>
                </p:cNvCxnSpPr>
                <p:nvPr/>
              </p:nvCxnSpPr>
              <p:spPr>
                <a:xfrm flipV="1">
                  <a:off x="6391012"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56E118-4C84-C2B2-9B1A-378BBD4AE5DE}"/>
                    </a:ext>
                  </a:extLst>
                </p:cNvPr>
                <p:cNvCxnSpPr/>
                <p:nvPr/>
              </p:nvCxnSpPr>
              <p:spPr>
                <a:xfrm>
                  <a:off x="6104881" y="1395493"/>
                  <a:ext cx="2229632" cy="12588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EE58330-CED1-98F1-5377-151E8EFB3E15}"/>
                    </a:ext>
                  </a:extLst>
                </p:cNvPr>
                <p:cNvSpPr/>
                <p:nvPr/>
              </p:nvSpPr>
              <p:spPr>
                <a:xfrm>
                  <a:off x="8107148" y="2351622"/>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C8565B59-32F3-0182-DAF2-439BF9FEE740}"/>
                    </a:ext>
                  </a:extLst>
                </p:cNvPr>
                <p:cNvSpPr/>
                <p:nvPr/>
              </p:nvSpPr>
              <p:spPr>
                <a:xfrm>
                  <a:off x="5992460"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endParaRPr lang="en-US"/>
                </a:p>
              </p:txBody>
            </p:sp>
            <p:sp>
              <p:nvSpPr>
                <p:cNvPr id="28" name="Oval 27">
                  <a:extLst>
                    <a:ext uri="{FF2B5EF4-FFF2-40B4-BE49-F238E27FC236}">
                      <a16:creationId xmlns:a16="http://schemas.microsoft.com/office/drawing/2014/main" id="{1694E012-B53B-EEB1-E864-6CA181331FA3}"/>
                    </a:ext>
                  </a:extLst>
                </p:cNvPr>
                <p:cNvSpPr/>
                <p:nvPr/>
              </p:nvSpPr>
              <p:spPr>
                <a:xfrm>
                  <a:off x="6712707"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9" name="Group 28">
                  <a:extLst>
                    <a:ext uri="{FF2B5EF4-FFF2-40B4-BE49-F238E27FC236}">
                      <a16:creationId xmlns:a16="http://schemas.microsoft.com/office/drawing/2014/main" id="{E053BCBC-C87E-B1F3-A6BF-BB04E694A2FF}"/>
                    </a:ext>
                  </a:extLst>
                </p:cNvPr>
                <p:cNvGrpSpPr/>
                <p:nvPr/>
              </p:nvGrpSpPr>
              <p:grpSpPr>
                <a:xfrm>
                  <a:off x="842053" y="994635"/>
                  <a:ext cx="5459260" cy="4871535"/>
                  <a:chOff x="752406" y="1005841"/>
                  <a:chExt cx="5459260" cy="4871535"/>
                </a:xfrm>
              </p:grpSpPr>
              <p:cxnSp>
                <p:nvCxnSpPr>
                  <p:cNvPr id="31" name="Straight Arrow Connector 30">
                    <a:extLst>
                      <a:ext uri="{FF2B5EF4-FFF2-40B4-BE49-F238E27FC236}">
                        <a16:creationId xmlns:a16="http://schemas.microsoft.com/office/drawing/2014/main" id="{58BCB250-9025-0CE9-E042-CC1A893CB42D}"/>
                      </a:ext>
                    </a:extLst>
                  </p:cNvPr>
                  <p:cNvCxnSpPr>
                    <a:cxnSpLocks/>
                  </p:cNvCxnSpPr>
                  <p:nvPr/>
                </p:nvCxnSpPr>
                <p:spPr>
                  <a:xfrm>
                    <a:off x="3311699" y="2763682"/>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72CF04-7009-B259-3812-7DA3740AE9D0}"/>
                      </a:ext>
                    </a:extLst>
                  </p:cNvPr>
                  <p:cNvCxnSpPr>
                    <a:cxnSpLocks/>
                  </p:cNvCxnSpPr>
                  <p:nvPr/>
                </p:nvCxnSpPr>
                <p:spPr>
                  <a:xfrm>
                    <a:off x="4459917"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6E6048A-D0D4-89C2-37FD-69EE233A8EAC}"/>
                      </a:ext>
                    </a:extLst>
                  </p:cNvPr>
                  <p:cNvCxnSpPr>
                    <a:cxnSpLocks/>
                  </p:cNvCxnSpPr>
                  <p:nvPr/>
                </p:nvCxnSpPr>
                <p:spPr>
                  <a:xfrm flipV="1">
                    <a:off x="3739669" y="4252192"/>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E942ACB-D91F-360E-0499-0385FAE1DB74}"/>
                      </a:ext>
                    </a:extLst>
                  </p:cNvPr>
                  <p:cNvCxnSpPr>
                    <a:cxnSpLocks/>
                  </p:cNvCxnSpPr>
                  <p:nvPr/>
                </p:nvCxnSpPr>
                <p:spPr>
                  <a:xfrm flipV="1">
                    <a:off x="1798137" y="2686440"/>
                    <a:ext cx="1425877" cy="153861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67B5985-E711-A33E-112B-4BC3D4CF07FB}"/>
                      </a:ext>
                    </a:extLst>
                  </p:cNvPr>
                  <p:cNvCxnSpPr>
                    <a:cxnSpLocks/>
                  </p:cNvCxnSpPr>
                  <p:nvPr/>
                </p:nvCxnSpPr>
                <p:spPr>
                  <a:xfrm flipV="1">
                    <a:off x="3363890" y="1412962"/>
                    <a:ext cx="2459276" cy="125677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5690401C-F41F-0BA0-523C-79D04053CB02}"/>
                      </a:ext>
                    </a:extLst>
                  </p:cNvPr>
                  <p:cNvSpPr/>
                  <p:nvPr/>
                </p:nvSpPr>
                <p:spPr>
                  <a:xfrm>
                    <a:off x="5491419" y="100584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Oval 36">
                    <a:extLst>
                      <a:ext uri="{FF2B5EF4-FFF2-40B4-BE49-F238E27FC236}">
                        <a16:creationId xmlns:a16="http://schemas.microsoft.com/office/drawing/2014/main" id="{2CC10B3D-413B-27C5-61DE-0F676A73C072}"/>
                      </a:ext>
                    </a:extLst>
                  </p:cNvPr>
                  <p:cNvSpPr/>
                  <p:nvPr/>
                </p:nvSpPr>
                <p:spPr>
                  <a:xfrm>
                    <a:off x="2913145" y="2362828"/>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Oval 37">
                    <a:extLst>
                      <a:ext uri="{FF2B5EF4-FFF2-40B4-BE49-F238E27FC236}">
                        <a16:creationId xmlns:a16="http://schemas.microsoft.com/office/drawing/2014/main" id="{76380B4A-7FD1-8206-6320-8BCD10EFD029}"/>
                      </a:ext>
                    </a:extLst>
                  </p:cNvPr>
                  <p:cNvSpPr/>
                  <p:nvPr/>
                </p:nvSpPr>
                <p:spPr>
                  <a:xfrm>
                    <a:off x="4050926" y="3855513"/>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Oval 38">
                    <a:extLst>
                      <a:ext uri="{FF2B5EF4-FFF2-40B4-BE49-F238E27FC236}">
                        <a16:creationId xmlns:a16="http://schemas.microsoft.com/office/drawing/2014/main" id="{DD4C35D4-4F53-1857-ECD9-F6F3A55A72AA}"/>
                      </a:ext>
                    </a:extLst>
                  </p:cNvPr>
                  <p:cNvSpPr/>
                  <p:nvPr/>
                </p:nvSpPr>
                <p:spPr>
                  <a:xfrm>
                    <a:off x="4640325" y="5160305"/>
                    <a:ext cx="820308" cy="7170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m1</a:t>
                    </a:r>
                  </a:p>
                </p:txBody>
              </p:sp>
              <p:sp>
                <p:nvSpPr>
                  <p:cNvPr id="40" name="Oval 39">
                    <a:extLst>
                      <a:ext uri="{FF2B5EF4-FFF2-40B4-BE49-F238E27FC236}">
                        <a16:creationId xmlns:a16="http://schemas.microsoft.com/office/drawing/2014/main" id="{111CD70E-A4E3-1FF6-832B-CE0738634205}"/>
                      </a:ext>
                    </a:extLst>
                  </p:cNvPr>
                  <p:cNvSpPr/>
                  <p:nvPr/>
                </p:nvSpPr>
                <p:spPr>
                  <a:xfrm>
                    <a:off x="3330679"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rgbClr val="FFFFFF"/>
                        </a:solidFill>
                        <a:cs typeface="Calibri"/>
                      </a:rPr>
                      <a:t>0</a:t>
                    </a:r>
                    <a:endParaRPr lang="en-US">
                      <a:solidFill>
                        <a:schemeClr val="tx1"/>
                      </a:solidFill>
                      <a:cs typeface="Calibri"/>
                    </a:endParaRPr>
                  </a:p>
                </p:txBody>
              </p:sp>
              <p:grpSp>
                <p:nvGrpSpPr>
                  <p:cNvPr id="41" name="Group 40">
                    <a:extLst>
                      <a:ext uri="{FF2B5EF4-FFF2-40B4-BE49-F238E27FC236}">
                        <a16:creationId xmlns:a16="http://schemas.microsoft.com/office/drawing/2014/main" id="{E92E334A-AFDB-21AC-2AE0-8872A6F9CF30}"/>
                      </a:ext>
                    </a:extLst>
                  </p:cNvPr>
                  <p:cNvGrpSpPr/>
                  <p:nvPr/>
                </p:nvGrpSpPr>
                <p:grpSpPr>
                  <a:xfrm>
                    <a:off x="752406" y="3855511"/>
                    <a:ext cx="2160741" cy="2014605"/>
                    <a:chOff x="752406" y="3855511"/>
                    <a:chExt cx="2160741" cy="2014605"/>
                  </a:xfrm>
                </p:grpSpPr>
                <p:cxnSp>
                  <p:nvCxnSpPr>
                    <p:cNvPr id="42" name="Straight Arrow Connector 41">
                      <a:extLst>
                        <a:ext uri="{FF2B5EF4-FFF2-40B4-BE49-F238E27FC236}">
                          <a16:creationId xmlns:a16="http://schemas.microsoft.com/office/drawing/2014/main" id="{8CCD17A3-5E55-C386-AD63-8EF7A46E15E2}"/>
                        </a:ext>
                      </a:extLst>
                    </p:cNvPr>
                    <p:cNvCxnSpPr>
                      <a:cxnSpLocks/>
                    </p:cNvCxnSpPr>
                    <p:nvPr/>
                  </p:nvCxnSpPr>
                  <p:spPr>
                    <a:xfrm>
                      <a:off x="1881643"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671D36A1-E0EE-58ED-A2F9-5960931FB116}"/>
                        </a:ext>
                      </a:extLst>
                    </p:cNvPr>
                    <p:cNvGrpSpPr/>
                    <p:nvPr/>
                  </p:nvGrpSpPr>
                  <p:grpSpPr>
                    <a:xfrm>
                      <a:off x="752406" y="4210439"/>
                      <a:ext cx="1041553" cy="1659676"/>
                      <a:chOff x="752406" y="4210439"/>
                      <a:chExt cx="1041553" cy="1659676"/>
                    </a:xfrm>
                  </p:grpSpPr>
                  <p:cxnSp>
                    <p:nvCxnSpPr>
                      <p:cNvPr id="46" name="Straight Arrow Connector 45">
                        <a:extLst>
                          <a:ext uri="{FF2B5EF4-FFF2-40B4-BE49-F238E27FC236}">
                            <a16:creationId xmlns:a16="http://schemas.microsoft.com/office/drawing/2014/main" id="{493BE7F8-7247-9F98-F9EA-2B1DBD2B7E71}"/>
                          </a:ext>
                        </a:extLst>
                      </p:cNvPr>
                      <p:cNvCxnSpPr>
                        <a:cxnSpLocks/>
                      </p:cNvCxnSpPr>
                      <p:nvPr/>
                    </p:nvCxnSpPr>
                    <p:spPr>
                      <a:xfrm flipV="1">
                        <a:off x="1140518"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654B1A0C-0A26-79AC-C20B-E559465B3A35}"/>
                          </a:ext>
                        </a:extLst>
                      </p:cNvPr>
                      <p:cNvSpPr/>
                      <p:nvPr/>
                    </p:nvSpPr>
                    <p:spPr>
                      <a:xfrm>
                        <a:off x="752406" y="5160306"/>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grpSp>
                <p:sp>
                  <p:nvSpPr>
                    <p:cNvPr id="44" name="Oval 43">
                      <a:extLst>
                        <a:ext uri="{FF2B5EF4-FFF2-40B4-BE49-F238E27FC236}">
                          <a16:creationId xmlns:a16="http://schemas.microsoft.com/office/drawing/2014/main" id="{16212C57-566F-78CC-29B6-5C8458ECFFFD}"/>
                        </a:ext>
                      </a:extLst>
                    </p:cNvPr>
                    <p:cNvSpPr/>
                    <p:nvPr/>
                  </p:nvSpPr>
                  <p:spPr>
                    <a:xfrm>
                      <a:off x="2192900" y="5160307"/>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0</a:t>
                      </a:r>
                    </a:p>
                  </p:txBody>
                </p:sp>
                <p:sp>
                  <p:nvSpPr>
                    <p:cNvPr id="45" name="Oval 44">
                      <a:extLst>
                        <a:ext uri="{FF2B5EF4-FFF2-40B4-BE49-F238E27FC236}">
                          <a16:creationId xmlns:a16="http://schemas.microsoft.com/office/drawing/2014/main" id="{6E0923B8-405F-DB6B-666D-6816C08755EA}"/>
                        </a:ext>
                      </a:extLst>
                    </p:cNvPr>
                    <p:cNvSpPr/>
                    <p:nvPr/>
                  </p:nvSpPr>
                  <p:spPr>
                    <a:xfrm>
                      <a:off x="1472652"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30" name="Oval 29">
                  <a:extLst>
                    <a:ext uri="{FF2B5EF4-FFF2-40B4-BE49-F238E27FC236}">
                      <a16:creationId xmlns:a16="http://schemas.microsoft.com/office/drawing/2014/main" id="{B4BA5445-3AC8-8538-7380-74F4C783556F}"/>
                    </a:ext>
                  </a:extLst>
                </p:cNvPr>
                <p:cNvSpPr/>
                <p:nvPr/>
              </p:nvSpPr>
              <p:spPr>
                <a:xfrm>
                  <a:off x="7355983" y="5160305"/>
                  <a:ext cx="781823"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m2</a:t>
                  </a:r>
                  <a:endParaRPr lang="en-US">
                    <a:solidFill>
                      <a:schemeClr val="tx1"/>
                    </a:solidFill>
                  </a:endParaRPr>
                </a:p>
              </p:txBody>
            </p:sp>
          </p:grpSp>
          <p:sp>
            <p:nvSpPr>
              <p:cNvPr id="20" name="Oval 19">
                <a:extLst>
                  <a:ext uri="{FF2B5EF4-FFF2-40B4-BE49-F238E27FC236}">
                    <a16:creationId xmlns:a16="http://schemas.microsoft.com/office/drawing/2014/main" id="{A053C17F-93E5-E3AE-5296-08F3928A6656}"/>
                  </a:ext>
                </a:extLst>
              </p:cNvPr>
              <p:cNvSpPr/>
              <p:nvPr/>
            </p:nvSpPr>
            <p:spPr>
              <a:xfrm>
                <a:off x="8612488" y="5160305"/>
                <a:ext cx="858792"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m3</a:t>
                </a:r>
                <a:endParaRPr lang="en-US">
                  <a:solidFill>
                    <a:schemeClr val="tx1"/>
                  </a:solidFill>
                </a:endParaRPr>
              </a:p>
            </p:txBody>
          </p:sp>
          <p:sp>
            <p:nvSpPr>
              <p:cNvPr id="21" name="Oval 20">
                <a:extLst>
                  <a:ext uri="{FF2B5EF4-FFF2-40B4-BE49-F238E27FC236}">
                    <a16:creationId xmlns:a16="http://schemas.microsoft.com/office/drawing/2014/main" id="{35F6B575-9EF3-2395-CACD-773B82807C78}"/>
                  </a:ext>
                </a:extLst>
              </p:cNvPr>
              <p:cNvSpPr/>
              <p:nvPr/>
            </p:nvSpPr>
            <p:spPr>
              <a:xfrm>
                <a:off x="10052980" y="5160305"/>
                <a:ext cx="812610"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m4</a:t>
                </a:r>
                <a:endParaRPr lang="en-US">
                  <a:solidFill>
                    <a:schemeClr val="tx1"/>
                  </a:solidFill>
                </a:endParaRPr>
              </a:p>
            </p:txBody>
          </p:sp>
        </p:grpSp>
        <p:sp>
          <p:nvSpPr>
            <p:cNvPr id="8" name="TextBox 7">
              <a:extLst>
                <a:ext uri="{FF2B5EF4-FFF2-40B4-BE49-F238E27FC236}">
                  <a16:creationId xmlns:a16="http://schemas.microsoft.com/office/drawing/2014/main" id="{9C6AEA3E-22DF-50FB-5FDB-51B6326DBEAD}"/>
                </a:ext>
              </a:extLst>
            </p:cNvPr>
            <p:cNvSpPr txBox="1"/>
            <p:nvPr/>
          </p:nvSpPr>
          <p:spPr>
            <a:xfrm>
              <a:off x="542863" y="3778518"/>
              <a:ext cx="1835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1 </a:t>
              </a:r>
              <a:r>
                <a:rPr lang="en-US">
                  <a:cs typeface="Calibri"/>
                </a:rPr>
                <a:t>= [0, 0]</a:t>
              </a:r>
            </a:p>
          </p:txBody>
        </p:sp>
        <p:sp>
          <p:nvSpPr>
            <p:cNvPr id="9" name="TextBox 8">
              <a:extLst>
                <a:ext uri="{FF2B5EF4-FFF2-40B4-BE49-F238E27FC236}">
                  <a16:creationId xmlns:a16="http://schemas.microsoft.com/office/drawing/2014/main" id="{7C471136-85D4-17D7-6AD1-A1AA5104242F}"/>
                </a:ext>
              </a:extLst>
            </p:cNvPr>
            <p:cNvSpPr txBox="1"/>
            <p:nvPr/>
          </p:nvSpPr>
          <p:spPr>
            <a:xfrm>
              <a:off x="9350686" y="3778514"/>
              <a:ext cx="29561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4</a:t>
              </a:r>
              <a:r>
                <a:rPr lang="en-US">
                  <a:cs typeface="Calibri"/>
                </a:rPr>
                <a:t> = [m3 +</a:t>
              </a:r>
              <a:r>
                <a:rPr lang="en-US" baseline="-25000">
                  <a:cs typeface="Calibri"/>
                </a:rPr>
                <a:t>2 </a:t>
              </a:r>
              <a:r>
                <a:rPr lang="en-US">
                  <a:cs typeface="Calibri"/>
                </a:rPr>
                <a:t>m4, m4]</a:t>
              </a:r>
            </a:p>
          </p:txBody>
        </p:sp>
        <p:sp>
          <p:nvSpPr>
            <p:cNvPr id="10" name="TextBox 9">
              <a:extLst>
                <a:ext uri="{FF2B5EF4-FFF2-40B4-BE49-F238E27FC236}">
                  <a16:creationId xmlns:a16="http://schemas.microsoft.com/office/drawing/2014/main" id="{E64E807E-0705-3CC5-5CCB-9DA866F557EF}"/>
                </a:ext>
              </a:extLst>
            </p:cNvPr>
            <p:cNvSpPr txBox="1"/>
            <p:nvPr/>
          </p:nvSpPr>
          <p:spPr>
            <a:xfrm>
              <a:off x="2739214" y="4137106"/>
              <a:ext cx="2407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2 </a:t>
              </a:r>
              <a:r>
                <a:rPr lang="en-US">
                  <a:cs typeface="Calibri"/>
                </a:rPr>
                <a:t>= [m1, m1]</a:t>
              </a:r>
            </a:p>
          </p:txBody>
        </p:sp>
        <p:sp>
          <p:nvSpPr>
            <p:cNvPr id="11" name="TextBox 10">
              <a:extLst>
                <a:ext uri="{FF2B5EF4-FFF2-40B4-BE49-F238E27FC236}">
                  <a16:creationId xmlns:a16="http://schemas.microsoft.com/office/drawing/2014/main" id="{09BFECB9-5000-62EA-F7C9-9A8D94C593E1}"/>
                </a:ext>
              </a:extLst>
            </p:cNvPr>
            <p:cNvSpPr txBox="1"/>
            <p:nvPr/>
          </p:nvSpPr>
          <p:spPr>
            <a:xfrm>
              <a:off x="5327774" y="4137103"/>
              <a:ext cx="21716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3 </a:t>
              </a:r>
              <a:r>
                <a:rPr lang="en-US">
                  <a:cs typeface="Calibri"/>
                </a:rPr>
                <a:t>= [m2, m2]</a:t>
              </a:r>
            </a:p>
          </p:txBody>
        </p:sp>
        <p:sp>
          <p:nvSpPr>
            <p:cNvPr id="12" name="TextBox 11">
              <a:extLst>
                <a:ext uri="{FF2B5EF4-FFF2-40B4-BE49-F238E27FC236}">
                  <a16:creationId xmlns:a16="http://schemas.microsoft.com/office/drawing/2014/main" id="{9A9FF987-3456-914A-1C85-AF7D581E8B4C}"/>
                </a:ext>
              </a:extLst>
            </p:cNvPr>
            <p:cNvSpPr txBox="1"/>
            <p:nvPr/>
          </p:nvSpPr>
          <p:spPr>
            <a:xfrm>
              <a:off x="6915614" y="2231216"/>
              <a:ext cx="5189994"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(2)</a:t>
              </a:r>
              <a:r>
                <a:rPr lang="en-US" baseline="-25000">
                  <a:cs typeface="Calibri"/>
                </a:rPr>
                <a:t>1 </a:t>
              </a:r>
              <a:r>
                <a:rPr lang="en-US">
                  <a:cs typeface="Calibri"/>
                </a:rPr>
                <a:t>= [m2 +</a:t>
              </a:r>
              <a:r>
                <a:rPr lang="en-US" baseline="-25000">
                  <a:cs typeface="Calibri"/>
                </a:rPr>
                <a:t>2</a:t>
              </a:r>
              <a:r>
                <a:rPr lang="en-US">
                  <a:cs typeface="Calibri"/>
                </a:rPr>
                <a:t> m3 +</a:t>
              </a:r>
              <a:r>
                <a:rPr lang="en-US" baseline="-25000">
                  <a:cs typeface="Calibri"/>
                </a:rPr>
                <a:t>2</a:t>
              </a:r>
              <a:r>
                <a:rPr lang="en-US">
                  <a:cs typeface="Calibri"/>
                </a:rPr>
                <a:t> m4, m2 +</a:t>
              </a:r>
              <a:r>
                <a:rPr lang="en-US" baseline="-25000">
                  <a:cs typeface="Calibri"/>
                </a:rPr>
                <a:t>2</a:t>
              </a:r>
              <a:r>
                <a:rPr lang="en-US">
                  <a:cs typeface="Calibri"/>
                </a:rPr>
                <a:t> m4,  m3 +</a:t>
              </a:r>
              <a:r>
                <a:rPr lang="en-US" baseline="-25000">
                  <a:cs typeface="Calibri"/>
                </a:rPr>
                <a:t>2</a:t>
              </a:r>
              <a:r>
                <a:rPr lang="en-US">
                  <a:cs typeface="Calibri"/>
                </a:rPr>
                <a:t> m4,  m4]</a:t>
              </a:r>
            </a:p>
          </p:txBody>
        </p:sp>
        <p:sp>
          <p:nvSpPr>
            <p:cNvPr id="13" name="TextBox 12">
              <a:extLst>
                <a:ext uri="{FF2B5EF4-FFF2-40B4-BE49-F238E27FC236}">
                  <a16:creationId xmlns:a16="http://schemas.microsoft.com/office/drawing/2014/main" id="{76FD71C0-BB6C-6503-2254-71820A2A2333}"/>
                </a:ext>
              </a:extLst>
            </p:cNvPr>
            <p:cNvSpPr txBox="1"/>
            <p:nvPr/>
          </p:nvSpPr>
          <p:spPr>
            <a:xfrm>
              <a:off x="1147980" y="2243311"/>
              <a:ext cx="4950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(3)</a:t>
              </a:r>
              <a:r>
                <a:rPr lang="en-US" baseline="-25000">
                  <a:cs typeface="Calibri"/>
                </a:rPr>
                <a:t>1 </a:t>
              </a:r>
              <a:r>
                <a:rPr lang="en-US">
                  <a:cs typeface="Calibri"/>
                </a:rPr>
                <a:t>= [m1, m1, m1, m1]</a:t>
              </a:r>
            </a:p>
          </p:txBody>
        </p:sp>
        <p:sp>
          <p:nvSpPr>
            <p:cNvPr id="14" name="TextBox 13">
              <a:extLst>
                <a:ext uri="{FF2B5EF4-FFF2-40B4-BE49-F238E27FC236}">
                  <a16:creationId xmlns:a16="http://schemas.microsoft.com/office/drawing/2014/main" id="{CF309C70-9C1D-02DE-C1D2-EC72B9195A2A}"/>
                </a:ext>
              </a:extLst>
            </p:cNvPr>
            <p:cNvSpPr txBox="1"/>
            <p:nvPr/>
          </p:nvSpPr>
          <p:spPr>
            <a:xfrm>
              <a:off x="542862" y="842576"/>
              <a:ext cx="117584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a:r>
              <a:r>
                <a:rPr lang="en-US" baseline="30000">
                  <a:cs typeface="Calibri"/>
                </a:rPr>
                <a:t>(4)</a:t>
              </a:r>
              <a:r>
                <a:rPr lang="en-US" baseline="-25000">
                  <a:cs typeface="Calibri"/>
                </a:rPr>
                <a:t>1 </a:t>
              </a:r>
              <a:r>
                <a:rPr lang="en-US">
                  <a:cs typeface="Calibri"/>
                </a:rPr>
                <a:t>= [m1 +</a:t>
              </a:r>
              <a:r>
                <a:rPr lang="en-US" baseline="-25000">
                  <a:cs typeface="Calibri"/>
                </a:rPr>
                <a:t>2</a:t>
              </a:r>
              <a:r>
                <a:rPr lang="en-US">
                  <a:cs typeface="Calibri"/>
                </a:rPr>
                <a:t> m2 +</a:t>
              </a:r>
              <a:r>
                <a:rPr lang="en-US" baseline="-25000">
                  <a:cs typeface="Calibri"/>
                </a:rPr>
                <a:t>2</a:t>
              </a:r>
              <a:r>
                <a:rPr lang="en-US">
                  <a:cs typeface="Calibri"/>
                </a:rPr>
                <a:t> m3 +</a:t>
              </a:r>
              <a:r>
                <a:rPr lang="en-US" baseline="-25000">
                  <a:cs typeface="Calibri"/>
                </a:rPr>
                <a:t>2</a:t>
              </a:r>
              <a:r>
                <a:rPr lang="en-US">
                  <a:cs typeface="Calibri"/>
                </a:rPr>
                <a:t> m4, m1 +</a:t>
              </a:r>
              <a:r>
                <a:rPr lang="en-US" baseline="-25000">
                  <a:cs typeface="Calibri"/>
                </a:rPr>
                <a:t>2</a:t>
              </a:r>
              <a:r>
                <a:rPr lang="en-US">
                  <a:cs typeface="Calibri"/>
                </a:rPr>
                <a:t> m2 +</a:t>
              </a:r>
              <a:r>
                <a:rPr lang="en-US" baseline="-25000">
                  <a:cs typeface="Calibri"/>
                </a:rPr>
                <a:t>2</a:t>
              </a:r>
              <a:r>
                <a:rPr lang="en-US">
                  <a:cs typeface="Calibri"/>
                </a:rPr>
                <a:t> m4, m1 +</a:t>
              </a:r>
              <a:r>
                <a:rPr lang="en-US" baseline="-25000">
                  <a:cs typeface="Calibri"/>
                </a:rPr>
                <a:t>2</a:t>
              </a:r>
              <a:r>
                <a:rPr lang="en-US">
                  <a:cs typeface="Calibri"/>
                </a:rPr>
                <a:t> m3 +</a:t>
              </a:r>
              <a:r>
                <a:rPr lang="en-US" baseline="-25000">
                  <a:cs typeface="Calibri"/>
                </a:rPr>
                <a:t>2</a:t>
              </a:r>
              <a:r>
                <a:rPr lang="en-US">
                  <a:cs typeface="Calibri"/>
                </a:rPr>
                <a:t> m4, m1 +</a:t>
              </a:r>
              <a:r>
                <a:rPr lang="en-US" baseline="-25000">
                  <a:cs typeface="Calibri"/>
                </a:rPr>
                <a:t>2</a:t>
              </a:r>
              <a:r>
                <a:rPr lang="en-US">
                  <a:cs typeface="Calibri"/>
                </a:rPr>
                <a:t> m4, m2 +</a:t>
              </a:r>
              <a:r>
                <a:rPr lang="en-US" baseline="-25000">
                  <a:cs typeface="Calibri"/>
                </a:rPr>
                <a:t>2</a:t>
              </a:r>
              <a:r>
                <a:rPr lang="en-US">
                  <a:cs typeface="Calibri"/>
                </a:rPr>
                <a:t> m3 +</a:t>
              </a:r>
              <a:r>
                <a:rPr lang="en-US" baseline="-25000">
                  <a:cs typeface="Calibri"/>
                </a:rPr>
                <a:t>2</a:t>
              </a:r>
              <a:r>
                <a:rPr lang="en-US">
                  <a:cs typeface="Calibri"/>
                </a:rPr>
                <a:t> m4, m2 +</a:t>
              </a:r>
              <a:r>
                <a:rPr lang="en-US" baseline="-25000">
                  <a:cs typeface="Calibri"/>
                </a:rPr>
                <a:t>2</a:t>
              </a:r>
              <a:r>
                <a:rPr lang="en-US">
                  <a:cs typeface="Calibri"/>
                </a:rPr>
                <a:t> m4,  m3 +</a:t>
              </a:r>
              <a:r>
                <a:rPr lang="en-US" baseline="-25000">
                  <a:cs typeface="Calibri"/>
                </a:rPr>
                <a:t>2</a:t>
              </a:r>
              <a:r>
                <a:rPr lang="en-US">
                  <a:cs typeface="Calibri"/>
                </a:rPr>
                <a:t> m4,  m4]</a:t>
              </a:r>
            </a:p>
          </p:txBody>
        </p:sp>
      </p:grpSp>
      <p:cxnSp>
        <p:nvCxnSpPr>
          <p:cNvPr id="49" name="Straight Arrow Connector 48">
            <a:extLst>
              <a:ext uri="{FF2B5EF4-FFF2-40B4-BE49-F238E27FC236}">
                <a16:creationId xmlns:a16="http://schemas.microsoft.com/office/drawing/2014/main" id="{68DA37BE-0F84-7A81-AFB7-C2990A6E4141}"/>
              </a:ext>
            </a:extLst>
          </p:cNvPr>
          <p:cNvCxnSpPr/>
          <p:nvPr/>
        </p:nvCxnSpPr>
        <p:spPr>
          <a:xfrm flipV="1">
            <a:off x="3643086" y="1745343"/>
            <a:ext cx="1797353" cy="948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90B5896-2AB2-F19D-2521-FA7FFAF55FD3}"/>
              </a:ext>
            </a:extLst>
          </p:cNvPr>
          <p:cNvCxnSpPr>
            <a:cxnSpLocks/>
          </p:cNvCxnSpPr>
          <p:nvPr/>
        </p:nvCxnSpPr>
        <p:spPr>
          <a:xfrm flipH="1" flipV="1">
            <a:off x="6283104" y="1666964"/>
            <a:ext cx="1768014" cy="1057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8247CE0-710B-6534-3C32-3B8A359D59E9}"/>
              </a:ext>
            </a:extLst>
          </p:cNvPr>
          <p:cNvSpPr txBox="1"/>
          <p:nvPr/>
        </p:nvSpPr>
        <p:spPr>
          <a:xfrm>
            <a:off x="3592286" y="5787572"/>
            <a:ext cx="2999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0</a:t>
            </a:r>
          </a:p>
        </p:txBody>
      </p:sp>
    </p:spTree>
    <p:extLst>
      <p:ext uri="{BB962C8B-B14F-4D97-AF65-F5344CB8AC3E}">
        <p14:creationId xmlns:p14="http://schemas.microsoft.com/office/powerpoint/2010/main" val="2675400623"/>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BC40-690E-3FF5-AE2A-071ED5E0FF28}"/>
              </a:ext>
            </a:extLst>
          </p:cNvPr>
          <p:cNvSpPr>
            <a:spLocks noGrp="1"/>
          </p:cNvSpPr>
          <p:nvPr>
            <p:ph type="title"/>
          </p:nvPr>
        </p:nvSpPr>
        <p:spPr>
          <a:xfrm>
            <a:off x="817696" y="447188"/>
            <a:ext cx="10564302" cy="2048027"/>
          </a:xfrm>
        </p:spPr>
        <p:txBody>
          <a:bodyPr>
            <a:normAutofit/>
          </a:bodyPr>
          <a:lstStyle/>
          <a:p>
            <a:pPr algn="ctr"/>
            <a:br>
              <a:rPr lang="en-US">
                <a:cs typeface="Calibri Light"/>
              </a:rPr>
            </a:br>
            <a:r>
              <a:rPr lang="en-US" sz="4400" b="1">
                <a:cs typeface="Calibri Light"/>
              </a:rPr>
              <a:t>Decoding of Polar Codes</a:t>
            </a:r>
            <a:endParaRPr lang="en-US" sz="4400">
              <a:cs typeface="Calibri Light"/>
            </a:endParaRPr>
          </a:p>
          <a:p>
            <a:pPr algn="ctr"/>
            <a:endParaRPr lang="en-US">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41EB8C0E-2BA4-C45D-9C91-CC40833D3833}"/>
              </a:ext>
            </a:extLst>
          </p:cNvPr>
          <p:cNvSpPr>
            <a:spLocks noGrp="1"/>
          </p:cNvSpPr>
          <p:nvPr>
            <p:ph idx="1"/>
          </p:nvPr>
        </p:nvSpPr>
        <p:spPr/>
        <p:txBody>
          <a:bodyPr vert="horz" lIns="91440" tIns="45720" rIns="91440" bIns="45720" rtlCol="0" anchor="t">
            <a:normAutofit/>
          </a:bodyPr>
          <a:lstStyle/>
          <a:p>
            <a:endParaRPr lang="en-US">
              <a:cs typeface="Calibri"/>
            </a:endParaRPr>
          </a:p>
          <a:p>
            <a:r>
              <a:rPr lang="en-US" sz="2400">
                <a:cs typeface="Calibri"/>
              </a:rPr>
              <a:t>Decoding of polar codes have two methods:</a:t>
            </a:r>
            <a:endParaRPr lang="en-US" sz="2400"/>
          </a:p>
          <a:p>
            <a:endParaRPr lang="en-US" sz="2400">
              <a:cs typeface="Calibri"/>
            </a:endParaRPr>
          </a:p>
          <a:p>
            <a:r>
              <a:rPr lang="en-US" sz="2400" b="1">
                <a:cs typeface="Calibri"/>
              </a:rPr>
              <a:t>(1) Successive cancellation decoder</a:t>
            </a:r>
          </a:p>
          <a:p>
            <a:r>
              <a:rPr lang="en-US" sz="2400" b="1">
                <a:cs typeface="Calibri"/>
              </a:rPr>
              <a:t>(2) Successive cancellation list decoder</a:t>
            </a:r>
          </a:p>
          <a:p>
            <a:endParaRPr lang="en-US">
              <a:cs typeface="Calibri"/>
            </a:endParaRPr>
          </a:p>
        </p:txBody>
      </p:sp>
    </p:spTree>
    <p:extLst>
      <p:ext uri="{BB962C8B-B14F-4D97-AF65-F5344CB8AC3E}">
        <p14:creationId xmlns:p14="http://schemas.microsoft.com/office/powerpoint/2010/main" val="13607979"/>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BFF2-2059-047B-9377-D0C114C46C8B}"/>
              </a:ext>
            </a:extLst>
          </p:cNvPr>
          <p:cNvSpPr>
            <a:spLocks noGrp="1"/>
          </p:cNvSpPr>
          <p:nvPr>
            <p:ph type="title"/>
          </p:nvPr>
        </p:nvSpPr>
        <p:spPr>
          <a:xfrm>
            <a:off x="817696" y="447188"/>
            <a:ext cx="10564302" cy="1155178"/>
          </a:xfrm>
        </p:spPr>
        <p:txBody>
          <a:bodyPr>
            <a:normAutofit/>
          </a:bodyPr>
          <a:lstStyle/>
          <a:p>
            <a:pPr algn="ctr"/>
            <a:r>
              <a:rPr lang="en-US" b="1">
                <a:cs typeface="Calibri Light"/>
              </a:rPr>
              <a:t> </a:t>
            </a:r>
            <a:r>
              <a:rPr lang="en-US" sz="3600" b="1">
                <a:latin typeface="Gill Sans MT"/>
                <a:cs typeface="Calibri"/>
              </a:rPr>
              <a:t>Successive</a:t>
            </a:r>
            <a:r>
              <a:rPr lang="en-US" sz="3600" b="1" u="sng">
                <a:latin typeface="Gill Sans MT"/>
                <a:cs typeface="Calibri"/>
              </a:rPr>
              <a:t> </a:t>
            </a:r>
            <a:r>
              <a:rPr lang="en-US" sz="3600" b="1">
                <a:latin typeface="Gill Sans MT"/>
                <a:cs typeface="Calibri"/>
              </a:rPr>
              <a:t>Cancellation</a:t>
            </a:r>
            <a:r>
              <a:rPr lang="en-US" sz="3600" b="1" u="sng">
                <a:latin typeface="Gill Sans MT"/>
                <a:cs typeface="Calibri"/>
              </a:rPr>
              <a:t> </a:t>
            </a:r>
            <a:r>
              <a:rPr lang="en-US" sz="3600" b="1">
                <a:latin typeface="Gill Sans MT"/>
                <a:cs typeface="Calibri"/>
              </a:rPr>
              <a:t>Decoder</a:t>
            </a:r>
            <a:endParaRPr lang="en-US" sz="3600" b="1">
              <a:latin typeface="Gill Sans MT"/>
            </a:endParaRPr>
          </a:p>
        </p:txBody>
      </p:sp>
      <p:sp>
        <p:nvSpPr>
          <p:cNvPr id="3" name="Content Placeholder 2">
            <a:extLst>
              <a:ext uri="{FF2B5EF4-FFF2-40B4-BE49-F238E27FC236}">
                <a16:creationId xmlns:a16="http://schemas.microsoft.com/office/drawing/2014/main" id="{85E99542-CA40-9417-ACD6-4B0F55163484}"/>
              </a:ext>
            </a:extLst>
          </p:cNvPr>
          <p:cNvSpPr>
            <a:spLocks noGrp="1"/>
          </p:cNvSpPr>
          <p:nvPr>
            <p:ph idx="1"/>
          </p:nvPr>
        </p:nvSpPr>
        <p:spPr>
          <a:xfrm>
            <a:off x="818712" y="2191499"/>
            <a:ext cx="10554574" cy="4206086"/>
          </a:xfrm>
        </p:spPr>
        <p:txBody>
          <a:bodyPr vert="horz" lIns="91440" tIns="45720" rIns="91440" bIns="45720" rtlCol="0" anchor="t">
            <a:normAutofit/>
          </a:bodyPr>
          <a:lstStyle/>
          <a:p>
            <a:pPr marL="305435" indent="-305435"/>
            <a:r>
              <a:rPr lang="en-US" sz="2400">
                <a:ea typeface="+mn-lt"/>
                <a:cs typeface="+mn-lt"/>
              </a:rPr>
              <a:t>It is a sequential decoder, meaning that it decodes the bits one by one and it uses the previous decoded bit to decode the next one.</a:t>
            </a:r>
          </a:p>
          <a:p>
            <a:pPr marL="305435" indent="-305435"/>
            <a:r>
              <a:rPr lang="en-US" sz="2400">
                <a:ea typeface="+mn-lt"/>
                <a:cs typeface="+mn-lt"/>
              </a:rPr>
              <a:t>Both the transmitter and the receiver have the reliability sequence and know which positions in the transmission are frozen. So decoder does not have to decode those bits instead it moves to next bit.</a:t>
            </a:r>
          </a:p>
          <a:p>
            <a:pPr marL="305435" indent="-305435"/>
            <a:r>
              <a:rPr lang="en-US" sz="2400">
                <a:cs typeface="Calibri"/>
              </a:rPr>
              <a:t>It uses soft decision on non-frozen bits.</a:t>
            </a:r>
          </a:p>
          <a:p>
            <a:pPr marL="305435" indent="-305435"/>
            <a:r>
              <a:rPr lang="en-US" sz="2400">
                <a:ea typeface="+mn-lt"/>
                <a:cs typeface="+mn-lt"/>
              </a:rPr>
              <a:t>It is called a soft decoder since it uses the value obtained straight from the decision variable at the output of the demodulator, before making a hard decision (0 or 1) for the received bit.</a:t>
            </a:r>
            <a:endParaRPr lang="en-US" sz="2400">
              <a:cs typeface="Calibri"/>
            </a:endParaRPr>
          </a:p>
        </p:txBody>
      </p:sp>
    </p:spTree>
    <p:extLst>
      <p:ext uri="{BB962C8B-B14F-4D97-AF65-F5344CB8AC3E}">
        <p14:creationId xmlns:p14="http://schemas.microsoft.com/office/powerpoint/2010/main" val="2101524718"/>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02BC0-ACE3-CB64-D006-3C19DCCCD2C4}"/>
              </a:ext>
            </a:extLst>
          </p:cNvPr>
          <p:cNvSpPr>
            <a:spLocks noGrp="1"/>
          </p:cNvSpPr>
          <p:nvPr>
            <p:ph idx="1"/>
          </p:nvPr>
        </p:nvSpPr>
        <p:spPr>
          <a:xfrm>
            <a:off x="726141" y="1026142"/>
            <a:ext cx="10515600" cy="4971527"/>
          </a:xfrm>
        </p:spPr>
        <p:txBody>
          <a:bodyPr vert="horz" lIns="91440" tIns="45720" rIns="91440" bIns="45720" rtlCol="0" anchor="t">
            <a:normAutofit/>
          </a:bodyPr>
          <a:lstStyle/>
          <a:p>
            <a:pPr marL="0" indent="0" algn="ctr">
              <a:buNone/>
            </a:pPr>
            <a:r>
              <a:rPr lang="en-US" sz="2000" b="1">
                <a:solidFill>
                  <a:schemeClr val="bg1"/>
                </a:solidFill>
                <a:cs typeface="Calibri"/>
              </a:rPr>
              <a:t>G</a:t>
            </a:r>
            <a:r>
              <a:rPr lang="en-US" sz="2000" b="1" baseline="-25000">
                <a:solidFill>
                  <a:schemeClr val="bg1"/>
                </a:solidFill>
                <a:cs typeface="Calibri"/>
              </a:rPr>
              <a:t>2</a:t>
            </a:r>
            <a:r>
              <a:rPr lang="en-US" sz="2000" b="1">
                <a:solidFill>
                  <a:schemeClr val="bg1"/>
                </a:solidFill>
                <a:cs typeface="Calibri"/>
              </a:rPr>
              <a:t> IS AN INVERTIBLE MATRIX. SO RELATION BETWEEN X</a:t>
            </a:r>
            <a:r>
              <a:rPr lang="en-US" sz="2000" b="1" baseline="-25000">
                <a:solidFill>
                  <a:schemeClr val="bg1"/>
                </a:solidFill>
                <a:cs typeface="Calibri"/>
              </a:rPr>
              <a:t>1 ,</a:t>
            </a:r>
            <a:r>
              <a:rPr lang="en-US" sz="2000" b="1">
                <a:solidFill>
                  <a:schemeClr val="bg1"/>
                </a:solidFill>
                <a:cs typeface="Calibri"/>
              </a:rPr>
              <a:t> X</a:t>
            </a:r>
            <a:r>
              <a:rPr lang="en-US" sz="2000" b="1" baseline="-25000">
                <a:solidFill>
                  <a:schemeClr val="bg1"/>
                </a:solidFill>
                <a:cs typeface="Calibri"/>
              </a:rPr>
              <a:t>2 </a:t>
            </a:r>
            <a:r>
              <a:rPr lang="en-US" sz="2000" b="1">
                <a:solidFill>
                  <a:schemeClr val="bg1"/>
                </a:solidFill>
                <a:cs typeface="Calibri"/>
              </a:rPr>
              <a:t>AND U</a:t>
            </a:r>
            <a:r>
              <a:rPr lang="en-US" sz="2000" b="1" baseline="-25000">
                <a:solidFill>
                  <a:schemeClr val="bg1"/>
                </a:solidFill>
                <a:cs typeface="Calibri"/>
              </a:rPr>
              <a:t>1 </a:t>
            </a:r>
            <a:r>
              <a:rPr lang="en-US" sz="2000" b="1">
                <a:solidFill>
                  <a:schemeClr val="bg1"/>
                </a:solidFill>
                <a:cs typeface="Calibri"/>
              </a:rPr>
              <a:t>, U</a:t>
            </a:r>
            <a:r>
              <a:rPr lang="en-US" sz="2000" b="1" baseline="-25000">
                <a:solidFill>
                  <a:schemeClr val="bg1"/>
                </a:solidFill>
                <a:cs typeface="Calibri"/>
              </a:rPr>
              <a:t>2 </a:t>
            </a:r>
            <a:r>
              <a:rPr lang="en-US" sz="2000" b="1">
                <a:solidFill>
                  <a:schemeClr val="bg1"/>
                </a:solidFill>
                <a:cs typeface="Calibri"/>
              </a:rPr>
              <a:t>.</a:t>
            </a:r>
            <a:endParaRPr lang="en-US" sz="2000" b="1">
              <a:solidFill>
                <a:schemeClr val="bg1"/>
              </a:solidFill>
            </a:endParaRPr>
          </a:p>
          <a:p>
            <a:pPr marL="0" indent="0">
              <a:buNone/>
            </a:pPr>
            <a:endParaRPr lang="en-US">
              <a:cs typeface="Calibri"/>
            </a:endParaRPr>
          </a:p>
          <a:p>
            <a:pPr marL="0" indent="0">
              <a:buNone/>
            </a:pPr>
            <a:endParaRPr lang="en-US">
              <a:cs typeface="Calibri"/>
            </a:endParaRPr>
          </a:p>
        </p:txBody>
      </p:sp>
      <p:grpSp>
        <p:nvGrpSpPr>
          <p:cNvPr id="27" name="Group 26">
            <a:extLst>
              <a:ext uri="{FF2B5EF4-FFF2-40B4-BE49-F238E27FC236}">
                <a16:creationId xmlns:a16="http://schemas.microsoft.com/office/drawing/2014/main" id="{BF54074D-60A2-52D2-A914-EE54E92D7875}"/>
              </a:ext>
            </a:extLst>
          </p:cNvPr>
          <p:cNvGrpSpPr/>
          <p:nvPr/>
        </p:nvGrpSpPr>
        <p:grpSpPr>
          <a:xfrm>
            <a:off x="3056287" y="2291317"/>
            <a:ext cx="6081875" cy="3865031"/>
            <a:chOff x="3046173" y="829233"/>
            <a:chExt cx="6160018" cy="3865031"/>
          </a:xfrm>
        </p:grpSpPr>
        <p:sp>
          <p:nvSpPr>
            <p:cNvPr id="22" name="TextBox 21">
              <a:extLst>
                <a:ext uri="{FF2B5EF4-FFF2-40B4-BE49-F238E27FC236}">
                  <a16:creationId xmlns:a16="http://schemas.microsoft.com/office/drawing/2014/main" id="{3DC423DA-AE9F-457E-3719-87BB3C82F61E}"/>
                </a:ext>
              </a:extLst>
            </p:cNvPr>
            <p:cNvSpPr txBox="1"/>
            <p:nvPr/>
          </p:nvSpPr>
          <p:spPr>
            <a:xfrm>
              <a:off x="5364816" y="829233"/>
              <a:ext cx="3841375" cy="523220"/>
            </a:xfrm>
            <a:prstGeom prst="rect">
              <a:avLst/>
            </a:prstGeom>
            <a:solidFill>
              <a:schemeClr val="bg1">
                <a:lumMod val="75000"/>
                <a:lumOff val="2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[x</a:t>
              </a:r>
              <a:r>
                <a:rPr lang="en-US" sz="2800" baseline="-25000">
                  <a:cs typeface="Calibri"/>
                </a:rPr>
                <a:t>1</a:t>
              </a:r>
              <a:r>
                <a:rPr lang="en-US" sz="1900" baseline="-25000">
                  <a:cs typeface="Calibri"/>
                </a:rPr>
                <a:t>   </a:t>
              </a:r>
              <a:r>
                <a:rPr lang="en-US" sz="2800">
                  <a:cs typeface="Calibri"/>
                </a:rPr>
                <a:t>x</a:t>
              </a:r>
              <a:r>
                <a:rPr lang="en-US" sz="2800" baseline="-25000">
                  <a:cs typeface="Calibri"/>
                </a:rPr>
                <a:t>2</a:t>
              </a:r>
              <a:r>
                <a:rPr lang="en-US" sz="2800">
                  <a:cs typeface="Calibri"/>
                </a:rPr>
                <a:t>] = [u</a:t>
              </a:r>
              <a:r>
                <a:rPr lang="en-US" sz="2800" baseline="-25000">
                  <a:cs typeface="Calibri"/>
                </a:rPr>
                <a:t>1</a:t>
              </a:r>
              <a:r>
                <a:rPr lang="en-US" sz="2800">
                  <a:cs typeface="Calibri"/>
                </a:rPr>
                <a:t> + u</a:t>
              </a:r>
              <a:r>
                <a:rPr lang="en-US" sz="2800" baseline="-25000">
                  <a:cs typeface="Calibri"/>
                </a:rPr>
                <a:t>2</a:t>
              </a:r>
              <a:r>
                <a:rPr lang="en-US" sz="2800">
                  <a:cs typeface="Calibri"/>
                </a:rPr>
                <a:t> u</a:t>
              </a:r>
              <a:r>
                <a:rPr lang="en-US" sz="2800" baseline="-25000">
                  <a:cs typeface="Calibri"/>
                </a:rPr>
                <a:t>2</a:t>
              </a:r>
              <a:r>
                <a:rPr lang="en-US" sz="2800">
                  <a:cs typeface="Calibri"/>
                </a:rPr>
                <a:t>]</a:t>
              </a:r>
              <a:r>
                <a:rPr lang="en-US" sz="1900" baseline="-25000">
                  <a:cs typeface="Calibri"/>
                </a:rPr>
                <a:t> </a:t>
              </a:r>
            </a:p>
          </p:txBody>
        </p:sp>
        <p:sp>
          <p:nvSpPr>
            <p:cNvPr id="23" name="TextBox 22">
              <a:extLst>
                <a:ext uri="{FF2B5EF4-FFF2-40B4-BE49-F238E27FC236}">
                  <a16:creationId xmlns:a16="http://schemas.microsoft.com/office/drawing/2014/main" id="{AED7EDFA-FF1D-E682-DD8E-751ABB46405B}"/>
                </a:ext>
              </a:extLst>
            </p:cNvPr>
            <p:cNvSpPr txBox="1"/>
            <p:nvPr/>
          </p:nvSpPr>
          <p:spPr>
            <a:xfrm>
              <a:off x="4752867" y="832037"/>
              <a:ext cx="744178" cy="523220"/>
            </a:xfrm>
            <a:prstGeom prst="rect">
              <a:avLst/>
            </a:prstGeom>
            <a:solidFill>
              <a:schemeClr val="bg1">
                <a:lumMod val="75000"/>
                <a:lumOff val="2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X=</a:t>
              </a:r>
            </a:p>
          </p:txBody>
        </p:sp>
        <p:grpSp>
          <p:nvGrpSpPr>
            <p:cNvPr id="26" name="Group 25">
              <a:extLst>
                <a:ext uri="{FF2B5EF4-FFF2-40B4-BE49-F238E27FC236}">
                  <a16:creationId xmlns:a16="http://schemas.microsoft.com/office/drawing/2014/main" id="{1D45C53E-0820-46B5-1F08-4B092AC79AD8}"/>
                </a:ext>
              </a:extLst>
            </p:cNvPr>
            <p:cNvGrpSpPr/>
            <p:nvPr/>
          </p:nvGrpSpPr>
          <p:grpSpPr>
            <a:xfrm>
              <a:off x="3046173" y="1353110"/>
              <a:ext cx="5560505" cy="3341154"/>
              <a:chOff x="3046173" y="1353110"/>
              <a:chExt cx="5560505" cy="3341154"/>
            </a:xfrm>
          </p:grpSpPr>
          <p:sp>
            <p:nvSpPr>
              <p:cNvPr id="16" name="Oval 15">
                <a:extLst>
                  <a:ext uri="{FF2B5EF4-FFF2-40B4-BE49-F238E27FC236}">
                    <a16:creationId xmlns:a16="http://schemas.microsoft.com/office/drawing/2014/main" id="{A21F2EE3-C35F-98FE-9E15-F1DBF82E766C}"/>
                  </a:ext>
                </a:extLst>
              </p:cNvPr>
              <p:cNvSpPr/>
              <p:nvPr/>
            </p:nvSpPr>
            <p:spPr>
              <a:xfrm>
                <a:off x="5370418" y="1353110"/>
                <a:ext cx="728382" cy="7283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BB4D1CE2-D73F-A797-C5C6-863B54A46AD8}"/>
                  </a:ext>
                </a:extLst>
              </p:cNvPr>
              <p:cNvSpPr/>
              <p:nvPr/>
            </p:nvSpPr>
            <p:spPr>
              <a:xfrm>
                <a:off x="3431800" y="3168463"/>
                <a:ext cx="728382" cy="7283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65A64EB-5511-B99E-79DD-574EC8096618}"/>
                  </a:ext>
                </a:extLst>
              </p:cNvPr>
              <p:cNvSpPr/>
              <p:nvPr/>
            </p:nvSpPr>
            <p:spPr>
              <a:xfrm>
                <a:off x="6972859" y="3168462"/>
                <a:ext cx="728382" cy="7283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A7FBEF7F-CE8F-3D6C-91D3-1B9A8BBF6115}"/>
                  </a:ext>
                </a:extLst>
              </p:cNvPr>
              <p:cNvCxnSpPr/>
              <p:nvPr/>
            </p:nvCxnSpPr>
            <p:spPr>
              <a:xfrm>
                <a:off x="6019800" y="1985684"/>
                <a:ext cx="1104900" cy="1306605"/>
              </a:xfrm>
              <a:prstGeom prst="straightConnector1">
                <a:avLst/>
              </a:prstGeom>
              <a:solidFill>
                <a:schemeClr val="bg1"/>
              </a:solidFill>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E5CC59-76BB-B0D3-D6FD-CF04F967A6D3}"/>
                  </a:ext>
                </a:extLst>
              </p:cNvPr>
              <p:cNvCxnSpPr>
                <a:cxnSpLocks/>
              </p:cNvCxnSpPr>
              <p:nvPr/>
            </p:nvCxnSpPr>
            <p:spPr>
              <a:xfrm flipH="1">
                <a:off x="4099112" y="1974479"/>
                <a:ext cx="1360394" cy="1317809"/>
              </a:xfrm>
              <a:prstGeom prst="straightConnector1">
                <a:avLst/>
              </a:prstGeom>
              <a:solidFill>
                <a:schemeClr val="bg1"/>
              </a:solidFill>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4A5138-CF9A-1508-EBA6-439E1A12E973}"/>
                  </a:ext>
                </a:extLst>
              </p:cNvPr>
              <p:cNvSpPr txBox="1"/>
              <p:nvPr/>
            </p:nvSpPr>
            <p:spPr>
              <a:xfrm>
                <a:off x="3046173" y="3894043"/>
                <a:ext cx="2281142" cy="523220"/>
              </a:xfrm>
              <a:prstGeom prst="rect">
                <a:avLst/>
              </a:prstGeom>
              <a:solidFill>
                <a:schemeClr val="bg1">
                  <a:lumMod val="75000"/>
                  <a:lumOff val="2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u</a:t>
                </a:r>
                <a:r>
                  <a:rPr lang="en-US" sz="1900" baseline="-25000">
                    <a:cs typeface="Calibri"/>
                  </a:rPr>
                  <a:t>1</a:t>
                </a:r>
                <a:r>
                  <a:rPr lang="en-US" sz="2800">
                    <a:cs typeface="Calibri"/>
                  </a:rPr>
                  <a:t> =  x</a:t>
                </a:r>
                <a:r>
                  <a:rPr lang="en-US" sz="2800" baseline="-25000">
                    <a:cs typeface="Calibri"/>
                  </a:rPr>
                  <a:t>1</a:t>
                </a:r>
                <a:r>
                  <a:rPr lang="en-US" sz="2800">
                    <a:cs typeface="Calibri"/>
                  </a:rPr>
                  <a:t>+  x</a:t>
                </a:r>
                <a:r>
                  <a:rPr lang="en-US" sz="2800" baseline="-25000">
                    <a:cs typeface="Calibri"/>
                  </a:rPr>
                  <a:t>2</a:t>
                </a:r>
                <a:r>
                  <a:rPr lang="en-US" sz="1300" baseline="-25000">
                    <a:cs typeface="Calibri"/>
                  </a:rPr>
                  <a:t> </a:t>
                </a:r>
                <a:endParaRPr lang="en-US"/>
              </a:p>
            </p:txBody>
          </p:sp>
          <p:sp>
            <p:nvSpPr>
              <p:cNvPr id="25" name="TextBox 24">
                <a:extLst>
                  <a:ext uri="{FF2B5EF4-FFF2-40B4-BE49-F238E27FC236}">
                    <a16:creationId xmlns:a16="http://schemas.microsoft.com/office/drawing/2014/main" id="{9D5D35A3-C37F-9159-12C6-776D8CA30574}"/>
                  </a:ext>
                </a:extLst>
              </p:cNvPr>
              <p:cNvSpPr txBox="1"/>
              <p:nvPr/>
            </p:nvSpPr>
            <p:spPr>
              <a:xfrm>
                <a:off x="7217923" y="3894045"/>
                <a:ext cx="1388755" cy="800219"/>
              </a:xfrm>
              <a:prstGeom prst="rect">
                <a:avLst/>
              </a:prstGeom>
              <a:solidFill>
                <a:schemeClr val="bg1">
                  <a:lumMod val="75000"/>
                  <a:lumOff val="2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u</a:t>
                </a:r>
                <a:r>
                  <a:rPr lang="en-US" sz="2800" baseline="-25000">
                    <a:cs typeface="Calibri"/>
                  </a:rPr>
                  <a:t>2</a:t>
                </a:r>
                <a:r>
                  <a:rPr lang="en-US" sz="2800">
                    <a:cs typeface="Calibri"/>
                  </a:rPr>
                  <a:t> =  x</a:t>
                </a:r>
                <a:r>
                  <a:rPr lang="en-US" sz="2800" baseline="-25000">
                    <a:cs typeface="Calibri"/>
                  </a:rPr>
                  <a:t>2</a:t>
                </a:r>
                <a:r>
                  <a:rPr lang="en-US" sz="900" baseline="-25000">
                    <a:cs typeface="Calibri"/>
                  </a:rPr>
                  <a:t> </a:t>
                </a:r>
                <a:endParaRPr lang="en-GB" sz="900" baseline="-25000">
                  <a:cs typeface="Calibri"/>
                </a:endParaRPr>
              </a:p>
              <a:p>
                <a:pPr algn="l"/>
                <a:endParaRPr lang="en-GB">
                  <a:cs typeface="Calibri"/>
                </a:endParaRPr>
              </a:p>
            </p:txBody>
          </p:sp>
        </p:grpSp>
      </p:grpSp>
    </p:spTree>
    <p:extLst>
      <p:ext uri="{BB962C8B-B14F-4D97-AF65-F5344CB8AC3E}">
        <p14:creationId xmlns:p14="http://schemas.microsoft.com/office/powerpoint/2010/main" val="2431372554"/>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9A2D6-88C9-F41F-8827-3F723EBCCCEB}"/>
              </a:ext>
            </a:extLst>
          </p:cNvPr>
          <p:cNvSpPr>
            <a:spLocks noGrp="1"/>
          </p:cNvSpPr>
          <p:nvPr>
            <p:ph idx="4294967295"/>
          </p:nvPr>
        </p:nvSpPr>
        <p:spPr>
          <a:xfrm>
            <a:off x="0" y="900113"/>
            <a:ext cx="10414000" cy="5048250"/>
          </a:xfrm>
        </p:spPr>
        <p:txBody>
          <a:bodyPr/>
          <a:lstStyle/>
          <a:p>
            <a:pPr marL="305435" indent="-305435"/>
            <a:r>
              <a:rPr lang="en-US" sz="2400"/>
              <a:t>Then knowing that r1 and r2 are beliefs for x1 and x2, a function known as </a:t>
            </a:r>
            <a:r>
              <a:rPr lang="en-US" sz="2400" err="1"/>
              <a:t>minsum</a:t>
            </a:r>
            <a:r>
              <a:rPr lang="en-US" sz="2400"/>
              <a:t> is used to get the soft belief for u1 which can further be used to get the hard decision by putting a threshold.</a:t>
            </a:r>
          </a:p>
          <a:p>
            <a:pPr marL="305435" indent="-305435"/>
            <a:r>
              <a:rPr lang="en-US" sz="2400" err="1"/>
              <a:t>Minsum</a:t>
            </a:r>
            <a:r>
              <a:rPr lang="en-US" sz="2400"/>
              <a:t> function :</a:t>
            </a:r>
          </a:p>
          <a:p>
            <a:pPr marL="0" indent="0">
              <a:buNone/>
            </a:pPr>
            <a:endParaRPr lang="en-US" sz="2400"/>
          </a:p>
          <a:p>
            <a:pPr marL="305435" indent="-305435"/>
            <a:r>
              <a:rPr lang="en-US" sz="2400"/>
              <a:t>Here if the value of   f(r</a:t>
            </a:r>
            <a:r>
              <a:rPr lang="en-US" sz="2400" baseline="-25000"/>
              <a:t>1</a:t>
            </a:r>
            <a:r>
              <a:rPr lang="en-US" sz="2400"/>
              <a:t> , r</a:t>
            </a:r>
            <a:r>
              <a:rPr lang="en-US" sz="2400" baseline="-25000"/>
              <a:t>2</a:t>
            </a:r>
            <a:r>
              <a:rPr lang="en-US" sz="2400"/>
              <a:t>) then               and                      then          </a:t>
            </a:r>
          </a:p>
          <a:p>
            <a:pPr marL="305435" indent="-305435"/>
            <a:r>
              <a:rPr lang="en-US" sz="2400"/>
              <a:t>After u</a:t>
            </a:r>
            <a:r>
              <a:rPr lang="en-US" sz="2400" baseline="-25000"/>
              <a:t>1</a:t>
            </a:r>
            <a:r>
              <a:rPr lang="en-US" sz="2400"/>
              <a:t> is obtained , it is assumed to be correct and further used to decode.</a:t>
            </a:r>
          </a:p>
          <a:p>
            <a:pPr marL="0" indent="0">
              <a:buNone/>
            </a:pPr>
            <a:endParaRPr lang="en-US"/>
          </a:p>
          <a:p>
            <a:pPr marL="305435" indent="-305435"/>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4AFDD49-8D99-8543-CDE2-4A1F8B642CA8}"/>
                  </a:ext>
                </a:extLst>
              </p:cNvPr>
              <p:cNvSpPr txBox="1"/>
              <p:nvPr/>
            </p:nvSpPr>
            <p:spPr>
              <a:xfrm>
                <a:off x="3357648" y="2544375"/>
                <a:ext cx="663062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en-IN" sz="2400" b="0" i="1" baseline="0" smtClean="0">
                              <a:latin typeface="Cambria Math" panose="02040503050406030204" pitchFamily="18" charset="0"/>
                            </a:rPr>
                            <m:t>𝑓</m:t>
                          </m:r>
                          <m:r>
                            <a:rPr lang="en-IN" sz="2400" b="0" i="1" baseline="0" smtClean="0">
                              <a:latin typeface="Cambria Math" panose="02040503050406030204" pitchFamily="18" charset="0"/>
                            </a:rPr>
                            <m:t>(</m:t>
                          </m:r>
                          <m:r>
                            <a:rPr lang="en-IN" sz="2400" b="0" i="1" baseline="0" smtClean="0">
                              <a:latin typeface="Cambria Math" panose="02040503050406030204" pitchFamily="18" charset="0"/>
                            </a:rPr>
                            <m:t>𝑟</m:t>
                          </m:r>
                        </m:e>
                        <m:sub>
                          <m:r>
                            <a:rPr lang="en-IN" sz="2400" b="0" i="1" baseline="0" smtClean="0">
                              <a:latin typeface="Cambria Math" panose="02040503050406030204" pitchFamily="18" charset="0"/>
                            </a:rPr>
                            <m:t>1</m:t>
                          </m:r>
                        </m:sub>
                      </m:sSub>
                      <m:r>
                        <a:rPr lang="en-IN" sz="2400" b="0" i="1" baseline="0" smtClean="0">
                          <a:latin typeface="Cambria Math" panose="02040503050406030204" pitchFamily="18" charset="0"/>
                        </a:rPr>
                        <m:t>,</m:t>
                      </m:r>
                      <m:sSub>
                        <m:sSubPr>
                          <m:ctrlPr>
                            <a:rPr lang="pt-BR" sz="2400" i="1" smtClean="0">
                              <a:latin typeface="Cambria Math" panose="02040503050406030204" pitchFamily="18" charset="0"/>
                            </a:rPr>
                          </m:ctrlPr>
                        </m:sSubPr>
                        <m:e>
                          <m:r>
                            <a:rPr lang="en-IN" sz="2400" b="0" i="1" baseline="0" smtClean="0">
                              <a:latin typeface="Cambria Math" panose="02040503050406030204" pitchFamily="18" charset="0"/>
                            </a:rPr>
                            <m:t>𝑟</m:t>
                          </m:r>
                        </m:e>
                        <m:sub>
                          <m:r>
                            <a:rPr lang="en-IN" sz="2400" b="0" i="1" baseline="0" smtClean="0">
                              <a:latin typeface="Cambria Math" panose="02040503050406030204" pitchFamily="18" charset="0"/>
                            </a:rPr>
                            <m:t>2</m:t>
                          </m:r>
                        </m:sub>
                      </m:sSub>
                      <m:r>
                        <a:rPr lang="en-IN" sz="2400" b="0" i="1" baseline="0" smtClean="0">
                          <a:latin typeface="Cambria Math" panose="02040503050406030204" pitchFamily="18" charset="0"/>
                        </a:rPr>
                        <m:t>)</m:t>
                      </m:r>
                      <m:r>
                        <a:rPr lang="pt-BR" sz="2400" b="0" i="1" baseline="0" smtClean="0">
                          <a:latin typeface="Cambria Math" panose="02040503050406030204" pitchFamily="18" charset="0"/>
                        </a:rPr>
                        <m:t>=</m:t>
                      </m:r>
                      <m:func>
                        <m:funcPr>
                          <m:ctrlPr>
                            <a:rPr lang="en-IN" sz="2400" i="1" smtClean="0">
                              <a:latin typeface="Cambria Math" panose="02040503050406030204" pitchFamily="18" charset="0"/>
                            </a:rPr>
                          </m:ctrlPr>
                        </m:funcPr>
                        <m:fName>
                          <m:r>
                            <a:rPr lang="en-IN" sz="2400" b="0" i="1" baseline="0" smtClean="0">
                              <a:latin typeface="Cambria Math" panose="02040503050406030204" pitchFamily="18" charset="0"/>
                            </a:rPr>
                            <m:t>𝑠𝑔𝑛</m:t>
                          </m:r>
                        </m:fName>
                        <m:e>
                          <m:d>
                            <m:dPr>
                              <m:ctrlPr>
                                <a:rPr lang="en-IN" sz="2400" i="1" smtClean="0">
                                  <a:latin typeface="Cambria Math" panose="02040503050406030204" pitchFamily="18" charset="0"/>
                                </a:rPr>
                              </m:ctrlPr>
                            </m:dPr>
                            <m:e>
                              <m:sSub>
                                <m:sSubPr>
                                  <m:ctrlPr>
                                    <a:rPr lang="en-IN" sz="2400" i="1" smtClean="0">
                                      <a:latin typeface="Cambria Math" panose="02040503050406030204" pitchFamily="18" charset="0"/>
                                    </a:rPr>
                                  </m:ctrlPr>
                                </m:sSubPr>
                                <m:e>
                                  <m:r>
                                    <a:rPr lang="en-IN" sz="2400" b="0" i="1" baseline="0" smtClean="0">
                                      <a:latin typeface="Cambria Math" panose="02040503050406030204" pitchFamily="18" charset="0"/>
                                    </a:rPr>
                                    <m:t>𝑟</m:t>
                                  </m:r>
                                </m:e>
                                <m:sub>
                                  <m:r>
                                    <a:rPr lang="en-IN" sz="2400" b="0" i="1" baseline="0" smtClean="0">
                                      <a:latin typeface="Cambria Math" panose="02040503050406030204" pitchFamily="18" charset="0"/>
                                    </a:rPr>
                                    <m:t>1</m:t>
                                  </m:r>
                                </m:sub>
                              </m:sSub>
                            </m:e>
                          </m:d>
                        </m:e>
                      </m:func>
                      <m:r>
                        <a:rPr lang="en-IN" sz="2400" b="0" i="1" baseline="0" smtClean="0">
                          <a:latin typeface="Cambria Math" panose="02040503050406030204" pitchFamily="18" charset="0"/>
                        </a:rPr>
                        <m:t>∗</m:t>
                      </m:r>
                      <m:func>
                        <m:funcPr>
                          <m:ctrlPr>
                            <a:rPr lang="en-IN" sz="2400" i="1" smtClean="0">
                              <a:latin typeface="Cambria Math" panose="02040503050406030204" pitchFamily="18" charset="0"/>
                            </a:rPr>
                          </m:ctrlPr>
                        </m:funcPr>
                        <m:fName>
                          <m:r>
                            <a:rPr lang="en-IN" sz="2400" b="0" i="1" baseline="0" smtClean="0">
                              <a:latin typeface="Cambria Math" panose="02040503050406030204" pitchFamily="18" charset="0"/>
                            </a:rPr>
                            <m:t>𝑠𝑔𝑛</m:t>
                          </m:r>
                        </m:fName>
                        <m:e>
                          <m:d>
                            <m:dPr>
                              <m:ctrlPr>
                                <a:rPr lang="en-IN" sz="2400" i="1" smtClean="0">
                                  <a:latin typeface="Cambria Math" panose="02040503050406030204" pitchFamily="18" charset="0"/>
                                </a:rPr>
                              </m:ctrlPr>
                            </m:dPr>
                            <m:e>
                              <m:sSub>
                                <m:sSubPr>
                                  <m:ctrlPr>
                                    <a:rPr lang="en-IN" sz="2400" i="1" smtClean="0">
                                      <a:latin typeface="Cambria Math" panose="02040503050406030204" pitchFamily="18" charset="0"/>
                                    </a:rPr>
                                  </m:ctrlPr>
                                </m:sSubPr>
                                <m:e>
                                  <m:r>
                                    <a:rPr lang="en-IN" sz="2400" b="0" i="1" baseline="0" smtClean="0">
                                      <a:latin typeface="Cambria Math" panose="02040503050406030204" pitchFamily="18" charset="0"/>
                                    </a:rPr>
                                    <m:t>𝑟</m:t>
                                  </m:r>
                                </m:e>
                                <m:sub>
                                  <m:r>
                                    <a:rPr lang="en-IN" sz="2400" b="0" i="1" baseline="0" smtClean="0">
                                      <a:latin typeface="Cambria Math" panose="02040503050406030204" pitchFamily="18" charset="0"/>
                                    </a:rPr>
                                    <m:t>2</m:t>
                                  </m:r>
                                </m:sub>
                              </m:sSub>
                            </m:e>
                          </m:d>
                        </m:e>
                      </m:func>
                      <m:r>
                        <a:rPr lang="en-IN" sz="2400" b="0" i="1" baseline="0" smtClean="0">
                          <a:latin typeface="Cambria Math" panose="02040503050406030204" pitchFamily="18" charset="0"/>
                        </a:rPr>
                        <m:t>∗</m:t>
                      </m:r>
                      <m:r>
                        <a:rPr lang="en-IN" sz="2400" b="0" i="1" baseline="0" smtClean="0">
                          <a:latin typeface="Cambria Math" panose="02040503050406030204" pitchFamily="18" charset="0"/>
                        </a:rPr>
                        <m:t>𝑚𝑖𝑛</m:t>
                      </m:r>
                      <m:r>
                        <a:rPr lang="en-IN" sz="2400" b="0" i="1" baseline="0" smtClean="0">
                          <a:latin typeface="Cambria Math" panose="02040503050406030204" pitchFamily="18" charset="0"/>
                        </a:rPr>
                        <m:t>⁡(</m:t>
                      </m:r>
                      <m:d>
                        <m:dPr>
                          <m:begChr m:val="|"/>
                          <m:endChr m:val="|"/>
                          <m:ctrlPr>
                            <a:rPr lang="en-IN" sz="2400" i="1" smtClean="0">
                              <a:latin typeface="Cambria Math" panose="02040503050406030204" pitchFamily="18" charset="0"/>
                            </a:rPr>
                          </m:ctrlPr>
                        </m:dPr>
                        <m:e>
                          <m:sSub>
                            <m:sSubPr>
                              <m:ctrlPr>
                                <a:rPr lang="en-IN" sz="2400" i="1" smtClean="0">
                                  <a:latin typeface="Cambria Math" panose="02040503050406030204" pitchFamily="18" charset="0"/>
                                </a:rPr>
                              </m:ctrlPr>
                            </m:sSubPr>
                            <m:e>
                              <m:r>
                                <a:rPr lang="en-IN" sz="2400" b="0" i="1" baseline="0" smtClean="0">
                                  <a:latin typeface="Cambria Math" panose="02040503050406030204" pitchFamily="18" charset="0"/>
                                </a:rPr>
                                <m:t>𝑟</m:t>
                              </m:r>
                            </m:e>
                            <m:sub>
                              <m:r>
                                <a:rPr lang="en-IN" sz="2400" b="0" i="1" baseline="0" smtClean="0">
                                  <a:latin typeface="Cambria Math" panose="02040503050406030204" pitchFamily="18" charset="0"/>
                                </a:rPr>
                                <m:t>1</m:t>
                              </m:r>
                            </m:sub>
                          </m:sSub>
                        </m:e>
                      </m:d>
                      <m:r>
                        <a:rPr lang="en-IN" sz="2400" b="0" i="1" baseline="0" smtClean="0">
                          <a:latin typeface="Cambria Math" panose="02040503050406030204" pitchFamily="18" charset="0"/>
                        </a:rPr>
                        <m:t> , |</m:t>
                      </m:r>
                      <m:sSub>
                        <m:sSubPr>
                          <m:ctrlPr>
                            <a:rPr lang="en-IN" sz="2400" i="1" smtClean="0">
                              <a:latin typeface="Cambria Math" panose="02040503050406030204" pitchFamily="18" charset="0"/>
                            </a:rPr>
                          </m:ctrlPr>
                        </m:sSubPr>
                        <m:e>
                          <m:r>
                            <a:rPr lang="en-IN" sz="2400" b="0" i="1" baseline="0" smtClean="0">
                              <a:latin typeface="Cambria Math" panose="02040503050406030204" pitchFamily="18" charset="0"/>
                            </a:rPr>
                            <m:t>𝑟</m:t>
                          </m:r>
                        </m:e>
                        <m:sub>
                          <m:r>
                            <a:rPr lang="en-IN" sz="2400" b="0" i="1" baseline="0" smtClean="0">
                              <a:latin typeface="Cambria Math" panose="02040503050406030204" pitchFamily="18" charset="0"/>
                            </a:rPr>
                            <m:t>2</m:t>
                          </m:r>
                        </m:sub>
                      </m:sSub>
                      <m:r>
                        <a:rPr lang="en-IN" sz="2400" b="0" i="1" baseline="0" smtClean="0">
                          <a:latin typeface="Cambria Math" panose="02040503050406030204" pitchFamily="18" charset="0"/>
                        </a:rPr>
                        <m:t>|)</m:t>
                      </m:r>
                    </m:oMath>
                  </m:oMathPara>
                </a14:m>
                <a:endParaRPr lang="en-IN" sz="2400" i="1"/>
              </a:p>
            </p:txBody>
          </p:sp>
        </mc:Choice>
        <mc:Fallback>
          <p:sp>
            <p:nvSpPr>
              <p:cNvPr id="5" name="TextBox 4">
                <a:extLst>
                  <a:ext uri="{FF2B5EF4-FFF2-40B4-BE49-F238E27FC236}">
                    <a16:creationId xmlns:a16="http://schemas.microsoft.com/office/drawing/2014/main" id="{74AFDD49-8D99-8543-CDE2-4A1F8B642CA8}"/>
                  </a:ext>
                </a:extLst>
              </p:cNvPr>
              <p:cNvSpPr txBox="1">
                <a:spLocks noRot="1" noChangeAspect="1" noMove="1" noResize="1" noEditPoints="1" noAdjustHandles="1" noChangeArrowheads="1" noChangeShapeType="1" noTextEdit="1"/>
              </p:cNvSpPr>
              <p:nvPr/>
            </p:nvSpPr>
            <p:spPr>
              <a:xfrm>
                <a:off x="3357648" y="2544375"/>
                <a:ext cx="6630629" cy="369332"/>
              </a:xfrm>
              <a:prstGeom prst="rect">
                <a:avLst/>
              </a:prstGeom>
              <a:blipFill>
                <a:blip r:embed="rId2"/>
                <a:stretch>
                  <a:fillRect b="-360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10B3C27-731D-A442-F260-5DD1EBC2F526}"/>
                  </a:ext>
                </a:extLst>
              </p:cNvPr>
              <p:cNvSpPr txBox="1"/>
              <p:nvPr/>
            </p:nvSpPr>
            <p:spPr>
              <a:xfrm rot="10800000" flipV="1">
                <a:off x="5521834" y="3669106"/>
                <a:ext cx="107220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latin typeface="Cambria Math" panose="02040503050406030204" pitchFamily="18" charset="0"/>
                            </a:rPr>
                          </m:ctrlPr>
                        </m:sSubPr>
                        <m:e>
                          <m:acc>
                            <m:accPr>
                              <m:chr m:val="̂"/>
                              <m:ctrlPr>
                                <a:rPr lang="en-IN" sz="2400" b="1" i="1" smtClean="0">
                                  <a:latin typeface="Cambria Math" panose="02040503050406030204" pitchFamily="18" charset="0"/>
                                </a:rPr>
                              </m:ctrlPr>
                            </m:accPr>
                            <m:e>
                              <m:r>
                                <a:rPr lang="en-IN" sz="2400" b="1" i="1" baseline="0" smtClean="0">
                                  <a:latin typeface="Cambria Math" panose="02040503050406030204" pitchFamily="18" charset="0"/>
                                </a:rPr>
                                <m:t>𝒖</m:t>
                              </m:r>
                            </m:e>
                          </m:acc>
                        </m:e>
                        <m:sub>
                          <m:r>
                            <a:rPr lang="en-IN" sz="2400" b="1" i="1" baseline="0" smtClean="0">
                              <a:latin typeface="Cambria Math" panose="02040503050406030204" pitchFamily="18" charset="0"/>
                            </a:rPr>
                            <m:t>𝟏</m:t>
                          </m:r>
                        </m:sub>
                      </m:sSub>
                      <m:r>
                        <a:rPr lang="en-IN" sz="2400" b="0" i="1" baseline="0" smtClean="0">
                          <a:latin typeface="Cambria Math" panose="02040503050406030204" pitchFamily="18" charset="0"/>
                        </a:rPr>
                        <m:t>=0</m:t>
                      </m:r>
                    </m:oMath>
                  </m:oMathPara>
                </a14:m>
                <a:endParaRPr lang="en-IN" sz="2400" i="1"/>
              </a:p>
            </p:txBody>
          </p:sp>
        </mc:Choice>
        <mc:Fallback>
          <p:sp>
            <p:nvSpPr>
              <p:cNvPr id="9" name="TextBox 8">
                <a:extLst>
                  <a:ext uri="{FF2B5EF4-FFF2-40B4-BE49-F238E27FC236}">
                    <a16:creationId xmlns:a16="http://schemas.microsoft.com/office/drawing/2014/main" id="{B10B3C27-731D-A442-F260-5DD1EBC2F526}"/>
                  </a:ext>
                </a:extLst>
              </p:cNvPr>
              <p:cNvSpPr txBox="1">
                <a:spLocks noRot="1" noChangeAspect="1" noMove="1" noResize="1" noEditPoints="1" noAdjustHandles="1" noChangeArrowheads="1" noChangeShapeType="1" noTextEdit="1"/>
              </p:cNvSpPr>
              <p:nvPr/>
            </p:nvSpPr>
            <p:spPr>
              <a:xfrm rot="10800000" flipV="1">
                <a:off x="5521834" y="3669106"/>
                <a:ext cx="1072204" cy="369332"/>
              </a:xfrm>
              <a:prstGeom prst="rect">
                <a:avLst/>
              </a:prstGeom>
              <a:blipFill>
                <a:blip r:embed="rId3"/>
                <a:stretch>
                  <a:fillRect l="-2273" t="-18333" r="-2273" b="-1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AF9604C-AAF1-F52C-52B7-3DB54DEA09D6}"/>
                  </a:ext>
                </a:extLst>
              </p:cNvPr>
              <p:cNvSpPr txBox="1"/>
              <p:nvPr/>
            </p:nvSpPr>
            <p:spPr>
              <a:xfrm>
                <a:off x="7312834" y="3669227"/>
                <a:ext cx="1751694"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rPr>
                          </m:ctrlPr>
                        </m:sSubPr>
                        <m:e>
                          <m:r>
                            <a:rPr lang="en-IN" sz="2400" b="0" i="1" baseline="0" smtClean="0">
                              <a:latin typeface="Cambria Math" panose="02040503050406030204" pitchFamily="18" charset="0"/>
                            </a:rPr>
                            <m:t>𝑓</m:t>
                          </m:r>
                          <m:r>
                            <a:rPr lang="en-IN" sz="2400" b="0" i="1" baseline="0" smtClean="0">
                              <a:latin typeface="Cambria Math" panose="02040503050406030204" pitchFamily="18" charset="0"/>
                            </a:rPr>
                            <m:t>(</m:t>
                          </m:r>
                          <m:r>
                            <a:rPr lang="en-IN" sz="2400" b="0" i="1" baseline="0" smtClean="0">
                              <a:latin typeface="Cambria Math" panose="02040503050406030204" pitchFamily="18" charset="0"/>
                            </a:rPr>
                            <m:t>𝑟</m:t>
                          </m:r>
                        </m:e>
                        <m:sub>
                          <m:r>
                            <a:rPr lang="en-IN" sz="2400" b="0" i="1" baseline="0" smtClean="0">
                              <a:latin typeface="Cambria Math" panose="02040503050406030204" pitchFamily="18" charset="0"/>
                            </a:rPr>
                            <m:t>1</m:t>
                          </m:r>
                        </m:sub>
                      </m:sSub>
                      <m:r>
                        <a:rPr lang="en-IN" sz="2400" b="0" i="1" baseline="0" smtClean="0">
                          <a:latin typeface="Cambria Math" panose="02040503050406030204" pitchFamily="18" charset="0"/>
                        </a:rPr>
                        <m:t>,</m:t>
                      </m:r>
                      <m:sSub>
                        <m:sSubPr>
                          <m:ctrlPr>
                            <a:rPr lang="pt-BR" sz="2400" i="1" smtClean="0">
                              <a:latin typeface="Cambria Math" panose="02040503050406030204" pitchFamily="18" charset="0"/>
                            </a:rPr>
                          </m:ctrlPr>
                        </m:sSubPr>
                        <m:e>
                          <m:r>
                            <a:rPr lang="en-IN" sz="2400" b="0" i="1" baseline="0" smtClean="0">
                              <a:latin typeface="Cambria Math" panose="02040503050406030204" pitchFamily="18" charset="0"/>
                            </a:rPr>
                            <m:t>𝑟</m:t>
                          </m:r>
                        </m:e>
                        <m:sub>
                          <m:r>
                            <a:rPr lang="en-IN" sz="2400" b="0" i="1" baseline="0" smtClean="0">
                              <a:latin typeface="Cambria Math" panose="02040503050406030204" pitchFamily="18" charset="0"/>
                            </a:rPr>
                            <m:t>2</m:t>
                          </m:r>
                        </m:sub>
                      </m:sSub>
                      <m:r>
                        <a:rPr lang="en-IN" sz="2400" b="0" i="1" baseline="0"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&lt;</m:t>
                      </m:r>
                      <m:r>
                        <a:rPr lang="en-IN" sz="2400" b="0" i="1" smtClean="0">
                          <a:latin typeface="Cambria Math" panose="02040503050406030204" pitchFamily="18" charset="0"/>
                          <a:ea typeface="Cambria Math" panose="02040503050406030204" pitchFamily="18" charset="0"/>
                        </a:rPr>
                        <m:t>0</m:t>
                      </m:r>
                    </m:oMath>
                  </m:oMathPara>
                </a14:m>
                <a:endParaRPr lang="en-IN" sz="2400" i="1"/>
              </a:p>
            </p:txBody>
          </p:sp>
        </mc:Choice>
        <mc:Fallback>
          <p:sp>
            <p:nvSpPr>
              <p:cNvPr id="11" name="TextBox 10">
                <a:extLst>
                  <a:ext uri="{FF2B5EF4-FFF2-40B4-BE49-F238E27FC236}">
                    <a16:creationId xmlns:a16="http://schemas.microsoft.com/office/drawing/2014/main" id="{EAF9604C-AAF1-F52C-52B7-3DB54DEA09D6}"/>
                  </a:ext>
                </a:extLst>
              </p:cNvPr>
              <p:cNvSpPr txBox="1">
                <a:spLocks noRot="1" noChangeAspect="1" noMove="1" noResize="1" noEditPoints="1" noAdjustHandles="1" noChangeArrowheads="1" noChangeShapeType="1" noTextEdit="1"/>
              </p:cNvSpPr>
              <p:nvPr/>
            </p:nvSpPr>
            <p:spPr>
              <a:xfrm>
                <a:off x="7312834" y="3669227"/>
                <a:ext cx="1751694" cy="369332"/>
              </a:xfrm>
              <a:prstGeom prst="rect">
                <a:avLst/>
              </a:prstGeom>
              <a:blipFill>
                <a:blip r:embed="rId4"/>
                <a:stretch>
                  <a:fillRect l="-8362" b="-3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594A5EA-2E3B-01E1-C7D3-F4B9C1C6FAB2}"/>
                  </a:ext>
                </a:extLst>
              </p:cNvPr>
              <p:cNvSpPr txBox="1"/>
              <p:nvPr/>
            </p:nvSpPr>
            <p:spPr>
              <a:xfrm>
                <a:off x="9689549" y="3669228"/>
                <a:ext cx="9996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latin typeface="Cambria Math" panose="02040503050406030204" pitchFamily="18" charset="0"/>
                            </a:rPr>
                          </m:ctrlPr>
                        </m:sSubPr>
                        <m:e>
                          <m:acc>
                            <m:accPr>
                              <m:chr m:val="̂"/>
                              <m:ctrlPr>
                                <a:rPr lang="en-IN" sz="2400" b="1" i="1" smtClean="0">
                                  <a:latin typeface="Cambria Math" panose="02040503050406030204" pitchFamily="18" charset="0"/>
                                </a:rPr>
                              </m:ctrlPr>
                            </m:accPr>
                            <m:e>
                              <m:r>
                                <a:rPr lang="en-IN" sz="2400" b="1" i="1" baseline="0" smtClean="0">
                                  <a:latin typeface="Cambria Math" panose="02040503050406030204" pitchFamily="18" charset="0"/>
                                </a:rPr>
                                <m:t>𝒖</m:t>
                              </m:r>
                            </m:e>
                          </m:acc>
                        </m:e>
                        <m:sub>
                          <m:r>
                            <a:rPr lang="en-IN" sz="2400" b="1" i="1" baseline="0" smtClean="0">
                              <a:latin typeface="Cambria Math" panose="02040503050406030204" pitchFamily="18" charset="0"/>
                            </a:rPr>
                            <m:t>𝟏</m:t>
                          </m:r>
                        </m:sub>
                      </m:sSub>
                      <m:r>
                        <a:rPr lang="en-IN" sz="2400" b="0" i="1" baseline="0" smtClean="0">
                          <a:latin typeface="Cambria Math" panose="02040503050406030204" pitchFamily="18" charset="0"/>
                        </a:rPr>
                        <m:t>=1</m:t>
                      </m:r>
                    </m:oMath>
                  </m:oMathPara>
                </a14:m>
                <a:endParaRPr lang="en-IN" sz="2400" i="1"/>
              </a:p>
            </p:txBody>
          </p:sp>
        </mc:Choice>
        <mc:Fallback>
          <p:sp>
            <p:nvSpPr>
              <p:cNvPr id="13" name="TextBox 12">
                <a:extLst>
                  <a:ext uri="{FF2B5EF4-FFF2-40B4-BE49-F238E27FC236}">
                    <a16:creationId xmlns:a16="http://schemas.microsoft.com/office/drawing/2014/main" id="{B594A5EA-2E3B-01E1-C7D3-F4B9C1C6FAB2}"/>
                  </a:ext>
                </a:extLst>
              </p:cNvPr>
              <p:cNvSpPr txBox="1">
                <a:spLocks noRot="1" noChangeAspect="1" noMove="1" noResize="1" noEditPoints="1" noAdjustHandles="1" noChangeArrowheads="1" noChangeShapeType="1" noTextEdit="1"/>
              </p:cNvSpPr>
              <p:nvPr/>
            </p:nvSpPr>
            <p:spPr>
              <a:xfrm>
                <a:off x="9689549" y="3669228"/>
                <a:ext cx="999633" cy="369332"/>
              </a:xfrm>
              <a:prstGeom prst="rect">
                <a:avLst/>
              </a:prstGeom>
              <a:blipFill>
                <a:blip r:embed="rId5"/>
                <a:stretch>
                  <a:fillRect l="-5488" t="-18333" r="-6707" b="-18333"/>
                </a:stretch>
              </a:blipFill>
            </p:spPr>
            <p:txBody>
              <a:bodyPr/>
              <a:lstStyle/>
              <a:p>
                <a:r>
                  <a:rPr lang="en-US">
                    <a:noFill/>
                  </a:rPr>
                  <a:t> </a:t>
                </a:r>
              </a:p>
            </p:txBody>
          </p:sp>
        </mc:Fallback>
      </mc:AlternateContent>
    </p:spTree>
    <p:extLst>
      <p:ext uri="{BB962C8B-B14F-4D97-AF65-F5344CB8AC3E}">
        <p14:creationId xmlns:p14="http://schemas.microsoft.com/office/powerpoint/2010/main" val="3743451363"/>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54FCB-7BAD-4E26-5F4D-231AC3CF3444}"/>
              </a:ext>
            </a:extLst>
          </p:cNvPr>
          <p:cNvSpPr>
            <a:spLocks noGrp="1"/>
          </p:cNvSpPr>
          <p:nvPr>
            <p:ph idx="4294967295"/>
          </p:nvPr>
        </p:nvSpPr>
        <p:spPr>
          <a:xfrm>
            <a:off x="684213" y="715963"/>
            <a:ext cx="11507787" cy="5461000"/>
          </a:xfrm>
        </p:spPr>
        <p:txBody>
          <a:bodyPr vert="horz" lIns="91440" tIns="45720" rIns="91440" bIns="45720" rtlCol="0" anchor="t">
            <a:normAutofit/>
          </a:bodyPr>
          <a:lstStyle/>
          <a:p>
            <a:pPr marL="305435" indent="-305435">
              <a:lnSpc>
                <a:spcPct val="110000"/>
              </a:lnSpc>
            </a:pPr>
            <a:r>
              <a:rPr lang="en-US" sz="2400">
                <a:cs typeface="Calibri"/>
              </a:rPr>
              <a:t>After u</a:t>
            </a:r>
            <a:r>
              <a:rPr lang="en-US" sz="2400" baseline="-25000">
                <a:cs typeface="Calibri"/>
              </a:rPr>
              <a:t>1</a:t>
            </a:r>
            <a:r>
              <a:rPr lang="en-US" sz="2400">
                <a:cs typeface="Calibri"/>
              </a:rPr>
              <a:t> is obtained, it is assumed to be correct and further used to decode u</a:t>
            </a:r>
            <a:r>
              <a:rPr lang="en-US" sz="2400" baseline="-25000">
                <a:cs typeface="Calibri"/>
              </a:rPr>
              <a:t>2</a:t>
            </a:r>
            <a:r>
              <a:rPr lang="en-US" sz="2400">
                <a:cs typeface="Calibri"/>
              </a:rPr>
              <a:t>. If u</a:t>
            </a:r>
            <a:r>
              <a:rPr lang="en-US" sz="2400" baseline="30000">
                <a:cs typeface="Calibri"/>
              </a:rPr>
              <a:t>^</a:t>
            </a:r>
            <a:r>
              <a:rPr lang="en-US" sz="2400" baseline="-25000">
                <a:cs typeface="Calibri"/>
              </a:rPr>
              <a:t>1</a:t>
            </a:r>
            <a:r>
              <a:rPr lang="en-US" sz="2400">
                <a:cs typeface="Calibri"/>
              </a:rPr>
              <a:t> is 0, then what was initially transmitted was [u</a:t>
            </a:r>
            <a:r>
              <a:rPr lang="en-US" sz="2400" baseline="-25000">
                <a:cs typeface="Calibri"/>
              </a:rPr>
              <a:t>2</a:t>
            </a:r>
            <a:r>
              <a:rPr lang="en-US" sz="2400">
                <a:cs typeface="Calibri"/>
              </a:rPr>
              <a:t>, u</a:t>
            </a:r>
            <a:r>
              <a:rPr lang="en-US" sz="2400" baseline="-25000">
                <a:cs typeface="Calibri"/>
              </a:rPr>
              <a:t>2</a:t>
            </a:r>
            <a:r>
              <a:rPr lang="en-US" sz="2400">
                <a:cs typeface="Calibri"/>
              </a:rPr>
              <a:t>], meaning that both r</a:t>
            </a:r>
            <a:r>
              <a:rPr lang="en-US" sz="2400" baseline="-25000">
                <a:cs typeface="Calibri"/>
              </a:rPr>
              <a:t>1</a:t>
            </a:r>
            <a:r>
              <a:rPr lang="en-US" sz="2400">
                <a:cs typeface="Calibri"/>
              </a:rPr>
              <a:t> and r</a:t>
            </a:r>
            <a:r>
              <a:rPr lang="en-US" sz="2400" baseline="-25000">
                <a:cs typeface="Calibri"/>
              </a:rPr>
              <a:t>2</a:t>
            </a:r>
            <a:r>
              <a:rPr lang="en-US" sz="2400">
                <a:cs typeface="Calibri"/>
              </a:rPr>
              <a:t> are actually beliefs for u</a:t>
            </a:r>
            <a:r>
              <a:rPr lang="en-US" sz="2400" baseline="-25000">
                <a:cs typeface="Calibri"/>
              </a:rPr>
              <a:t>2</a:t>
            </a:r>
            <a:r>
              <a:rPr lang="en-US" sz="2400">
                <a:cs typeface="Calibri"/>
              </a:rPr>
              <a:t>, so r</a:t>
            </a:r>
            <a:r>
              <a:rPr lang="en-US" sz="2400" baseline="-25000">
                <a:cs typeface="Calibri"/>
              </a:rPr>
              <a:t>1</a:t>
            </a:r>
            <a:r>
              <a:rPr lang="en-US" sz="2400">
                <a:cs typeface="Calibri"/>
              </a:rPr>
              <a:t>+r</a:t>
            </a:r>
            <a:r>
              <a:rPr lang="en-US" sz="2400" baseline="-25000">
                <a:cs typeface="Calibri"/>
              </a:rPr>
              <a:t>2</a:t>
            </a:r>
            <a:r>
              <a:rPr lang="en-US" sz="2400">
                <a:cs typeface="Calibri"/>
              </a:rPr>
              <a:t> will be final belief for u</a:t>
            </a:r>
            <a:r>
              <a:rPr lang="en-US" sz="2400" baseline="-25000">
                <a:cs typeface="Calibri"/>
              </a:rPr>
              <a:t>2</a:t>
            </a:r>
            <a:r>
              <a:rPr lang="en-US" sz="2400">
                <a:cs typeface="Calibri"/>
              </a:rPr>
              <a:t>. </a:t>
            </a:r>
          </a:p>
          <a:p>
            <a:pPr marL="305435" indent="-305435">
              <a:lnSpc>
                <a:spcPct val="110000"/>
              </a:lnSpc>
            </a:pPr>
            <a:r>
              <a:rPr lang="en-US" sz="2400">
                <a:cs typeface="Calibri"/>
              </a:rPr>
              <a:t>If u</a:t>
            </a:r>
            <a:r>
              <a:rPr lang="en-US" sz="2400" baseline="30000">
                <a:cs typeface="Calibri"/>
              </a:rPr>
              <a:t>^</a:t>
            </a:r>
            <a:r>
              <a:rPr lang="en-US" sz="2400" baseline="-25000">
                <a:cs typeface="Calibri"/>
              </a:rPr>
              <a:t>1</a:t>
            </a:r>
            <a:r>
              <a:rPr lang="en-US" sz="2400">
                <a:cs typeface="Calibri"/>
              </a:rPr>
              <a:t> is 1, then what was transmitted was [1 + u</a:t>
            </a:r>
            <a:r>
              <a:rPr lang="en-US" sz="2400" baseline="-25000">
                <a:cs typeface="Calibri"/>
              </a:rPr>
              <a:t>2</a:t>
            </a:r>
            <a:r>
              <a:rPr lang="en-US" sz="2400">
                <a:cs typeface="Calibri"/>
              </a:rPr>
              <a:t>, u</a:t>
            </a:r>
            <a:r>
              <a:rPr lang="en-US" sz="2400" baseline="-25000">
                <a:cs typeface="Calibri"/>
              </a:rPr>
              <a:t>2</a:t>
            </a:r>
            <a:r>
              <a:rPr lang="en-US" sz="2400">
                <a:cs typeface="Calibri"/>
              </a:rPr>
              <a:t>] which is the complement of u</a:t>
            </a:r>
            <a:r>
              <a:rPr lang="en-US" sz="2400" baseline="-25000">
                <a:cs typeface="Calibri"/>
              </a:rPr>
              <a:t>2</a:t>
            </a:r>
            <a:r>
              <a:rPr lang="en-US" sz="2400">
                <a:cs typeface="Calibri"/>
              </a:rPr>
              <a:t> and u</a:t>
            </a:r>
            <a:r>
              <a:rPr lang="en-US" sz="2400" baseline="-25000">
                <a:cs typeface="Calibri"/>
              </a:rPr>
              <a:t>2</a:t>
            </a:r>
            <a:r>
              <a:rPr lang="en-US" sz="2400">
                <a:cs typeface="Calibri"/>
              </a:rPr>
              <a:t>. This means that r</a:t>
            </a:r>
            <a:r>
              <a:rPr lang="en-US" sz="2400" baseline="-25000">
                <a:cs typeface="Calibri"/>
              </a:rPr>
              <a:t>1</a:t>
            </a:r>
            <a:r>
              <a:rPr lang="en-US" sz="2400">
                <a:cs typeface="Calibri"/>
              </a:rPr>
              <a:t> is the belief for the complement of u</a:t>
            </a:r>
            <a:r>
              <a:rPr lang="en-US" sz="2400" baseline="-25000">
                <a:cs typeface="Calibri"/>
              </a:rPr>
              <a:t>2</a:t>
            </a:r>
            <a:r>
              <a:rPr lang="en-US" sz="2400">
                <a:cs typeface="Calibri"/>
              </a:rPr>
              <a:t>, making -r</a:t>
            </a:r>
            <a:r>
              <a:rPr lang="en-US" sz="2400" baseline="-25000">
                <a:cs typeface="Calibri"/>
              </a:rPr>
              <a:t>1</a:t>
            </a:r>
            <a:r>
              <a:rPr lang="en-US" sz="2400">
                <a:cs typeface="Calibri"/>
              </a:rPr>
              <a:t> belief for u</a:t>
            </a:r>
            <a:r>
              <a:rPr lang="en-US" sz="2400" baseline="-25000">
                <a:cs typeface="Calibri"/>
              </a:rPr>
              <a:t>2</a:t>
            </a:r>
            <a:r>
              <a:rPr lang="en-US" sz="2400">
                <a:cs typeface="Calibri"/>
              </a:rPr>
              <a:t>. Also, r</a:t>
            </a:r>
            <a:r>
              <a:rPr lang="en-US" sz="2400" baseline="-25000">
                <a:cs typeface="Calibri"/>
              </a:rPr>
              <a:t>2</a:t>
            </a:r>
            <a:r>
              <a:rPr lang="en-US" sz="2400">
                <a:cs typeface="Calibri"/>
              </a:rPr>
              <a:t> is a belief for u</a:t>
            </a:r>
            <a:r>
              <a:rPr lang="en-US" sz="2400" baseline="-25000">
                <a:cs typeface="Calibri"/>
              </a:rPr>
              <a:t>2</a:t>
            </a:r>
            <a:r>
              <a:rPr lang="en-US" sz="2400">
                <a:cs typeface="Calibri"/>
              </a:rPr>
              <a:t>, hence the final belief for u</a:t>
            </a:r>
            <a:r>
              <a:rPr lang="en-US" sz="2400" baseline="-25000">
                <a:cs typeface="Calibri"/>
              </a:rPr>
              <a:t>2 </a:t>
            </a:r>
            <a:r>
              <a:rPr lang="en-US" sz="2400">
                <a:cs typeface="Calibri"/>
              </a:rPr>
              <a:t>will be r</a:t>
            </a:r>
            <a:r>
              <a:rPr lang="en-US" sz="2400" baseline="-25000">
                <a:cs typeface="Calibri"/>
              </a:rPr>
              <a:t>2</a:t>
            </a:r>
            <a:r>
              <a:rPr lang="en-US" sz="2400">
                <a:cs typeface="Calibri"/>
              </a:rPr>
              <a:t>−r</a:t>
            </a:r>
            <a:r>
              <a:rPr lang="en-US" sz="2400" baseline="-25000">
                <a:cs typeface="Calibri"/>
              </a:rPr>
              <a:t>1. </a:t>
            </a:r>
            <a:r>
              <a:rPr lang="en-US" sz="2400">
                <a:cs typeface="Calibri"/>
              </a:rPr>
              <a:t>This is shown in the figure in next slide.</a:t>
            </a:r>
          </a:p>
          <a:p>
            <a:pPr marL="305435" indent="-305435">
              <a:lnSpc>
                <a:spcPct val="110000"/>
              </a:lnSpc>
            </a:pPr>
            <a:r>
              <a:rPr lang="en-US" sz="2400">
                <a:cs typeface="Calibri"/>
              </a:rPr>
              <a:t>The function is defined as: g</a:t>
            </a:r>
            <a:r>
              <a:rPr lang="en-US" sz="2400">
                <a:ea typeface="+mn-lt"/>
                <a:cs typeface="+mn-lt"/>
              </a:rPr>
              <a:t>(r</a:t>
            </a:r>
            <a:r>
              <a:rPr lang="en-US" sz="2400" baseline="-25000">
                <a:ea typeface="+mn-lt"/>
                <a:cs typeface="+mn-lt"/>
              </a:rPr>
              <a:t>1</a:t>
            </a:r>
            <a:r>
              <a:rPr lang="en-US" sz="2400">
                <a:ea typeface="+mn-lt"/>
                <a:cs typeface="+mn-lt"/>
              </a:rPr>
              <a:t>, r</a:t>
            </a:r>
            <a:r>
              <a:rPr lang="en-US" sz="2400" baseline="-25000">
                <a:ea typeface="+mn-lt"/>
                <a:cs typeface="+mn-lt"/>
              </a:rPr>
              <a:t>2</a:t>
            </a:r>
            <a:r>
              <a:rPr lang="en-US" sz="2400">
                <a:ea typeface="+mn-lt"/>
                <a:cs typeface="+mn-lt"/>
              </a:rPr>
              <a:t>, u</a:t>
            </a:r>
            <a:r>
              <a:rPr lang="en-US" sz="2400" baseline="-25000">
                <a:ea typeface="+mn-lt"/>
                <a:cs typeface="+mn-lt"/>
              </a:rPr>
              <a:t>1</a:t>
            </a:r>
            <a:r>
              <a:rPr lang="en-US" sz="2400">
                <a:ea typeface="+mn-lt"/>
                <a:cs typeface="+mn-lt"/>
              </a:rPr>
              <a:t>) = r</a:t>
            </a:r>
            <a:r>
              <a:rPr lang="en-US" sz="2400" baseline="-25000">
                <a:ea typeface="+mn-lt"/>
                <a:cs typeface="+mn-lt"/>
              </a:rPr>
              <a:t>2</a:t>
            </a:r>
            <a:r>
              <a:rPr lang="en-US" sz="2400">
                <a:ea typeface="+mn-lt"/>
                <a:cs typeface="+mn-lt"/>
              </a:rPr>
              <a:t> + (1 − 2u</a:t>
            </a:r>
            <a:r>
              <a:rPr lang="en-US" sz="2400" baseline="-25000">
                <a:ea typeface="+mn-lt"/>
                <a:cs typeface="+mn-lt"/>
              </a:rPr>
              <a:t>1</a:t>
            </a:r>
            <a:r>
              <a:rPr lang="en-US" sz="2400">
                <a:ea typeface="+mn-lt"/>
                <a:cs typeface="+mn-lt"/>
              </a:rPr>
              <a:t>)r</a:t>
            </a:r>
            <a:r>
              <a:rPr lang="en-US" sz="2400" baseline="-25000">
                <a:ea typeface="+mn-lt"/>
                <a:cs typeface="+mn-lt"/>
              </a:rPr>
              <a:t>1   </a:t>
            </a:r>
          </a:p>
          <a:p>
            <a:pPr marL="305435" indent="-305435">
              <a:lnSpc>
                <a:spcPct val="110000"/>
              </a:lnSpc>
            </a:pPr>
            <a:r>
              <a:rPr lang="en-US" sz="2400">
                <a:cs typeface="Calibri"/>
              </a:rPr>
              <a:t>g(r1, r2, u1)&lt;=0,</a:t>
            </a:r>
            <a:r>
              <a:rPr lang="en-US" sz="2400">
                <a:ea typeface="+mn-lt"/>
                <a:cs typeface="+mn-lt"/>
              </a:rPr>
              <a:t> û</a:t>
            </a:r>
            <a:r>
              <a:rPr lang="en-US" sz="2400" baseline="-25000">
                <a:ea typeface="+mn-lt"/>
                <a:cs typeface="+mn-lt"/>
              </a:rPr>
              <a:t>1 </a:t>
            </a:r>
            <a:r>
              <a:rPr lang="en-US" sz="2400">
                <a:ea typeface="+mn-lt"/>
                <a:cs typeface="+mn-lt"/>
              </a:rPr>
              <a:t>= 0 and g(r1, r2, u1)&gt;0, û</a:t>
            </a:r>
            <a:r>
              <a:rPr lang="en-US" sz="2400" baseline="-25000">
                <a:ea typeface="+mn-lt"/>
                <a:cs typeface="+mn-lt"/>
              </a:rPr>
              <a:t>1 </a:t>
            </a:r>
            <a:r>
              <a:rPr lang="en-US" sz="2400">
                <a:ea typeface="+mn-lt"/>
                <a:cs typeface="+mn-lt"/>
              </a:rPr>
              <a:t>= 1. (hard decision)</a:t>
            </a:r>
          </a:p>
          <a:p>
            <a:pPr marL="0" indent="0">
              <a:buNone/>
            </a:pPr>
            <a:endParaRPr lang="en-GB">
              <a:cs typeface="Calibri"/>
            </a:endParaRPr>
          </a:p>
        </p:txBody>
      </p:sp>
    </p:spTree>
    <p:extLst>
      <p:ext uri="{BB962C8B-B14F-4D97-AF65-F5344CB8AC3E}">
        <p14:creationId xmlns:p14="http://schemas.microsoft.com/office/powerpoint/2010/main" val="378308161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2D3E-B6AC-CA8F-469D-6D0EFD7B1757}"/>
              </a:ext>
            </a:extLst>
          </p:cNvPr>
          <p:cNvSpPr>
            <a:spLocks noGrp="1"/>
          </p:cNvSpPr>
          <p:nvPr>
            <p:ph type="title"/>
          </p:nvPr>
        </p:nvSpPr>
        <p:spPr/>
        <p:txBody>
          <a:bodyPr/>
          <a:lstStyle/>
          <a:p>
            <a:pPr algn="ctr"/>
            <a:r>
              <a:rPr lang="en-US" sz="4400" b="1">
                <a:cs typeface="Calibri Light"/>
              </a:rPr>
              <a:t>Group Members</a:t>
            </a:r>
            <a:endParaRPr lang="en-US" sz="4400" b="1"/>
          </a:p>
        </p:txBody>
      </p:sp>
      <p:sp>
        <p:nvSpPr>
          <p:cNvPr id="3" name="Content Placeholder 2">
            <a:extLst>
              <a:ext uri="{FF2B5EF4-FFF2-40B4-BE49-F238E27FC236}">
                <a16:creationId xmlns:a16="http://schemas.microsoft.com/office/drawing/2014/main" id="{2C2EC395-63C8-C844-406A-3207539004A2}"/>
              </a:ext>
            </a:extLst>
          </p:cNvPr>
          <p:cNvSpPr>
            <a:spLocks noGrp="1"/>
          </p:cNvSpPr>
          <p:nvPr>
            <p:ph sz="half" idx="1"/>
          </p:nvPr>
        </p:nvSpPr>
        <p:spPr/>
        <p:txBody>
          <a:bodyPr vert="horz" lIns="91440" tIns="45720" rIns="91440" bIns="45720" rtlCol="0" anchor="t">
            <a:noAutofit/>
          </a:bodyPr>
          <a:lstStyle/>
          <a:p>
            <a:pPr marL="305435" indent="-305435"/>
            <a:endParaRPr lang="en-US" sz="1600">
              <a:cs typeface="Calibri"/>
            </a:endParaRPr>
          </a:p>
          <a:p>
            <a:pPr marL="305435" indent="-305435"/>
            <a:r>
              <a:rPr lang="en-US" sz="2000">
                <a:cs typeface="Calibri"/>
              </a:rPr>
              <a:t>202201462 -&gt; Darpan </a:t>
            </a:r>
            <a:r>
              <a:rPr lang="en-US" sz="2000" err="1">
                <a:cs typeface="Calibri"/>
              </a:rPr>
              <a:t>Lunagariya</a:t>
            </a:r>
            <a:endParaRPr lang="en-US" sz="2000">
              <a:cs typeface="Calibri"/>
            </a:endParaRPr>
          </a:p>
          <a:p>
            <a:pPr marL="305435" indent="-305435"/>
            <a:r>
              <a:rPr lang="en-US" sz="2000">
                <a:cs typeface="Calibri"/>
              </a:rPr>
              <a:t>202201467 </a:t>
            </a:r>
            <a:r>
              <a:rPr lang="en-US" sz="2000">
                <a:ea typeface="+mn-lt"/>
                <a:cs typeface="+mn-lt"/>
              </a:rPr>
              <a:t>-&gt; Dharmi Patel</a:t>
            </a:r>
          </a:p>
          <a:p>
            <a:pPr marL="305435" indent="-305435"/>
            <a:r>
              <a:rPr lang="en-US" sz="2000">
                <a:ea typeface="+mn-lt"/>
                <a:cs typeface="+mn-lt"/>
              </a:rPr>
              <a:t>202201469</a:t>
            </a:r>
            <a:r>
              <a:rPr lang="en-US" sz="2000">
                <a:cs typeface="Calibri"/>
              </a:rPr>
              <a:t> </a:t>
            </a:r>
            <a:r>
              <a:rPr lang="en-US" sz="2000">
                <a:ea typeface="+mn-lt"/>
                <a:cs typeface="+mn-lt"/>
              </a:rPr>
              <a:t>-&gt; Divya Tandel</a:t>
            </a:r>
          </a:p>
          <a:p>
            <a:pPr marL="305435" indent="-305435"/>
            <a:r>
              <a:rPr lang="en-US" sz="2000">
                <a:cs typeface="Calibri"/>
              </a:rPr>
              <a:t>202201475 -&gt; Krutarth Kadia</a:t>
            </a:r>
          </a:p>
          <a:p>
            <a:pPr marL="305435" indent="-305435"/>
            <a:r>
              <a:rPr lang="en-US" sz="2000">
                <a:cs typeface="Calibri"/>
              </a:rPr>
              <a:t>202201478 -&gt; Shrey Bavishi</a:t>
            </a:r>
          </a:p>
          <a:p>
            <a:pPr marL="305435" indent="-305435"/>
            <a:r>
              <a:rPr lang="en-US" sz="2000">
                <a:cs typeface="Calibri"/>
              </a:rPr>
              <a:t>202201484 -&gt; Jaikrit </a:t>
            </a:r>
            <a:r>
              <a:rPr lang="en-US" sz="2000" err="1">
                <a:cs typeface="Calibri"/>
              </a:rPr>
              <a:t>Sanandiya</a:t>
            </a:r>
            <a:endParaRPr lang="en-US" sz="2000">
              <a:cs typeface="Calibri"/>
            </a:endParaRPr>
          </a:p>
        </p:txBody>
      </p:sp>
      <p:sp>
        <p:nvSpPr>
          <p:cNvPr id="4" name="Content Placeholder 3">
            <a:extLst>
              <a:ext uri="{FF2B5EF4-FFF2-40B4-BE49-F238E27FC236}">
                <a16:creationId xmlns:a16="http://schemas.microsoft.com/office/drawing/2014/main" id="{5620CFE8-6AFF-9A53-233A-4ACF07363628}"/>
              </a:ext>
            </a:extLst>
          </p:cNvPr>
          <p:cNvSpPr>
            <a:spLocks noGrp="1"/>
          </p:cNvSpPr>
          <p:nvPr>
            <p:ph sz="half" idx="2"/>
          </p:nvPr>
        </p:nvSpPr>
        <p:spPr/>
        <p:txBody>
          <a:bodyPr/>
          <a:lstStyle/>
          <a:p>
            <a:pPr marL="305435" indent="-305435"/>
            <a:r>
              <a:rPr lang="en-US" sz="2000">
                <a:latin typeface="Gill Sans MT"/>
                <a:cs typeface="Arial"/>
              </a:rPr>
              <a:t>202201504 -&gt; Kishan </a:t>
            </a:r>
            <a:r>
              <a:rPr lang="en-US" sz="2000" err="1">
                <a:latin typeface="Gill Sans MT"/>
                <a:cs typeface="Arial"/>
              </a:rPr>
              <a:t>Pansuriya</a:t>
            </a:r>
            <a:endParaRPr lang="en-US" sz="2000">
              <a:solidFill>
                <a:srgbClr val="000000"/>
              </a:solidFill>
              <a:latin typeface="Gill Sans MT"/>
              <a:cs typeface="Arial"/>
            </a:endParaRPr>
          </a:p>
          <a:p>
            <a:pPr marL="305435" indent="-305435"/>
            <a:r>
              <a:rPr lang="en-US" sz="2000">
                <a:latin typeface="Gill Sans MT"/>
                <a:cs typeface="Arial"/>
              </a:rPr>
              <a:t>202201515 -&gt; Het Shah</a:t>
            </a:r>
            <a:endParaRPr lang="en-US" sz="2000">
              <a:solidFill>
                <a:srgbClr val="000000"/>
              </a:solidFill>
              <a:latin typeface="Gill Sans MT"/>
              <a:cs typeface="Arial"/>
            </a:endParaRPr>
          </a:p>
          <a:p>
            <a:pPr marL="305435" indent="-305435"/>
            <a:r>
              <a:rPr lang="en-US" sz="2000">
                <a:latin typeface="Gill Sans MT"/>
                <a:cs typeface="Arial"/>
              </a:rPr>
              <a:t>202201527 -&gt; Zenil </a:t>
            </a:r>
            <a:r>
              <a:rPr lang="en-US" sz="2000" err="1">
                <a:latin typeface="Gill Sans MT"/>
                <a:cs typeface="Arial"/>
              </a:rPr>
              <a:t>Rupareliya</a:t>
            </a:r>
            <a:endParaRPr lang="en-US" sz="2000">
              <a:solidFill>
                <a:srgbClr val="000000"/>
              </a:solidFill>
              <a:latin typeface="Gill Sans MT"/>
              <a:cs typeface="Arial"/>
            </a:endParaRPr>
          </a:p>
          <a:p>
            <a:pPr marL="305435" indent="-305435"/>
            <a:r>
              <a:rPr lang="en-US" sz="2000">
                <a:latin typeface="Gill Sans MT"/>
                <a:cs typeface="Arial"/>
              </a:rPr>
              <a:t>202101409 -&gt; Monil Rathod</a:t>
            </a:r>
            <a:endParaRPr lang="en-US" sz="2000">
              <a:solidFill>
                <a:srgbClr val="000000"/>
              </a:solidFill>
              <a:latin typeface="Gill Sans MT"/>
              <a:cs typeface="Arial"/>
            </a:endParaRPr>
          </a:p>
          <a:p>
            <a:pPr marL="305435" indent="-305435"/>
            <a:r>
              <a:rPr lang="en-US" sz="2000">
                <a:latin typeface="Gill Sans MT"/>
                <a:cs typeface="Arial"/>
              </a:rPr>
              <a:t>202101431 -&gt; Prince Patil</a:t>
            </a:r>
            <a:endParaRPr lang="en-US" sz="2000">
              <a:solidFill>
                <a:srgbClr val="000000"/>
              </a:solidFill>
              <a:latin typeface="Gill Sans MT"/>
              <a:cs typeface="Arial"/>
            </a:endParaRPr>
          </a:p>
          <a:p>
            <a:pPr marL="305435" indent="-305435"/>
            <a:endParaRPr lang="en-US"/>
          </a:p>
        </p:txBody>
      </p:sp>
    </p:spTree>
    <p:extLst>
      <p:ext uri="{BB962C8B-B14F-4D97-AF65-F5344CB8AC3E}">
        <p14:creationId xmlns:p14="http://schemas.microsoft.com/office/powerpoint/2010/main" val="1412752927"/>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2772426-E7B3-8E7A-53A9-4414BA168498}"/>
              </a:ext>
            </a:extLst>
          </p:cNvPr>
          <p:cNvGrpSpPr/>
          <p:nvPr/>
        </p:nvGrpSpPr>
        <p:grpSpPr>
          <a:xfrm>
            <a:off x="1805212" y="850091"/>
            <a:ext cx="8098170" cy="6151367"/>
            <a:chOff x="1889879" y="680757"/>
            <a:chExt cx="8098170" cy="4996822"/>
          </a:xfrm>
        </p:grpSpPr>
        <p:grpSp>
          <p:nvGrpSpPr>
            <p:cNvPr id="20" name="Group 19">
              <a:extLst>
                <a:ext uri="{FF2B5EF4-FFF2-40B4-BE49-F238E27FC236}">
                  <a16:creationId xmlns:a16="http://schemas.microsoft.com/office/drawing/2014/main" id="{39F40E6C-95DA-7F2D-D109-B7FB2C667F89}"/>
                </a:ext>
              </a:extLst>
            </p:cNvPr>
            <p:cNvGrpSpPr/>
            <p:nvPr/>
          </p:nvGrpSpPr>
          <p:grpSpPr>
            <a:xfrm>
              <a:off x="3684346" y="680757"/>
              <a:ext cx="5176468" cy="3025012"/>
              <a:chOff x="3336964" y="1745315"/>
              <a:chExt cx="5109233" cy="3002600"/>
            </a:xfrm>
          </p:grpSpPr>
          <p:grpSp>
            <p:nvGrpSpPr>
              <p:cNvPr id="17" name="Group 16">
                <a:extLst>
                  <a:ext uri="{FF2B5EF4-FFF2-40B4-BE49-F238E27FC236}">
                    <a16:creationId xmlns:a16="http://schemas.microsoft.com/office/drawing/2014/main" id="{A3EF907B-D3FF-5D6C-B065-86B63183A5A6}"/>
                  </a:ext>
                </a:extLst>
              </p:cNvPr>
              <p:cNvGrpSpPr/>
              <p:nvPr/>
            </p:nvGrpSpPr>
            <p:grpSpPr>
              <a:xfrm>
                <a:off x="3336964" y="1745315"/>
                <a:ext cx="5109233" cy="3002600"/>
                <a:chOff x="3431800" y="1353110"/>
                <a:chExt cx="5174878" cy="3002600"/>
              </a:xfrm>
            </p:grpSpPr>
            <p:sp>
              <p:nvSpPr>
                <p:cNvPr id="8" name="TextBox 7">
                  <a:extLst>
                    <a:ext uri="{FF2B5EF4-FFF2-40B4-BE49-F238E27FC236}">
                      <a16:creationId xmlns:a16="http://schemas.microsoft.com/office/drawing/2014/main" id="{9E9F8E9A-24AF-A363-8627-3631BB21BD40}"/>
                    </a:ext>
                  </a:extLst>
                </p:cNvPr>
                <p:cNvSpPr txBox="1"/>
                <p:nvPr/>
              </p:nvSpPr>
              <p:spPr>
                <a:xfrm>
                  <a:off x="5441588" y="1450488"/>
                  <a:ext cx="717418" cy="421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u</a:t>
                  </a:r>
                  <a:r>
                    <a:rPr lang="en-US" sz="2800" b="1" baseline="30000">
                      <a:cs typeface="Calibri"/>
                    </a:rPr>
                    <a:t>^</a:t>
                  </a:r>
                  <a:r>
                    <a:rPr lang="en-US" sz="2800" b="1" baseline="-25000">
                      <a:cs typeface="Calibri"/>
                    </a:rPr>
                    <a:t>1</a:t>
                  </a:r>
                </a:p>
              </p:txBody>
            </p:sp>
            <p:grpSp>
              <p:nvGrpSpPr>
                <p:cNvPr id="9" name="Group 8">
                  <a:extLst>
                    <a:ext uri="{FF2B5EF4-FFF2-40B4-BE49-F238E27FC236}">
                      <a16:creationId xmlns:a16="http://schemas.microsoft.com/office/drawing/2014/main" id="{135A431E-2FD9-B01C-C6F7-A15760654E1A}"/>
                    </a:ext>
                  </a:extLst>
                </p:cNvPr>
                <p:cNvGrpSpPr/>
                <p:nvPr/>
              </p:nvGrpSpPr>
              <p:grpSpPr>
                <a:xfrm>
                  <a:off x="3431800" y="1353110"/>
                  <a:ext cx="5174878" cy="3002600"/>
                  <a:chOff x="3431800" y="1353110"/>
                  <a:chExt cx="5174878" cy="3002600"/>
                </a:xfrm>
              </p:grpSpPr>
              <p:sp>
                <p:nvSpPr>
                  <p:cNvPr id="10" name="Oval 9">
                    <a:extLst>
                      <a:ext uri="{FF2B5EF4-FFF2-40B4-BE49-F238E27FC236}">
                        <a16:creationId xmlns:a16="http://schemas.microsoft.com/office/drawing/2014/main" id="{20A35817-41E9-E66B-75F2-DC0FC00C7D01}"/>
                      </a:ext>
                    </a:extLst>
                  </p:cNvPr>
                  <p:cNvSpPr/>
                  <p:nvPr/>
                </p:nvSpPr>
                <p:spPr>
                  <a:xfrm>
                    <a:off x="5370418" y="1353110"/>
                    <a:ext cx="728382" cy="72838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BE1798FA-E97B-39C6-1A47-6F53E66CF4AF}"/>
                      </a:ext>
                    </a:extLst>
                  </p:cNvPr>
                  <p:cNvSpPr/>
                  <p:nvPr/>
                </p:nvSpPr>
                <p:spPr>
                  <a:xfrm>
                    <a:off x="3431800" y="3168463"/>
                    <a:ext cx="728382" cy="7283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5BA510C7-6447-D8B5-03A2-6BF8CD2E03E2}"/>
                      </a:ext>
                    </a:extLst>
                  </p:cNvPr>
                  <p:cNvSpPr/>
                  <p:nvPr/>
                </p:nvSpPr>
                <p:spPr>
                  <a:xfrm>
                    <a:off x="6972859" y="3168462"/>
                    <a:ext cx="728382" cy="7283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8A113DE5-AE28-0B43-AA3B-BC8DF8CEDD35}"/>
                      </a:ext>
                    </a:extLst>
                  </p:cNvPr>
                  <p:cNvCxnSpPr/>
                  <p:nvPr/>
                </p:nvCxnSpPr>
                <p:spPr>
                  <a:xfrm>
                    <a:off x="6019800" y="1985684"/>
                    <a:ext cx="1104900" cy="130660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EBE840-E3AD-D446-DD3F-4B2C9C51FDC0}"/>
                      </a:ext>
                    </a:extLst>
                  </p:cNvPr>
                  <p:cNvCxnSpPr>
                    <a:cxnSpLocks/>
                  </p:cNvCxnSpPr>
                  <p:nvPr/>
                </p:nvCxnSpPr>
                <p:spPr>
                  <a:xfrm flipH="1">
                    <a:off x="4099112" y="1974479"/>
                    <a:ext cx="1360394" cy="131780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BD9702-8D91-906F-6CD1-FC4AFF94D46B}"/>
                      </a:ext>
                    </a:extLst>
                  </p:cNvPr>
                  <p:cNvSpPr txBox="1"/>
                  <p:nvPr/>
                </p:nvSpPr>
                <p:spPr>
                  <a:xfrm>
                    <a:off x="7342656" y="3894045"/>
                    <a:ext cx="12640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900" baseline="-25000">
                      <a:cs typeface="Calibri"/>
                    </a:endParaRPr>
                  </a:p>
                  <a:p>
                    <a:pPr algn="l"/>
                    <a:endParaRPr lang="en-GB">
                      <a:cs typeface="Calibri"/>
                    </a:endParaRPr>
                  </a:p>
                </p:txBody>
              </p:sp>
            </p:grpSp>
          </p:grpSp>
          <p:sp>
            <p:nvSpPr>
              <p:cNvPr id="18" name="TextBox 17">
                <a:extLst>
                  <a:ext uri="{FF2B5EF4-FFF2-40B4-BE49-F238E27FC236}">
                    <a16:creationId xmlns:a16="http://schemas.microsoft.com/office/drawing/2014/main" id="{2E9FA289-6DFA-0D17-BD85-8A5E3DEE4C94}"/>
                  </a:ext>
                </a:extLst>
              </p:cNvPr>
              <p:cNvSpPr txBox="1"/>
              <p:nvPr/>
            </p:nvSpPr>
            <p:spPr>
              <a:xfrm>
                <a:off x="3496235" y="3703543"/>
                <a:ext cx="3675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a:cs typeface="Calibri"/>
                  </a:rPr>
                  <a:t>0</a:t>
                </a:r>
                <a:endParaRPr lang="en-GB" sz="2800"/>
              </a:p>
            </p:txBody>
          </p:sp>
          <p:sp>
            <p:nvSpPr>
              <p:cNvPr id="19" name="TextBox 18">
                <a:extLst>
                  <a:ext uri="{FF2B5EF4-FFF2-40B4-BE49-F238E27FC236}">
                    <a16:creationId xmlns:a16="http://schemas.microsoft.com/office/drawing/2014/main" id="{B421F2C3-949F-9653-E08F-59D40AA853E6}"/>
                  </a:ext>
                </a:extLst>
              </p:cNvPr>
              <p:cNvSpPr txBox="1"/>
              <p:nvPr/>
            </p:nvSpPr>
            <p:spPr>
              <a:xfrm>
                <a:off x="7010400" y="3704664"/>
                <a:ext cx="4011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Calibri"/>
                  </a:rPr>
                  <a:t>1</a:t>
                </a:r>
              </a:p>
            </p:txBody>
          </p:sp>
        </p:grpSp>
        <p:sp>
          <p:nvSpPr>
            <p:cNvPr id="21" name="TextBox 20">
              <a:extLst>
                <a:ext uri="{FF2B5EF4-FFF2-40B4-BE49-F238E27FC236}">
                  <a16:creationId xmlns:a16="http://schemas.microsoft.com/office/drawing/2014/main" id="{62ADF91D-5975-AA2A-3921-B3A360ADB67B}"/>
                </a:ext>
              </a:extLst>
            </p:cNvPr>
            <p:cNvSpPr txBox="1"/>
            <p:nvPr/>
          </p:nvSpPr>
          <p:spPr>
            <a:xfrm>
              <a:off x="1889879" y="3323665"/>
              <a:ext cx="36951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[0+u</a:t>
              </a:r>
              <a:r>
                <a:rPr lang="en-US" sz="2800" baseline="-25000">
                  <a:cs typeface="Calibri"/>
                </a:rPr>
                <a:t>2</a:t>
              </a:r>
              <a:r>
                <a:rPr lang="en-US" sz="2800">
                  <a:cs typeface="Calibri"/>
                </a:rPr>
                <a:t> , u</a:t>
              </a:r>
              <a:r>
                <a:rPr lang="en-US" sz="2800" baseline="-25000">
                  <a:cs typeface="Calibri"/>
                </a:rPr>
                <a:t>2</a:t>
              </a:r>
              <a:r>
                <a:rPr lang="en-US" sz="2800">
                  <a:cs typeface="Calibri"/>
                </a:rPr>
                <a:t>] =  [r</a:t>
              </a:r>
              <a:r>
                <a:rPr lang="en-US" sz="2800" baseline="-25000">
                  <a:cs typeface="Calibri"/>
                </a:rPr>
                <a:t>1</a:t>
              </a:r>
              <a:r>
                <a:rPr lang="en-US" sz="2800">
                  <a:cs typeface="Calibri"/>
                </a:rPr>
                <a:t> , r</a:t>
              </a:r>
              <a:r>
                <a:rPr lang="en-US" sz="2800" baseline="-25000">
                  <a:cs typeface="Calibri"/>
                </a:rPr>
                <a:t>2</a:t>
              </a:r>
              <a:r>
                <a:rPr lang="en-US" sz="2800">
                  <a:cs typeface="Calibri"/>
                </a:rPr>
                <a:t>]</a:t>
              </a:r>
              <a:r>
                <a:rPr lang="en-GB" sz="850">
                  <a:cs typeface="Calibri"/>
                </a:rPr>
                <a:t>   </a:t>
              </a:r>
              <a:endParaRPr lang="en-GB"/>
            </a:p>
          </p:txBody>
        </p:sp>
        <p:sp>
          <p:nvSpPr>
            <p:cNvPr id="22" name="TextBox 21">
              <a:extLst>
                <a:ext uri="{FF2B5EF4-FFF2-40B4-BE49-F238E27FC236}">
                  <a16:creationId xmlns:a16="http://schemas.microsoft.com/office/drawing/2014/main" id="{1E72326D-E00A-8539-E19E-759A04FF999E}"/>
                </a:ext>
              </a:extLst>
            </p:cNvPr>
            <p:cNvSpPr txBox="1"/>
            <p:nvPr/>
          </p:nvSpPr>
          <p:spPr>
            <a:xfrm>
              <a:off x="6775901" y="3324676"/>
              <a:ext cx="3212148"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[1+u</a:t>
              </a:r>
              <a:r>
                <a:rPr lang="en-US" sz="1900" baseline="-25000">
                  <a:cs typeface="Calibri"/>
                </a:rPr>
                <a:t>2</a:t>
              </a:r>
              <a:r>
                <a:rPr lang="en-US" sz="2800">
                  <a:cs typeface="Calibri"/>
                </a:rPr>
                <a:t> ,u</a:t>
              </a:r>
              <a:r>
                <a:rPr lang="en-US" sz="1900" baseline="-25000">
                  <a:cs typeface="Calibri"/>
                </a:rPr>
                <a:t>2</a:t>
              </a:r>
              <a:r>
                <a:rPr lang="en-US" sz="2800">
                  <a:cs typeface="Calibri"/>
                </a:rPr>
                <a:t>] =  [r</a:t>
              </a:r>
              <a:r>
                <a:rPr lang="en-US" sz="1900" baseline="-25000">
                  <a:cs typeface="Calibri"/>
                </a:rPr>
                <a:t>1</a:t>
              </a:r>
              <a:r>
                <a:rPr lang="en-US" sz="2800">
                  <a:cs typeface="Calibri"/>
                </a:rPr>
                <a:t> , r</a:t>
              </a:r>
              <a:r>
                <a:rPr lang="en-US" sz="1900" baseline="-25000">
                  <a:cs typeface="Calibri"/>
                </a:rPr>
                <a:t>2</a:t>
              </a:r>
              <a:r>
                <a:rPr lang="en-US" sz="2800">
                  <a:cs typeface="Calibri"/>
                </a:rPr>
                <a:t>]</a:t>
              </a:r>
              <a:r>
                <a:rPr lang="en-GB" sz="900">
                  <a:cs typeface="Calibri"/>
                </a:rPr>
                <a:t>   </a:t>
              </a:r>
            </a:p>
            <a:p>
              <a:pPr algn="l"/>
              <a:endParaRPr lang="en-GB">
                <a:cs typeface="Calibri"/>
              </a:endParaRPr>
            </a:p>
          </p:txBody>
        </p:sp>
        <p:cxnSp>
          <p:nvCxnSpPr>
            <p:cNvPr id="24" name="Straight Arrow Connector 23">
              <a:extLst>
                <a:ext uri="{FF2B5EF4-FFF2-40B4-BE49-F238E27FC236}">
                  <a16:creationId xmlns:a16="http://schemas.microsoft.com/office/drawing/2014/main" id="{5B572749-D7EC-31D6-5AC1-4ABFA0D75170}"/>
                </a:ext>
              </a:extLst>
            </p:cNvPr>
            <p:cNvCxnSpPr/>
            <p:nvPr/>
          </p:nvCxnSpPr>
          <p:spPr>
            <a:xfrm>
              <a:off x="3952315" y="3840258"/>
              <a:ext cx="6724" cy="1048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84D1B6-5DAC-F7B4-ACCC-FCB7D8A32FDB}"/>
                </a:ext>
              </a:extLst>
            </p:cNvPr>
            <p:cNvCxnSpPr>
              <a:cxnSpLocks/>
            </p:cNvCxnSpPr>
            <p:nvPr/>
          </p:nvCxnSpPr>
          <p:spPr>
            <a:xfrm>
              <a:off x="7840756" y="3840258"/>
              <a:ext cx="6724" cy="1048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F03BB9D-A0C2-CED2-F269-1EC69EC9EC86}"/>
                </a:ext>
              </a:extLst>
            </p:cNvPr>
            <p:cNvSpPr txBox="1"/>
            <p:nvPr/>
          </p:nvSpPr>
          <p:spPr>
            <a:xfrm>
              <a:off x="2864773" y="4877360"/>
              <a:ext cx="221765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u</a:t>
              </a:r>
              <a:r>
                <a:rPr lang="en-US" sz="2800" baseline="30000">
                  <a:cs typeface="Calibri"/>
                </a:rPr>
                <a:t>^</a:t>
              </a:r>
              <a:r>
                <a:rPr lang="en-US" sz="2800" baseline="-25000">
                  <a:cs typeface="Calibri"/>
                </a:rPr>
                <a:t>2</a:t>
              </a:r>
              <a:r>
                <a:rPr lang="en-US" sz="2800">
                  <a:cs typeface="Calibri"/>
                </a:rPr>
                <a:t> =  r</a:t>
              </a:r>
              <a:r>
                <a:rPr lang="en-US" sz="1900" baseline="-25000">
                  <a:cs typeface="Calibri"/>
                </a:rPr>
                <a:t>1</a:t>
              </a:r>
              <a:r>
                <a:rPr lang="en-US" sz="2800">
                  <a:cs typeface="Calibri"/>
                </a:rPr>
                <a:t> + r</a:t>
              </a:r>
              <a:r>
                <a:rPr lang="en-US" sz="1900" baseline="-25000">
                  <a:cs typeface="Calibri"/>
                </a:rPr>
                <a:t>2</a:t>
              </a:r>
              <a:r>
                <a:rPr lang="en-GB" sz="900">
                  <a:cs typeface="Calibri"/>
                </a:rPr>
                <a:t>   </a:t>
              </a:r>
              <a:endParaRPr lang="en-US">
                <a:cs typeface="Calibri" panose="020F0502020204030204"/>
              </a:endParaRPr>
            </a:p>
            <a:p>
              <a:pPr algn="l"/>
              <a:endParaRPr lang="en-GB">
                <a:cs typeface="Calibri"/>
              </a:endParaRPr>
            </a:p>
          </p:txBody>
        </p:sp>
        <p:sp>
          <p:nvSpPr>
            <p:cNvPr id="29" name="TextBox 28">
              <a:extLst>
                <a:ext uri="{FF2B5EF4-FFF2-40B4-BE49-F238E27FC236}">
                  <a16:creationId xmlns:a16="http://schemas.microsoft.com/office/drawing/2014/main" id="{CC1EBF82-40E1-4A79-1E95-CA2E699C3F14}"/>
                </a:ext>
              </a:extLst>
            </p:cNvPr>
            <p:cNvSpPr txBox="1"/>
            <p:nvPr/>
          </p:nvSpPr>
          <p:spPr>
            <a:xfrm>
              <a:off x="7241801" y="488016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Calibri"/>
                </a:rPr>
                <a:t>u</a:t>
              </a:r>
              <a:r>
                <a:rPr lang="en-GB" sz="2800" baseline="30000">
                  <a:cs typeface="Calibri"/>
                </a:rPr>
                <a:t>^</a:t>
              </a:r>
              <a:r>
                <a:rPr lang="en-GB" sz="2800" baseline="-25000">
                  <a:cs typeface="Calibri"/>
                </a:rPr>
                <a:t>2 </a:t>
              </a:r>
              <a:r>
                <a:rPr lang="en-GB" sz="2800">
                  <a:cs typeface="Calibri"/>
                </a:rPr>
                <a:t>= r</a:t>
              </a:r>
              <a:r>
                <a:rPr lang="en-GB" sz="2800" baseline="-25000">
                  <a:cs typeface="Calibri"/>
                </a:rPr>
                <a:t>2</a:t>
              </a:r>
              <a:r>
                <a:rPr lang="en-GB" sz="2800">
                  <a:cs typeface="Calibri"/>
                </a:rPr>
                <a:t>+ (-r</a:t>
              </a:r>
              <a:r>
                <a:rPr lang="en-GB" sz="2800" baseline="-25000">
                  <a:cs typeface="Calibri"/>
                </a:rPr>
                <a:t>1</a:t>
              </a:r>
              <a:r>
                <a:rPr lang="en-GB" sz="2800">
                  <a:cs typeface="Calibri"/>
                </a:rPr>
                <a:t>)</a:t>
              </a:r>
            </a:p>
          </p:txBody>
        </p:sp>
      </p:grpSp>
    </p:spTree>
    <p:extLst>
      <p:ext uri="{BB962C8B-B14F-4D97-AF65-F5344CB8AC3E}">
        <p14:creationId xmlns:p14="http://schemas.microsoft.com/office/powerpoint/2010/main" val="37723795"/>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7CB25-A0E6-6844-3323-5301C2ACC00A}"/>
              </a:ext>
            </a:extLst>
          </p:cNvPr>
          <p:cNvSpPr>
            <a:spLocks noGrp="1"/>
          </p:cNvSpPr>
          <p:nvPr>
            <p:ph idx="4294967295"/>
          </p:nvPr>
        </p:nvSpPr>
        <p:spPr>
          <a:xfrm>
            <a:off x="1176338" y="831850"/>
            <a:ext cx="11015662" cy="5502275"/>
          </a:xfrm>
        </p:spPr>
        <p:txBody>
          <a:bodyPr vert="horz" lIns="91440" tIns="45720" rIns="91440" bIns="45720" rtlCol="0" anchor="t">
            <a:noAutofit/>
          </a:bodyPr>
          <a:lstStyle/>
          <a:p>
            <a:pPr marL="305435" indent="-305435">
              <a:lnSpc>
                <a:spcPct val="100000"/>
              </a:lnSpc>
            </a:pPr>
            <a:r>
              <a:rPr lang="en-US" sz="2400">
                <a:ea typeface="+mn-lt"/>
                <a:cs typeface="+mn-lt"/>
              </a:rPr>
              <a:t>The decoding is done by traversing the tree using the following 3 steps:</a:t>
            </a:r>
            <a:endParaRPr lang="en-US" sz="2400">
              <a:cs typeface="Calibri" panose="020F0502020204030204"/>
            </a:endParaRPr>
          </a:p>
          <a:p>
            <a:pPr marL="305435" indent="-305435">
              <a:lnSpc>
                <a:spcPct val="100000"/>
              </a:lnSpc>
            </a:pPr>
            <a:r>
              <a:rPr lang="en-US" sz="2400">
                <a:ea typeface="+mn-lt"/>
                <a:cs typeface="+mn-lt"/>
              </a:rPr>
              <a:t>The traversal starts from root node.</a:t>
            </a:r>
          </a:p>
          <a:p>
            <a:pPr marL="305435" indent="-305435"/>
            <a:r>
              <a:rPr lang="en-US" sz="2400">
                <a:ea typeface="+mn-lt"/>
                <a:cs typeface="+mn-lt"/>
              </a:rPr>
              <a:t>Step 1(L):we will go to the left child of the node, doing the </a:t>
            </a:r>
            <a:r>
              <a:rPr lang="en-US" sz="2400" err="1">
                <a:ea typeface="+mn-lt"/>
                <a:cs typeface="+mn-lt"/>
              </a:rPr>
              <a:t>minsum</a:t>
            </a:r>
            <a:r>
              <a:rPr lang="en-US" sz="2400">
                <a:ea typeface="+mn-lt"/>
                <a:cs typeface="+mn-lt"/>
              </a:rPr>
              <a:t> function until a leaf node is encountered. When the leaf node is reached, the belief for the first bit is obtained and is sent back up to the parent node.</a:t>
            </a:r>
          </a:p>
          <a:p>
            <a:pPr marL="305435" indent="-305435"/>
            <a:r>
              <a:rPr lang="en-US" sz="2400">
                <a:ea typeface="+mn-lt"/>
                <a:cs typeface="+mn-lt"/>
              </a:rPr>
              <a:t>Step 2(R): when a node receives a belief from its left child. In this step, the node goes to its right child using the g function and the belief for its left child to find a belief for the right child. </a:t>
            </a:r>
          </a:p>
          <a:p>
            <a:pPr marL="305435" indent="-305435"/>
            <a:r>
              <a:rPr lang="en-US" sz="2400">
                <a:ea typeface="+mn-lt"/>
                <a:cs typeface="+mn-lt"/>
              </a:rPr>
              <a:t> Step 3(U): when a node receives a belief from its right child, then, it will send the beliefs for its left and right child to its parent node. </a:t>
            </a:r>
          </a:p>
          <a:p>
            <a:pPr marL="305435" indent="-305435"/>
            <a:r>
              <a:rPr lang="en-US" sz="2400">
                <a:cs typeface="Calibri" panose="020F0502020204030204"/>
              </a:rPr>
              <a:t>On the next slide the tree traversal is shown for N=8.</a:t>
            </a:r>
          </a:p>
          <a:p>
            <a:pPr marL="0" indent="0">
              <a:buNone/>
            </a:pPr>
            <a:endParaRPr lang="en-US">
              <a:cs typeface="Calibri" panose="020F0502020204030204"/>
            </a:endParaRPr>
          </a:p>
        </p:txBody>
      </p:sp>
    </p:spTree>
    <p:extLst>
      <p:ext uri="{BB962C8B-B14F-4D97-AF65-F5344CB8AC3E}">
        <p14:creationId xmlns:p14="http://schemas.microsoft.com/office/powerpoint/2010/main" val="1053165519"/>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C9374A0-050A-C3A2-4E36-518A9648146C}"/>
              </a:ext>
            </a:extLst>
          </p:cNvPr>
          <p:cNvGrpSpPr/>
          <p:nvPr/>
        </p:nvGrpSpPr>
        <p:grpSpPr>
          <a:xfrm>
            <a:off x="890385" y="1171767"/>
            <a:ext cx="9931174" cy="4875479"/>
            <a:chOff x="898082" y="865997"/>
            <a:chExt cx="9931174" cy="4875479"/>
          </a:xfrm>
        </p:grpSpPr>
        <p:grpSp>
          <p:nvGrpSpPr>
            <p:cNvPr id="8" name="Group 7">
              <a:extLst>
                <a:ext uri="{FF2B5EF4-FFF2-40B4-BE49-F238E27FC236}">
                  <a16:creationId xmlns:a16="http://schemas.microsoft.com/office/drawing/2014/main" id="{C4C59DDD-5BEB-63D0-A007-1D666942D5AC}"/>
                </a:ext>
              </a:extLst>
            </p:cNvPr>
            <p:cNvGrpSpPr/>
            <p:nvPr/>
          </p:nvGrpSpPr>
          <p:grpSpPr>
            <a:xfrm>
              <a:off x="898082" y="865997"/>
              <a:ext cx="9931174" cy="4875479"/>
              <a:chOff x="842053" y="994635"/>
              <a:chExt cx="9931174" cy="4875479"/>
            </a:xfrm>
          </p:grpSpPr>
          <p:cxnSp>
            <p:nvCxnSpPr>
              <p:cNvPr id="52" name="Straight Arrow Connector 51">
                <a:extLst>
                  <a:ext uri="{FF2B5EF4-FFF2-40B4-BE49-F238E27FC236}">
                    <a16:creationId xmlns:a16="http://schemas.microsoft.com/office/drawing/2014/main" id="{08D5AA2D-DE45-4C36-B241-4EFD00A7D182}"/>
                  </a:ext>
                </a:extLst>
              </p:cNvPr>
              <p:cNvCxnSpPr>
                <a:cxnSpLocks/>
              </p:cNvCxnSpPr>
              <p:nvPr/>
            </p:nvCxnSpPr>
            <p:spPr>
              <a:xfrm>
                <a:off x="9741726" y="4225054"/>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5BFFC8C-2D7E-15A7-E29D-A28DCD36B28A}"/>
                  </a:ext>
                </a:extLst>
              </p:cNvPr>
              <p:cNvCxnSpPr>
                <a:cxnSpLocks/>
              </p:cNvCxnSpPr>
              <p:nvPr/>
            </p:nvCxnSpPr>
            <p:spPr>
              <a:xfrm flipV="1">
                <a:off x="9031916" y="4210440"/>
                <a:ext cx="632565" cy="130896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1106995-726B-1F23-C679-04FE6A87EDBD}"/>
                  </a:ext>
                </a:extLst>
              </p:cNvPr>
              <p:cNvCxnSpPr>
                <a:cxnSpLocks/>
              </p:cNvCxnSpPr>
              <p:nvPr/>
            </p:nvCxnSpPr>
            <p:spPr>
              <a:xfrm>
                <a:off x="8426494" y="2763683"/>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2CAA21A-DA80-D363-A6E2-214FE9E574A7}"/>
                  </a:ext>
                </a:extLst>
              </p:cNvPr>
              <p:cNvSpPr/>
              <p:nvPr/>
            </p:nvSpPr>
            <p:spPr>
              <a:xfrm>
                <a:off x="9332734" y="3855514"/>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 name="Group 6">
                <a:extLst>
                  <a:ext uri="{FF2B5EF4-FFF2-40B4-BE49-F238E27FC236}">
                    <a16:creationId xmlns:a16="http://schemas.microsoft.com/office/drawing/2014/main" id="{DD7F69AC-CA5F-E56F-AF70-E9DC478E4BBF}"/>
                  </a:ext>
                </a:extLst>
              </p:cNvPr>
              <p:cNvGrpSpPr/>
              <p:nvPr/>
            </p:nvGrpSpPr>
            <p:grpSpPr>
              <a:xfrm>
                <a:off x="842053" y="994635"/>
                <a:ext cx="7985342" cy="4875479"/>
                <a:chOff x="842053" y="994635"/>
                <a:chExt cx="7985342" cy="4875479"/>
              </a:xfrm>
            </p:grpSpPr>
            <p:cxnSp>
              <p:nvCxnSpPr>
                <p:cNvPr id="57" name="Straight Arrow Connector 56">
                  <a:extLst>
                    <a:ext uri="{FF2B5EF4-FFF2-40B4-BE49-F238E27FC236}">
                      <a16:creationId xmlns:a16="http://schemas.microsoft.com/office/drawing/2014/main" id="{DD4067F0-11EC-D320-D9EF-CD3D6FAE3706}"/>
                    </a:ext>
                  </a:extLst>
                </p:cNvPr>
                <p:cNvCxnSpPr>
                  <a:cxnSpLocks/>
                </p:cNvCxnSpPr>
                <p:nvPr/>
              </p:nvCxnSpPr>
              <p:spPr>
                <a:xfrm flipV="1">
                  <a:off x="7263537" y="2748303"/>
                  <a:ext cx="1227550" cy="149685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90FC64B-2EAA-477D-EFE2-61FA6AD5740F}"/>
                    </a:ext>
                  </a:extLst>
                </p:cNvPr>
                <p:cNvCxnSpPr>
                  <a:cxnSpLocks/>
                </p:cNvCxnSpPr>
                <p:nvPr/>
              </p:nvCxnSpPr>
              <p:spPr>
                <a:xfrm>
                  <a:off x="7121698" y="4225053"/>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5F8BAA0-FDA8-15E8-48CE-DE5FF1CEA2EB}"/>
                    </a:ext>
                  </a:extLst>
                </p:cNvPr>
                <p:cNvCxnSpPr>
                  <a:cxnSpLocks/>
                </p:cNvCxnSpPr>
                <p:nvPr/>
              </p:nvCxnSpPr>
              <p:spPr>
                <a:xfrm flipV="1">
                  <a:off x="6391012"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13CAA9-0501-191A-CADD-FE832058F3A8}"/>
                    </a:ext>
                  </a:extLst>
                </p:cNvPr>
                <p:cNvCxnSpPr/>
                <p:nvPr/>
              </p:nvCxnSpPr>
              <p:spPr>
                <a:xfrm>
                  <a:off x="6104881" y="1395493"/>
                  <a:ext cx="2229632" cy="12588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1E0FF82-0DF6-A0FF-D2A6-ADE6C7E61AFB}"/>
                    </a:ext>
                  </a:extLst>
                </p:cNvPr>
                <p:cNvSpPr/>
                <p:nvPr/>
              </p:nvSpPr>
              <p:spPr>
                <a:xfrm>
                  <a:off x="8107148" y="2351622"/>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Oval 38">
                  <a:extLst>
                    <a:ext uri="{FF2B5EF4-FFF2-40B4-BE49-F238E27FC236}">
                      <a16:creationId xmlns:a16="http://schemas.microsoft.com/office/drawing/2014/main" id="{85389C76-FF27-563A-360E-EE7FB219E1FB}"/>
                    </a:ext>
                  </a:extLst>
                </p:cNvPr>
                <p:cNvSpPr/>
                <p:nvPr/>
              </p:nvSpPr>
              <p:spPr>
                <a:xfrm>
                  <a:off x="5992460"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Oval 39">
                  <a:extLst>
                    <a:ext uri="{FF2B5EF4-FFF2-40B4-BE49-F238E27FC236}">
                      <a16:creationId xmlns:a16="http://schemas.microsoft.com/office/drawing/2014/main" id="{FD655B24-2627-6D64-E243-AC67A6952F7A}"/>
                    </a:ext>
                  </a:extLst>
                </p:cNvPr>
                <p:cNvSpPr/>
                <p:nvPr/>
              </p:nvSpPr>
              <p:spPr>
                <a:xfrm>
                  <a:off x="6712707"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2715A09-8D1B-2855-6764-616CAEADDA86}"/>
                    </a:ext>
                  </a:extLst>
                </p:cNvPr>
                <p:cNvGrpSpPr/>
                <p:nvPr/>
              </p:nvGrpSpPr>
              <p:grpSpPr>
                <a:xfrm>
                  <a:off x="842053" y="994635"/>
                  <a:ext cx="5459260" cy="4864275"/>
                  <a:chOff x="752406" y="1005841"/>
                  <a:chExt cx="5459260" cy="4864275"/>
                </a:xfrm>
              </p:grpSpPr>
              <p:cxnSp>
                <p:nvCxnSpPr>
                  <p:cNvPr id="51" name="Straight Arrow Connector 50">
                    <a:extLst>
                      <a:ext uri="{FF2B5EF4-FFF2-40B4-BE49-F238E27FC236}">
                        <a16:creationId xmlns:a16="http://schemas.microsoft.com/office/drawing/2014/main" id="{73BF9E82-5EB3-21E8-46F9-61AA5FD95969}"/>
                      </a:ext>
                    </a:extLst>
                  </p:cNvPr>
                  <p:cNvCxnSpPr>
                    <a:cxnSpLocks/>
                  </p:cNvCxnSpPr>
                  <p:nvPr/>
                </p:nvCxnSpPr>
                <p:spPr>
                  <a:xfrm>
                    <a:off x="3311699" y="2763682"/>
                    <a:ext cx="1227549" cy="141544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A3E421D-D3DE-6797-91E5-2C176E35E81F}"/>
                      </a:ext>
                    </a:extLst>
                  </p:cNvPr>
                  <p:cNvCxnSpPr>
                    <a:cxnSpLocks/>
                  </p:cNvCxnSpPr>
                  <p:nvPr/>
                </p:nvCxnSpPr>
                <p:spPr>
                  <a:xfrm>
                    <a:off x="4459917"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6FCAB2D-E4C2-65ED-1B35-0BEFA2DD6047}"/>
                      </a:ext>
                    </a:extLst>
                  </p:cNvPr>
                  <p:cNvCxnSpPr>
                    <a:cxnSpLocks/>
                  </p:cNvCxnSpPr>
                  <p:nvPr/>
                </p:nvCxnSpPr>
                <p:spPr>
                  <a:xfrm flipV="1">
                    <a:off x="3739669" y="4252192"/>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5E5AD4-47E0-7DD8-7C77-B042B0C8373B}"/>
                      </a:ext>
                    </a:extLst>
                  </p:cNvPr>
                  <p:cNvCxnSpPr>
                    <a:cxnSpLocks/>
                  </p:cNvCxnSpPr>
                  <p:nvPr/>
                </p:nvCxnSpPr>
                <p:spPr>
                  <a:xfrm flipV="1">
                    <a:off x="1798137" y="2686440"/>
                    <a:ext cx="1425877" cy="153861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391384B-4103-8C49-9C81-5295E322939B}"/>
                      </a:ext>
                    </a:extLst>
                  </p:cNvPr>
                  <p:cNvCxnSpPr>
                    <a:cxnSpLocks/>
                  </p:cNvCxnSpPr>
                  <p:nvPr/>
                </p:nvCxnSpPr>
                <p:spPr>
                  <a:xfrm flipV="1">
                    <a:off x="3363890" y="1412962"/>
                    <a:ext cx="2459276" cy="125677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4257774-DE2B-A666-3FED-D7D97D1B2B00}"/>
                      </a:ext>
                    </a:extLst>
                  </p:cNvPr>
                  <p:cNvSpPr/>
                  <p:nvPr/>
                </p:nvSpPr>
                <p:spPr>
                  <a:xfrm>
                    <a:off x="5491419" y="100584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Oval 21">
                    <a:extLst>
                      <a:ext uri="{FF2B5EF4-FFF2-40B4-BE49-F238E27FC236}">
                        <a16:creationId xmlns:a16="http://schemas.microsoft.com/office/drawing/2014/main" id="{51B75CFB-51EB-C146-C519-A483937B1D57}"/>
                      </a:ext>
                    </a:extLst>
                  </p:cNvPr>
                  <p:cNvSpPr/>
                  <p:nvPr/>
                </p:nvSpPr>
                <p:spPr>
                  <a:xfrm>
                    <a:off x="2913145" y="2362828"/>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Oval 22">
                    <a:extLst>
                      <a:ext uri="{FF2B5EF4-FFF2-40B4-BE49-F238E27FC236}">
                        <a16:creationId xmlns:a16="http://schemas.microsoft.com/office/drawing/2014/main" id="{CA2384C5-352D-3707-7198-B504DD620257}"/>
                      </a:ext>
                    </a:extLst>
                  </p:cNvPr>
                  <p:cNvSpPr/>
                  <p:nvPr/>
                </p:nvSpPr>
                <p:spPr>
                  <a:xfrm>
                    <a:off x="4050926" y="3855513"/>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Oval 40">
                    <a:extLst>
                      <a:ext uri="{FF2B5EF4-FFF2-40B4-BE49-F238E27FC236}">
                        <a16:creationId xmlns:a16="http://schemas.microsoft.com/office/drawing/2014/main" id="{865A4DF7-1345-35B9-09EE-86036DA4CD04}"/>
                      </a:ext>
                    </a:extLst>
                  </p:cNvPr>
                  <p:cNvSpPr/>
                  <p:nvPr/>
                </p:nvSpPr>
                <p:spPr>
                  <a:xfrm>
                    <a:off x="4771173"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Oval 41">
                    <a:extLst>
                      <a:ext uri="{FF2B5EF4-FFF2-40B4-BE49-F238E27FC236}">
                        <a16:creationId xmlns:a16="http://schemas.microsoft.com/office/drawing/2014/main" id="{954E2642-6988-4F47-80B3-A273FB116E2B}"/>
                      </a:ext>
                    </a:extLst>
                  </p:cNvPr>
                  <p:cNvSpPr/>
                  <p:nvPr/>
                </p:nvSpPr>
                <p:spPr>
                  <a:xfrm>
                    <a:off x="3330679"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 name="Group 2">
                    <a:extLst>
                      <a:ext uri="{FF2B5EF4-FFF2-40B4-BE49-F238E27FC236}">
                        <a16:creationId xmlns:a16="http://schemas.microsoft.com/office/drawing/2014/main" id="{98837DD7-AED2-2E86-BB61-3BCB9E75A11F}"/>
                      </a:ext>
                    </a:extLst>
                  </p:cNvPr>
                  <p:cNvGrpSpPr/>
                  <p:nvPr/>
                </p:nvGrpSpPr>
                <p:grpSpPr>
                  <a:xfrm>
                    <a:off x="752406" y="3855511"/>
                    <a:ext cx="2160741" cy="2014605"/>
                    <a:chOff x="752406" y="3855511"/>
                    <a:chExt cx="2160741" cy="2014605"/>
                  </a:xfrm>
                </p:grpSpPr>
                <p:cxnSp>
                  <p:nvCxnSpPr>
                    <p:cNvPr id="56" name="Straight Arrow Connector 55">
                      <a:extLst>
                        <a:ext uri="{FF2B5EF4-FFF2-40B4-BE49-F238E27FC236}">
                          <a16:creationId xmlns:a16="http://schemas.microsoft.com/office/drawing/2014/main" id="{6D5E0180-B924-7CC3-5015-1474A6A5B349}"/>
                        </a:ext>
                      </a:extLst>
                    </p:cNvPr>
                    <p:cNvCxnSpPr>
                      <a:cxnSpLocks/>
                    </p:cNvCxnSpPr>
                    <p:nvPr/>
                  </p:nvCxnSpPr>
                  <p:spPr>
                    <a:xfrm>
                      <a:off x="1881643" y="4235491"/>
                      <a:ext cx="622125" cy="1269304"/>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ABB73C9-E97E-8D73-B855-3335D897C391}"/>
                        </a:ext>
                      </a:extLst>
                    </p:cNvPr>
                    <p:cNvGrpSpPr/>
                    <p:nvPr/>
                  </p:nvGrpSpPr>
                  <p:grpSpPr>
                    <a:xfrm>
                      <a:off x="752406" y="4210439"/>
                      <a:ext cx="1041553" cy="1659676"/>
                      <a:chOff x="752406" y="4210439"/>
                      <a:chExt cx="1041553" cy="1659676"/>
                    </a:xfrm>
                  </p:grpSpPr>
                  <p:cxnSp>
                    <p:nvCxnSpPr>
                      <p:cNvPr id="62" name="Straight Arrow Connector 61">
                        <a:extLst>
                          <a:ext uri="{FF2B5EF4-FFF2-40B4-BE49-F238E27FC236}">
                            <a16:creationId xmlns:a16="http://schemas.microsoft.com/office/drawing/2014/main" id="{1FFA6939-5AD3-9D1C-DFC1-872350A5004C}"/>
                          </a:ext>
                        </a:extLst>
                      </p:cNvPr>
                      <p:cNvCxnSpPr>
                        <a:cxnSpLocks/>
                      </p:cNvCxnSpPr>
                      <p:nvPr/>
                    </p:nvCxnSpPr>
                    <p:spPr>
                      <a:xfrm flipV="1">
                        <a:off x="1140518" y="4210439"/>
                        <a:ext cx="653441" cy="126721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AB8D62A-F5CF-7D8E-DEE2-0A95AA889315}"/>
                          </a:ext>
                        </a:extLst>
                      </p:cNvPr>
                      <p:cNvSpPr/>
                      <p:nvPr/>
                    </p:nvSpPr>
                    <p:spPr>
                      <a:xfrm>
                        <a:off x="752406" y="5160306"/>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5" name="Oval 24">
                      <a:extLst>
                        <a:ext uri="{FF2B5EF4-FFF2-40B4-BE49-F238E27FC236}">
                          <a16:creationId xmlns:a16="http://schemas.microsoft.com/office/drawing/2014/main" id="{3DA7C639-DB5C-57E4-5BDD-C88DD9516DA5}"/>
                        </a:ext>
                      </a:extLst>
                    </p:cNvPr>
                    <p:cNvSpPr/>
                    <p:nvPr/>
                  </p:nvSpPr>
                  <p:spPr>
                    <a:xfrm>
                      <a:off x="2192900" y="5160307"/>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Oval 42">
                      <a:extLst>
                        <a:ext uri="{FF2B5EF4-FFF2-40B4-BE49-F238E27FC236}">
                          <a16:creationId xmlns:a16="http://schemas.microsoft.com/office/drawing/2014/main" id="{8A4F9DE6-2575-3E66-B42A-3539943064B0}"/>
                        </a:ext>
                      </a:extLst>
                    </p:cNvPr>
                    <p:cNvSpPr/>
                    <p:nvPr/>
                  </p:nvSpPr>
                  <p:spPr>
                    <a:xfrm>
                      <a:off x="1472652" y="3855511"/>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44" name="Oval 43">
                  <a:extLst>
                    <a:ext uri="{FF2B5EF4-FFF2-40B4-BE49-F238E27FC236}">
                      <a16:creationId xmlns:a16="http://schemas.microsoft.com/office/drawing/2014/main" id="{3D781E1E-20FE-B05B-7F4F-119597132B84}"/>
                    </a:ext>
                  </a:extLst>
                </p:cNvPr>
                <p:cNvSpPr/>
                <p:nvPr/>
              </p:nvSpPr>
              <p:spPr>
                <a:xfrm>
                  <a:off x="7432952"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5" name="Oval 44">
                <a:extLst>
                  <a:ext uri="{FF2B5EF4-FFF2-40B4-BE49-F238E27FC236}">
                    <a16:creationId xmlns:a16="http://schemas.microsoft.com/office/drawing/2014/main" id="{826E9F4E-AF7F-4229-8A9D-3E8A6F0C4DD6}"/>
                  </a:ext>
                </a:extLst>
              </p:cNvPr>
              <p:cNvSpPr/>
              <p:nvPr/>
            </p:nvSpPr>
            <p:spPr>
              <a:xfrm>
                <a:off x="8612488"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45">
                <a:extLst>
                  <a:ext uri="{FF2B5EF4-FFF2-40B4-BE49-F238E27FC236}">
                    <a16:creationId xmlns:a16="http://schemas.microsoft.com/office/drawing/2014/main" id="{E1096D8F-D8EF-CED5-F2C3-968EE310198A}"/>
                  </a:ext>
                </a:extLst>
              </p:cNvPr>
              <p:cNvSpPr/>
              <p:nvPr/>
            </p:nvSpPr>
            <p:spPr>
              <a:xfrm>
                <a:off x="10052980" y="5160305"/>
                <a:ext cx="720247" cy="709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71" name="Straight Arrow Connector 70">
              <a:extLst>
                <a:ext uri="{FF2B5EF4-FFF2-40B4-BE49-F238E27FC236}">
                  <a16:creationId xmlns:a16="http://schemas.microsoft.com/office/drawing/2014/main" id="{8ADA5F30-24B4-3E68-FC5D-CD17EB758A2B}"/>
                </a:ext>
              </a:extLst>
            </p:cNvPr>
            <p:cNvCxnSpPr/>
            <p:nvPr/>
          </p:nvCxnSpPr>
          <p:spPr>
            <a:xfrm flipH="1">
              <a:off x="3807913" y="1291224"/>
              <a:ext cx="1705627" cy="86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1C0EB77-209B-F4B8-E09D-70C6C6B6F578}"/>
                </a:ext>
              </a:extLst>
            </p:cNvPr>
            <p:cNvCxnSpPr>
              <a:cxnSpLocks/>
            </p:cNvCxnSpPr>
            <p:nvPr/>
          </p:nvCxnSpPr>
          <p:spPr>
            <a:xfrm flipH="1">
              <a:off x="2189967" y="2742155"/>
              <a:ext cx="776615" cy="841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C1DB11A-F25B-DC13-13E2-67A146751143}"/>
                </a:ext>
              </a:extLst>
            </p:cNvPr>
            <p:cNvCxnSpPr>
              <a:cxnSpLocks/>
            </p:cNvCxnSpPr>
            <p:nvPr/>
          </p:nvCxnSpPr>
          <p:spPr>
            <a:xfrm flipH="1">
              <a:off x="7377830" y="2867418"/>
              <a:ext cx="734862" cy="883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DFA3501-960B-BD02-FE9D-4779E8AF3F60}"/>
                </a:ext>
              </a:extLst>
            </p:cNvPr>
            <p:cNvCxnSpPr>
              <a:cxnSpLocks/>
            </p:cNvCxnSpPr>
            <p:nvPr/>
          </p:nvCxnSpPr>
          <p:spPr>
            <a:xfrm flipH="1">
              <a:off x="9131474" y="4433169"/>
              <a:ext cx="275576" cy="52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5D051BC-762D-B91B-3449-7E536C1DEB38}"/>
                </a:ext>
              </a:extLst>
            </p:cNvPr>
            <p:cNvCxnSpPr>
              <a:cxnSpLocks/>
            </p:cNvCxnSpPr>
            <p:nvPr/>
          </p:nvCxnSpPr>
          <p:spPr>
            <a:xfrm flipH="1">
              <a:off x="6490569" y="4433169"/>
              <a:ext cx="275576" cy="52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4B8ED6-837C-77D1-1375-185F4487151A}"/>
                </a:ext>
              </a:extLst>
            </p:cNvPr>
            <p:cNvCxnSpPr>
              <a:cxnSpLocks/>
            </p:cNvCxnSpPr>
            <p:nvPr/>
          </p:nvCxnSpPr>
          <p:spPr>
            <a:xfrm flipH="1">
              <a:off x="3901857" y="4433169"/>
              <a:ext cx="275576" cy="52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3CBDCE4-CF57-B05B-22CC-2D8D4EC8C081}"/>
                </a:ext>
              </a:extLst>
            </p:cNvPr>
            <p:cNvCxnSpPr>
              <a:cxnSpLocks/>
            </p:cNvCxnSpPr>
            <p:nvPr/>
          </p:nvCxnSpPr>
          <p:spPr>
            <a:xfrm flipH="1">
              <a:off x="1334021" y="4433168"/>
              <a:ext cx="275576" cy="52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A3BC26-C34C-A76C-837C-0D8B68AA86DC}"/>
                </a:ext>
              </a:extLst>
            </p:cNvPr>
            <p:cNvCxnSpPr>
              <a:cxnSpLocks/>
            </p:cNvCxnSpPr>
            <p:nvPr/>
          </p:nvCxnSpPr>
          <p:spPr>
            <a:xfrm>
              <a:off x="6348607" y="1552183"/>
              <a:ext cx="1624209" cy="883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41306EA-9007-013A-7C33-055A9720EB25}"/>
                </a:ext>
              </a:extLst>
            </p:cNvPr>
            <p:cNvCxnSpPr>
              <a:cxnSpLocks/>
            </p:cNvCxnSpPr>
            <p:nvPr/>
          </p:nvCxnSpPr>
          <p:spPr>
            <a:xfrm>
              <a:off x="8645044" y="3065744"/>
              <a:ext cx="674319" cy="726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B7600B9-8328-F85D-7FF3-B6D6C7F5F359}"/>
                </a:ext>
              </a:extLst>
            </p:cNvPr>
            <p:cNvCxnSpPr>
              <a:cxnSpLocks/>
            </p:cNvCxnSpPr>
            <p:nvPr/>
          </p:nvCxnSpPr>
          <p:spPr>
            <a:xfrm>
              <a:off x="3519811" y="3023990"/>
              <a:ext cx="674319" cy="726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F6DC83C-BC6C-F6BF-B738-CC0FD4DD0D05}"/>
                </a:ext>
              </a:extLst>
            </p:cNvPr>
            <p:cNvCxnSpPr>
              <a:cxnSpLocks/>
            </p:cNvCxnSpPr>
            <p:nvPr/>
          </p:nvCxnSpPr>
          <p:spPr>
            <a:xfrm>
              <a:off x="2058441" y="4443606"/>
              <a:ext cx="361168" cy="62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BD49B04-5BA9-2F95-B777-88067FDEC13F}"/>
                </a:ext>
              </a:extLst>
            </p:cNvPr>
            <p:cNvCxnSpPr>
              <a:cxnSpLocks/>
            </p:cNvCxnSpPr>
            <p:nvPr/>
          </p:nvCxnSpPr>
          <p:spPr>
            <a:xfrm>
              <a:off x="4699344" y="4537550"/>
              <a:ext cx="288100" cy="5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46E2535-4A5A-7D11-D14F-0888257A649A}"/>
                </a:ext>
              </a:extLst>
            </p:cNvPr>
            <p:cNvCxnSpPr>
              <a:cxnSpLocks/>
            </p:cNvCxnSpPr>
            <p:nvPr/>
          </p:nvCxnSpPr>
          <p:spPr>
            <a:xfrm>
              <a:off x="7204548" y="4537548"/>
              <a:ext cx="288100" cy="5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33E8CD3-F398-5F72-BE1E-0C0AEE84A500}"/>
                </a:ext>
              </a:extLst>
            </p:cNvPr>
            <p:cNvCxnSpPr>
              <a:cxnSpLocks/>
            </p:cNvCxnSpPr>
            <p:nvPr/>
          </p:nvCxnSpPr>
          <p:spPr>
            <a:xfrm>
              <a:off x="9824576" y="4537548"/>
              <a:ext cx="319415" cy="54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7417165-6485-3042-8250-2272C6D9FE8A}"/>
                </a:ext>
              </a:extLst>
            </p:cNvPr>
            <p:cNvCxnSpPr>
              <a:cxnSpLocks/>
            </p:cNvCxnSpPr>
            <p:nvPr/>
          </p:nvCxnSpPr>
          <p:spPr>
            <a:xfrm flipH="1" flipV="1">
              <a:off x="3818349" y="2821486"/>
              <a:ext cx="703544" cy="74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A2DF76-4001-BB7F-68F3-442BBCF1D0F9}"/>
                </a:ext>
              </a:extLst>
            </p:cNvPr>
            <p:cNvCxnSpPr>
              <a:cxnSpLocks/>
            </p:cNvCxnSpPr>
            <p:nvPr/>
          </p:nvCxnSpPr>
          <p:spPr>
            <a:xfrm flipH="1" flipV="1">
              <a:off x="7492649" y="4397676"/>
              <a:ext cx="317325" cy="54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2EEAFD4-737D-890F-2041-985E2CC1EE4F}"/>
                </a:ext>
              </a:extLst>
            </p:cNvPr>
            <p:cNvCxnSpPr>
              <a:cxnSpLocks/>
            </p:cNvCxnSpPr>
            <p:nvPr/>
          </p:nvCxnSpPr>
          <p:spPr>
            <a:xfrm flipH="1" flipV="1">
              <a:off x="4893499" y="4397676"/>
              <a:ext cx="317325" cy="54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329D6D7-E964-A272-E127-7621EC902CF2}"/>
                </a:ext>
              </a:extLst>
            </p:cNvPr>
            <p:cNvCxnSpPr>
              <a:cxnSpLocks/>
            </p:cNvCxnSpPr>
            <p:nvPr/>
          </p:nvCxnSpPr>
          <p:spPr>
            <a:xfrm flipH="1" flipV="1">
              <a:off x="2283910" y="4397676"/>
              <a:ext cx="317325" cy="54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9DB3E8F-5F5A-5AAF-DCCF-19CBE0A5087B}"/>
                </a:ext>
              </a:extLst>
            </p:cNvPr>
            <p:cNvCxnSpPr>
              <a:cxnSpLocks/>
            </p:cNvCxnSpPr>
            <p:nvPr/>
          </p:nvCxnSpPr>
          <p:spPr>
            <a:xfrm flipV="1">
              <a:off x="3885154" y="1548008"/>
              <a:ext cx="1853853" cy="102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80A4F9E-9658-596D-C263-EDFCFECB0F2E}"/>
                </a:ext>
              </a:extLst>
            </p:cNvPr>
            <p:cNvCxnSpPr>
              <a:cxnSpLocks/>
            </p:cNvCxnSpPr>
            <p:nvPr/>
          </p:nvCxnSpPr>
          <p:spPr>
            <a:xfrm flipV="1">
              <a:off x="2475975" y="3019814"/>
              <a:ext cx="716073" cy="80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D11B24C-125F-3E24-C787-6F1779ABD6AD}"/>
                </a:ext>
              </a:extLst>
            </p:cNvPr>
            <p:cNvCxnSpPr>
              <a:cxnSpLocks/>
            </p:cNvCxnSpPr>
            <p:nvPr/>
          </p:nvCxnSpPr>
          <p:spPr>
            <a:xfrm flipV="1">
              <a:off x="7642961" y="3061567"/>
              <a:ext cx="716073" cy="80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BEAC74A-85FF-F7DE-6BCF-08E53B5A1A73}"/>
                </a:ext>
              </a:extLst>
            </p:cNvPr>
            <p:cNvCxnSpPr>
              <a:cxnSpLocks/>
            </p:cNvCxnSpPr>
            <p:nvPr/>
          </p:nvCxnSpPr>
          <p:spPr>
            <a:xfrm flipV="1">
              <a:off x="9407043" y="4522936"/>
              <a:ext cx="298540" cy="53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7FFEFA4-015E-3FE5-3A89-2E99CE58C099}"/>
                </a:ext>
              </a:extLst>
            </p:cNvPr>
            <p:cNvCxnSpPr>
              <a:cxnSpLocks/>
            </p:cNvCxnSpPr>
            <p:nvPr/>
          </p:nvCxnSpPr>
          <p:spPr>
            <a:xfrm flipV="1">
              <a:off x="6672194" y="4522935"/>
              <a:ext cx="298540" cy="53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72E4B8B-3254-EB9B-4F30-C29755AF7C9D}"/>
                </a:ext>
              </a:extLst>
            </p:cNvPr>
            <p:cNvCxnSpPr>
              <a:cxnSpLocks/>
            </p:cNvCxnSpPr>
            <p:nvPr/>
          </p:nvCxnSpPr>
          <p:spPr>
            <a:xfrm flipV="1">
              <a:off x="4208742" y="4439428"/>
              <a:ext cx="298540" cy="53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424B6B8-D795-E7A9-6094-9F189CC73CF8}"/>
                </a:ext>
              </a:extLst>
            </p:cNvPr>
            <p:cNvCxnSpPr>
              <a:cxnSpLocks/>
            </p:cNvCxnSpPr>
            <p:nvPr/>
          </p:nvCxnSpPr>
          <p:spPr>
            <a:xfrm flipV="1">
              <a:off x="1515645" y="4481180"/>
              <a:ext cx="298540" cy="53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1BF90AEE-EE93-7A65-711D-402F95942451}"/>
              </a:ext>
            </a:extLst>
          </p:cNvPr>
          <p:cNvSpPr txBox="1"/>
          <p:nvPr/>
        </p:nvSpPr>
        <p:spPr>
          <a:xfrm>
            <a:off x="4633388" y="555474"/>
            <a:ext cx="5565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R = [r</a:t>
            </a:r>
            <a:r>
              <a:rPr lang="en-US" sz="2400" b="1" baseline="-25000">
                <a:cs typeface="Calibri"/>
              </a:rPr>
              <a:t>1</a:t>
            </a:r>
            <a:r>
              <a:rPr lang="en-US" sz="2400" b="1">
                <a:cs typeface="Calibri"/>
              </a:rPr>
              <a:t>   r</a:t>
            </a:r>
            <a:r>
              <a:rPr lang="en-US" sz="2400" b="1" baseline="-25000">
                <a:cs typeface="Calibri"/>
              </a:rPr>
              <a:t>2</a:t>
            </a:r>
            <a:r>
              <a:rPr lang="en-US" sz="2400" b="1">
                <a:cs typeface="Calibri"/>
              </a:rPr>
              <a:t>    r</a:t>
            </a:r>
            <a:r>
              <a:rPr lang="en-US" sz="2400" b="1" baseline="-25000">
                <a:cs typeface="Calibri"/>
              </a:rPr>
              <a:t>3</a:t>
            </a:r>
            <a:r>
              <a:rPr lang="en-US" sz="2400" b="1">
                <a:cs typeface="Calibri"/>
              </a:rPr>
              <a:t>    r</a:t>
            </a:r>
            <a:r>
              <a:rPr lang="en-US" sz="2400" b="1" baseline="-25000">
                <a:cs typeface="Calibri"/>
              </a:rPr>
              <a:t>4</a:t>
            </a:r>
            <a:r>
              <a:rPr lang="en-US" sz="2400" b="1">
                <a:cs typeface="Calibri"/>
              </a:rPr>
              <a:t>    r</a:t>
            </a:r>
            <a:r>
              <a:rPr lang="en-US" sz="2400" b="1" baseline="-25000">
                <a:cs typeface="Calibri"/>
              </a:rPr>
              <a:t>5</a:t>
            </a:r>
            <a:r>
              <a:rPr lang="en-US" sz="2400" b="1">
                <a:cs typeface="Calibri"/>
              </a:rPr>
              <a:t>    r</a:t>
            </a:r>
            <a:r>
              <a:rPr lang="en-US" sz="2400" b="1" baseline="-25000">
                <a:cs typeface="Calibri"/>
              </a:rPr>
              <a:t>6</a:t>
            </a:r>
            <a:r>
              <a:rPr lang="en-US" sz="2400" b="1">
                <a:cs typeface="Calibri"/>
              </a:rPr>
              <a:t>    r</a:t>
            </a:r>
            <a:r>
              <a:rPr lang="en-US" sz="2400" b="1" baseline="-25000">
                <a:cs typeface="Calibri"/>
              </a:rPr>
              <a:t>7</a:t>
            </a:r>
            <a:r>
              <a:rPr lang="en-US" sz="2400" b="1">
                <a:cs typeface="Calibri"/>
              </a:rPr>
              <a:t>    r</a:t>
            </a:r>
            <a:r>
              <a:rPr lang="en-US" sz="2400" b="1" baseline="-25000">
                <a:cs typeface="Calibri"/>
              </a:rPr>
              <a:t>8</a:t>
            </a:r>
            <a:r>
              <a:rPr lang="en-US" sz="2400" b="1">
                <a:cs typeface="Calibri"/>
              </a:rPr>
              <a:t>]</a:t>
            </a:r>
            <a:endParaRPr lang="en-US" sz="2400" b="1" baseline="-25000">
              <a:cs typeface="Calibri"/>
            </a:endParaRPr>
          </a:p>
        </p:txBody>
      </p:sp>
      <p:sp>
        <p:nvSpPr>
          <p:cNvPr id="115" name="TextBox 114">
            <a:extLst>
              <a:ext uri="{FF2B5EF4-FFF2-40B4-BE49-F238E27FC236}">
                <a16:creationId xmlns:a16="http://schemas.microsoft.com/office/drawing/2014/main" id="{F8EDF37D-FE1B-F571-0936-5111D2608FD4}"/>
              </a:ext>
            </a:extLst>
          </p:cNvPr>
          <p:cNvSpPr txBox="1"/>
          <p:nvPr/>
        </p:nvSpPr>
        <p:spPr>
          <a:xfrm rot="20040000">
            <a:off x="3113003" y="1395969"/>
            <a:ext cx="304091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L = [f(r1,r5) f(r2,r6) f(r3,r7) f(r4,r8)]</a:t>
            </a:r>
          </a:p>
        </p:txBody>
      </p:sp>
      <p:sp>
        <p:nvSpPr>
          <p:cNvPr id="116" name="TextBox 115">
            <a:extLst>
              <a:ext uri="{FF2B5EF4-FFF2-40B4-BE49-F238E27FC236}">
                <a16:creationId xmlns:a16="http://schemas.microsoft.com/office/drawing/2014/main" id="{3A3DA0A5-240F-A3AC-AB99-741D10DF857D}"/>
              </a:ext>
            </a:extLst>
          </p:cNvPr>
          <p:cNvSpPr txBox="1"/>
          <p:nvPr/>
        </p:nvSpPr>
        <p:spPr>
          <a:xfrm rot="18780000">
            <a:off x="1470901" y="259845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X = [f(L1,L3) f(L2,L4)]</a:t>
            </a:r>
            <a:endParaRPr lang="en-US"/>
          </a:p>
        </p:txBody>
      </p:sp>
      <p:sp>
        <p:nvSpPr>
          <p:cNvPr id="117" name="TextBox 116">
            <a:extLst>
              <a:ext uri="{FF2B5EF4-FFF2-40B4-BE49-F238E27FC236}">
                <a16:creationId xmlns:a16="http://schemas.microsoft.com/office/drawing/2014/main" id="{06289D66-39F0-E4F9-95C9-BB5F4279E55A}"/>
              </a:ext>
            </a:extLst>
          </p:cNvPr>
          <p:cNvSpPr txBox="1"/>
          <p:nvPr/>
        </p:nvSpPr>
        <p:spPr>
          <a:xfrm rot="17820000">
            <a:off x="306656" y="378515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 [f(X1,X2)]</a:t>
            </a:r>
          </a:p>
        </p:txBody>
      </p:sp>
      <p:sp>
        <p:nvSpPr>
          <p:cNvPr id="118" name="TextBox 117">
            <a:extLst>
              <a:ext uri="{FF2B5EF4-FFF2-40B4-BE49-F238E27FC236}">
                <a16:creationId xmlns:a16="http://schemas.microsoft.com/office/drawing/2014/main" id="{FE359565-7121-65E1-EBFE-515C8B83E812}"/>
              </a:ext>
            </a:extLst>
          </p:cNvPr>
          <p:cNvSpPr txBox="1"/>
          <p:nvPr/>
        </p:nvSpPr>
        <p:spPr>
          <a:xfrm>
            <a:off x="2427329" y="5448231"/>
            <a:ext cx="82964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û</a:t>
            </a:r>
            <a:r>
              <a:rPr lang="en-US" sz="2000" baseline="-25000">
                <a:cs typeface="Calibri"/>
              </a:rPr>
              <a:t>2</a:t>
            </a:r>
            <a:r>
              <a:rPr lang="en-US" sz="2000">
                <a:cs typeface="Calibri"/>
              </a:rPr>
              <a:t>              û</a:t>
            </a:r>
            <a:r>
              <a:rPr lang="en-US" sz="2000" baseline="-25000">
                <a:cs typeface="Calibri"/>
              </a:rPr>
              <a:t>3</a:t>
            </a:r>
            <a:r>
              <a:rPr lang="en-US" sz="2000">
                <a:cs typeface="Calibri"/>
              </a:rPr>
              <a:t>                 û</a:t>
            </a:r>
            <a:r>
              <a:rPr lang="en-US" sz="2000" baseline="-25000">
                <a:cs typeface="Calibri"/>
              </a:rPr>
              <a:t>4</a:t>
            </a:r>
            <a:r>
              <a:rPr lang="en-US" sz="2000">
                <a:cs typeface="Calibri"/>
              </a:rPr>
              <a:t>            û</a:t>
            </a:r>
            <a:r>
              <a:rPr lang="en-US" sz="2000" baseline="-25000">
                <a:cs typeface="Calibri"/>
              </a:rPr>
              <a:t>5</a:t>
            </a:r>
            <a:r>
              <a:rPr lang="en-US" sz="2000">
                <a:cs typeface="Calibri"/>
              </a:rPr>
              <a:t>                 û</a:t>
            </a:r>
            <a:r>
              <a:rPr lang="en-US" sz="2000" baseline="-25000">
                <a:cs typeface="Calibri"/>
              </a:rPr>
              <a:t>6</a:t>
            </a:r>
            <a:r>
              <a:rPr lang="en-US" sz="2000">
                <a:cs typeface="Calibri"/>
              </a:rPr>
              <a:t>             û</a:t>
            </a:r>
            <a:r>
              <a:rPr lang="en-US" sz="2000" baseline="-25000">
                <a:cs typeface="Calibri"/>
              </a:rPr>
              <a:t>7</a:t>
            </a:r>
            <a:r>
              <a:rPr lang="en-US" sz="2000">
                <a:cs typeface="Calibri"/>
              </a:rPr>
              <a:t>                 û</a:t>
            </a:r>
            <a:r>
              <a:rPr lang="en-US" sz="2000" baseline="-25000">
                <a:cs typeface="Calibri"/>
              </a:rPr>
              <a:t>8</a:t>
            </a:r>
            <a:endParaRPr lang="en-US" sz="1300" baseline="-25000">
              <a:cs typeface="Calibri"/>
            </a:endParaRPr>
          </a:p>
        </p:txBody>
      </p:sp>
      <p:sp>
        <p:nvSpPr>
          <p:cNvPr id="119" name="TextBox 118">
            <a:extLst>
              <a:ext uri="{FF2B5EF4-FFF2-40B4-BE49-F238E27FC236}">
                <a16:creationId xmlns:a16="http://schemas.microsoft.com/office/drawing/2014/main" id="{DBAF2829-BF60-3C78-DB38-A2AC450F40C7}"/>
              </a:ext>
            </a:extLst>
          </p:cNvPr>
          <p:cNvSpPr txBox="1"/>
          <p:nvPr/>
        </p:nvSpPr>
        <p:spPr>
          <a:xfrm>
            <a:off x="1079200" y="5463625"/>
            <a:ext cx="29310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û</a:t>
            </a:r>
            <a:r>
              <a:rPr lang="en-US" sz="2000" baseline="-25000">
                <a:cs typeface="Calibri"/>
              </a:rPr>
              <a:t>1</a:t>
            </a:r>
            <a:endParaRPr lang="en-US"/>
          </a:p>
        </p:txBody>
      </p:sp>
      <p:sp>
        <p:nvSpPr>
          <p:cNvPr id="120" name="TextBox 119">
            <a:extLst>
              <a:ext uri="{FF2B5EF4-FFF2-40B4-BE49-F238E27FC236}">
                <a16:creationId xmlns:a16="http://schemas.microsoft.com/office/drawing/2014/main" id="{C3C3692C-AD97-4BCF-0C15-FC28DD024B28}"/>
              </a:ext>
            </a:extLst>
          </p:cNvPr>
          <p:cNvSpPr txBox="1"/>
          <p:nvPr/>
        </p:nvSpPr>
        <p:spPr>
          <a:xfrm rot="18000000">
            <a:off x="1056215" y="393793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û</a:t>
            </a:r>
            <a:r>
              <a:rPr lang="en-US" sz="1300" baseline="-25000"/>
              <a:t>1</a:t>
            </a:r>
            <a:endParaRPr lang="en-US"/>
          </a:p>
        </p:txBody>
      </p:sp>
      <p:sp>
        <p:nvSpPr>
          <p:cNvPr id="121" name="TextBox 120">
            <a:extLst>
              <a:ext uri="{FF2B5EF4-FFF2-40B4-BE49-F238E27FC236}">
                <a16:creationId xmlns:a16="http://schemas.microsoft.com/office/drawing/2014/main" id="{FA005095-69DB-D59B-36B5-C4E28D52A3E6}"/>
              </a:ext>
            </a:extLst>
          </p:cNvPr>
          <p:cNvSpPr txBox="1"/>
          <p:nvPr/>
        </p:nvSpPr>
        <p:spPr>
          <a:xfrm rot="3600000">
            <a:off x="1676717" y="537493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[g(X1,X2,û</a:t>
            </a:r>
            <a:r>
              <a:rPr lang="en-US" sz="1200" baseline="-25000">
                <a:cs typeface="Calibri"/>
              </a:rPr>
              <a:t>1</a:t>
            </a:r>
            <a:r>
              <a:rPr lang="en-US" sz="1200">
                <a:cs typeface="Calibri"/>
              </a:rPr>
              <a:t>)]</a:t>
            </a:r>
            <a:endParaRPr lang="en-US" sz="1200" baseline="-25000">
              <a:cs typeface="Calibri"/>
            </a:endParaRPr>
          </a:p>
        </p:txBody>
      </p:sp>
      <p:sp>
        <p:nvSpPr>
          <p:cNvPr id="122" name="TextBox 121">
            <a:extLst>
              <a:ext uri="{FF2B5EF4-FFF2-40B4-BE49-F238E27FC236}">
                <a16:creationId xmlns:a16="http://schemas.microsoft.com/office/drawing/2014/main" id="{34F4BE80-231A-4921-AFDD-95B9773B3F37}"/>
              </a:ext>
            </a:extLst>
          </p:cNvPr>
          <p:cNvSpPr txBox="1"/>
          <p:nvPr/>
        </p:nvSpPr>
        <p:spPr>
          <a:xfrm rot="3720000">
            <a:off x="2005683" y="537716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û</a:t>
            </a:r>
            <a:r>
              <a:rPr lang="en-US" sz="2000" baseline="-25000"/>
              <a:t>2</a:t>
            </a:r>
            <a:endParaRPr lang="en-US" sz="1300" baseline="-25000">
              <a:cs typeface="Calibri"/>
            </a:endParaRPr>
          </a:p>
        </p:txBody>
      </p:sp>
      <p:sp>
        <p:nvSpPr>
          <p:cNvPr id="123" name="TextBox 122">
            <a:extLst>
              <a:ext uri="{FF2B5EF4-FFF2-40B4-BE49-F238E27FC236}">
                <a16:creationId xmlns:a16="http://schemas.microsoft.com/office/drawing/2014/main" id="{076ABE1B-4437-3D39-15A3-8CA4BDF052BD}"/>
              </a:ext>
            </a:extLst>
          </p:cNvPr>
          <p:cNvSpPr txBox="1"/>
          <p:nvPr/>
        </p:nvSpPr>
        <p:spPr>
          <a:xfrm rot="18600000">
            <a:off x="2287412" y="2844653"/>
            <a:ext cx="274320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[û</a:t>
            </a:r>
            <a:r>
              <a:rPr lang="en-US" sz="1200" baseline="-25000"/>
              <a:t>1</a:t>
            </a:r>
            <a:r>
              <a:rPr lang="en-US" sz="1200">
                <a:ea typeface="+mn-lt"/>
                <a:cs typeface="+mn-lt"/>
              </a:rPr>
              <a:t>⊕û</a:t>
            </a:r>
            <a:r>
              <a:rPr lang="en-US" sz="1200" baseline="-25000"/>
              <a:t>2  </a:t>
            </a:r>
            <a:r>
              <a:rPr lang="en-US" sz="1200"/>
              <a:t>û</a:t>
            </a:r>
            <a:r>
              <a:rPr lang="en-US" sz="1200" baseline="-25000"/>
              <a:t>2 </a:t>
            </a:r>
            <a:r>
              <a:rPr lang="en-US" sz="1200"/>
              <a:t>]</a:t>
            </a:r>
            <a:r>
              <a:rPr lang="en-US" sz="1200" baseline="-25000"/>
              <a:t>            </a:t>
            </a:r>
            <a:r>
              <a:rPr lang="en-US" sz="1300" baseline="-25000"/>
              <a:t>                             </a:t>
            </a:r>
            <a:endParaRPr lang="en-US">
              <a:cs typeface="Calibri" panose="020F0502020204030204"/>
            </a:endParaRPr>
          </a:p>
        </p:txBody>
      </p:sp>
      <p:sp>
        <p:nvSpPr>
          <p:cNvPr id="124" name="TextBox 123">
            <a:extLst>
              <a:ext uri="{FF2B5EF4-FFF2-40B4-BE49-F238E27FC236}">
                <a16:creationId xmlns:a16="http://schemas.microsoft.com/office/drawing/2014/main" id="{88BE2A35-DE45-5931-A96B-D90443D6F8D8}"/>
              </a:ext>
            </a:extLst>
          </p:cNvPr>
          <p:cNvSpPr txBox="1"/>
          <p:nvPr/>
        </p:nvSpPr>
        <p:spPr>
          <a:xfrm rot="2940000">
            <a:off x="3478861" y="363933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Y=[</a:t>
            </a:r>
            <a:r>
              <a:rPr lang="en-US" sz="800"/>
              <a:t>g(L1,L3,û</a:t>
            </a:r>
            <a:r>
              <a:rPr lang="en-US" sz="800" baseline="-25000"/>
              <a:t>1</a:t>
            </a:r>
            <a:r>
              <a:rPr lang="en-US" sz="800">
                <a:solidFill>
                  <a:srgbClr val="404040"/>
                </a:solidFill>
              </a:rPr>
              <a:t>⊕</a:t>
            </a:r>
            <a:r>
              <a:rPr lang="en-US" sz="800"/>
              <a:t>û</a:t>
            </a:r>
            <a:r>
              <a:rPr lang="en-US" sz="800" baseline="-25000"/>
              <a:t>2 </a:t>
            </a:r>
            <a:r>
              <a:rPr lang="en-US" sz="800"/>
              <a:t>) g(L2,L4,</a:t>
            </a:r>
            <a:r>
              <a:rPr lang="en-US" sz="800" baseline="-25000"/>
              <a:t> </a:t>
            </a:r>
            <a:r>
              <a:rPr lang="en-US" sz="800"/>
              <a:t>û</a:t>
            </a:r>
            <a:r>
              <a:rPr lang="en-US" sz="800" baseline="-25000"/>
              <a:t>2 </a:t>
            </a:r>
            <a:r>
              <a:rPr lang="en-US" sz="800"/>
              <a:t>)]</a:t>
            </a:r>
          </a:p>
        </p:txBody>
      </p:sp>
      <p:sp>
        <p:nvSpPr>
          <p:cNvPr id="125" name="TextBox 124">
            <a:extLst>
              <a:ext uri="{FF2B5EF4-FFF2-40B4-BE49-F238E27FC236}">
                <a16:creationId xmlns:a16="http://schemas.microsoft.com/office/drawing/2014/main" id="{E5183D37-DFE9-23DA-E8B4-695879401782}"/>
              </a:ext>
            </a:extLst>
          </p:cNvPr>
          <p:cNvSpPr txBox="1"/>
          <p:nvPr/>
        </p:nvSpPr>
        <p:spPr>
          <a:xfrm rot="17940000">
            <a:off x="2913504" y="369332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 [f(Y1,Y2)]</a:t>
            </a:r>
            <a:endParaRPr lang="en-US"/>
          </a:p>
        </p:txBody>
      </p:sp>
      <p:sp>
        <p:nvSpPr>
          <p:cNvPr id="126" name="TextBox 125">
            <a:extLst>
              <a:ext uri="{FF2B5EF4-FFF2-40B4-BE49-F238E27FC236}">
                <a16:creationId xmlns:a16="http://schemas.microsoft.com/office/drawing/2014/main" id="{EAB21962-AA1D-0A23-10A7-A49F359A32C3}"/>
              </a:ext>
            </a:extLst>
          </p:cNvPr>
          <p:cNvSpPr txBox="1"/>
          <p:nvPr/>
        </p:nvSpPr>
        <p:spPr>
          <a:xfrm rot="17700000">
            <a:off x="3586619" y="380498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û</a:t>
            </a:r>
            <a:r>
              <a:rPr lang="en-US" sz="2000" baseline="-25000"/>
              <a:t>3</a:t>
            </a:r>
            <a:endParaRPr lang="en-US" sz="850" baseline="-25000">
              <a:cs typeface="Calibri"/>
            </a:endParaRPr>
          </a:p>
        </p:txBody>
      </p:sp>
      <p:sp>
        <p:nvSpPr>
          <p:cNvPr id="127" name="TextBox 126">
            <a:extLst>
              <a:ext uri="{FF2B5EF4-FFF2-40B4-BE49-F238E27FC236}">
                <a16:creationId xmlns:a16="http://schemas.microsoft.com/office/drawing/2014/main" id="{9D21BFCA-3CF4-CD1B-561A-6DD136D70588}"/>
              </a:ext>
            </a:extLst>
          </p:cNvPr>
          <p:cNvSpPr txBox="1"/>
          <p:nvPr/>
        </p:nvSpPr>
        <p:spPr>
          <a:xfrm rot="3600000">
            <a:off x="4687286" y="531780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û</a:t>
            </a:r>
            <a:r>
              <a:rPr lang="en-US" sz="2000" baseline="-25000"/>
              <a:t>4</a:t>
            </a:r>
            <a:endParaRPr lang="en-US" sz="850" baseline="-25000">
              <a:cs typeface="Calibri"/>
            </a:endParaRPr>
          </a:p>
        </p:txBody>
      </p:sp>
      <p:sp>
        <p:nvSpPr>
          <p:cNvPr id="128" name="TextBox 127">
            <a:extLst>
              <a:ext uri="{FF2B5EF4-FFF2-40B4-BE49-F238E27FC236}">
                <a16:creationId xmlns:a16="http://schemas.microsoft.com/office/drawing/2014/main" id="{64C42983-72CD-3547-DBE5-F4B317919A3A}"/>
              </a:ext>
            </a:extLst>
          </p:cNvPr>
          <p:cNvSpPr txBox="1"/>
          <p:nvPr/>
        </p:nvSpPr>
        <p:spPr>
          <a:xfrm rot="17880000">
            <a:off x="6102263" y="392423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û</a:t>
            </a:r>
            <a:r>
              <a:rPr lang="en-US" sz="2000" baseline="-25000"/>
              <a:t>5</a:t>
            </a:r>
            <a:endParaRPr lang="en-US" sz="850" baseline="-25000">
              <a:cs typeface="Calibri"/>
            </a:endParaRPr>
          </a:p>
        </p:txBody>
      </p:sp>
      <p:sp>
        <p:nvSpPr>
          <p:cNvPr id="129" name="TextBox 128">
            <a:extLst>
              <a:ext uri="{FF2B5EF4-FFF2-40B4-BE49-F238E27FC236}">
                <a16:creationId xmlns:a16="http://schemas.microsoft.com/office/drawing/2014/main" id="{89F01CD2-F535-3F97-7A8A-2EC3FF7E2165}"/>
              </a:ext>
            </a:extLst>
          </p:cNvPr>
          <p:cNvSpPr txBox="1"/>
          <p:nvPr/>
        </p:nvSpPr>
        <p:spPr>
          <a:xfrm rot="3660000">
            <a:off x="7240782" y="538539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û</a:t>
            </a:r>
            <a:r>
              <a:rPr lang="en-US" sz="2000" baseline="-25000"/>
              <a:t>6</a:t>
            </a:r>
            <a:endParaRPr lang="en-US" sz="850" baseline="-25000">
              <a:cs typeface="Calibri"/>
            </a:endParaRPr>
          </a:p>
        </p:txBody>
      </p:sp>
      <p:sp>
        <p:nvSpPr>
          <p:cNvPr id="130" name="TextBox 129">
            <a:extLst>
              <a:ext uri="{FF2B5EF4-FFF2-40B4-BE49-F238E27FC236}">
                <a16:creationId xmlns:a16="http://schemas.microsoft.com/office/drawing/2014/main" id="{7CF053DF-307E-FE19-D434-56E9AE27D90B}"/>
              </a:ext>
            </a:extLst>
          </p:cNvPr>
          <p:cNvSpPr txBox="1"/>
          <p:nvPr/>
        </p:nvSpPr>
        <p:spPr>
          <a:xfrm rot="18060000">
            <a:off x="8881080" y="398686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û</a:t>
            </a:r>
            <a:r>
              <a:rPr lang="en-US" sz="2000" baseline="-25000"/>
              <a:t>7</a:t>
            </a:r>
            <a:endParaRPr lang="en-US" sz="850" baseline="-25000">
              <a:cs typeface="Calibri"/>
            </a:endParaRPr>
          </a:p>
        </p:txBody>
      </p:sp>
      <p:sp>
        <p:nvSpPr>
          <p:cNvPr id="9" name="TextBox 8">
            <a:extLst>
              <a:ext uri="{FF2B5EF4-FFF2-40B4-BE49-F238E27FC236}">
                <a16:creationId xmlns:a16="http://schemas.microsoft.com/office/drawing/2014/main" id="{D4E1B885-9F71-9953-CC7E-403B65605540}"/>
              </a:ext>
            </a:extLst>
          </p:cNvPr>
          <p:cNvSpPr txBox="1"/>
          <p:nvPr/>
        </p:nvSpPr>
        <p:spPr>
          <a:xfrm rot="3720000">
            <a:off x="4257204" y="543536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[g(Y1,Y2,û</a:t>
            </a:r>
            <a:r>
              <a:rPr lang="en-US" sz="1200" baseline="-25000"/>
              <a:t>3</a:t>
            </a:r>
            <a:r>
              <a:rPr lang="en-US" sz="1200"/>
              <a:t>)]</a:t>
            </a:r>
            <a:endParaRPr lang="en-US"/>
          </a:p>
        </p:txBody>
      </p:sp>
      <p:sp>
        <p:nvSpPr>
          <p:cNvPr id="10" name="TextBox 9">
            <a:extLst>
              <a:ext uri="{FF2B5EF4-FFF2-40B4-BE49-F238E27FC236}">
                <a16:creationId xmlns:a16="http://schemas.microsoft.com/office/drawing/2014/main" id="{B63936FF-D9B2-7CC6-B33E-A96EA6D6F01A}"/>
              </a:ext>
            </a:extLst>
          </p:cNvPr>
          <p:cNvSpPr txBox="1"/>
          <p:nvPr/>
        </p:nvSpPr>
        <p:spPr>
          <a:xfrm rot="3000000">
            <a:off x="3815947" y="364819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[û</a:t>
            </a:r>
            <a:r>
              <a:rPr lang="en-US" sz="1200" baseline="-25000"/>
              <a:t>4</a:t>
            </a:r>
            <a:r>
              <a:rPr lang="en-US" sz="1200">
                <a:solidFill>
                  <a:srgbClr val="404040"/>
                </a:solidFill>
              </a:rPr>
              <a:t>⊕</a:t>
            </a:r>
            <a:r>
              <a:rPr lang="en-US" sz="1200"/>
              <a:t>û</a:t>
            </a:r>
            <a:r>
              <a:rPr lang="en-US" sz="1200" baseline="-25000"/>
              <a:t>3</a:t>
            </a:r>
            <a:r>
              <a:rPr lang="en-US" sz="1200"/>
              <a:t> </a:t>
            </a:r>
            <a:r>
              <a:rPr lang="en-US" sz="800" baseline="-25000"/>
              <a:t> </a:t>
            </a:r>
            <a:r>
              <a:rPr lang="en-US" sz="1200"/>
              <a:t>û</a:t>
            </a:r>
            <a:r>
              <a:rPr lang="en-US" sz="1200" baseline="-25000"/>
              <a:t>4</a:t>
            </a:r>
            <a:r>
              <a:rPr lang="en-US" sz="1200"/>
              <a:t>]</a:t>
            </a:r>
            <a:r>
              <a:rPr lang="en-US" sz="800" baseline="-25000"/>
              <a:t>  </a:t>
            </a:r>
            <a:endParaRPr lang="en-US" i="1">
              <a:cs typeface="Calibri"/>
            </a:endParaRPr>
          </a:p>
        </p:txBody>
      </p:sp>
      <p:sp>
        <p:nvSpPr>
          <p:cNvPr id="11" name="TextBox 10">
            <a:extLst>
              <a:ext uri="{FF2B5EF4-FFF2-40B4-BE49-F238E27FC236}">
                <a16:creationId xmlns:a16="http://schemas.microsoft.com/office/drawing/2014/main" id="{16EAB35F-33E6-0677-5766-398DEFB71A91}"/>
              </a:ext>
            </a:extLst>
          </p:cNvPr>
          <p:cNvSpPr txBox="1"/>
          <p:nvPr/>
        </p:nvSpPr>
        <p:spPr>
          <a:xfrm rot="18720000">
            <a:off x="7424771" y="298140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[û</a:t>
            </a:r>
            <a:r>
              <a:rPr lang="en-US" sz="1200" baseline="-25000"/>
              <a:t>5</a:t>
            </a:r>
            <a:r>
              <a:rPr lang="en-US" sz="1200">
                <a:solidFill>
                  <a:srgbClr val="404040"/>
                </a:solidFill>
              </a:rPr>
              <a:t>⊕</a:t>
            </a:r>
            <a:r>
              <a:rPr lang="en-US" sz="1200"/>
              <a:t>û</a:t>
            </a:r>
            <a:r>
              <a:rPr lang="en-US" sz="800" baseline="-25000"/>
              <a:t>6 </a:t>
            </a:r>
            <a:r>
              <a:rPr lang="en-US" sz="1200"/>
              <a:t>û</a:t>
            </a:r>
            <a:r>
              <a:rPr lang="en-US" sz="800" baseline="-25000"/>
              <a:t>6</a:t>
            </a:r>
            <a:r>
              <a:rPr lang="en-US" sz="1200"/>
              <a:t>]</a:t>
            </a:r>
            <a:r>
              <a:rPr lang="en-US" sz="800" baseline="-25000"/>
              <a:t>  </a:t>
            </a:r>
            <a:endParaRPr lang="en-US"/>
          </a:p>
        </p:txBody>
      </p:sp>
      <p:sp>
        <p:nvSpPr>
          <p:cNvPr id="13" name="TextBox 12">
            <a:extLst>
              <a:ext uri="{FF2B5EF4-FFF2-40B4-BE49-F238E27FC236}">
                <a16:creationId xmlns:a16="http://schemas.microsoft.com/office/drawing/2014/main" id="{112A3D9C-D085-7B9B-F987-ED4A7CB92C3A}"/>
              </a:ext>
            </a:extLst>
          </p:cNvPr>
          <p:cNvSpPr txBox="1"/>
          <p:nvPr/>
        </p:nvSpPr>
        <p:spPr>
          <a:xfrm rot="19920000">
            <a:off x="3284222" y="166364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 û</a:t>
            </a:r>
            <a:r>
              <a:rPr lang="en-US" sz="1200" baseline="-25000"/>
              <a:t>1</a:t>
            </a:r>
            <a:r>
              <a:rPr lang="en-US" sz="1200">
                <a:solidFill>
                  <a:srgbClr val="404040"/>
                </a:solidFill>
              </a:rPr>
              <a:t>⊕</a:t>
            </a:r>
            <a:r>
              <a:rPr lang="en-US" sz="1200"/>
              <a:t>û</a:t>
            </a:r>
            <a:r>
              <a:rPr lang="en-US" sz="1200" baseline="-25000"/>
              <a:t>2</a:t>
            </a:r>
            <a:r>
              <a:rPr lang="en-US" sz="1200">
                <a:solidFill>
                  <a:srgbClr val="404040"/>
                </a:solidFill>
              </a:rPr>
              <a:t>⊕</a:t>
            </a:r>
            <a:r>
              <a:rPr lang="en-US" sz="1200"/>
              <a:t>û</a:t>
            </a:r>
            <a:r>
              <a:rPr lang="en-US" sz="1200" baseline="-25000"/>
              <a:t>3</a:t>
            </a:r>
            <a:r>
              <a:rPr lang="en-US" sz="1200">
                <a:solidFill>
                  <a:srgbClr val="404040"/>
                </a:solidFill>
              </a:rPr>
              <a:t>⊕</a:t>
            </a:r>
            <a:r>
              <a:rPr lang="en-US" sz="1200"/>
              <a:t>û</a:t>
            </a:r>
            <a:r>
              <a:rPr lang="en-US" sz="1200" baseline="-25000"/>
              <a:t>4  </a:t>
            </a:r>
            <a:r>
              <a:rPr lang="en-US" sz="1200"/>
              <a:t>û</a:t>
            </a:r>
            <a:r>
              <a:rPr lang="en-US" sz="1200" baseline="-25000"/>
              <a:t>2</a:t>
            </a:r>
            <a:r>
              <a:rPr lang="en-US" sz="1200">
                <a:solidFill>
                  <a:srgbClr val="404040"/>
                </a:solidFill>
              </a:rPr>
              <a:t>⊕</a:t>
            </a:r>
            <a:r>
              <a:rPr lang="en-US" sz="1200"/>
              <a:t>û</a:t>
            </a:r>
            <a:r>
              <a:rPr lang="en-US" sz="1200" baseline="-25000"/>
              <a:t>4</a:t>
            </a:r>
            <a:r>
              <a:rPr lang="en-US" sz="1200"/>
              <a:t> û</a:t>
            </a:r>
            <a:r>
              <a:rPr lang="en-US" sz="1200" baseline="-25000"/>
              <a:t>3</a:t>
            </a:r>
            <a:r>
              <a:rPr lang="en-US" sz="1200">
                <a:solidFill>
                  <a:srgbClr val="404040"/>
                </a:solidFill>
              </a:rPr>
              <a:t>⊕</a:t>
            </a:r>
            <a:r>
              <a:rPr lang="en-US" sz="1200"/>
              <a:t>û</a:t>
            </a:r>
            <a:r>
              <a:rPr lang="en-US" sz="1200" baseline="-25000"/>
              <a:t>4</a:t>
            </a:r>
            <a:r>
              <a:rPr lang="en-US" sz="1200"/>
              <a:t> </a:t>
            </a:r>
            <a:r>
              <a:rPr lang="en-US" sz="1200" baseline="-25000"/>
              <a:t> </a:t>
            </a:r>
            <a:r>
              <a:rPr lang="en-US" sz="1200"/>
              <a:t>û</a:t>
            </a:r>
            <a:r>
              <a:rPr lang="en-US" sz="1200" baseline="-25000"/>
              <a:t>4</a:t>
            </a:r>
            <a:r>
              <a:rPr lang="en-US" sz="1200"/>
              <a:t>]</a:t>
            </a:r>
            <a:endParaRPr lang="en-US"/>
          </a:p>
        </p:txBody>
      </p:sp>
      <p:sp>
        <p:nvSpPr>
          <p:cNvPr id="14" name="TextBox 13">
            <a:extLst>
              <a:ext uri="{FF2B5EF4-FFF2-40B4-BE49-F238E27FC236}">
                <a16:creationId xmlns:a16="http://schemas.microsoft.com/office/drawing/2014/main" id="{BBB3086E-30FA-59CF-65A3-269D915E079F}"/>
              </a:ext>
            </a:extLst>
          </p:cNvPr>
          <p:cNvSpPr txBox="1"/>
          <p:nvPr/>
        </p:nvSpPr>
        <p:spPr>
          <a:xfrm rot="1800000">
            <a:off x="6317383" y="1763433"/>
            <a:ext cx="2659692"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A = [g(r1,r5,û</a:t>
            </a:r>
            <a:r>
              <a:rPr lang="en-US" sz="1050" baseline="-25000"/>
              <a:t>1</a:t>
            </a:r>
            <a:r>
              <a:rPr lang="en-US" sz="1050">
                <a:solidFill>
                  <a:srgbClr val="404040"/>
                </a:solidFill>
              </a:rPr>
              <a:t>⊕</a:t>
            </a:r>
            <a:r>
              <a:rPr lang="en-US" sz="1050"/>
              <a:t>û</a:t>
            </a:r>
            <a:r>
              <a:rPr lang="en-US" sz="1050" baseline="-25000"/>
              <a:t>2</a:t>
            </a:r>
            <a:r>
              <a:rPr lang="en-US" sz="1050">
                <a:solidFill>
                  <a:srgbClr val="404040"/>
                </a:solidFill>
              </a:rPr>
              <a:t>⊕</a:t>
            </a:r>
            <a:r>
              <a:rPr lang="en-US" sz="1050"/>
              <a:t>û</a:t>
            </a:r>
            <a:r>
              <a:rPr lang="en-US" sz="1050" baseline="-25000"/>
              <a:t>3</a:t>
            </a:r>
            <a:r>
              <a:rPr lang="en-US" sz="1050">
                <a:solidFill>
                  <a:srgbClr val="404040"/>
                </a:solidFill>
              </a:rPr>
              <a:t>⊕</a:t>
            </a:r>
            <a:r>
              <a:rPr lang="en-US" sz="1050"/>
              <a:t>û</a:t>
            </a:r>
            <a:r>
              <a:rPr lang="en-US" sz="1050" baseline="-25000"/>
              <a:t>4 </a:t>
            </a:r>
            <a:r>
              <a:rPr lang="en-US" sz="1050"/>
              <a:t>) g(r2,r6,û</a:t>
            </a:r>
            <a:r>
              <a:rPr lang="en-US" sz="1050" baseline="-25000"/>
              <a:t>2</a:t>
            </a:r>
            <a:r>
              <a:rPr lang="en-US" sz="1050">
                <a:solidFill>
                  <a:srgbClr val="404040"/>
                </a:solidFill>
              </a:rPr>
              <a:t>⊕</a:t>
            </a:r>
            <a:r>
              <a:rPr lang="en-US" sz="1050"/>
              <a:t>û</a:t>
            </a:r>
            <a:r>
              <a:rPr lang="en-US" sz="1050" baseline="-25000"/>
              <a:t>4</a:t>
            </a:r>
            <a:r>
              <a:rPr lang="en-US" sz="1050"/>
              <a:t>) g(r3,r7,û</a:t>
            </a:r>
            <a:r>
              <a:rPr lang="en-US" sz="1050" baseline="-25000"/>
              <a:t>3</a:t>
            </a:r>
            <a:r>
              <a:rPr lang="en-US" sz="1050">
                <a:solidFill>
                  <a:srgbClr val="404040"/>
                </a:solidFill>
              </a:rPr>
              <a:t>⊕</a:t>
            </a:r>
            <a:r>
              <a:rPr lang="en-US" sz="1050"/>
              <a:t>û</a:t>
            </a:r>
            <a:r>
              <a:rPr lang="en-US" sz="1050" baseline="-25000"/>
              <a:t>4</a:t>
            </a:r>
            <a:r>
              <a:rPr lang="en-US" sz="1050"/>
              <a:t>) g(r4,r8,û</a:t>
            </a:r>
            <a:r>
              <a:rPr lang="en-US" sz="1050" baseline="-25000"/>
              <a:t>4</a:t>
            </a:r>
            <a:r>
              <a:rPr lang="en-US" sz="1050"/>
              <a:t>)]</a:t>
            </a:r>
          </a:p>
        </p:txBody>
      </p:sp>
      <p:sp>
        <p:nvSpPr>
          <p:cNvPr id="15" name="TextBox 14">
            <a:extLst>
              <a:ext uri="{FF2B5EF4-FFF2-40B4-BE49-F238E27FC236}">
                <a16:creationId xmlns:a16="http://schemas.microsoft.com/office/drawing/2014/main" id="{922BCB7A-21D0-724C-C909-AB7058ABBBEA}"/>
              </a:ext>
            </a:extLst>
          </p:cNvPr>
          <p:cNvSpPr txBox="1"/>
          <p:nvPr/>
        </p:nvSpPr>
        <p:spPr>
          <a:xfrm rot="18720000">
            <a:off x="6743862" y="3191847"/>
            <a:ext cx="158454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B = [f(A1,A3) f(A2,A4)]</a:t>
            </a:r>
          </a:p>
        </p:txBody>
      </p:sp>
      <p:sp>
        <p:nvSpPr>
          <p:cNvPr id="16" name="TextBox 15">
            <a:extLst>
              <a:ext uri="{FF2B5EF4-FFF2-40B4-BE49-F238E27FC236}">
                <a16:creationId xmlns:a16="http://schemas.microsoft.com/office/drawing/2014/main" id="{B61ADB74-459B-611C-63C1-8DB7C438B140}"/>
              </a:ext>
            </a:extLst>
          </p:cNvPr>
          <p:cNvSpPr txBox="1"/>
          <p:nvPr/>
        </p:nvSpPr>
        <p:spPr>
          <a:xfrm rot="18120000">
            <a:off x="5646244" y="391484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 [f(B1,B2)]</a:t>
            </a:r>
            <a:endParaRPr lang="en-US"/>
          </a:p>
        </p:txBody>
      </p:sp>
      <p:sp>
        <p:nvSpPr>
          <p:cNvPr id="17" name="TextBox 16">
            <a:extLst>
              <a:ext uri="{FF2B5EF4-FFF2-40B4-BE49-F238E27FC236}">
                <a16:creationId xmlns:a16="http://schemas.microsoft.com/office/drawing/2014/main" id="{5EC290F4-FFFC-A630-C58F-C3F4A6A65892}"/>
              </a:ext>
            </a:extLst>
          </p:cNvPr>
          <p:cNvSpPr txBox="1"/>
          <p:nvPr/>
        </p:nvSpPr>
        <p:spPr>
          <a:xfrm rot="3600000">
            <a:off x="6906965" y="541501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[g(B1,B2,û</a:t>
            </a:r>
            <a:r>
              <a:rPr lang="en-US" sz="1200" baseline="-25000"/>
              <a:t>5</a:t>
            </a:r>
            <a:r>
              <a:rPr lang="en-US" sz="1200"/>
              <a:t>)]</a:t>
            </a:r>
            <a:endParaRPr lang="en-US"/>
          </a:p>
        </p:txBody>
      </p:sp>
      <p:sp>
        <p:nvSpPr>
          <p:cNvPr id="18" name="TextBox 17">
            <a:extLst>
              <a:ext uri="{FF2B5EF4-FFF2-40B4-BE49-F238E27FC236}">
                <a16:creationId xmlns:a16="http://schemas.microsoft.com/office/drawing/2014/main" id="{2AC3C96D-93E4-3250-341B-5CAF0379171A}"/>
              </a:ext>
            </a:extLst>
          </p:cNvPr>
          <p:cNvSpPr txBox="1"/>
          <p:nvPr/>
        </p:nvSpPr>
        <p:spPr>
          <a:xfrm rot="2820000">
            <a:off x="8414411" y="363881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C=[</a:t>
            </a:r>
            <a:r>
              <a:rPr lang="en-US" sz="800"/>
              <a:t>g(A1,A3,û</a:t>
            </a:r>
            <a:r>
              <a:rPr lang="en-US" sz="800" baseline="-25000"/>
              <a:t>5</a:t>
            </a:r>
            <a:r>
              <a:rPr lang="en-US" sz="800">
                <a:solidFill>
                  <a:srgbClr val="404040"/>
                </a:solidFill>
              </a:rPr>
              <a:t>⊕</a:t>
            </a:r>
            <a:r>
              <a:rPr lang="en-US" sz="800"/>
              <a:t>û</a:t>
            </a:r>
            <a:r>
              <a:rPr lang="en-US" sz="800" baseline="-25000"/>
              <a:t>6</a:t>
            </a:r>
            <a:r>
              <a:rPr lang="en-US" sz="500" baseline="-25000"/>
              <a:t> </a:t>
            </a:r>
            <a:r>
              <a:rPr lang="en-US" sz="800"/>
              <a:t>) g(A2,A4,</a:t>
            </a:r>
            <a:r>
              <a:rPr lang="en-US" sz="500" baseline="-25000"/>
              <a:t> </a:t>
            </a:r>
            <a:r>
              <a:rPr lang="en-US" sz="800"/>
              <a:t>û</a:t>
            </a:r>
            <a:r>
              <a:rPr lang="en-US" sz="800" baseline="-25000"/>
              <a:t>6</a:t>
            </a:r>
            <a:r>
              <a:rPr lang="en-US" sz="500" baseline="-25000"/>
              <a:t> </a:t>
            </a:r>
            <a:r>
              <a:rPr lang="en-US" sz="800"/>
              <a:t>)]</a:t>
            </a:r>
            <a:endParaRPr lang="en-US"/>
          </a:p>
        </p:txBody>
      </p:sp>
      <p:sp>
        <p:nvSpPr>
          <p:cNvPr id="26" name="TextBox 25">
            <a:extLst>
              <a:ext uri="{FF2B5EF4-FFF2-40B4-BE49-F238E27FC236}">
                <a16:creationId xmlns:a16="http://schemas.microsoft.com/office/drawing/2014/main" id="{951F0B66-4916-BC82-55AD-0C9E316503B9}"/>
              </a:ext>
            </a:extLst>
          </p:cNvPr>
          <p:cNvSpPr txBox="1"/>
          <p:nvPr/>
        </p:nvSpPr>
        <p:spPr>
          <a:xfrm rot="17880000">
            <a:off x="8116761" y="386371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 [f(C1,C2)]</a:t>
            </a:r>
            <a:endParaRPr lang="en-US"/>
          </a:p>
        </p:txBody>
      </p:sp>
      <p:sp>
        <p:nvSpPr>
          <p:cNvPr id="27" name="TextBox 26">
            <a:extLst>
              <a:ext uri="{FF2B5EF4-FFF2-40B4-BE49-F238E27FC236}">
                <a16:creationId xmlns:a16="http://schemas.microsoft.com/office/drawing/2014/main" id="{67C6797D-8888-C516-38B1-2DD8A55B9028}"/>
              </a:ext>
            </a:extLst>
          </p:cNvPr>
          <p:cNvSpPr txBox="1"/>
          <p:nvPr/>
        </p:nvSpPr>
        <p:spPr>
          <a:xfrm rot="3660000">
            <a:off x="9450023" y="540289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[g(C1,C2,û</a:t>
            </a:r>
            <a:r>
              <a:rPr lang="en-US" sz="1200" baseline="-25000"/>
              <a:t>7</a:t>
            </a:r>
            <a:r>
              <a:rPr lang="en-US" sz="1200"/>
              <a:t>)]</a:t>
            </a:r>
            <a:endParaRPr lang="en-US"/>
          </a:p>
        </p:txBody>
      </p:sp>
    </p:spTree>
    <p:extLst>
      <p:ext uri="{BB962C8B-B14F-4D97-AF65-F5344CB8AC3E}">
        <p14:creationId xmlns:p14="http://schemas.microsoft.com/office/powerpoint/2010/main" val="221039750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34AB-50B6-90F7-EEA1-3F58E53068DC}"/>
              </a:ext>
            </a:extLst>
          </p:cNvPr>
          <p:cNvSpPr>
            <a:spLocks noGrp="1"/>
          </p:cNvSpPr>
          <p:nvPr>
            <p:ph type="title"/>
          </p:nvPr>
        </p:nvSpPr>
        <p:spPr>
          <a:xfrm>
            <a:off x="838200" y="555625"/>
            <a:ext cx="10515600" cy="1515044"/>
          </a:xfrm>
        </p:spPr>
        <p:txBody>
          <a:bodyPr/>
          <a:lstStyle/>
          <a:p>
            <a:pPr algn="ctr"/>
            <a:r>
              <a:rPr lang="en-US" sz="4400" b="1">
                <a:latin typeface="Calibri"/>
                <a:cs typeface="Calibri"/>
              </a:rPr>
              <a:t>Successive Cancellation List Decoder</a:t>
            </a:r>
            <a:endParaRPr lang="en-GB" sz="4400">
              <a:latin typeface="Calibri"/>
              <a:cs typeface="Calibri"/>
            </a:endParaRPr>
          </a:p>
          <a:p>
            <a:endParaRPr lang="en-GB">
              <a:cs typeface="Calibri Light"/>
            </a:endParaRPr>
          </a:p>
        </p:txBody>
      </p:sp>
      <p:sp>
        <p:nvSpPr>
          <p:cNvPr id="3" name="Content Placeholder 2">
            <a:extLst>
              <a:ext uri="{FF2B5EF4-FFF2-40B4-BE49-F238E27FC236}">
                <a16:creationId xmlns:a16="http://schemas.microsoft.com/office/drawing/2014/main" id="{FE86A78A-A37F-6E8F-E27D-B66E117231FA}"/>
              </a:ext>
            </a:extLst>
          </p:cNvPr>
          <p:cNvSpPr>
            <a:spLocks noGrp="1"/>
          </p:cNvSpPr>
          <p:nvPr>
            <p:ph idx="1"/>
          </p:nvPr>
        </p:nvSpPr>
        <p:spPr>
          <a:xfrm>
            <a:off x="945958" y="2267409"/>
            <a:ext cx="10515600" cy="4833190"/>
          </a:xfrm>
        </p:spPr>
        <p:txBody>
          <a:bodyPr vert="horz" lIns="91440" tIns="45720" rIns="91440" bIns="45720" rtlCol="0" anchor="t">
            <a:noAutofit/>
          </a:bodyPr>
          <a:lstStyle/>
          <a:p>
            <a:pPr marL="305435" indent="-305435"/>
            <a:r>
              <a:rPr lang="en-GB" sz="2200">
                <a:ea typeface="+mn-lt"/>
                <a:cs typeface="+mn-lt"/>
              </a:rPr>
              <a:t>An SCL decoder can be viewed as multiple copies of successive cancellation (SC) decoder.</a:t>
            </a:r>
            <a:endParaRPr lang="en-US" sz="2200"/>
          </a:p>
          <a:p>
            <a:pPr marL="305435" indent="-305435"/>
            <a:r>
              <a:rPr lang="en-GB" sz="2200">
                <a:ea typeface="+mn-lt"/>
                <a:cs typeface="+mn-lt"/>
              </a:rPr>
              <a:t>By using multiple SC decoders for the same codeword, the chance of finding the correct decoding sequence is significantly improved.</a:t>
            </a:r>
          </a:p>
          <a:p>
            <a:pPr marL="305435" indent="-305435"/>
            <a:r>
              <a:rPr lang="en-GB" sz="2200">
                <a:cs typeface="Calibri" panose="020F0502020204030204"/>
              </a:rPr>
              <a:t>The basic difference between the SC and SCL decoder is the decision making processes.</a:t>
            </a:r>
          </a:p>
          <a:p>
            <a:pPr marL="305435" indent="-305435"/>
            <a:r>
              <a:rPr lang="en-GB" sz="2200">
                <a:cs typeface="Calibri" panose="020F0502020204030204"/>
              </a:rPr>
              <a:t>For SC decoder we took decision on the leaf node according to the value of f or g function based on whether it is right or left node.</a:t>
            </a:r>
          </a:p>
          <a:p>
            <a:pPr marL="305435" indent="-305435"/>
            <a:r>
              <a:rPr lang="en-GB" sz="2200">
                <a:cs typeface="Calibri" panose="020F0502020204030204"/>
              </a:rPr>
              <a:t>On the other hand in SCL decoding we take both possible decisions For a node. </a:t>
            </a:r>
          </a:p>
          <a:p>
            <a:pPr marL="305435" indent="-305435"/>
            <a:endParaRPr lang="en-GB">
              <a:cs typeface="Calibri" panose="020F0502020204030204"/>
            </a:endParaRPr>
          </a:p>
          <a:p>
            <a:pPr marL="305435" indent="-305435"/>
            <a:endParaRPr lang="en-GB">
              <a:cs typeface="Calibri" panose="020F0502020204030204"/>
            </a:endParaRPr>
          </a:p>
        </p:txBody>
      </p:sp>
    </p:spTree>
    <p:extLst>
      <p:ext uri="{BB962C8B-B14F-4D97-AF65-F5344CB8AC3E}">
        <p14:creationId xmlns:p14="http://schemas.microsoft.com/office/powerpoint/2010/main" val="1158587238"/>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6493C-EE82-93A1-CEE8-EB2D094CC53B}"/>
              </a:ext>
            </a:extLst>
          </p:cNvPr>
          <p:cNvSpPr>
            <a:spLocks noGrp="1"/>
          </p:cNvSpPr>
          <p:nvPr>
            <p:ph idx="1"/>
          </p:nvPr>
        </p:nvSpPr>
        <p:spPr>
          <a:xfrm>
            <a:off x="838200" y="1051530"/>
            <a:ext cx="10515600" cy="5125433"/>
          </a:xfrm>
        </p:spPr>
        <p:txBody>
          <a:bodyPr vert="horz" lIns="91440" tIns="45720" rIns="91440" bIns="45720" rtlCol="0" anchor="t">
            <a:normAutofit fontScale="85000" lnSpcReduction="20000"/>
          </a:bodyPr>
          <a:lstStyle/>
          <a:p>
            <a:pPr marL="0" indent="0" algn="ctr">
              <a:buNone/>
            </a:pPr>
            <a:r>
              <a:rPr lang="en-US" sz="3200" b="1">
                <a:solidFill>
                  <a:schemeClr val="bg1"/>
                </a:solidFill>
                <a:cs typeface="Calibri"/>
              </a:rPr>
              <a:t>CONCEPT OF PATH METRIC AND DECISION METRIC</a:t>
            </a:r>
            <a:endParaRPr lang="en-US" sz="3200" b="1">
              <a:solidFill>
                <a:schemeClr val="bg1"/>
              </a:solidFill>
            </a:endParaRPr>
          </a:p>
          <a:p>
            <a:pPr marL="305435" indent="-305435"/>
            <a:endParaRPr lang="en-US" b="1" u="sng">
              <a:cs typeface="Calibri"/>
            </a:endParaRPr>
          </a:p>
          <a:p>
            <a:pPr marL="305435" indent="-305435"/>
            <a:endParaRPr lang="en-US" sz="2000">
              <a:cs typeface="Calibri"/>
            </a:endParaRPr>
          </a:p>
          <a:p>
            <a:pPr marL="305435" indent="-305435"/>
            <a:r>
              <a:rPr lang="en-US" sz="2400">
                <a:cs typeface="Calibri"/>
              </a:rPr>
              <a:t>In the SCL decoding we use the concept of path metric and decision metric to get the most efficient decoded message sequence(having least error among all).</a:t>
            </a:r>
          </a:p>
          <a:p>
            <a:pPr marL="305435" indent="-305435"/>
            <a:endParaRPr lang="en-US" sz="2400">
              <a:cs typeface="Calibri"/>
            </a:endParaRPr>
          </a:p>
          <a:p>
            <a:pPr marL="305435" indent="-305435"/>
            <a:r>
              <a:rPr lang="en-US" sz="2400">
                <a:cs typeface="Calibri"/>
              </a:rPr>
              <a:t>Decision metric(DM) is calculated on each leaf node when we make decision let us define function L equal to either f or g. so,</a:t>
            </a:r>
          </a:p>
          <a:p>
            <a:pPr marL="305435" indent="-305435"/>
            <a:endParaRPr lang="en-US" sz="2400">
              <a:cs typeface="Calibri"/>
            </a:endParaRPr>
          </a:p>
          <a:p>
            <a:pPr marL="305435" indent="-305435"/>
            <a:r>
              <a:rPr lang="en-US" sz="2400">
                <a:cs typeface="Calibri"/>
              </a:rPr>
              <a:t>if L&gt;=0 =&gt; (û = 0 has DM=0) &amp; (û = 1 has DM=|L|)</a:t>
            </a:r>
          </a:p>
          <a:p>
            <a:pPr marL="305435" indent="-305435"/>
            <a:r>
              <a:rPr lang="en-US" sz="2400">
                <a:cs typeface="Calibri"/>
              </a:rPr>
              <a:t>if  L &lt; 0  =&gt; (û = 1 has DM=0) &amp; (û = 0 has DM=|L|)</a:t>
            </a:r>
          </a:p>
          <a:p>
            <a:pPr marL="305435" indent="-305435"/>
            <a:endParaRPr lang="en-US" sz="2400">
              <a:cs typeface="Calibri"/>
            </a:endParaRPr>
          </a:p>
          <a:p>
            <a:pPr marL="305435" indent="-305435"/>
            <a:r>
              <a:rPr lang="en-US" sz="2400">
                <a:cs typeface="Calibri"/>
              </a:rPr>
              <a:t>Note : if the bit is frozen then also we will take decision but we will always take bit as û=0.</a:t>
            </a:r>
          </a:p>
          <a:p>
            <a:pPr marL="0" indent="0">
              <a:buNone/>
            </a:pPr>
            <a:r>
              <a:rPr lang="en-US">
                <a:cs typeface="Calibri"/>
              </a:rPr>
              <a:t>   </a:t>
            </a:r>
            <a:endParaRPr lang="en-US" sz="2600">
              <a:cs typeface="Calibri"/>
            </a:endParaRPr>
          </a:p>
        </p:txBody>
      </p:sp>
    </p:spTree>
    <p:extLst>
      <p:ext uri="{BB962C8B-B14F-4D97-AF65-F5344CB8AC3E}">
        <p14:creationId xmlns:p14="http://schemas.microsoft.com/office/powerpoint/2010/main" val="739016473"/>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1F443-017D-0D63-030E-5407BBCA8C34}"/>
              </a:ext>
            </a:extLst>
          </p:cNvPr>
          <p:cNvSpPr>
            <a:spLocks noGrp="1"/>
          </p:cNvSpPr>
          <p:nvPr>
            <p:ph idx="4294967295"/>
          </p:nvPr>
        </p:nvSpPr>
        <p:spPr>
          <a:xfrm>
            <a:off x="1509713" y="819150"/>
            <a:ext cx="10682287" cy="5440363"/>
          </a:xfrm>
        </p:spPr>
        <p:txBody>
          <a:bodyPr vert="horz" lIns="91440" tIns="45720" rIns="91440" bIns="45720" rtlCol="0" anchor="t">
            <a:noAutofit/>
          </a:bodyPr>
          <a:lstStyle/>
          <a:p>
            <a:pPr marL="305435" indent="-305435">
              <a:lnSpc>
                <a:spcPct val="150000"/>
              </a:lnSpc>
            </a:pPr>
            <a:r>
              <a:rPr lang="en-US" sz="2800">
                <a:cs typeface="Calibri"/>
              </a:rPr>
              <a:t>Path metric(PM) is the sum of decision metrics(DMs) for a particular path.</a:t>
            </a:r>
            <a:endParaRPr lang="en-US" sz="2800"/>
          </a:p>
          <a:p>
            <a:pPr marL="305435" indent="-305435">
              <a:lnSpc>
                <a:spcPct val="150000"/>
              </a:lnSpc>
            </a:pPr>
            <a:r>
              <a:rPr lang="en-US" sz="2800">
                <a:cs typeface="Calibri"/>
              </a:rPr>
              <a:t>Maximum List size is the maximum number of paths we will take which has less PMs. In short , we will take first m paths which has least PM after sorting the paths according to PMs in increasing order. </a:t>
            </a:r>
          </a:p>
          <a:p>
            <a:pPr marL="305435" indent="-305435">
              <a:lnSpc>
                <a:spcPct val="150000"/>
              </a:lnSpc>
            </a:pPr>
            <a:r>
              <a:rPr lang="en-US" sz="2800">
                <a:cs typeface="Calibri"/>
              </a:rPr>
              <a:t>Here, m= maximum list size.</a:t>
            </a:r>
          </a:p>
          <a:p>
            <a:pPr marL="305435" indent="-305435">
              <a:lnSpc>
                <a:spcPct val="150000"/>
              </a:lnSpc>
            </a:pPr>
            <a:endParaRPr lang="en-US" sz="2800">
              <a:cs typeface="Calibri"/>
            </a:endParaRPr>
          </a:p>
        </p:txBody>
      </p:sp>
    </p:spTree>
    <p:extLst>
      <p:ext uri="{BB962C8B-B14F-4D97-AF65-F5344CB8AC3E}">
        <p14:creationId xmlns:p14="http://schemas.microsoft.com/office/powerpoint/2010/main" val="2500162325"/>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A3E7AC-F303-ED66-ED4A-9F335B6C5596}"/>
              </a:ext>
            </a:extLst>
          </p:cNvPr>
          <p:cNvSpPr/>
          <p:nvPr/>
        </p:nvSpPr>
        <p:spPr>
          <a:xfrm>
            <a:off x="5448079" y="672934"/>
            <a:ext cx="1883558" cy="5761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SC 1 (PM = 0)</a:t>
            </a:r>
            <a:endParaRPr lang="en-US"/>
          </a:p>
        </p:txBody>
      </p:sp>
      <p:cxnSp>
        <p:nvCxnSpPr>
          <p:cNvPr id="7" name="Straight Arrow Connector 6">
            <a:extLst>
              <a:ext uri="{FF2B5EF4-FFF2-40B4-BE49-F238E27FC236}">
                <a16:creationId xmlns:a16="http://schemas.microsoft.com/office/drawing/2014/main" id="{4970FFC8-0687-60CE-CE51-A8508FED168D}"/>
              </a:ext>
            </a:extLst>
          </p:cNvPr>
          <p:cNvCxnSpPr/>
          <p:nvPr/>
        </p:nvCxnSpPr>
        <p:spPr>
          <a:xfrm flipH="1">
            <a:off x="6141963" y="1084943"/>
            <a:ext cx="4837" cy="33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A8E3BA8-E5B9-0901-5291-B12A6D7791C0}"/>
              </a:ext>
            </a:extLst>
          </p:cNvPr>
          <p:cNvCxnSpPr/>
          <p:nvPr/>
        </p:nvCxnSpPr>
        <p:spPr>
          <a:xfrm flipH="1">
            <a:off x="4023028" y="1917246"/>
            <a:ext cx="2121504" cy="33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3751C1E-DAD0-4CAA-0481-93FAE42B6551}"/>
              </a:ext>
            </a:extLst>
          </p:cNvPr>
          <p:cNvGrpSpPr/>
          <p:nvPr/>
        </p:nvGrpSpPr>
        <p:grpSpPr>
          <a:xfrm>
            <a:off x="2742044" y="1427236"/>
            <a:ext cx="6335705" cy="1439335"/>
            <a:chOff x="2742044" y="1427236"/>
            <a:chExt cx="6335705" cy="1439335"/>
          </a:xfrm>
        </p:grpSpPr>
        <p:sp>
          <p:nvSpPr>
            <p:cNvPr id="8" name="Rectangle 7">
              <a:extLst>
                <a:ext uri="{FF2B5EF4-FFF2-40B4-BE49-F238E27FC236}">
                  <a16:creationId xmlns:a16="http://schemas.microsoft.com/office/drawing/2014/main" id="{5A6896F4-DE63-7598-A0F6-AD1B85C12686}"/>
                </a:ext>
              </a:extLst>
            </p:cNvPr>
            <p:cNvSpPr/>
            <p:nvPr/>
          </p:nvSpPr>
          <p:spPr>
            <a:xfrm>
              <a:off x="5808735" y="1427236"/>
              <a:ext cx="677335" cy="568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u</a:t>
              </a:r>
              <a:r>
                <a:rPr lang="en-US" baseline="-25000">
                  <a:cs typeface="Calibri"/>
                </a:rPr>
                <a:t>1</a:t>
              </a:r>
            </a:p>
          </p:txBody>
        </p:sp>
        <p:sp>
          <p:nvSpPr>
            <p:cNvPr id="9" name="Rectangle 8">
              <a:extLst>
                <a:ext uri="{FF2B5EF4-FFF2-40B4-BE49-F238E27FC236}">
                  <a16:creationId xmlns:a16="http://schemas.microsoft.com/office/drawing/2014/main" id="{BFEDDBE8-5938-BA1C-4468-BD865837D548}"/>
                </a:ext>
              </a:extLst>
            </p:cNvPr>
            <p:cNvSpPr/>
            <p:nvPr/>
          </p:nvSpPr>
          <p:spPr>
            <a:xfrm>
              <a:off x="2742044" y="2290398"/>
              <a:ext cx="1796693" cy="5761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SC 1 (DM</a:t>
              </a:r>
              <a:r>
                <a:rPr lang="en-US" baseline="-25000">
                  <a:cs typeface="Calibri"/>
                </a:rPr>
                <a:t>1 </a:t>
              </a:r>
              <a:r>
                <a:rPr lang="en-US">
                  <a:cs typeface="Calibri"/>
                </a:rPr>
                <a:t>(0))</a:t>
              </a:r>
              <a:endParaRPr lang="en-US"/>
            </a:p>
          </p:txBody>
        </p:sp>
        <p:sp>
          <p:nvSpPr>
            <p:cNvPr id="11" name="Rectangle 10">
              <a:extLst>
                <a:ext uri="{FF2B5EF4-FFF2-40B4-BE49-F238E27FC236}">
                  <a16:creationId xmlns:a16="http://schemas.microsoft.com/office/drawing/2014/main" id="{83215602-AD1E-6175-F674-5AA212A751E8}"/>
                </a:ext>
              </a:extLst>
            </p:cNvPr>
            <p:cNvSpPr/>
            <p:nvPr/>
          </p:nvSpPr>
          <p:spPr>
            <a:xfrm>
              <a:off x="7163403" y="2290398"/>
              <a:ext cx="1914346" cy="5761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SC 2 (DM</a:t>
              </a:r>
              <a:r>
                <a:rPr lang="en-US" sz="1200" baseline="-25000">
                  <a:cs typeface="Calibri"/>
                </a:rPr>
                <a:t>1 </a:t>
              </a:r>
              <a:r>
                <a:rPr lang="en-US">
                  <a:cs typeface="Calibri"/>
                </a:rPr>
                <a:t>(1))</a:t>
              </a:r>
              <a:endParaRPr lang="en-US">
                <a:solidFill>
                  <a:srgbClr val="000000"/>
                </a:solidFill>
                <a:cs typeface="Calibri"/>
              </a:endParaRPr>
            </a:p>
          </p:txBody>
        </p:sp>
        <p:cxnSp>
          <p:nvCxnSpPr>
            <p:cNvPr id="12" name="Straight Arrow Connector 11">
              <a:extLst>
                <a:ext uri="{FF2B5EF4-FFF2-40B4-BE49-F238E27FC236}">
                  <a16:creationId xmlns:a16="http://schemas.microsoft.com/office/drawing/2014/main" id="{4493FBC9-2670-5DCD-F117-A3FB67D41A73}"/>
                </a:ext>
              </a:extLst>
            </p:cNvPr>
            <p:cNvCxnSpPr>
              <a:cxnSpLocks/>
            </p:cNvCxnSpPr>
            <p:nvPr/>
          </p:nvCxnSpPr>
          <p:spPr>
            <a:xfrm>
              <a:off x="6495295" y="1929340"/>
              <a:ext cx="1773162" cy="32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A3F8C77-3BA6-A7EC-66B1-97A6F4111B98}"/>
                </a:ext>
              </a:extLst>
            </p:cNvPr>
            <p:cNvSpPr txBox="1"/>
            <p:nvPr/>
          </p:nvSpPr>
          <p:spPr>
            <a:xfrm>
              <a:off x="4689271" y="1725280"/>
              <a:ext cx="2757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a:t>
              </a:r>
            </a:p>
          </p:txBody>
        </p:sp>
        <p:sp>
          <p:nvSpPr>
            <p:cNvPr id="15" name="TextBox 14">
              <a:extLst>
                <a:ext uri="{FF2B5EF4-FFF2-40B4-BE49-F238E27FC236}">
                  <a16:creationId xmlns:a16="http://schemas.microsoft.com/office/drawing/2014/main" id="{B923DD28-0D31-D945-E0D2-ABAD28647DDC}"/>
                </a:ext>
              </a:extLst>
            </p:cNvPr>
            <p:cNvSpPr txBox="1"/>
            <p:nvPr/>
          </p:nvSpPr>
          <p:spPr>
            <a:xfrm>
              <a:off x="7378621" y="1726989"/>
              <a:ext cx="3967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grpSp>
      <p:grpSp>
        <p:nvGrpSpPr>
          <p:cNvPr id="17" name="Group 16">
            <a:extLst>
              <a:ext uri="{FF2B5EF4-FFF2-40B4-BE49-F238E27FC236}">
                <a16:creationId xmlns:a16="http://schemas.microsoft.com/office/drawing/2014/main" id="{292DAB1C-E96D-28DB-CECA-50E55E6318BE}"/>
              </a:ext>
            </a:extLst>
          </p:cNvPr>
          <p:cNvGrpSpPr/>
          <p:nvPr/>
        </p:nvGrpSpPr>
        <p:grpSpPr>
          <a:xfrm>
            <a:off x="5856017" y="3217332"/>
            <a:ext cx="4754527" cy="1487715"/>
            <a:chOff x="3509542" y="1378856"/>
            <a:chExt cx="4754527" cy="1487715"/>
          </a:xfrm>
        </p:grpSpPr>
        <p:sp>
          <p:nvSpPr>
            <p:cNvPr id="18" name="Rectangle 17">
              <a:extLst>
                <a:ext uri="{FF2B5EF4-FFF2-40B4-BE49-F238E27FC236}">
                  <a16:creationId xmlns:a16="http://schemas.microsoft.com/office/drawing/2014/main" id="{7B7CC7D8-C51E-3EF8-F9BF-12A985663FC8}"/>
                </a:ext>
              </a:extLst>
            </p:cNvPr>
            <p:cNvSpPr/>
            <p:nvPr/>
          </p:nvSpPr>
          <p:spPr>
            <a:xfrm>
              <a:off x="5349116" y="1378856"/>
              <a:ext cx="713621" cy="653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u</a:t>
              </a:r>
              <a:r>
                <a:rPr lang="en-US" baseline="-25000">
                  <a:cs typeface="Calibri"/>
                </a:rPr>
                <a:t>2</a:t>
              </a:r>
            </a:p>
          </p:txBody>
        </p:sp>
        <p:sp>
          <p:nvSpPr>
            <p:cNvPr id="19" name="Rectangle 18">
              <a:extLst>
                <a:ext uri="{FF2B5EF4-FFF2-40B4-BE49-F238E27FC236}">
                  <a16:creationId xmlns:a16="http://schemas.microsoft.com/office/drawing/2014/main" id="{5487FEC9-987D-22C0-53F6-947AD629C6B1}"/>
                </a:ext>
              </a:extLst>
            </p:cNvPr>
            <p:cNvSpPr/>
            <p:nvPr/>
          </p:nvSpPr>
          <p:spPr>
            <a:xfrm>
              <a:off x="3509542" y="2218927"/>
              <a:ext cx="2339879" cy="6476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SC 3</a:t>
              </a:r>
            </a:p>
            <a:p>
              <a:pPr algn="ctr"/>
              <a:r>
                <a:rPr lang="en-US">
                  <a:cs typeface="Calibri"/>
                </a:rPr>
                <a:t>(DM</a:t>
              </a:r>
              <a:r>
                <a:rPr lang="en-US" baseline="-25000">
                  <a:cs typeface="Calibri"/>
                </a:rPr>
                <a:t>1 </a:t>
              </a:r>
              <a:r>
                <a:rPr lang="en-US">
                  <a:cs typeface="Calibri"/>
                </a:rPr>
                <a:t>(1)</a:t>
              </a:r>
              <a:r>
                <a:rPr lang="en-US" baseline="-25000">
                  <a:cs typeface="Calibri"/>
                </a:rPr>
                <a:t> </a:t>
              </a:r>
              <a:r>
                <a:rPr lang="en-US">
                  <a:cs typeface="Calibri"/>
                </a:rPr>
                <a:t>+ DM</a:t>
              </a:r>
              <a:r>
                <a:rPr lang="en-US" baseline="-25000">
                  <a:cs typeface="Calibri"/>
                </a:rPr>
                <a:t>22</a:t>
              </a:r>
              <a:r>
                <a:rPr lang="en-US">
                  <a:cs typeface="Calibri"/>
                </a:rPr>
                <a:t>(0))</a:t>
              </a:r>
            </a:p>
          </p:txBody>
        </p:sp>
        <p:sp>
          <p:nvSpPr>
            <p:cNvPr id="20" name="Rectangle 19">
              <a:extLst>
                <a:ext uri="{FF2B5EF4-FFF2-40B4-BE49-F238E27FC236}">
                  <a16:creationId xmlns:a16="http://schemas.microsoft.com/office/drawing/2014/main" id="{B267C208-C901-C1FE-A8F3-948546BAD322}"/>
                </a:ext>
              </a:extLst>
            </p:cNvPr>
            <p:cNvSpPr/>
            <p:nvPr/>
          </p:nvSpPr>
          <p:spPr>
            <a:xfrm>
              <a:off x="6014356" y="2213427"/>
              <a:ext cx="2249713" cy="653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SC 4</a:t>
              </a:r>
              <a:endParaRPr lang="en-US">
                <a:solidFill>
                  <a:srgbClr val="000000"/>
                </a:solidFill>
                <a:cs typeface="Calibri"/>
              </a:endParaRPr>
            </a:p>
            <a:p>
              <a:pPr algn="ctr"/>
              <a:r>
                <a:rPr lang="en-US">
                  <a:cs typeface="Calibri"/>
                </a:rPr>
                <a:t>(DM</a:t>
              </a:r>
              <a:r>
                <a:rPr lang="en-US" baseline="-25000">
                  <a:cs typeface="Calibri"/>
                </a:rPr>
                <a:t>1</a:t>
              </a:r>
              <a:r>
                <a:rPr lang="en-US" sz="1200" baseline="-25000">
                  <a:cs typeface="Calibri"/>
                </a:rPr>
                <a:t> </a:t>
              </a:r>
              <a:r>
                <a:rPr lang="en-US">
                  <a:cs typeface="Calibri"/>
                </a:rPr>
                <a:t>(1)</a:t>
              </a:r>
              <a:r>
                <a:rPr lang="en-US" sz="1200" baseline="-25000">
                  <a:cs typeface="Calibri"/>
                </a:rPr>
                <a:t> </a:t>
              </a:r>
              <a:r>
                <a:rPr lang="en-US">
                  <a:cs typeface="Calibri"/>
                </a:rPr>
                <a:t>+ DM</a:t>
              </a:r>
              <a:r>
                <a:rPr lang="en-US" baseline="-25000">
                  <a:cs typeface="Calibri"/>
                </a:rPr>
                <a:t>22</a:t>
              </a:r>
              <a:r>
                <a:rPr lang="en-US">
                  <a:cs typeface="Calibri"/>
                </a:rPr>
                <a:t>(1))</a:t>
              </a:r>
              <a:endParaRPr lang="en-US">
                <a:solidFill>
                  <a:srgbClr val="000000"/>
                </a:solidFill>
                <a:cs typeface="Calibri"/>
              </a:endParaRPr>
            </a:p>
          </p:txBody>
        </p:sp>
        <p:cxnSp>
          <p:nvCxnSpPr>
            <p:cNvPr id="21" name="Straight Arrow Connector 20">
              <a:extLst>
                <a:ext uri="{FF2B5EF4-FFF2-40B4-BE49-F238E27FC236}">
                  <a16:creationId xmlns:a16="http://schemas.microsoft.com/office/drawing/2014/main" id="{2D57E2D6-2CA8-6B80-D860-46F0FB9E8E4B}"/>
                </a:ext>
              </a:extLst>
            </p:cNvPr>
            <p:cNvCxnSpPr>
              <a:cxnSpLocks/>
            </p:cNvCxnSpPr>
            <p:nvPr/>
          </p:nvCxnSpPr>
          <p:spPr>
            <a:xfrm>
              <a:off x="6084057" y="1893054"/>
              <a:ext cx="1277258" cy="27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B0D25-25C5-306E-DE0E-F242BE6665E5}"/>
                </a:ext>
              </a:extLst>
            </p:cNvPr>
            <p:cNvSpPr txBox="1"/>
            <p:nvPr/>
          </p:nvSpPr>
          <p:spPr>
            <a:xfrm>
              <a:off x="4689271" y="1725280"/>
              <a:ext cx="2757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a:t>
              </a:r>
            </a:p>
          </p:txBody>
        </p:sp>
        <p:sp>
          <p:nvSpPr>
            <p:cNvPr id="23" name="TextBox 22">
              <a:extLst>
                <a:ext uri="{FF2B5EF4-FFF2-40B4-BE49-F238E27FC236}">
                  <a16:creationId xmlns:a16="http://schemas.microsoft.com/office/drawing/2014/main" id="{61B82597-4858-22DF-7B30-A02382CC32F1}"/>
                </a:ext>
              </a:extLst>
            </p:cNvPr>
            <p:cNvSpPr txBox="1"/>
            <p:nvPr/>
          </p:nvSpPr>
          <p:spPr>
            <a:xfrm>
              <a:off x="6580335" y="1642322"/>
              <a:ext cx="3967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grpSp>
      <p:cxnSp>
        <p:nvCxnSpPr>
          <p:cNvPr id="24" name="Straight Arrow Connector 23">
            <a:extLst>
              <a:ext uri="{FF2B5EF4-FFF2-40B4-BE49-F238E27FC236}">
                <a16:creationId xmlns:a16="http://schemas.microsoft.com/office/drawing/2014/main" id="{A311CBF9-629D-84C7-D72D-2A77BCAB4BFF}"/>
              </a:ext>
            </a:extLst>
          </p:cNvPr>
          <p:cNvCxnSpPr>
            <a:cxnSpLocks/>
          </p:cNvCxnSpPr>
          <p:nvPr/>
        </p:nvCxnSpPr>
        <p:spPr>
          <a:xfrm flipH="1">
            <a:off x="1821693" y="3695245"/>
            <a:ext cx="1214362" cy="50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BFEA28B-923A-74E5-FF82-B5EC8712B90A}"/>
              </a:ext>
            </a:extLst>
          </p:cNvPr>
          <p:cNvCxnSpPr>
            <a:cxnSpLocks/>
          </p:cNvCxnSpPr>
          <p:nvPr/>
        </p:nvCxnSpPr>
        <p:spPr>
          <a:xfrm flipH="1">
            <a:off x="3517296" y="2862942"/>
            <a:ext cx="4837" cy="33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B85528-D4A9-D572-97E9-A2CB982CF05E}"/>
              </a:ext>
            </a:extLst>
          </p:cNvPr>
          <p:cNvCxnSpPr>
            <a:cxnSpLocks/>
          </p:cNvCxnSpPr>
          <p:nvPr/>
        </p:nvCxnSpPr>
        <p:spPr>
          <a:xfrm flipH="1">
            <a:off x="6432248" y="1375228"/>
            <a:ext cx="4837" cy="33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657E5C8-8808-6009-EDA4-A50BC8A06B9A}"/>
              </a:ext>
            </a:extLst>
          </p:cNvPr>
          <p:cNvGrpSpPr/>
          <p:nvPr/>
        </p:nvGrpSpPr>
        <p:grpSpPr>
          <a:xfrm>
            <a:off x="847489" y="3241520"/>
            <a:ext cx="4779818" cy="1572382"/>
            <a:chOff x="2976252" y="1427236"/>
            <a:chExt cx="4779818" cy="1572382"/>
          </a:xfrm>
        </p:grpSpPr>
        <p:sp>
          <p:nvSpPr>
            <p:cNvPr id="28" name="Rectangle 27">
              <a:extLst>
                <a:ext uri="{FF2B5EF4-FFF2-40B4-BE49-F238E27FC236}">
                  <a16:creationId xmlns:a16="http://schemas.microsoft.com/office/drawing/2014/main" id="{C08E0C5B-D16A-0AF5-9614-0B7962EA2BF4}"/>
                </a:ext>
              </a:extLst>
            </p:cNvPr>
            <p:cNvSpPr/>
            <p:nvPr/>
          </p:nvSpPr>
          <p:spPr>
            <a:xfrm>
              <a:off x="5179783" y="1427236"/>
              <a:ext cx="991811" cy="653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u</a:t>
              </a:r>
              <a:r>
                <a:rPr lang="en-US" baseline="-25000">
                  <a:cs typeface="Calibri"/>
                </a:rPr>
                <a:t>2</a:t>
              </a:r>
            </a:p>
          </p:txBody>
        </p:sp>
        <p:sp>
          <p:nvSpPr>
            <p:cNvPr id="29" name="Rectangle 28">
              <a:extLst>
                <a:ext uri="{FF2B5EF4-FFF2-40B4-BE49-F238E27FC236}">
                  <a16:creationId xmlns:a16="http://schemas.microsoft.com/office/drawing/2014/main" id="{20CF5C14-D7AB-FC2B-0312-8B5CBDB96D9A}"/>
                </a:ext>
              </a:extLst>
            </p:cNvPr>
            <p:cNvSpPr/>
            <p:nvPr/>
          </p:nvSpPr>
          <p:spPr>
            <a:xfrm>
              <a:off x="2976252" y="2419046"/>
              <a:ext cx="2203531" cy="5761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SC 1 </a:t>
              </a:r>
            </a:p>
            <a:p>
              <a:pPr algn="ctr"/>
              <a:r>
                <a:rPr lang="en-US">
                  <a:cs typeface="Calibri"/>
                </a:rPr>
                <a:t>(DM</a:t>
              </a:r>
              <a:r>
                <a:rPr lang="en-US" baseline="-25000">
                  <a:cs typeface="Calibri"/>
                </a:rPr>
                <a:t>1</a:t>
              </a:r>
              <a:r>
                <a:rPr lang="en-US">
                  <a:cs typeface="Calibri"/>
                </a:rPr>
                <a:t>(0) +DM</a:t>
              </a:r>
              <a:r>
                <a:rPr lang="en-US" baseline="-25000">
                  <a:cs typeface="Calibri"/>
                </a:rPr>
                <a:t>1 2</a:t>
              </a:r>
              <a:r>
                <a:rPr lang="en-US">
                  <a:cs typeface="Calibri"/>
                </a:rPr>
                <a:t>(0))</a:t>
              </a:r>
            </a:p>
          </p:txBody>
        </p:sp>
        <p:sp>
          <p:nvSpPr>
            <p:cNvPr id="30" name="Rectangle 29">
              <a:extLst>
                <a:ext uri="{FF2B5EF4-FFF2-40B4-BE49-F238E27FC236}">
                  <a16:creationId xmlns:a16="http://schemas.microsoft.com/office/drawing/2014/main" id="{43A7DFFB-1186-EC64-7240-5F48410EE315}"/>
                </a:ext>
              </a:extLst>
            </p:cNvPr>
            <p:cNvSpPr/>
            <p:nvPr/>
          </p:nvSpPr>
          <p:spPr>
            <a:xfrm>
              <a:off x="5559137" y="2372863"/>
              <a:ext cx="2196933" cy="6267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SC 2 </a:t>
              </a:r>
            </a:p>
            <a:p>
              <a:pPr algn="ctr"/>
              <a:r>
                <a:rPr lang="en-US">
                  <a:solidFill>
                    <a:srgbClr val="FFFFFF"/>
                  </a:solidFill>
                  <a:cs typeface="Calibri"/>
                </a:rPr>
                <a:t>(DM</a:t>
              </a:r>
              <a:r>
                <a:rPr lang="en-US" baseline="-25000">
                  <a:solidFill>
                    <a:srgbClr val="FFFFFF"/>
                  </a:solidFill>
                  <a:cs typeface="Calibri"/>
                </a:rPr>
                <a:t>1</a:t>
              </a:r>
              <a:r>
                <a:rPr lang="en-US">
                  <a:solidFill>
                    <a:srgbClr val="FFFFFF"/>
                  </a:solidFill>
                  <a:cs typeface="Calibri"/>
                </a:rPr>
                <a:t>(0) +DM</a:t>
              </a:r>
              <a:r>
                <a:rPr lang="en-US" baseline="-25000">
                  <a:solidFill>
                    <a:srgbClr val="FFFFFF"/>
                  </a:solidFill>
                  <a:cs typeface="Calibri"/>
                </a:rPr>
                <a:t>12</a:t>
              </a:r>
              <a:r>
                <a:rPr lang="en-US">
                  <a:solidFill>
                    <a:srgbClr val="FFFFFF"/>
                  </a:solidFill>
                  <a:cs typeface="Calibri"/>
                </a:rPr>
                <a:t>(1))</a:t>
              </a:r>
              <a:endParaRPr lang="en-US"/>
            </a:p>
          </p:txBody>
        </p:sp>
        <p:cxnSp>
          <p:nvCxnSpPr>
            <p:cNvPr id="31" name="Straight Arrow Connector 30">
              <a:extLst>
                <a:ext uri="{FF2B5EF4-FFF2-40B4-BE49-F238E27FC236}">
                  <a16:creationId xmlns:a16="http://schemas.microsoft.com/office/drawing/2014/main" id="{D61C2F90-56BB-EFCE-F3DA-5DF0EFCF7B4C}"/>
                </a:ext>
              </a:extLst>
            </p:cNvPr>
            <p:cNvCxnSpPr>
              <a:cxnSpLocks/>
            </p:cNvCxnSpPr>
            <p:nvPr/>
          </p:nvCxnSpPr>
          <p:spPr>
            <a:xfrm>
              <a:off x="6192913" y="1880958"/>
              <a:ext cx="1204686" cy="35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2B8C1E1-9FB4-C832-5088-F6432621A3DC}"/>
                </a:ext>
              </a:extLst>
            </p:cNvPr>
            <p:cNvSpPr txBox="1"/>
            <p:nvPr/>
          </p:nvSpPr>
          <p:spPr>
            <a:xfrm>
              <a:off x="4290128" y="1809947"/>
              <a:ext cx="2757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a:t>
              </a:r>
            </a:p>
          </p:txBody>
        </p:sp>
        <p:sp>
          <p:nvSpPr>
            <p:cNvPr id="33" name="TextBox 32">
              <a:extLst>
                <a:ext uri="{FF2B5EF4-FFF2-40B4-BE49-F238E27FC236}">
                  <a16:creationId xmlns:a16="http://schemas.microsoft.com/office/drawing/2014/main" id="{57DFDEDE-1408-8936-9B0F-7BD615BAE6EC}"/>
                </a:ext>
              </a:extLst>
            </p:cNvPr>
            <p:cNvSpPr txBox="1"/>
            <p:nvPr/>
          </p:nvSpPr>
          <p:spPr>
            <a:xfrm>
              <a:off x="6665002" y="1763275"/>
              <a:ext cx="3967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grpSp>
      <p:cxnSp>
        <p:nvCxnSpPr>
          <p:cNvPr id="34" name="Straight Arrow Connector 33">
            <a:extLst>
              <a:ext uri="{FF2B5EF4-FFF2-40B4-BE49-F238E27FC236}">
                <a16:creationId xmlns:a16="http://schemas.microsoft.com/office/drawing/2014/main" id="{B5EBC5C6-8AB4-ED72-0F69-D98BA05369EF}"/>
              </a:ext>
            </a:extLst>
          </p:cNvPr>
          <p:cNvCxnSpPr>
            <a:cxnSpLocks/>
          </p:cNvCxnSpPr>
          <p:nvPr/>
        </p:nvCxnSpPr>
        <p:spPr>
          <a:xfrm flipH="1">
            <a:off x="6478359" y="3695245"/>
            <a:ext cx="1710268" cy="29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8EAF39F-0CC3-CCC0-319F-8A0FE99B52EB}"/>
              </a:ext>
            </a:extLst>
          </p:cNvPr>
          <p:cNvCxnSpPr>
            <a:cxnSpLocks/>
          </p:cNvCxnSpPr>
          <p:nvPr/>
        </p:nvCxnSpPr>
        <p:spPr>
          <a:xfrm flipH="1">
            <a:off x="8149771" y="2862941"/>
            <a:ext cx="4837" cy="33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6CBE962-5ABA-32F1-215E-B6908390D48E}"/>
              </a:ext>
            </a:extLst>
          </p:cNvPr>
          <p:cNvSpPr txBox="1"/>
          <p:nvPr/>
        </p:nvSpPr>
        <p:spPr>
          <a:xfrm>
            <a:off x="843356" y="5647736"/>
            <a:ext cx="8615306"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b="1">
                <a:cs typeface="Calibri"/>
              </a:rPr>
              <a:t>These process continues for log(N) depth of the tree. </a:t>
            </a:r>
          </a:p>
        </p:txBody>
      </p:sp>
    </p:spTree>
    <p:extLst>
      <p:ext uri="{BB962C8B-B14F-4D97-AF65-F5344CB8AC3E}">
        <p14:creationId xmlns:p14="http://schemas.microsoft.com/office/powerpoint/2010/main" val="4037533871"/>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652E-3C65-20A3-8774-F975842C45DE}"/>
              </a:ext>
            </a:extLst>
          </p:cNvPr>
          <p:cNvSpPr>
            <a:spLocks noGrp="1"/>
          </p:cNvSpPr>
          <p:nvPr>
            <p:ph type="title"/>
          </p:nvPr>
        </p:nvSpPr>
        <p:spPr>
          <a:xfrm>
            <a:off x="838200" y="365125"/>
            <a:ext cx="10515600" cy="1225502"/>
          </a:xfrm>
        </p:spPr>
        <p:txBody>
          <a:bodyPr/>
          <a:lstStyle/>
          <a:p>
            <a:pPr algn="ctr"/>
            <a:r>
              <a:rPr lang="en-US" sz="3600" b="1">
                <a:cs typeface="Calibri Light"/>
              </a:rPr>
              <a:t>Cyclic Redundancy Checks(CRC)</a:t>
            </a:r>
            <a:endParaRPr lang="en-US" sz="3600" b="1"/>
          </a:p>
        </p:txBody>
      </p:sp>
      <p:sp>
        <p:nvSpPr>
          <p:cNvPr id="3" name="Content Placeholder 2">
            <a:extLst>
              <a:ext uri="{FF2B5EF4-FFF2-40B4-BE49-F238E27FC236}">
                <a16:creationId xmlns:a16="http://schemas.microsoft.com/office/drawing/2014/main" id="{86B7C941-B9EC-110B-F45E-4930CCB2C858}"/>
              </a:ext>
            </a:extLst>
          </p:cNvPr>
          <p:cNvSpPr>
            <a:spLocks noGrp="1"/>
          </p:cNvSpPr>
          <p:nvPr>
            <p:ph idx="1"/>
          </p:nvPr>
        </p:nvSpPr>
        <p:spPr>
          <a:xfrm>
            <a:off x="838200" y="2290741"/>
            <a:ext cx="10515600" cy="3886222"/>
          </a:xfrm>
        </p:spPr>
        <p:txBody>
          <a:bodyPr vert="horz" lIns="91440" tIns="45720" rIns="91440" bIns="45720" rtlCol="0" anchor="t">
            <a:noAutofit/>
          </a:bodyPr>
          <a:lstStyle/>
          <a:p>
            <a:pPr>
              <a:lnSpc>
                <a:spcPct val="150000"/>
              </a:lnSpc>
            </a:pPr>
            <a:r>
              <a:rPr lang="en-US" sz="2000">
                <a:cs typeface="Calibri"/>
              </a:rPr>
              <a:t>CRCs are basically used for error detection in physical layer.</a:t>
            </a:r>
            <a:endParaRPr lang="en-US" sz="2000"/>
          </a:p>
          <a:p>
            <a:pPr>
              <a:lnSpc>
                <a:spcPct val="150000"/>
              </a:lnSpc>
            </a:pPr>
            <a:r>
              <a:rPr lang="en-US" sz="2000">
                <a:cs typeface="Calibri"/>
              </a:rPr>
              <a:t>In real life implementations it adds some extra complexity but it plays a great role in improving the performance and efficiency.</a:t>
            </a:r>
          </a:p>
          <a:p>
            <a:pPr>
              <a:lnSpc>
                <a:spcPct val="150000"/>
              </a:lnSpc>
            </a:pPr>
            <a:r>
              <a:rPr lang="en-US" sz="2000">
                <a:cs typeface="Calibri"/>
              </a:rPr>
              <a:t>Some of the examples for standard CRCs are as follows: CRC-8,CRC-12,CRC-16 etc...</a:t>
            </a:r>
          </a:p>
          <a:p>
            <a:pPr>
              <a:lnSpc>
                <a:spcPct val="150000"/>
              </a:lnSpc>
            </a:pPr>
            <a:r>
              <a:rPr lang="en-US" sz="2000">
                <a:cs typeface="Calibri"/>
              </a:rPr>
              <a:t>For  CRC-12 the equation is as follows:</a:t>
            </a:r>
            <a:r>
              <a:rPr lang="en-US" sz="2000">
                <a:ea typeface="+mn-lt"/>
                <a:cs typeface="+mn-lt"/>
              </a:rPr>
              <a:t> G(x) = x</a:t>
            </a:r>
            <a:r>
              <a:rPr lang="en-US" sz="2000" baseline="30000">
                <a:ea typeface="+mn-lt"/>
                <a:cs typeface="+mn-lt"/>
              </a:rPr>
              <a:t>12</a:t>
            </a:r>
            <a:r>
              <a:rPr lang="en-US" sz="2000">
                <a:ea typeface="+mn-lt"/>
                <a:cs typeface="+mn-lt"/>
              </a:rPr>
              <a:t> + x</a:t>
            </a:r>
            <a:r>
              <a:rPr lang="en-US" sz="2000" baseline="30000">
                <a:ea typeface="+mn-lt"/>
                <a:cs typeface="+mn-lt"/>
              </a:rPr>
              <a:t>11</a:t>
            </a:r>
            <a:r>
              <a:rPr lang="en-US" sz="2000">
                <a:ea typeface="+mn-lt"/>
                <a:cs typeface="+mn-lt"/>
              </a:rPr>
              <a:t> + x</a:t>
            </a:r>
            <a:r>
              <a:rPr lang="en-US" sz="2000" baseline="30000">
                <a:ea typeface="+mn-lt"/>
                <a:cs typeface="+mn-lt"/>
              </a:rPr>
              <a:t>3</a:t>
            </a:r>
            <a:r>
              <a:rPr lang="en-US" sz="2000">
                <a:ea typeface="+mn-lt"/>
                <a:cs typeface="+mn-lt"/>
              </a:rPr>
              <a:t> + x</a:t>
            </a:r>
            <a:r>
              <a:rPr lang="en-US" sz="2000" baseline="30000">
                <a:ea typeface="+mn-lt"/>
                <a:cs typeface="+mn-lt"/>
              </a:rPr>
              <a:t>2</a:t>
            </a:r>
            <a:r>
              <a:rPr lang="en-US" sz="2000">
                <a:ea typeface="+mn-lt"/>
                <a:cs typeface="+mn-lt"/>
              </a:rPr>
              <a:t> + x</a:t>
            </a:r>
            <a:r>
              <a:rPr lang="en-US" sz="2000" baseline="30000">
                <a:ea typeface="+mn-lt"/>
                <a:cs typeface="+mn-lt"/>
              </a:rPr>
              <a:t>1</a:t>
            </a:r>
            <a:r>
              <a:rPr lang="en-US" sz="2000">
                <a:ea typeface="+mn-lt"/>
                <a:cs typeface="+mn-lt"/>
              </a:rPr>
              <a:t> +1.</a:t>
            </a:r>
          </a:p>
          <a:p>
            <a:pPr>
              <a:lnSpc>
                <a:spcPct val="150000"/>
              </a:lnSpc>
            </a:pPr>
            <a:r>
              <a:rPr lang="en-US" sz="2000">
                <a:ea typeface="+mn-lt"/>
                <a:cs typeface="+mn-lt"/>
              </a:rPr>
              <a:t>The block diagram for SCL decoding using CRCs is given in the next slide.</a:t>
            </a:r>
          </a:p>
          <a:p>
            <a:endParaRPr lang="en-US">
              <a:ea typeface="+mn-lt"/>
              <a:cs typeface="+mn-lt"/>
            </a:endParaRPr>
          </a:p>
        </p:txBody>
      </p:sp>
    </p:spTree>
    <p:extLst>
      <p:ext uri="{BB962C8B-B14F-4D97-AF65-F5344CB8AC3E}">
        <p14:creationId xmlns:p14="http://schemas.microsoft.com/office/powerpoint/2010/main" val="890697292"/>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computer code&#10;&#10;Description automatically generated">
            <a:extLst>
              <a:ext uri="{FF2B5EF4-FFF2-40B4-BE49-F238E27FC236}">
                <a16:creationId xmlns:a16="http://schemas.microsoft.com/office/drawing/2014/main" id="{3CEF1AB8-8531-70C2-7723-ECAF27976CA9}"/>
              </a:ext>
            </a:extLst>
          </p:cNvPr>
          <p:cNvPicPr>
            <a:picLocks noGrp="1" noChangeAspect="1"/>
          </p:cNvPicPr>
          <p:nvPr>
            <p:ph idx="1"/>
          </p:nvPr>
        </p:nvPicPr>
        <p:blipFill>
          <a:blip r:embed="rId2"/>
          <a:stretch>
            <a:fillRect/>
          </a:stretch>
        </p:blipFill>
        <p:spPr>
          <a:xfrm>
            <a:off x="714935" y="2680181"/>
            <a:ext cx="10507904" cy="2707716"/>
          </a:xfrm>
        </p:spPr>
      </p:pic>
      <p:sp>
        <p:nvSpPr>
          <p:cNvPr id="3" name="TextBox 2">
            <a:extLst>
              <a:ext uri="{FF2B5EF4-FFF2-40B4-BE49-F238E27FC236}">
                <a16:creationId xmlns:a16="http://schemas.microsoft.com/office/drawing/2014/main" id="{32FFB73F-3CDC-EAA2-B092-E023A87ED183}"/>
              </a:ext>
            </a:extLst>
          </p:cNvPr>
          <p:cNvSpPr txBox="1"/>
          <p:nvPr/>
        </p:nvSpPr>
        <p:spPr>
          <a:xfrm>
            <a:off x="185278" y="1128705"/>
            <a:ext cx="118113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chemeClr val="bg1"/>
                </a:solidFill>
                <a:cs typeface="Calibri"/>
              </a:rPr>
              <a:t>Block Diagram of SCL decoding algorithm using CRCs bits</a:t>
            </a:r>
            <a:endParaRPr lang="en-US" sz="3200" b="1">
              <a:solidFill>
                <a:schemeClr val="bg1"/>
              </a:solidFill>
            </a:endParaRPr>
          </a:p>
        </p:txBody>
      </p:sp>
    </p:spTree>
    <p:extLst>
      <p:ext uri="{BB962C8B-B14F-4D97-AF65-F5344CB8AC3E}">
        <p14:creationId xmlns:p14="http://schemas.microsoft.com/office/powerpoint/2010/main" val="99015704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B241E-2F05-6A22-39AD-11BE0E8D61AA}"/>
              </a:ext>
            </a:extLst>
          </p:cNvPr>
          <p:cNvSpPr>
            <a:spLocks noGrp="1"/>
          </p:cNvSpPr>
          <p:nvPr>
            <p:ph idx="1"/>
          </p:nvPr>
        </p:nvSpPr>
        <p:spPr>
          <a:xfrm>
            <a:off x="838200" y="876700"/>
            <a:ext cx="10515600" cy="5284871"/>
          </a:xfrm>
        </p:spPr>
        <p:txBody>
          <a:bodyPr vert="horz" lIns="91440" tIns="45720" rIns="91440" bIns="45720" rtlCol="0" anchor="t">
            <a:normAutofit/>
          </a:bodyPr>
          <a:lstStyle/>
          <a:p>
            <a:pPr marL="0" indent="0" algn="ctr">
              <a:buNone/>
            </a:pPr>
            <a:r>
              <a:rPr lang="en-US" sz="4400" b="1">
                <a:solidFill>
                  <a:schemeClr val="bg1"/>
                </a:solidFill>
                <a:cs typeface="Calibri"/>
              </a:rPr>
              <a:t>Algorithm for SCL using CRCs:</a:t>
            </a:r>
            <a:endParaRPr lang="en-US" sz="4400">
              <a:solidFill>
                <a:schemeClr val="bg1"/>
              </a:solidFill>
            </a:endParaRPr>
          </a:p>
          <a:p>
            <a:pPr marL="305435" indent="-305435">
              <a:lnSpc>
                <a:spcPct val="150000"/>
              </a:lnSpc>
            </a:pPr>
            <a:endParaRPr lang="en-US">
              <a:cs typeface="Calibri"/>
            </a:endParaRPr>
          </a:p>
          <a:p>
            <a:pPr marL="305435" indent="-305435">
              <a:lnSpc>
                <a:spcPct val="150000"/>
              </a:lnSpc>
            </a:pPr>
            <a:r>
              <a:rPr lang="en-US" sz="2000">
                <a:cs typeface="Calibri"/>
              </a:rPr>
              <a:t>Step 1: add CRC bits to the message bits. Let us say there are m message bits and L CRC bits. So it will become K = (</a:t>
            </a:r>
            <a:r>
              <a:rPr lang="en-US" sz="2000" err="1">
                <a:cs typeface="Calibri"/>
              </a:rPr>
              <a:t>m+L</a:t>
            </a:r>
            <a:r>
              <a:rPr lang="en-US" sz="2000">
                <a:cs typeface="Calibri"/>
              </a:rPr>
              <a:t>) bits.</a:t>
            </a:r>
            <a:endParaRPr lang="en-US" sz="2000"/>
          </a:p>
          <a:p>
            <a:pPr marL="305435" indent="-305435">
              <a:lnSpc>
                <a:spcPct val="150000"/>
              </a:lnSpc>
            </a:pPr>
            <a:r>
              <a:rPr lang="en-US" sz="2000">
                <a:cs typeface="Calibri"/>
              </a:rPr>
              <a:t>Step 2: the K bits message will now be transmitted to encoder and then all the steps will be same as in normal SCL decoder.</a:t>
            </a:r>
          </a:p>
          <a:p>
            <a:pPr marL="305435" indent="-305435">
              <a:lnSpc>
                <a:spcPct val="150000"/>
              </a:lnSpc>
            </a:pPr>
            <a:r>
              <a:rPr lang="en-US" sz="2000">
                <a:cs typeface="Calibri"/>
              </a:rPr>
              <a:t>Step 3: at last step when we'll have M codewords given by the List decoder then we will check for CRC to get our final estimated message.</a:t>
            </a:r>
          </a:p>
          <a:p>
            <a:pPr marL="305435" indent="-305435">
              <a:lnSpc>
                <a:spcPct val="150000"/>
              </a:lnSpc>
            </a:pPr>
            <a:r>
              <a:rPr lang="en-US" sz="2000">
                <a:cs typeface="Calibri"/>
              </a:rPr>
              <a:t>All steps are shown on the block diagram on previous page.</a:t>
            </a:r>
          </a:p>
        </p:txBody>
      </p:sp>
    </p:spTree>
    <p:extLst>
      <p:ext uri="{BB962C8B-B14F-4D97-AF65-F5344CB8AC3E}">
        <p14:creationId xmlns:p14="http://schemas.microsoft.com/office/powerpoint/2010/main" val="2783967925"/>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7DC1-8F27-CEA5-D7FA-D7B81832FED9}"/>
              </a:ext>
            </a:extLst>
          </p:cNvPr>
          <p:cNvSpPr>
            <a:spLocks noGrp="1"/>
          </p:cNvSpPr>
          <p:nvPr>
            <p:ph type="title"/>
          </p:nvPr>
        </p:nvSpPr>
        <p:spPr>
          <a:xfrm>
            <a:off x="817257" y="889874"/>
            <a:ext cx="10526258" cy="1110755"/>
          </a:xfrm>
        </p:spPr>
        <p:txBody>
          <a:bodyPr>
            <a:normAutofit fontScale="90000"/>
          </a:bodyPr>
          <a:lstStyle/>
          <a:p>
            <a:pPr algn="ctr"/>
            <a:br>
              <a:rPr lang="en-US" b="1">
                <a:cs typeface="Calibri Light"/>
              </a:rPr>
            </a:br>
            <a:r>
              <a:rPr lang="en-US" sz="4400" b="1">
                <a:ea typeface="+mj-lt"/>
                <a:cs typeface="+mj-lt"/>
              </a:rPr>
              <a:t>Why do we need Polar Codes?</a:t>
            </a:r>
            <a:endParaRPr lang="en-US" sz="4400" b="1">
              <a:cs typeface="Calibri Light" panose="020F0302020204030204"/>
            </a:endParaRPr>
          </a:p>
          <a:p>
            <a:endParaRPr lang="en-US" b="1">
              <a:cs typeface="Calibri Light" panose="020F0302020204030204"/>
            </a:endParaRPr>
          </a:p>
        </p:txBody>
      </p:sp>
      <p:sp>
        <p:nvSpPr>
          <p:cNvPr id="3" name="Content Placeholder 2">
            <a:extLst>
              <a:ext uri="{FF2B5EF4-FFF2-40B4-BE49-F238E27FC236}">
                <a16:creationId xmlns:a16="http://schemas.microsoft.com/office/drawing/2014/main" id="{6B8A8BA1-3012-7E2C-7324-64F903F3797C}"/>
              </a:ext>
            </a:extLst>
          </p:cNvPr>
          <p:cNvSpPr>
            <a:spLocks noGrp="1"/>
          </p:cNvSpPr>
          <p:nvPr>
            <p:ph idx="1"/>
          </p:nvPr>
        </p:nvSpPr>
        <p:spPr>
          <a:xfrm>
            <a:off x="818712" y="2630226"/>
            <a:ext cx="10508393" cy="3228572"/>
          </a:xfrm>
        </p:spPr>
        <p:txBody>
          <a:bodyPr vert="horz" lIns="91440" tIns="45720" rIns="91440" bIns="45720" rtlCol="0" anchor="t">
            <a:normAutofit/>
          </a:bodyPr>
          <a:lstStyle/>
          <a:p>
            <a:r>
              <a:rPr lang="en-US" sz="2200">
                <a:latin typeface="Calibri" panose="020F0502020204030204" pitchFamily="34" charset="0"/>
                <a:ea typeface="Calibri" panose="020F0502020204030204" pitchFamily="34" charset="0"/>
                <a:cs typeface="Calibri" panose="020F0502020204030204" pitchFamily="34" charset="0"/>
              </a:rPr>
              <a:t>Discovered by </a:t>
            </a:r>
            <a:r>
              <a:rPr lang="en-US" sz="2200" err="1">
                <a:latin typeface="Calibri" panose="020F0502020204030204" pitchFamily="34" charset="0"/>
                <a:ea typeface="Calibri" panose="020F0502020204030204" pitchFamily="34" charset="0"/>
                <a:cs typeface="Calibri" panose="020F0502020204030204" pitchFamily="34" charset="0"/>
              </a:rPr>
              <a:t>Erdal</a:t>
            </a:r>
            <a:r>
              <a:rPr lang="en-US" sz="2200">
                <a:latin typeface="Calibri" panose="020F0502020204030204" pitchFamily="34" charset="0"/>
                <a:ea typeface="Calibri" panose="020F0502020204030204" pitchFamily="34" charset="0"/>
                <a:cs typeface="Calibri" panose="020F0502020204030204" pitchFamily="34" charset="0"/>
              </a:rPr>
              <a:t> </a:t>
            </a:r>
            <a:r>
              <a:rPr lang="en-US" sz="2200" err="1">
                <a:latin typeface="Calibri" panose="020F0502020204030204" pitchFamily="34" charset="0"/>
                <a:ea typeface="Calibri" panose="020F0502020204030204" pitchFamily="34" charset="0"/>
                <a:cs typeface="Calibri" panose="020F0502020204030204" pitchFamily="34" charset="0"/>
              </a:rPr>
              <a:t>Arikan</a:t>
            </a:r>
            <a:r>
              <a:rPr lang="en-US" sz="2200">
                <a:latin typeface="Calibri" panose="020F0502020204030204" pitchFamily="34" charset="0"/>
                <a:ea typeface="Calibri" panose="020F0502020204030204" pitchFamily="34" charset="0"/>
                <a:cs typeface="Calibri" panose="020F0502020204030204" pitchFamily="34" charset="0"/>
              </a:rPr>
              <a:t> in 2008.</a:t>
            </a:r>
          </a:p>
          <a:p>
            <a:r>
              <a:rPr lang="en-US" sz="2200">
                <a:latin typeface="Calibri" panose="020F0502020204030204" pitchFamily="34" charset="0"/>
                <a:ea typeface="Calibri" panose="020F0502020204030204" pitchFamily="34" charset="0"/>
                <a:cs typeface="Calibri" panose="020F0502020204030204" pitchFamily="34" charset="0"/>
              </a:rPr>
              <a:t>Polar codes are used for channel encoding because they have rate near Shannon's channel capacity at larger value of N. Meaning they achieve very close to the theoretical maximum data transmission rate for a given channel. Additionally, polar codes have low encoding and decoding complexity, making them practical in real world implementations.</a:t>
            </a:r>
          </a:p>
          <a:p>
            <a:endParaRPr lang="en-US">
              <a:cs typeface="Calibri" panose="020F0502020204030204"/>
            </a:endParaRPr>
          </a:p>
        </p:txBody>
      </p:sp>
    </p:spTree>
    <p:extLst>
      <p:ext uri="{BB962C8B-B14F-4D97-AF65-F5344CB8AC3E}">
        <p14:creationId xmlns:p14="http://schemas.microsoft.com/office/powerpoint/2010/main" val="1260841174"/>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4EE5991-24BB-54E5-03AC-FB24BD121162}"/>
              </a:ext>
            </a:extLst>
          </p:cNvPr>
          <p:cNvSpPr>
            <a:spLocks noGrp="1"/>
          </p:cNvSpPr>
          <p:nvPr>
            <p:ph idx="1"/>
          </p:nvPr>
        </p:nvSpPr>
        <p:spPr>
          <a:xfrm>
            <a:off x="838201" y="924550"/>
            <a:ext cx="5884242" cy="5312887"/>
          </a:xfrm>
        </p:spPr>
        <p:txBody>
          <a:bodyPr vert="horz" lIns="91440" tIns="45720" rIns="91440" bIns="45720" rtlCol="0" anchor="t">
            <a:normAutofit lnSpcReduction="10000"/>
          </a:bodyPr>
          <a:lstStyle/>
          <a:p>
            <a:pPr marL="0" indent="0" algn="ctr">
              <a:buNone/>
            </a:pPr>
            <a:r>
              <a:rPr lang="en-US" sz="3600" b="1">
                <a:solidFill>
                  <a:schemeClr val="bg1"/>
                </a:solidFill>
                <a:cs typeface="Calibri" panose="020F0502020204030204"/>
              </a:rPr>
              <a:t>Calculation of CRC bits</a:t>
            </a:r>
            <a:endParaRPr lang="en-US" sz="3600" b="1">
              <a:solidFill>
                <a:schemeClr val="bg1"/>
              </a:solidFill>
            </a:endParaRPr>
          </a:p>
          <a:p>
            <a:pPr marL="305435" indent="-305435"/>
            <a:endParaRPr lang="en-US" sz="2400">
              <a:cs typeface="Calibri" panose="020F0502020204030204"/>
            </a:endParaRPr>
          </a:p>
          <a:p>
            <a:pPr marL="305435" indent="-305435"/>
            <a:endParaRPr lang="en-US" sz="2000">
              <a:cs typeface="Calibri" panose="020F0502020204030204"/>
            </a:endParaRPr>
          </a:p>
          <a:p>
            <a:pPr marL="305435" indent="-305435"/>
            <a:r>
              <a:rPr lang="en-US" sz="2000">
                <a:cs typeface="Calibri" panose="020F0502020204030204"/>
              </a:rPr>
              <a:t>On the left hand side the calculation for CRC is shown.</a:t>
            </a:r>
            <a:endParaRPr lang="en-US" sz="2000"/>
          </a:p>
          <a:p>
            <a:pPr marL="305435" indent="-305435"/>
            <a:r>
              <a:rPr lang="en-US" sz="2000">
                <a:cs typeface="Calibri" panose="020F0502020204030204"/>
              </a:rPr>
              <a:t>To calculate CRC bits for any polynomial  (where polynomial is defined as the coefficients of the power of x in decreasing order.) in our case it will be binary numbers. </a:t>
            </a:r>
          </a:p>
          <a:p>
            <a:pPr marL="305435" indent="-305435"/>
            <a:r>
              <a:rPr lang="en-US" sz="2000">
                <a:cs typeface="Calibri" panose="020F0502020204030204"/>
              </a:rPr>
              <a:t>We will choose a divisor and divide our polynomial(dividend) with (size of divisor - 1) 0s appended to it.</a:t>
            </a:r>
          </a:p>
          <a:p>
            <a:pPr marL="305435" indent="-305435"/>
            <a:r>
              <a:rPr lang="en-US" sz="2000">
                <a:cs typeface="Calibri" panose="020F0502020204030204"/>
              </a:rPr>
              <a:t>The remainder for the  polynomial  division will be our CRC bits.</a:t>
            </a:r>
          </a:p>
          <a:p>
            <a:pPr marL="305435" indent="-305435"/>
            <a:endParaRPr lang="en-US" sz="2400">
              <a:cs typeface="Calibri" panose="020F0502020204030204"/>
            </a:endParaRPr>
          </a:p>
          <a:p>
            <a:pPr marL="305435" indent="-305435"/>
            <a:endParaRPr lang="en-US" sz="2400">
              <a:cs typeface="Calibri" panose="020F0502020204030204"/>
            </a:endParaRPr>
          </a:p>
        </p:txBody>
      </p:sp>
      <p:pic>
        <p:nvPicPr>
          <p:cNvPr id="6" name="Content Placeholder 5" descr="A close-up of a number&#10;&#10;Description automatically generated">
            <a:extLst>
              <a:ext uri="{FF2B5EF4-FFF2-40B4-BE49-F238E27FC236}">
                <a16:creationId xmlns:a16="http://schemas.microsoft.com/office/drawing/2014/main" id="{902DFC6E-B574-771B-A8C3-080895CF641F}"/>
              </a:ext>
            </a:extLst>
          </p:cNvPr>
          <p:cNvPicPr>
            <a:picLocks noChangeAspect="1"/>
          </p:cNvPicPr>
          <p:nvPr/>
        </p:nvPicPr>
        <p:blipFill>
          <a:blip r:embed="rId2"/>
          <a:stretch>
            <a:fillRect/>
          </a:stretch>
        </p:blipFill>
        <p:spPr>
          <a:xfrm>
            <a:off x="6899809" y="643234"/>
            <a:ext cx="4549900" cy="5599876"/>
          </a:xfrm>
          <a:prstGeom prst="rect">
            <a:avLst/>
          </a:prstGeom>
        </p:spPr>
      </p:pic>
      <p:sp>
        <p:nvSpPr>
          <p:cNvPr id="2" name="TextBox 1">
            <a:extLst>
              <a:ext uri="{FF2B5EF4-FFF2-40B4-BE49-F238E27FC236}">
                <a16:creationId xmlns:a16="http://schemas.microsoft.com/office/drawing/2014/main" id="{EA900146-79CF-B966-DF39-33E495ECAB4F}"/>
              </a:ext>
            </a:extLst>
          </p:cNvPr>
          <p:cNvSpPr txBox="1"/>
          <p:nvPr/>
        </p:nvSpPr>
        <p:spPr>
          <a:xfrm>
            <a:off x="8427356" y="636511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credits : </a:t>
            </a:r>
            <a:r>
              <a:rPr lang="en-US" err="1"/>
              <a:t>icangetjob</a:t>
            </a:r>
          </a:p>
        </p:txBody>
      </p:sp>
    </p:spTree>
    <p:extLst>
      <p:ext uri="{BB962C8B-B14F-4D97-AF65-F5344CB8AC3E}">
        <p14:creationId xmlns:p14="http://schemas.microsoft.com/office/powerpoint/2010/main" val="326724226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0C22C-2D4D-A855-1EC5-0DC32ABFA522}"/>
              </a:ext>
            </a:extLst>
          </p:cNvPr>
          <p:cNvSpPr>
            <a:spLocks noGrp="1"/>
          </p:cNvSpPr>
          <p:nvPr>
            <p:ph idx="4294967295"/>
          </p:nvPr>
        </p:nvSpPr>
        <p:spPr>
          <a:xfrm>
            <a:off x="0" y="617538"/>
            <a:ext cx="9469438" cy="5989637"/>
          </a:xfrm>
        </p:spPr>
        <p:txBody>
          <a:bodyPr vert="horz" lIns="91440" tIns="45720" rIns="91440" bIns="45720" rtlCol="0" anchor="t">
            <a:noAutofit/>
          </a:bodyPr>
          <a:lstStyle/>
          <a:p>
            <a:pPr marL="305435" indent="-305435">
              <a:lnSpc>
                <a:spcPct val="150000"/>
              </a:lnSpc>
            </a:pPr>
            <a:r>
              <a:rPr lang="en-US" sz="2200">
                <a:cs typeface="Calibri"/>
              </a:rPr>
              <a:t>At last we got the CRC bit which is padded into the dividend where there were zeros padded.</a:t>
            </a:r>
            <a:endParaRPr lang="en-US" sz="2200"/>
          </a:p>
          <a:p>
            <a:pPr marL="305435" indent="-305435">
              <a:lnSpc>
                <a:spcPct val="150000"/>
              </a:lnSpc>
            </a:pPr>
            <a:r>
              <a:rPr lang="en-US" sz="2200">
                <a:cs typeface="Calibri"/>
              </a:rPr>
              <a:t>This K bit message is passed to encoder (N,K) and then to BPSK and AWGN channel.</a:t>
            </a:r>
          </a:p>
          <a:p>
            <a:pPr marL="305435" indent="-305435">
              <a:lnSpc>
                <a:spcPct val="150000"/>
              </a:lnSpc>
            </a:pPr>
            <a:r>
              <a:rPr lang="en-US" sz="2200">
                <a:cs typeface="Calibri"/>
              </a:rPr>
              <a:t>Then SCL decoding is carried out.</a:t>
            </a:r>
          </a:p>
          <a:p>
            <a:pPr marL="305435" indent="-305435">
              <a:lnSpc>
                <a:spcPct val="150000"/>
              </a:lnSpc>
            </a:pPr>
            <a:r>
              <a:rPr lang="en-US" sz="2200">
                <a:cs typeface="Calibri"/>
              </a:rPr>
              <a:t>At last we get total M codewords where M is list size, for these codewords CRC check is applied.</a:t>
            </a:r>
          </a:p>
          <a:p>
            <a:pPr marL="305435" indent="-305435">
              <a:lnSpc>
                <a:spcPct val="150000"/>
              </a:lnSpc>
            </a:pPr>
            <a:r>
              <a:rPr lang="en-US" sz="2200">
                <a:cs typeface="Calibri"/>
              </a:rPr>
              <a:t>CRC check is a method in which all the codewords are divided by the old divisor used in calculating CRC.</a:t>
            </a:r>
          </a:p>
          <a:p>
            <a:pPr marL="305435" indent="-305435">
              <a:lnSpc>
                <a:spcPct val="150000"/>
              </a:lnSpc>
            </a:pPr>
            <a:r>
              <a:rPr lang="en-US" sz="2200">
                <a:cs typeface="Calibri"/>
              </a:rPr>
              <a:t>SCL using CRC detect the error </a:t>
            </a:r>
            <a:r>
              <a:rPr lang="en-US" sz="2200" err="1">
                <a:cs typeface="Calibri"/>
              </a:rPr>
              <a:t>upto</a:t>
            </a:r>
            <a:r>
              <a:rPr lang="en-US" sz="2200">
                <a:cs typeface="Calibri"/>
              </a:rPr>
              <a:t> the length of CRC bits. </a:t>
            </a:r>
          </a:p>
          <a:p>
            <a:pPr marL="305435" indent="-305435"/>
            <a:endParaRPr lang="en-US">
              <a:cs typeface="Calibri"/>
            </a:endParaRPr>
          </a:p>
        </p:txBody>
      </p:sp>
    </p:spTree>
    <p:extLst>
      <p:ext uri="{BB962C8B-B14F-4D97-AF65-F5344CB8AC3E}">
        <p14:creationId xmlns:p14="http://schemas.microsoft.com/office/powerpoint/2010/main" val="907639382"/>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1E5-338C-57D2-BF9A-BC0752468673}"/>
              </a:ext>
            </a:extLst>
          </p:cNvPr>
          <p:cNvSpPr>
            <a:spLocks noGrp="1"/>
          </p:cNvSpPr>
          <p:nvPr>
            <p:ph type="title"/>
          </p:nvPr>
        </p:nvSpPr>
        <p:spPr>
          <a:xfrm>
            <a:off x="584383" y="501058"/>
            <a:ext cx="11037312" cy="1021610"/>
          </a:xfrm>
        </p:spPr>
        <p:txBody>
          <a:bodyPr>
            <a:normAutofit/>
          </a:bodyPr>
          <a:lstStyle/>
          <a:p>
            <a:pPr algn="ctr"/>
            <a:r>
              <a:rPr lang="en-US" sz="4000"/>
              <a:t>Results (n=1024,k=512,nsim=10)</a:t>
            </a:r>
          </a:p>
        </p:txBody>
      </p:sp>
      <p:sp>
        <p:nvSpPr>
          <p:cNvPr id="3" name="Text Placeholder 2">
            <a:extLst>
              <a:ext uri="{FF2B5EF4-FFF2-40B4-BE49-F238E27FC236}">
                <a16:creationId xmlns:a16="http://schemas.microsoft.com/office/drawing/2014/main" id="{220AC90C-2B00-5DCD-AD5B-2019AD139540}"/>
              </a:ext>
            </a:extLst>
          </p:cNvPr>
          <p:cNvSpPr>
            <a:spLocks noGrp="1"/>
          </p:cNvSpPr>
          <p:nvPr>
            <p:ph type="body" idx="1"/>
          </p:nvPr>
        </p:nvSpPr>
        <p:spPr>
          <a:xfrm>
            <a:off x="734819" y="2109378"/>
            <a:ext cx="5087075" cy="536005"/>
          </a:xfrm>
        </p:spPr>
        <p:txBody>
          <a:bodyPr/>
          <a:lstStyle/>
          <a:p>
            <a:pPr algn="ctr"/>
            <a:r>
              <a:rPr lang="en-US"/>
              <a:t>    Success Rate For SC Decoder</a:t>
            </a:r>
          </a:p>
        </p:txBody>
      </p:sp>
      <p:pic>
        <p:nvPicPr>
          <p:cNvPr id="7" name="Content Placeholder 6" descr="A graph with a line&#10;&#10;Description automatically generated">
            <a:extLst>
              <a:ext uri="{FF2B5EF4-FFF2-40B4-BE49-F238E27FC236}">
                <a16:creationId xmlns:a16="http://schemas.microsoft.com/office/drawing/2014/main" id="{15ECE690-0551-7E88-3059-404744D37A5F}"/>
              </a:ext>
            </a:extLst>
          </p:cNvPr>
          <p:cNvPicPr>
            <a:picLocks noGrp="1" noChangeAspect="1"/>
          </p:cNvPicPr>
          <p:nvPr>
            <p:ph sz="half" idx="2"/>
          </p:nvPr>
        </p:nvPicPr>
        <p:blipFill>
          <a:blip r:embed="rId2"/>
          <a:stretch>
            <a:fillRect/>
          </a:stretch>
        </p:blipFill>
        <p:spPr>
          <a:xfrm>
            <a:off x="750124" y="2669829"/>
            <a:ext cx="4772476" cy="3624714"/>
          </a:xfrm>
        </p:spPr>
      </p:pic>
      <p:sp>
        <p:nvSpPr>
          <p:cNvPr id="5" name="Text Placeholder 4">
            <a:extLst>
              <a:ext uri="{FF2B5EF4-FFF2-40B4-BE49-F238E27FC236}">
                <a16:creationId xmlns:a16="http://schemas.microsoft.com/office/drawing/2014/main" id="{9E961B0E-9A80-A418-D8A1-4CD6C664AB91}"/>
              </a:ext>
            </a:extLst>
          </p:cNvPr>
          <p:cNvSpPr>
            <a:spLocks noGrp="1"/>
          </p:cNvSpPr>
          <p:nvPr>
            <p:ph type="body" sz="quarter" idx="3"/>
          </p:nvPr>
        </p:nvSpPr>
        <p:spPr>
          <a:xfrm>
            <a:off x="6316906" y="2087606"/>
            <a:ext cx="5087073" cy="553373"/>
          </a:xfrm>
        </p:spPr>
        <p:txBody>
          <a:bodyPr/>
          <a:lstStyle/>
          <a:p>
            <a:pPr algn="ctr"/>
            <a:r>
              <a:rPr lang="en-US"/>
              <a:t>Success Rate For SCL Decoder</a:t>
            </a:r>
          </a:p>
        </p:txBody>
      </p:sp>
      <p:pic>
        <p:nvPicPr>
          <p:cNvPr id="8" name="Content Placeholder 7" descr="A graph with a line going up&#10;&#10;Description automatically generated">
            <a:extLst>
              <a:ext uri="{FF2B5EF4-FFF2-40B4-BE49-F238E27FC236}">
                <a16:creationId xmlns:a16="http://schemas.microsoft.com/office/drawing/2014/main" id="{650B287C-1796-8282-E78A-519C4AB1B40D}"/>
              </a:ext>
            </a:extLst>
          </p:cNvPr>
          <p:cNvPicPr>
            <a:picLocks noGrp="1" noChangeAspect="1"/>
          </p:cNvPicPr>
          <p:nvPr>
            <p:ph sz="quarter" idx="4"/>
          </p:nvPr>
        </p:nvPicPr>
        <p:blipFill>
          <a:blip r:embed="rId3"/>
          <a:stretch>
            <a:fillRect/>
          </a:stretch>
        </p:blipFill>
        <p:spPr>
          <a:xfrm>
            <a:off x="6105745" y="2659202"/>
            <a:ext cx="5519057" cy="3802956"/>
          </a:xfrm>
        </p:spPr>
      </p:pic>
    </p:spTree>
    <p:extLst>
      <p:ext uri="{BB962C8B-B14F-4D97-AF65-F5344CB8AC3E}">
        <p14:creationId xmlns:p14="http://schemas.microsoft.com/office/powerpoint/2010/main" val="2098747299"/>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C8F4C7-2879-A374-B7C1-3FBD8B4A4C3E}"/>
              </a:ext>
            </a:extLst>
          </p:cNvPr>
          <p:cNvSpPr>
            <a:spLocks noGrp="1"/>
          </p:cNvSpPr>
          <p:nvPr>
            <p:ph type="body" idx="4294967295"/>
          </p:nvPr>
        </p:nvSpPr>
        <p:spPr>
          <a:xfrm>
            <a:off x="0" y="1173163"/>
            <a:ext cx="5086350" cy="536575"/>
          </a:xfrm>
        </p:spPr>
        <p:txBody>
          <a:bodyPr>
            <a:normAutofit/>
          </a:bodyPr>
          <a:lstStyle/>
          <a:p>
            <a:pPr marL="0" indent="0" algn="ctr">
              <a:buNone/>
            </a:pPr>
            <a:r>
              <a:rPr lang="en-US" sz="2400">
                <a:solidFill>
                  <a:schemeClr val="accent2"/>
                </a:solidFill>
              </a:rPr>
              <a:t>Bit Error Rate For SC Decoder</a:t>
            </a:r>
            <a:endParaRPr lang="en-US"/>
          </a:p>
        </p:txBody>
      </p:sp>
      <p:sp>
        <p:nvSpPr>
          <p:cNvPr id="5" name="Text Placeholder 4">
            <a:extLst>
              <a:ext uri="{FF2B5EF4-FFF2-40B4-BE49-F238E27FC236}">
                <a16:creationId xmlns:a16="http://schemas.microsoft.com/office/drawing/2014/main" id="{42BE5599-25F3-4AEE-9C99-5675335C5507}"/>
              </a:ext>
            </a:extLst>
          </p:cNvPr>
          <p:cNvSpPr>
            <a:spLocks noGrp="1"/>
          </p:cNvSpPr>
          <p:nvPr>
            <p:ph type="body" sz="quarter" idx="4294967295"/>
          </p:nvPr>
        </p:nvSpPr>
        <p:spPr>
          <a:xfrm>
            <a:off x="7104063" y="1173163"/>
            <a:ext cx="5087937" cy="552450"/>
          </a:xfrm>
        </p:spPr>
        <p:txBody>
          <a:bodyPr>
            <a:normAutofit/>
          </a:bodyPr>
          <a:lstStyle/>
          <a:p>
            <a:pPr marL="0" indent="0">
              <a:buNone/>
            </a:pPr>
            <a:r>
              <a:rPr lang="en-US" sz="2400">
                <a:solidFill>
                  <a:schemeClr val="accent2"/>
                </a:solidFill>
              </a:rPr>
              <a:t>Bit Error Rate For SCL Decoder</a:t>
            </a:r>
          </a:p>
        </p:txBody>
      </p:sp>
      <p:pic>
        <p:nvPicPr>
          <p:cNvPr id="7" name="Content Placeholder 6" descr="A graph of a bit error rate&#10;&#10;Description automatically generated">
            <a:extLst>
              <a:ext uri="{FF2B5EF4-FFF2-40B4-BE49-F238E27FC236}">
                <a16:creationId xmlns:a16="http://schemas.microsoft.com/office/drawing/2014/main" id="{6BFC3D2F-26D0-222C-922C-E4760472B346}"/>
              </a:ext>
            </a:extLst>
          </p:cNvPr>
          <p:cNvPicPr>
            <a:picLocks noGrp="1" noChangeAspect="1"/>
          </p:cNvPicPr>
          <p:nvPr>
            <p:ph sz="half" idx="4294967295"/>
          </p:nvPr>
        </p:nvPicPr>
        <p:blipFill>
          <a:blip r:embed="rId2"/>
          <a:stretch>
            <a:fillRect/>
          </a:stretch>
        </p:blipFill>
        <p:spPr>
          <a:xfrm>
            <a:off x="0" y="1682750"/>
            <a:ext cx="6096000" cy="5018088"/>
          </a:xfrm>
        </p:spPr>
      </p:pic>
      <p:pic>
        <p:nvPicPr>
          <p:cNvPr id="8" name="Content Placeholder 7" descr="A graph of a bit error rate&#10;&#10;Description automatically generated">
            <a:extLst>
              <a:ext uri="{FF2B5EF4-FFF2-40B4-BE49-F238E27FC236}">
                <a16:creationId xmlns:a16="http://schemas.microsoft.com/office/drawing/2014/main" id="{735DB695-0F60-9FE5-FCF2-19737A77086F}"/>
              </a:ext>
            </a:extLst>
          </p:cNvPr>
          <p:cNvPicPr>
            <a:picLocks noGrp="1" noChangeAspect="1"/>
          </p:cNvPicPr>
          <p:nvPr>
            <p:ph sz="quarter" idx="4294967295"/>
          </p:nvPr>
        </p:nvPicPr>
        <p:blipFill>
          <a:blip r:embed="rId3"/>
          <a:stretch>
            <a:fillRect/>
          </a:stretch>
        </p:blipFill>
        <p:spPr>
          <a:xfrm>
            <a:off x="6096000" y="1728788"/>
            <a:ext cx="6096000" cy="4964112"/>
          </a:xfrm>
        </p:spPr>
      </p:pic>
    </p:spTree>
    <p:extLst>
      <p:ext uri="{BB962C8B-B14F-4D97-AF65-F5344CB8AC3E}">
        <p14:creationId xmlns:p14="http://schemas.microsoft.com/office/powerpoint/2010/main" val="565252651"/>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23EDBA-05F6-76B8-0D50-5DA953928919}"/>
              </a:ext>
            </a:extLst>
          </p:cNvPr>
          <p:cNvSpPr>
            <a:spLocks noGrp="1"/>
          </p:cNvSpPr>
          <p:nvPr>
            <p:ph type="body" idx="4294967295"/>
          </p:nvPr>
        </p:nvSpPr>
        <p:spPr>
          <a:xfrm>
            <a:off x="0" y="1182688"/>
            <a:ext cx="5086350" cy="536575"/>
          </a:xfrm>
        </p:spPr>
        <p:txBody>
          <a:bodyPr>
            <a:normAutofit/>
          </a:bodyPr>
          <a:lstStyle/>
          <a:p>
            <a:pPr marL="0" indent="0" algn="ctr">
              <a:buNone/>
            </a:pPr>
            <a:r>
              <a:rPr lang="en-US" sz="2400">
                <a:solidFill>
                  <a:schemeClr val="accent2"/>
                </a:solidFill>
              </a:rPr>
              <a:t>Block Error Rate For SC Decoder</a:t>
            </a:r>
            <a:endParaRPr lang="en-US"/>
          </a:p>
        </p:txBody>
      </p:sp>
      <p:sp>
        <p:nvSpPr>
          <p:cNvPr id="5" name="Text Placeholder 4">
            <a:extLst>
              <a:ext uri="{FF2B5EF4-FFF2-40B4-BE49-F238E27FC236}">
                <a16:creationId xmlns:a16="http://schemas.microsoft.com/office/drawing/2014/main" id="{2A56DF00-2014-B9F9-F83D-E80648DA6BE8}"/>
              </a:ext>
            </a:extLst>
          </p:cNvPr>
          <p:cNvSpPr>
            <a:spLocks noGrp="1"/>
          </p:cNvSpPr>
          <p:nvPr>
            <p:ph type="body" sz="quarter" idx="4294967295"/>
          </p:nvPr>
        </p:nvSpPr>
        <p:spPr>
          <a:xfrm>
            <a:off x="7104063" y="1184275"/>
            <a:ext cx="5087937" cy="554038"/>
          </a:xfrm>
        </p:spPr>
        <p:txBody>
          <a:bodyPr>
            <a:normAutofit/>
          </a:bodyPr>
          <a:lstStyle/>
          <a:p>
            <a:pPr marL="0" indent="0">
              <a:buNone/>
            </a:pPr>
            <a:r>
              <a:rPr lang="en-US" sz="2400">
                <a:solidFill>
                  <a:schemeClr val="accent2"/>
                </a:solidFill>
              </a:rPr>
              <a:t>Block Error Rate For SCL Decoder</a:t>
            </a:r>
          </a:p>
        </p:txBody>
      </p:sp>
      <p:pic>
        <p:nvPicPr>
          <p:cNvPr id="7" name="Content Placeholder 6" descr="A graph with a blue line&#10;&#10;Description automatically generated">
            <a:extLst>
              <a:ext uri="{FF2B5EF4-FFF2-40B4-BE49-F238E27FC236}">
                <a16:creationId xmlns:a16="http://schemas.microsoft.com/office/drawing/2014/main" id="{5AB10E69-0141-0B18-414A-495F227D5248}"/>
              </a:ext>
            </a:extLst>
          </p:cNvPr>
          <p:cNvPicPr>
            <a:picLocks noGrp="1" noChangeAspect="1"/>
          </p:cNvPicPr>
          <p:nvPr>
            <p:ph sz="half" idx="4294967295"/>
          </p:nvPr>
        </p:nvPicPr>
        <p:blipFill>
          <a:blip r:embed="rId2"/>
          <a:stretch>
            <a:fillRect/>
          </a:stretch>
        </p:blipFill>
        <p:spPr>
          <a:xfrm>
            <a:off x="0" y="1704975"/>
            <a:ext cx="5822950" cy="4992688"/>
          </a:xfrm>
        </p:spPr>
      </p:pic>
      <p:pic>
        <p:nvPicPr>
          <p:cNvPr id="8" name="Content Placeholder 7" descr="A graph with a blue line&#10;&#10;Description automatically generated">
            <a:extLst>
              <a:ext uri="{FF2B5EF4-FFF2-40B4-BE49-F238E27FC236}">
                <a16:creationId xmlns:a16="http://schemas.microsoft.com/office/drawing/2014/main" id="{C7C32667-2B31-9671-EEF4-5230BF79FA4D}"/>
              </a:ext>
            </a:extLst>
          </p:cNvPr>
          <p:cNvPicPr>
            <a:picLocks noGrp="1" noChangeAspect="1"/>
          </p:cNvPicPr>
          <p:nvPr>
            <p:ph sz="quarter" idx="4294967295"/>
          </p:nvPr>
        </p:nvPicPr>
        <p:blipFill>
          <a:blip r:embed="rId3"/>
          <a:stretch>
            <a:fillRect/>
          </a:stretch>
        </p:blipFill>
        <p:spPr>
          <a:xfrm>
            <a:off x="6140450" y="1700213"/>
            <a:ext cx="6051550" cy="4954587"/>
          </a:xfrm>
        </p:spPr>
      </p:pic>
    </p:spTree>
    <p:extLst>
      <p:ext uri="{BB962C8B-B14F-4D97-AF65-F5344CB8AC3E}">
        <p14:creationId xmlns:p14="http://schemas.microsoft.com/office/powerpoint/2010/main" val="362787113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2921-F7AF-61D8-0D06-54D124704EC4}"/>
              </a:ext>
            </a:extLst>
          </p:cNvPr>
          <p:cNvSpPr>
            <a:spLocks noGrp="1"/>
          </p:cNvSpPr>
          <p:nvPr>
            <p:ph type="title"/>
          </p:nvPr>
        </p:nvSpPr>
        <p:spPr>
          <a:xfrm>
            <a:off x="575894" y="729658"/>
            <a:ext cx="11029616" cy="1257273"/>
          </a:xfrm>
        </p:spPr>
        <p:txBody>
          <a:bodyPr/>
          <a:lstStyle/>
          <a:p>
            <a:pPr algn="ctr"/>
            <a:r>
              <a:rPr lang="en-US" sz="3600">
                <a:ea typeface="+mj-lt"/>
                <a:cs typeface="+mj-lt"/>
              </a:rPr>
              <a:t>COMBINED RESULTS</a:t>
            </a:r>
            <a:endParaRPr lang="en-GB" sz="3600">
              <a:solidFill>
                <a:srgbClr val="000000"/>
              </a:solidFill>
              <a:ea typeface="+mj-lt"/>
              <a:cs typeface="+mj-lt"/>
            </a:endParaRPr>
          </a:p>
          <a:p>
            <a:endParaRPr lang="en-GB"/>
          </a:p>
        </p:txBody>
      </p:sp>
      <p:pic>
        <p:nvPicPr>
          <p:cNvPr id="4" name="Picture 3" descr="A graph with red and blue lines&#10;&#10;Description automatically generated">
            <a:extLst>
              <a:ext uri="{FF2B5EF4-FFF2-40B4-BE49-F238E27FC236}">
                <a16:creationId xmlns:a16="http://schemas.microsoft.com/office/drawing/2014/main" id="{C192F8A5-427E-1ED3-AF8C-804A397196A2}"/>
              </a:ext>
            </a:extLst>
          </p:cNvPr>
          <p:cNvPicPr>
            <a:picLocks noChangeAspect="1"/>
          </p:cNvPicPr>
          <p:nvPr/>
        </p:nvPicPr>
        <p:blipFill>
          <a:blip r:embed="rId2"/>
          <a:stretch>
            <a:fillRect/>
          </a:stretch>
        </p:blipFill>
        <p:spPr>
          <a:xfrm>
            <a:off x="381539" y="2546413"/>
            <a:ext cx="3770557" cy="2910673"/>
          </a:xfrm>
          <a:prstGeom prst="rect">
            <a:avLst/>
          </a:prstGeom>
        </p:spPr>
      </p:pic>
      <p:pic>
        <p:nvPicPr>
          <p:cNvPr id="6" name="Picture 5" descr="A graph of error rate&#10;&#10;Description automatically generated">
            <a:extLst>
              <a:ext uri="{FF2B5EF4-FFF2-40B4-BE49-F238E27FC236}">
                <a16:creationId xmlns:a16="http://schemas.microsoft.com/office/drawing/2014/main" id="{D486CF64-1AF6-DBBE-5953-00C0622005F7}"/>
              </a:ext>
            </a:extLst>
          </p:cNvPr>
          <p:cNvPicPr>
            <a:picLocks noChangeAspect="1"/>
          </p:cNvPicPr>
          <p:nvPr/>
        </p:nvPicPr>
        <p:blipFill>
          <a:blip r:embed="rId3"/>
          <a:stretch>
            <a:fillRect/>
          </a:stretch>
        </p:blipFill>
        <p:spPr>
          <a:xfrm>
            <a:off x="4230946" y="2544649"/>
            <a:ext cx="3714205" cy="2908118"/>
          </a:xfrm>
          <a:prstGeom prst="rect">
            <a:avLst/>
          </a:prstGeom>
        </p:spPr>
      </p:pic>
      <p:pic>
        <p:nvPicPr>
          <p:cNvPr id="8" name="Picture 7" descr="A graph of success rate&#10;&#10;Description automatically generated">
            <a:extLst>
              <a:ext uri="{FF2B5EF4-FFF2-40B4-BE49-F238E27FC236}">
                <a16:creationId xmlns:a16="http://schemas.microsoft.com/office/drawing/2014/main" id="{5A7E50B0-A761-B4F0-3377-4C67EED23E4A}"/>
              </a:ext>
            </a:extLst>
          </p:cNvPr>
          <p:cNvPicPr>
            <a:picLocks noChangeAspect="1"/>
          </p:cNvPicPr>
          <p:nvPr/>
        </p:nvPicPr>
        <p:blipFill>
          <a:blip r:embed="rId4"/>
          <a:stretch>
            <a:fillRect/>
          </a:stretch>
        </p:blipFill>
        <p:spPr>
          <a:xfrm>
            <a:off x="8048331" y="2544634"/>
            <a:ext cx="3703322" cy="2908120"/>
          </a:xfrm>
          <a:prstGeom prst="rect">
            <a:avLst/>
          </a:prstGeom>
        </p:spPr>
      </p:pic>
    </p:spTree>
    <p:extLst>
      <p:ext uri="{BB962C8B-B14F-4D97-AF65-F5344CB8AC3E}">
        <p14:creationId xmlns:p14="http://schemas.microsoft.com/office/powerpoint/2010/main" val="2631829724"/>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B705-E8B3-9921-78F4-9DCB31C2A20B}"/>
              </a:ext>
            </a:extLst>
          </p:cNvPr>
          <p:cNvSpPr>
            <a:spLocks noGrp="1"/>
          </p:cNvSpPr>
          <p:nvPr>
            <p:ph type="title"/>
          </p:nvPr>
        </p:nvSpPr>
        <p:spPr>
          <a:xfrm>
            <a:off x="581193" y="683605"/>
            <a:ext cx="11029616" cy="872877"/>
          </a:xfrm>
        </p:spPr>
        <p:txBody>
          <a:bodyPr>
            <a:noAutofit/>
          </a:bodyPr>
          <a:lstStyle/>
          <a:p>
            <a:pPr algn="ctr"/>
            <a:r>
              <a:rPr lang="en-US" sz="4000" cap="none">
                <a:cs typeface="Calibri Light"/>
              </a:rPr>
              <a:t>RESULTS (N=512,K=260,NSIM=250)</a:t>
            </a:r>
          </a:p>
        </p:txBody>
      </p:sp>
      <p:sp>
        <p:nvSpPr>
          <p:cNvPr id="6" name="Text Placeholder 5">
            <a:extLst>
              <a:ext uri="{FF2B5EF4-FFF2-40B4-BE49-F238E27FC236}">
                <a16:creationId xmlns:a16="http://schemas.microsoft.com/office/drawing/2014/main" id="{674F5523-F99B-B118-842B-88FF0B0AA05E}"/>
              </a:ext>
            </a:extLst>
          </p:cNvPr>
          <p:cNvSpPr>
            <a:spLocks noGrp="1"/>
          </p:cNvSpPr>
          <p:nvPr>
            <p:ph type="body" idx="1"/>
          </p:nvPr>
        </p:nvSpPr>
        <p:spPr>
          <a:xfrm>
            <a:off x="578561" y="2120263"/>
            <a:ext cx="5087075" cy="536005"/>
          </a:xfrm>
        </p:spPr>
        <p:txBody>
          <a:bodyPr/>
          <a:lstStyle/>
          <a:p>
            <a:pPr algn="ctr"/>
            <a:r>
              <a:rPr lang="en-US"/>
              <a:t>Success Rate in SC Decoder </a:t>
            </a:r>
          </a:p>
        </p:txBody>
      </p:sp>
      <p:sp>
        <p:nvSpPr>
          <p:cNvPr id="5" name="Content Placeholder 4">
            <a:extLst>
              <a:ext uri="{FF2B5EF4-FFF2-40B4-BE49-F238E27FC236}">
                <a16:creationId xmlns:a16="http://schemas.microsoft.com/office/drawing/2014/main" id="{275D0012-3578-8616-FA6E-B84AA7E1237C}"/>
              </a:ext>
            </a:extLst>
          </p:cNvPr>
          <p:cNvSpPr>
            <a:spLocks noGrp="1"/>
          </p:cNvSpPr>
          <p:nvPr>
            <p:ph sz="half" idx="2"/>
          </p:nvPr>
        </p:nvSpPr>
        <p:spPr/>
        <p:txBody>
          <a:bodyPr/>
          <a:lstStyle/>
          <a:p>
            <a:endParaRPr lang="en-US"/>
          </a:p>
        </p:txBody>
      </p:sp>
      <p:sp>
        <p:nvSpPr>
          <p:cNvPr id="7" name="Text Placeholder 6">
            <a:extLst>
              <a:ext uri="{FF2B5EF4-FFF2-40B4-BE49-F238E27FC236}">
                <a16:creationId xmlns:a16="http://schemas.microsoft.com/office/drawing/2014/main" id="{DBECDD5D-7550-1154-28FA-F3BA154583DD}"/>
              </a:ext>
            </a:extLst>
          </p:cNvPr>
          <p:cNvSpPr>
            <a:spLocks noGrp="1"/>
          </p:cNvSpPr>
          <p:nvPr>
            <p:ph type="body" sz="quarter" idx="3"/>
          </p:nvPr>
        </p:nvSpPr>
        <p:spPr>
          <a:xfrm>
            <a:off x="6234368" y="2120263"/>
            <a:ext cx="5087073" cy="553373"/>
          </a:xfrm>
        </p:spPr>
        <p:txBody>
          <a:bodyPr/>
          <a:lstStyle/>
          <a:p>
            <a:pPr algn="ctr"/>
            <a:r>
              <a:rPr lang="en-US"/>
              <a:t>Success Rate in SCL Decoder</a:t>
            </a:r>
          </a:p>
        </p:txBody>
      </p:sp>
      <p:sp>
        <p:nvSpPr>
          <p:cNvPr id="8" name="Content Placeholder 7">
            <a:extLst>
              <a:ext uri="{FF2B5EF4-FFF2-40B4-BE49-F238E27FC236}">
                <a16:creationId xmlns:a16="http://schemas.microsoft.com/office/drawing/2014/main" id="{A614F12D-AAE7-2B56-C492-E24B10439629}"/>
              </a:ext>
            </a:extLst>
          </p:cNvPr>
          <p:cNvSpPr>
            <a:spLocks noGrp="1"/>
          </p:cNvSpPr>
          <p:nvPr>
            <p:ph sz="quarter" idx="4"/>
          </p:nvPr>
        </p:nvSpPr>
        <p:spPr/>
        <p:txBody>
          <a:bodyPr/>
          <a:lstStyle/>
          <a:p>
            <a:endParaRPr lang="en-US"/>
          </a:p>
        </p:txBody>
      </p:sp>
      <p:pic>
        <p:nvPicPr>
          <p:cNvPr id="3" name="Picture 2" descr="Success Rate for SC decoder&#10;">
            <a:extLst>
              <a:ext uri="{FF2B5EF4-FFF2-40B4-BE49-F238E27FC236}">
                <a16:creationId xmlns:a16="http://schemas.microsoft.com/office/drawing/2014/main" id="{0E0BD521-736A-5DBA-56EB-54AF402D1EA9}"/>
              </a:ext>
            </a:extLst>
          </p:cNvPr>
          <p:cNvPicPr>
            <a:picLocks noChangeAspect="1"/>
          </p:cNvPicPr>
          <p:nvPr/>
        </p:nvPicPr>
        <p:blipFill>
          <a:blip r:embed="rId2"/>
          <a:stretch>
            <a:fillRect/>
          </a:stretch>
        </p:blipFill>
        <p:spPr>
          <a:xfrm>
            <a:off x="582475" y="2783751"/>
            <a:ext cx="5299528" cy="3929529"/>
          </a:xfrm>
          <a:prstGeom prst="rect">
            <a:avLst/>
          </a:prstGeom>
        </p:spPr>
      </p:pic>
      <p:pic>
        <p:nvPicPr>
          <p:cNvPr id="4" name="Picture 3" descr="Success Rate for SCL decoder&#10;">
            <a:extLst>
              <a:ext uri="{FF2B5EF4-FFF2-40B4-BE49-F238E27FC236}">
                <a16:creationId xmlns:a16="http://schemas.microsoft.com/office/drawing/2014/main" id="{7AE5B925-E16B-A6AC-A487-360DA6A311DC}"/>
              </a:ext>
            </a:extLst>
          </p:cNvPr>
          <p:cNvPicPr>
            <a:picLocks noChangeAspect="1"/>
          </p:cNvPicPr>
          <p:nvPr/>
        </p:nvPicPr>
        <p:blipFill>
          <a:blip r:embed="rId3"/>
          <a:stretch>
            <a:fillRect/>
          </a:stretch>
        </p:blipFill>
        <p:spPr>
          <a:xfrm>
            <a:off x="6286791" y="2774509"/>
            <a:ext cx="5324268" cy="3950333"/>
          </a:xfrm>
          <a:prstGeom prst="rect">
            <a:avLst/>
          </a:prstGeom>
        </p:spPr>
      </p:pic>
    </p:spTree>
    <p:extLst>
      <p:ext uri="{BB962C8B-B14F-4D97-AF65-F5344CB8AC3E}">
        <p14:creationId xmlns:p14="http://schemas.microsoft.com/office/powerpoint/2010/main" val="312405535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bit error rate&#10;&#10;Description automatically generated">
            <a:extLst>
              <a:ext uri="{FF2B5EF4-FFF2-40B4-BE49-F238E27FC236}">
                <a16:creationId xmlns:a16="http://schemas.microsoft.com/office/drawing/2014/main" id="{A3657501-1C3D-8BE4-1025-E0BAE411F04F}"/>
              </a:ext>
            </a:extLst>
          </p:cNvPr>
          <p:cNvPicPr>
            <a:picLocks noGrp="1" noChangeAspect="1"/>
          </p:cNvPicPr>
          <p:nvPr>
            <p:ph sz="half" idx="4294967295"/>
          </p:nvPr>
        </p:nvPicPr>
        <p:blipFill>
          <a:blip r:embed="rId2"/>
          <a:stretch>
            <a:fillRect/>
          </a:stretch>
        </p:blipFill>
        <p:spPr>
          <a:xfrm>
            <a:off x="0" y="1568450"/>
            <a:ext cx="6105525" cy="5289550"/>
          </a:xfrm>
        </p:spPr>
      </p:pic>
      <p:sp>
        <p:nvSpPr>
          <p:cNvPr id="3" name="Text Placeholder 2">
            <a:extLst>
              <a:ext uri="{FF2B5EF4-FFF2-40B4-BE49-F238E27FC236}">
                <a16:creationId xmlns:a16="http://schemas.microsoft.com/office/drawing/2014/main" id="{3205886E-C824-3E79-C77D-D7CBAA800C41}"/>
              </a:ext>
            </a:extLst>
          </p:cNvPr>
          <p:cNvSpPr>
            <a:spLocks noGrp="1"/>
          </p:cNvSpPr>
          <p:nvPr>
            <p:ph type="body" idx="4294967295"/>
          </p:nvPr>
        </p:nvSpPr>
        <p:spPr>
          <a:xfrm>
            <a:off x="0" y="911225"/>
            <a:ext cx="5086350" cy="534988"/>
          </a:xfrm>
        </p:spPr>
        <p:txBody>
          <a:bodyPr>
            <a:normAutofit/>
          </a:bodyPr>
          <a:lstStyle/>
          <a:p>
            <a:pPr marL="0" indent="0" algn="ctr">
              <a:buNone/>
            </a:pPr>
            <a:r>
              <a:rPr lang="en-US" sz="2200">
                <a:solidFill>
                  <a:schemeClr val="accent2"/>
                </a:solidFill>
              </a:rPr>
              <a:t>Bit Error Rate For SC Decoder</a:t>
            </a:r>
            <a:endParaRPr lang="en-US"/>
          </a:p>
        </p:txBody>
      </p:sp>
      <p:sp>
        <p:nvSpPr>
          <p:cNvPr id="5" name="Text Placeholder 4">
            <a:extLst>
              <a:ext uri="{FF2B5EF4-FFF2-40B4-BE49-F238E27FC236}">
                <a16:creationId xmlns:a16="http://schemas.microsoft.com/office/drawing/2014/main" id="{214C8900-32D8-759A-DDC0-8594B5968121}"/>
              </a:ext>
            </a:extLst>
          </p:cNvPr>
          <p:cNvSpPr>
            <a:spLocks noGrp="1"/>
          </p:cNvSpPr>
          <p:nvPr>
            <p:ph type="body" sz="quarter" idx="4294967295"/>
          </p:nvPr>
        </p:nvSpPr>
        <p:spPr>
          <a:xfrm>
            <a:off x="7104063" y="900113"/>
            <a:ext cx="5087937" cy="552450"/>
          </a:xfrm>
        </p:spPr>
        <p:txBody>
          <a:bodyPr>
            <a:normAutofit/>
          </a:bodyPr>
          <a:lstStyle/>
          <a:p>
            <a:pPr marL="0" indent="0">
              <a:buNone/>
            </a:pPr>
            <a:r>
              <a:rPr lang="en-US" sz="2200">
                <a:solidFill>
                  <a:schemeClr val="accent2"/>
                </a:solidFill>
              </a:rPr>
              <a:t>Bit Error Rate For SCL Decoder</a:t>
            </a:r>
          </a:p>
        </p:txBody>
      </p:sp>
      <p:pic>
        <p:nvPicPr>
          <p:cNvPr id="4" name="Content Placeholder 3" descr="A graph of a bit error rate&#10;&#10;Description automatically generated">
            <a:extLst>
              <a:ext uri="{FF2B5EF4-FFF2-40B4-BE49-F238E27FC236}">
                <a16:creationId xmlns:a16="http://schemas.microsoft.com/office/drawing/2014/main" id="{621F6A64-340E-F395-D5A4-0A1A67147A21}"/>
              </a:ext>
            </a:extLst>
          </p:cNvPr>
          <p:cNvPicPr>
            <a:picLocks noGrp="1" noChangeAspect="1"/>
          </p:cNvPicPr>
          <p:nvPr>
            <p:ph sz="quarter" idx="4294967295"/>
          </p:nvPr>
        </p:nvPicPr>
        <p:blipFill>
          <a:blip r:embed="rId3"/>
          <a:stretch>
            <a:fillRect/>
          </a:stretch>
        </p:blipFill>
        <p:spPr>
          <a:xfrm>
            <a:off x="6110288" y="1568450"/>
            <a:ext cx="6081712" cy="5286375"/>
          </a:xfrm>
        </p:spPr>
      </p:pic>
    </p:spTree>
    <p:extLst>
      <p:ext uri="{BB962C8B-B14F-4D97-AF65-F5344CB8AC3E}">
        <p14:creationId xmlns:p14="http://schemas.microsoft.com/office/powerpoint/2010/main" val="161931462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blue line">
            <a:extLst>
              <a:ext uri="{FF2B5EF4-FFF2-40B4-BE49-F238E27FC236}">
                <a16:creationId xmlns:a16="http://schemas.microsoft.com/office/drawing/2014/main" id="{B097FC27-EDAA-8DE6-2145-4A3A371B6F03}"/>
              </a:ext>
            </a:extLst>
          </p:cNvPr>
          <p:cNvPicPr>
            <a:picLocks noGrp="1" noChangeAspect="1"/>
          </p:cNvPicPr>
          <p:nvPr>
            <p:ph sz="half" idx="4294967295"/>
          </p:nvPr>
        </p:nvPicPr>
        <p:blipFill>
          <a:blip r:embed="rId2"/>
          <a:stretch>
            <a:fillRect/>
          </a:stretch>
        </p:blipFill>
        <p:spPr>
          <a:xfrm>
            <a:off x="0" y="1712913"/>
            <a:ext cx="5368925" cy="4953000"/>
          </a:xfrm>
        </p:spPr>
      </p:pic>
      <p:pic>
        <p:nvPicPr>
          <p:cNvPr id="6" name="Content Placeholder 5" descr="A graph with a blue line">
            <a:extLst>
              <a:ext uri="{FF2B5EF4-FFF2-40B4-BE49-F238E27FC236}">
                <a16:creationId xmlns:a16="http://schemas.microsoft.com/office/drawing/2014/main" id="{F626B9DF-F4CD-3ECD-9637-FFF436818574}"/>
              </a:ext>
            </a:extLst>
          </p:cNvPr>
          <p:cNvPicPr>
            <a:picLocks noGrp="1" noChangeAspect="1"/>
          </p:cNvPicPr>
          <p:nvPr>
            <p:ph sz="quarter" idx="4294967295"/>
          </p:nvPr>
        </p:nvPicPr>
        <p:blipFill>
          <a:blip r:embed="rId3"/>
          <a:stretch>
            <a:fillRect/>
          </a:stretch>
        </p:blipFill>
        <p:spPr>
          <a:xfrm>
            <a:off x="6280150" y="1717675"/>
            <a:ext cx="5911850" cy="4937125"/>
          </a:xfrm>
        </p:spPr>
      </p:pic>
      <p:sp>
        <p:nvSpPr>
          <p:cNvPr id="7" name="Text Placeholder 6">
            <a:extLst>
              <a:ext uri="{FF2B5EF4-FFF2-40B4-BE49-F238E27FC236}">
                <a16:creationId xmlns:a16="http://schemas.microsoft.com/office/drawing/2014/main" id="{4FA43D30-5407-AAC6-F85D-3B6EEB0FCC2E}"/>
              </a:ext>
            </a:extLst>
          </p:cNvPr>
          <p:cNvSpPr>
            <a:spLocks noGrp="1"/>
          </p:cNvSpPr>
          <p:nvPr>
            <p:ph type="body" idx="4294967295"/>
          </p:nvPr>
        </p:nvSpPr>
        <p:spPr>
          <a:xfrm>
            <a:off x="0" y="901700"/>
            <a:ext cx="5776308" cy="548670"/>
          </a:xfrm>
        </p:spPr>
        <p:txBody>
          <a:bodyPr>
            <a:noAutofit/>
          </a:bodyPr>
          <a:lstStyle/>
          <a:p>
            <a:pPr marL="0" indent="0" algn="ctr">
              <a:buNone/>
            </a:pPr>
            <a:r>
              <a:rPr lang="en-US" sz="2000">
                <a:solidFill>
                  <a:schemeClr val="accent2"/>
                </a:solidFill>
              </a:rPr>
              <a:t>Block Error Rate For SC Decoder</a:t>
            </a:r>
            <a:endParaRPr lang="en-US"/>
          </a:p>
        </p:txBody>
      </p:sp>
      <p:sp>
        <p:nvSpPr>
          <p:cNvPr id="8" name="Text Placeholder 7">
            <a:extLst>
              <a:ext uri="{FF2B5EF4-FFF2-40B4-BE49-F238E27FC236}">
                <a16:creationId xmlns:a16="http://schemas.microsoft.com/office/drawing/2014/main" id="{05BFCA8B-6151-346B-C865-BF5316105C88}"/>
              </a:ext>
            </a:extLst>
          </p:cNvPr>
          <p:cNvSpPr>
            <a:spLocks noGrp="1"/>
          </p:cNvSpPr>
          <p:nvPr>
            <p:ph type="body" sz="quarter" idx="4294967295"/>
          </p:nvPr>
        </p:nvSpPr>
        <p:spPr>
          <a:xfrm>
            <a:off x="7104063" y="901700"/>
            <a:ext cx="5087937" cy="552450"/>
          </a:xfrm>
        </p:spPr>
        <p:txBody>
          <a:bodyPr>
            <a:normAutofit/>
          </a:bodyPr>
          <a:lstStyle/>
          <a:p>
            <a:pPr marL="0" indent="0">
              <a:buNone/>
            </a:pPr>
            <a:r>
              <a:rPr lang="en-US" sz="2000">
                <a:solidFill>
                  <a:schemeClr val="accent2"/>
                </a:solidFill>
              </a:rPr>
              <a:t>Block Error Rate For SCL Decoder</a:t>
            </a:r>
          </a:p>
        </p:txBody>
      </p:sp>
    </p:spTree>
    <p:extLst>
      <p:ext uri="{BB962C8B-B14F-4D97-AF65-F5344CB8AC3E}">
        <p14:creationId xmlns:p14="http://schemas.microsoft.com/office/powerpoint/2010/main" val="246257730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F390-D6D0-5422-A2D0-3D810A2AB5C2}"/>
              </a:ext>
            </a:extLst>
          </p:cNvPr>
          <p:cNvSpPr>
            <a:spLocks noGrp="1"/>
          </p:cNvSpPr>
          <p:nvPr>
            <p:ph type="title"/>
          </p:nvPr>
        </p:nvSpPr>
        <p:spPr>
          <a:xfrm>
            <a:off x="581192" y="489245"/>
            <a:ext cx="11029616" cy="1495652"/>
          </a:xfrm>
        </p:spPr>
        <p:txBody>
          <a:bodyPr>
            <a:normAutofit fontScale="90000"/>
          </a:bodyPr>
          <a:lstStyle/>
          <a:p>
            <a:pPr algn="ctr"/>
            <a:br>
              <a:rPr lang="en-US" sz="4400">
                <a:ea typeface="+mj-lt"/>
                <a:cs typeface="+mj-lt"/>
              </a:rPr>
            </a:br>
            <a:br>
              <a:rPr lang="en-US" sz="4400">
                <a:ea typeface="+mj-lt"/>
                <a:cs typeface="+mj-lt"/>
              </a:rPr>
            </a:br>
            <a:r>
              <a:rPr lang="en-US" sz="4400">
                <a:ea typeface="+mj-lt"/>
                <a:cs typeface="+mj-lt"/>
              </a:rPr>
              <a:t>COMBINED RESULTS</a:t>
            </a:r>
            <a:endParaRPr lang="en-GB" sz="4400">
              <a:solidFill>
                <a:srgbClr val="000000"/>
              </a:solidFill>
              <a:ea typeface="+mj-lt"/>
              <a:cs typeface="+mj-lt"/>
            </a:endParaRPr>
          </a:p>
          <a:p>
            <a:endParaRPr lang="en-GB"/>
          </a:p>
        </p:txBody>
      </p:sp>
      <p:pic>
        <p:nvPicPr>
          <p:cNvPr id="9" name="Content Placeholder 6" descr="A graph of success rate&#10;&#10;Description automatically generated">
            <a:extLst>
              <a:ext uri="{FF2B5EF4-FFF2-40B4-BE49-F238E27FC236}">
                <a16:creationId xmlns:a16="http://schemas.microsoft.com/office/drawing/2014/main" id="{BCEB6730-D69D-5C0C-9A92-8561746D928B}"/>
              </a:ext>
            </a:extLst>
          </p:cNvPr>
          <p:cNvPicPr>
            <a:picLocks noGrp="1" noChangeAspect="1"/>
          </p:cNvPicPr>
          <p:nvPr>
            <p:ph idx="1"/>
          </p:nvPr>
        </p:nvPicPr>
        <p:blipFill>
          <a:blip r:embed="rId2"/>
          <a:stretch>
            <a:fillRect/>
          </a:stretch>
        </p:blipFill>
        <p:spPr>
          <a:xfrm>
            <a:off x="8037125" y="2265768"/>
            <a:ext cx="3703322" cy="3321776"/>
          </a:xfrm>
          <a:prstGeom prst="rect">
            <a:avLst/>
          </a:prstGeom>
        </p:spPr>
      </p:pic>
      <p:pic>
        <p:nvPicPr>
          <p:cNvPr id="5" name="Picture 4" descr="A graph with red and blue lines&#10;&#10;Description automatically generated">
            <a:extLst>
              <a:ext uri="{FF2B5EF4-FFF2-40B4-BE49-F238E27FC236}">
                <a16:creationId xmlns:a16="http://schemas.microsoft.com/office/drawing/2014/main" id="{DE1DE093-02C2-F19A-DF8E-F794C26ABAFC}"/>
              </a:ext>
            </a:extLst>
          </p:cNvPr>
          <p:cNvPicPr>
            <a:picLocks noChangeAspect="1"/>
          </p:cNvPicPr>
          <p:nvPr/>
        </p:nvPicPr>
        <p:blipFill>
          <a:blip r:embed="rId3"/>
          <a:stretch>
            <a:fillRect/>
          </a:stretch>
        </p:blipFill>
        <p:spPr>
          <a:xfrm>
            <a:off x="345680" y="2260183"/>
            <a:ext cx="3703322" cy="3310563"/>
          </a:xfrm>
          <a:prstGeom prst="rect">
            <a:avLst/>
          </a:prstGeom>
        </p:spPr>
      </p:pic>
      <p:pic>
        <p:nvPicPr>
          <p:cNvPr id="7" name="Picture 6" descr="A graph with a red and blue line&#10;&#10;Description automatically generated">
            <a:extLst>
              <a:ext uri="{FF2B5EF4-FFF2-40B4-BE49-F238E27FC236}">
                <a16:creationId xmlns:a16="http://schemas.microsoft.com/office/drawing/2014/main" id="{E3705F8D-37D9-E77A-BC98-5C6541D462BD}"/>
              </a:ext>
            </a:extLst>
          </p:cNvPr>
          <p:cNvPicPr>
            <a:picLocks noChangeAspect="1"/>
          </p:cNvPicPr>
          <p:nvPr/>
        </p:nvPicPr>
        <p:blipFill>
          <a:blip r:embed="rId4"/>
          <a:stretch>
            <a:fillRect/>
          </a:stretch>
        </p:blipFill>
        <p:spPr>
          <a:xfrm>
            <a:off x="4241831" y="2254257"/>
            <a:ext cx="3703320" cy="3310888"/>
          </a:xfrm>
          <a:prstGeom prst="rect">
            <a:avLst/>
          </a:prstGeom>
        </p:spPr>
      </p:pic>
    </p:spTree>
    <p:extLst>
      <p:ext uri="{BB962C8B-B14F-4D97-AF65-F5344CB8AC3E}">
        <p14:creationId xmlns:p14="http://schemas.microsoft.com/office/powerpoint/2010/main" val="476245333"/>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D725-9D42-236B-44CA-66E2862E1BA2}"/>
              </a:ext>
            </a:extLst>
          </p:cNvPr>
          <p:cNvSpPr>
            <a:spLocks noGrp="1"/>
          </p:cNvSpPr>
          <p:nvPr>
            <p:ph type="title"/>
          </p:nvPr>
        </p:nvSpPr>
        <p:spPr>
          <a:xfrm>
            <a:off x="817696" y="447188"/>
            <a:ext cx="10564302" cy="1817116"/>
          </a:xfrm>
        </p:spPr>
        <p:txBody>
          <a:bodyPr>
            <a:normAutofit/>
          </a:bodyPr>
          <a:lstStyle/>
          <a:p>
            <a:pPr algn="ctr"/>
            <a:br>
              <a:rPr lang="en-US">
                <a:ea typeface="+mj-lt"/>
                <a:cs typeface="+mj-lt"/>
              </a:rPr>
            </a:br>
            <a:r>
              <a:rPr lang="en-US" sz="4400" b="1">
                <a:ea typeface="+mj-lt"/>
                <a:cs typeface="+mj-lt"/>
              </a:rPr>
              <a:t>Channel Polarization</a:t>
            </a:r>
            <a:endParaRPr lang="en-US" sz="4400" b="1">
              <a:cs typeface="Calibri Light"/>
            </a:endParaRPr>
          </a:p>
          <a:p>
            <a:endParaRPr lang="en-US" sz="4400" u="sng">
              <a:solidFill>
                <a:schemeClr val="bg1"/>
              </a:solidFill>
              <a:cs typeface="Calibri Light"/>
            </a:endParaRPr>
          </a:p>
        </p:txBody>
      </p:sp>
      <p:sp>
        <p:nvSpPr>
          <p:cNvPr id="3" name="Content Placeholder 2">
            <a:extLst>
              <a:ext uri="{FF2B5EF4-FFF2-40B4-BE49-F238E27FC236}">
                <a16:creationId xmlns:a16="http://schemas.microsoft.com/office/drawing/2014/main" id="{728B12E7-9D53-B5C5-6F0D-68A898691239}"/>
              </a:ext>
            </a:extLst>
          </p:cNvPr>
          <p:cNvSpPr>
            <a:spLocks noGrp="1"/>
          </p:cNvSpPr>
          <p:nvPr>
            <p:ph idx="1"/>
          </p:nvPr>
        </p:nvSpPr>
        <p:spPr>
          <a:xfrm>
            <a:off x="818712" y="2622529"/>
            <a:ext cx="10554574" cy="3236269"/>
          </a:xfrm>
        </p:spPr>
        <p:txBody>
          <a:bodyPr vert="horz" lIns="91440" tIns="45720" rIns="91440" bIns="45720" rtlCol="0" anchor="t">
            <a:normAutofit/>
          </a:bodyPr>
          <a:lstStyle/>
          <a:p>
            <a:r>
              <a:rPr lang="en-US" sz="2000">
                <a:ea typeface="+mn-lt"/>
                <a:cs typeface="+mn-lt"/>
              </a:rPr>
              <a:t>Polar codes are based on the idea of Channel Polarization.</a:t>
            </a:r>
            <a:endParaRPr lang="en-US" sz="2000">
              <a:cs typeface="Calibri" panose="020F0502020204030204"/>
            </a:endParaRPr>
          </a:p>
          <a:p>
            <a:pPr marL="0" indent="0">
              <a:buNone/>
            </a:pPr>
            <a:endParaRPr lang="en-US" sz="2000">
              <a:ea typeface="+mn-lt"/>
              <a:cs typeface="+mn-lt"/>
            </a:endParaRPr>
          </a:p>
          <a:p>
            <a:r>
              <a:rPr lang="en-US" sz="2000">
                <a:ea typeface="+mn-lt"/>
                <a:cs typeface="+mn-lt"/>
              </a:rPr>
              <a:t>Channel polarization includes the process of channel combining and channel splitting, that results in extremely noisy (“bad channel” - with higher error probability) channel and perfectly noiseless(“good channel” - lower error probability) channel.</a:t>
            </a:r>
            <a:endParaRPr lang="en-US" sz="2000">
              <a:cs typeface="Calibri" panose="020F0502020204030204"/>
            </a:endParaRPr>
          </a:p>
          <a:p>
            <a:pPr marL="0" indent="0">
              <a:buNone/>
            </a:pPr>
            <a:endParaRPr lang="en-US" sz="2000">
              <a:ea typeface="+mn-lt"/>
              <a:cs typeface="+mn-lt"/>
            </a:endParaRPr>
          </a:p>
          <a:p>
            <a:r>
              <a:rPr lang="en-US" sz="2000">
                <a:ea typeface="+mn-lt"/>
                <a:cs typeface="+mn-lt"/>
              </a:rPr>
              <a:t>So, we transmit information bits through good channels and foreknown bits through bad channels.</a:t>
            </a:r>
            <a:endParaRPr lang="en-US" sz="2000">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3247447893"/>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79F0-0919-B97D-ED10-AC83D566D2F9}"/>
              </a:ext>
            </a:extLst>
          </p:cNvPr>
          <p:cNvSpPr>
            <a:spLocks noGrp="1"/>
          </p:cNvSpPr>
          <p:nvPr>
            <p:ph type="title"/>
          </p:nvPr>
        </p:nvSpPr>
        <p:spPr>
          <a:xfrm>
            <a:off x="464206" y="181514"/>
            <a:ext cx="11029616" cy="1342392"/>
          </a:xfrm>
        </p:spPr>
        <p:txBody>
          <a:bodyPr>
            <a:normAutofit/>
          </a:bodyPr>
          <a:lstStyle/>
          <a:p>
            <a:pPr algn="ctr"/>
            <a:r>
              <a:rPr lang="en-US" sz="4000"/>
              <a:t>Results (N=256,k=128,Nsim=500)</a:t>
            </a:r>
          </a:p>
        </p:txBody>
      </p:sp>
      <p:sp>
        <p:nvSpPr>
          <p:cNvPr id="3" name="Text Placeholder 2">
            <a:extLst>
              <a:ext uri="{FF2B5EF4-FFF2-40B4-BE49-F238E27FC236}">
                <a16:creationId xmlns:a16="http://schemas.microsoft.com/office/drawing/2014/main" id="{40F619A4-3E38-95B2-5F7D-5CEA8C28B720}"/>
              </a:ext>
            </a:extLst>
          </p:cNvPr>
          <p:cNvSpPr>
            <a:spLocks noGrp="1"/>
          </p:cNvSpPr>
          <p:nvPr>
            <p:ph type="body" idx="1"/>
          </p:nvPr>
        </p:nvSpPr>
        <p:spPr/>
        <p:txBody>
          <a:bodyPr/>
          <a:lstStyle/>
          <a:p>
            <a:pPr algn="ctr"/>
            <a:r>
              <a:rPr lang="en-US"/>
              <a:t>Success Rate For SC Decoder</a:t>
            </a:r>
          </a:p>
        </p:txBody>
      </p:sp>
      <p:pic>
        <p:nvPicPr>
          <p:cNvPr id="7" name="Content Placeholder 6" descr="A graph with a line&#10;&#10;Description automatically generated">
            <a:extLst>
              <a:ext uri="{FF2B5EF4-FFF2-40B4-BE49-F238E27FC236}">
                <a16:creationId xmlns:a16="http://schemas.microsoft.com/office/drawing/2014/main" id="{3BF52719-A58F-1783-7669-3F64675BD3C5}"/>
              </a:ext>
            </a:extLst>
          </p:cNvPr>
          <p:cNvPicPr>
            <a:picLocks noGrp="1" noChangeAspect="1"/>
          </p:cNvPicPr>
          <p:nvPr>
            <p:ph sz="half" idx="2"/>
          </p:nvPr>
        </p:nvPicPr>
        <p:blipFill>
          <a:blip r:embed="rId2"/>
          <a:stretch>
            <a:fillRect/>
          </a:stretch>
        </p:blipFill>
        <p:spPr>
          <a:xfrm>
            <a:off x="567201" y="2782466"/>
            <a:ext cx="5410201" cy="3668486"/>
          </a:xfrm>
        </p:spPr>
      </p:pic>
      <p:sp>
        <p:nvSpPr>
          <p:cNvPr id="5" name="Text Placeholder 4">
            <a:extLst>
              <a:ext uri="{FF2B5EF4-FFF2-40B4-BE49-F238E27FC236}">
                <a16:creationId xmlns:a16="http://schemas.microsoft.com/office/drawing/2014/main" id="{FFEE15A6-4D29-3432-DEEC-F6A29698CAB2}"/>
              </a:ext>
            </a:extLst>
          </p:cNvPr>
          <p:cNvSpPr>
            <a:spLocks noGrp="1"/>
          </p:cNvSpPr>
          <p:nvPr>
            <p:ph type="body" sz="quarter" idx="3"/>
          </p:nvPr>
        </p:nvSpPr>
        <p:spPr/>
        <p:txBody>
          <a:bodyPr/>
          <a:lstStyle/>
          <a:p>
            <a:pPr algn="ctr"/>
            <a:r>
              <a:rPr lang="en-US"/>
              <a:t>Success Rate For SCL Decoder</a:t>
            </a:r>
          </a:p>
        </p:txBody>
      </p:sp>
      <p:pic>
        <p:nvPicPr>
          <p:cNvPr id="8" name="Content Placeholder 7" descr="A graph with a line">
            <a:extLst>
              <a:ext uri="{FF2B5EF4-FFF2-40B4-BE49-F238E27FC236}">
                <a16:creationId xmlns:a16="http://schemas.microsoft.com/office/drawing/2014/main" id="{D57417FD-8BB6-0876-7C44-2CE57DB2BDE4}"/>
              </a:ext>
            </a:extLst>
          </p:cNvPr>
          <p:cNvPicPr>
            <a:picLocks noGrp="1" noChangeAspect="1"/>
          </p:cNvPicPr>
          <p:nvPr>
            <p:ph sz="quarter" idx="4"/>
          </p:nvPr>
        </p:nvPicPr>
        <p:blipFill>
          <a:blip r:embed="rId3"/>
          <a:stretch>
            <a:fillRect/>
          </a:stretch>
        </p:blipFill>
        <p:spPr>
          <a:xfrm>
            <a:off x="5975596" y="2780048"/>
            <a:ext cx="5637840" cy="3670904"/>
          </a:xfrm>
        </p:spPr>
      </p:pic>
    </p:spTree>
    <p:extLst>
      <p:ext uri="{BB962C8B-B14F-4D97-AF65-F5344CB8AC3E}">
        <p14:creationId xmlns:p14="http://schemas.microsoft.com/office/powerpoint/2010/main" val="77532795"/>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32AAF7-2D83-6C0F-567B-E82F178A8BE7}"/>
              </a:ext>
            </a:extLst>
          </p:cNvPr>
          <p:cNvSpPr>
            <a:spLocks noGrp="1"/>
          </p:cNvSpPr>
          <p:nvPr>
            <p:ph type="body" idx="4294967295"/>
          </p:nvPr>
        </p:nvSpPr>
        <p:spPr>
          <a:xfrm>
            <a:off x="0" y="963613"/>
            <a:ext cx="4194175" cy="544512"/>
          </a:xfrm>
        </p:spPr>
        <p:txBody>
          <a:bodyPr>
            <a:normAutofit/>
          </a:bodyPr>
          <a:lstStyle/>
          <a:p>
            <a:pPr marL="0" indent="0" algn="ctr">
              <a:buNone/>
            </a:pPr>
            <a:r>
              <a:rPr lang="en-US" sz="2400">
                <a:solidFill>
                  <a:schemeClr val="accent2"/>
                </a:solidFill>
              </a:rPr>
              <a:t>Bit Error Rate For SC Decoder</a:t>
            </a:r>
            <a:endParaRPr lang="en-US"/>
          </a:p>
        </p:txBody>
      </p:sp>
      <p:sp>
        <p:nvSpPr>
          <p:cNvPr id="5" name="Text Placeholder 4">
            <a:extLst>
              <a:ext uri="{FF2B5EF4-FFF2-40B4-BE49-F238E27FC236}">
                <a16:creationId xmlns:a16="http://schemas.microsoft.com/office/drawing/2014/main" id="{131F46B8-0A37-2DDD-C6A6-B432E6C3C257}"/>
              </a:ext>
            </a:extLst>
          </p:cNvPr>
          <p:cNvSpPr>
            <a:spLocks noGrp="1"/>
          </p:cNvSpPr>
          <p:nvPr>
            <p:ph type="body" sz="quarter" idx="4294967295"/>
          </p:nvPr>
        </p:nvSpPr>
        <p:spPr>
          <a:xfrm>
            <a:off x="7104063" y="955675"/>
            <a:ext cx="5087937" cy="552450"/>
          </a:xfrm>
        </p:spPr>
        <p:txBody>
          <a:bodyPr>
            <a:normAutofit/>
          </a:bodyPr>
          <a:lstStyle/>
          <a:p>
            <a:pPr marL="0" indent="0" algn="ctr">
              <a:buNone/>
            </a:pPr>
            <a:r>
              <a:rPr lang="en-US" sz="2400">
                <a:solidFill>
                  <a:schemeClr val="accent2"/>
                </a:solidFill>
              </a:rPr>
              <a:t>Bit Error Rate For SCL Decoder</a:t>
            </a:r>
            <a:endParaRPr lang="en-US"/>
          </a:p>
        </p:txBody>
      </p:sp>
      <p:pic>
        <p:nvPicPr>
          <p:cNvPr id="7" name="Content Placeholder 6" descr="A graph of a bit error rate">
            <a:extLst>
              <a:ext uri="{FF2B5EF4-FFF2-40B4-BE49-F238E27FC236}">
                <a16:creationId xmlns:a16="http://schemas.microsoft.com/office/drawing/2014/main" id="{B8D2EEF2-1DF4-D533-69DB-A5DB0D84C968}"/>
              </a:ext>
            </a:extLst>
          </p:cNvPr>
          <p:cNvPicPr>
            <a:picLocks noGrp="1" noChangeAspect="1"/>
          </p:cNvPicPr>
          <p:nvPr>
            <p:ph sz="half" idx="4294967295"/>
          </p:nvPr>
        </p:nvPicPr>
        <p:blipFill>
          <a:blip r:embed="rId2"/>
          <a:stretch>
            <a:fillRect/>
          </a:stretch>
        </p:blipFill>
        <p:spPr>
          <a:xfrm>
            <a:off x="0" y="1714500"/>
            <a:ext cx="6096000" cy="4935538"/>
          </a:xfrm>
        </p:spPr>
      </p:pic>
      <p:pic>
        <p:nvPicPr>
          <p:cNvPr id="8" name="Content Placeholder 7" descr="A graph of a bit error rate">
            <a:extLst>
              <a:ext uri="{FF2B5EF4-FFF2-40B4-BE49-F238E27FC236}">
                <a16:creationId xmlns:a16="http://schemas.microsoft.com/office/drawing/2014/main" id="{BC787203-97DC-C27A-AA05-938A296E0821}"/>
              </a:ext>
            </a:extLst>
          </p:cNvPr>
          <p:cNvPicPr>
            <a:picLocks noGrp="1" noChangeAspect="1"/>
          </p:cNvPicPr>
          <p:nvPr>
            <p:ph sz="quarter" idx="4294967295"/>
          </p:nvPr>
        </p:nvPicPr>
        <p:blipFill>
          <a:blip r:embed="rId3"/>
          <a:stretch>
            <a:fillRect/>
          </a:stretch>
        </p:blipFill>
        <p:spPr>
          <a:xfrm>
            <a:off x="6096000" y="1727200"/>
            <a:ext cx="6096000" cy="4937125"/>
          </a:xfrm>
        </p:spPr>
      </p:pic>
    </p:spTree>
    <p:extLst>
      <p:ext uri="{BB962C8B-B14F-4D97-AF65-F5344CB8AC3E}">
        <p14:creationId xmlns:p14="http://schemas.microsoft.com/office/powerpoint/2010/main" val="39411211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3F4752-6B4E-7037-98BC-EDEBC4CDB5AF}"/>
              </a:ext>
            </a:extLst>
          </p:cNvPr>
          <p:cNvSpPr>
            <a:spLocks noGrp="1"/>
          </p:cNvSpPr>
          <p:nvPr>
            <p:ph type="body" idx="4294967295"/>
          </p:nvPr>
        </p:nvSpPr>
        <p:spPr>
          <a:xfrm>
            <a:off x="0" y="888623"/>
            <a:ext cx="5630636" cy="536575"/>
          </a:xfrm>
        </p:spPr>
        <p:txBody>
          <a:bodyPr>
            <a:normAutofit/>
          </a:bodyPr>
          <a:lstStyle/>
          <a:p>
            <a:pPr marL="0" indent="0" algn="ctr">
              <a:buNone/>
            </a:pPr>
            <a:r>
              <a:rPr lang="en-US" sz="2400">
                <a:solidFill>
                  <a:schemeClr val="accent2"/>
                </a:solidFill>
              </a:rPr>
              <a:t>Block Error Rate For SC Decoder</a:t>
            </a:r>
            <a:endParaRPr lang="en-US">
              <a:solidFill>
                <a:schemeClr val="accent2"/>
              </a:solidFill>
            </a:endParaRPr>
          </a:p>
        </p:txBody>
      </p:sp>
      <p:sp>
        <p:nvSpPr>
          <p:cNvPr id="5" name="Text Placeholder 4">
            <a:extLst>
              <a:ext uri="{FF2B5EF4-FFF2-40B4-BE49-F238E27FC236}">
                <a16:creationId xmlns:a16="http://schemas.microsoft.com/office/drawing/2014/main" id="{E3A3C8C0-04EB-D1DD-146C-6EBC9FAC1119}"/>
              </a:ext>
            </a:extLst>
          </p:cNvPr>
          <p:cNvSpPr>
            <a:spLocks noGrp="1"/>
          </p:cNvSpPr>
          <p:nvPr>
            <p:ph type="body" sz="quarter" idx="4294967295"/>
          </p:nvPr>
        </p:nvSpPr>
        <p:spPr>
          <a:xfrm>
            <a:off x="7104063" y="890588"/>
            <a:ext cx="5087937" cy="552450"/>
          </a:xfrm>
        </p:spPr>
        <p:txBody>
          <a:bodyPr>
            <a:normAutofit/>
          </a:bodyPr>
          <a:lstStyle/>
          <a:p>
            <a:pPr marL="0" indent="0">
              <a:buNone/>
            </a:pPr>
            <a:r>
              <a:rPr lang="en-US" sz="2400">
                <a:solidFill>
                  <a:schemeClr val="accent2"/>
                </a:solidFill>
              </a:rPr>
              <a:t>Block Error Rate For SCL Decoder</a:t>
            </a:r>
          </a:p>
        </p:txBody>
      </p:sp>
      <p:pic>
        <p:nvPicPr>
          <p:cNvPr id="7" name="Content Placeholder 6" descr="A graph with a blue line&#10;&#10;Description automatically generated">
            <a:extLst>
              <a:ext uri="{FF2B5EF4-FFF2-40B4-BE49-F238E27FC236}">
                <a16:creationId xmlns:a16="http://schemas.microsoft.com/office/drawing/2014/main" id="{1CFD5F60-008E-C22E-862C-98E069DB9B7F}"/>
              </a:ext>
            </a:extLst>
          </p:cNvPr>
          <p:cNvPicPr>
            <a:picLocks noGrp="1" noChangeAspect="1"/>
          </p:cNvPicPr>
          <p:nvPr>
            <p:ph sz="half" idx="4294967295"/>
          </p:nvPr>
        </p:nvPicPr>
        <p:blipFill>
          <a:blip r:embed="rId2"/>
          <a:stretch>
            <a:fillRect/>
          </a:stretch>
        </p:blipFill>
        <p:spPr>
          <a:xfrm>
            <a:off x="0" y="1695450"/>
            <a:ext cx="5378450" cy="4756150"/>
          </a:xfrm>
        </p:spPr>
      </p:pic>
      <p:pic>
        <p:nvPicPr>
          <p:cNvPr id="8" name="Content Placeholder 7" descr="A graph with a blue line">
            <a:extLst>
              <a:ext uri="{FF2B5EF4-FFF2-40B4-BE49-F238E27FC236}">
                <a16:creationId xmlns:a16="http://schemas.microsoft.com/office/drawing/2014/main" id="{26D24599-385E-83FA-67D7-7BAD582F23E1}"/>
              </a:ext>
            </a:extLst>
          </p:cNvPr>
          <p:cNvPicPr>
            <a:picLocks noGrp="1" noChangeAspect="1"/>
          </p:cNvPicPr>
          <p:nvPr>
            <p:ph sz="quarter" idx="4294967295"/>
          </p:nvPr>
        </p:nvPicPr>
        <p:blipFill>
          <a:blip r:embed="rId3"/>
          <a:stretch>
            <a:fillRect/>
          </a:stretch>
        </p:blipFill>
        <p:spPr>
          <a:xfrm>
            <a:off x="6099175" y="1711325"/>
            <a:ext cx="6092825" cy="4740275"/>
          </a:xfrm>
        </p:spPr>
      </p:pic>
    </p:spTree>
    <p:extLst>
      <p:ext uri="{BB962C8B-B14F-4D97-AF65-F5344CB8AC3E}">
        <p14:creationId xmlns:p14="http://schemas.microsoft.com/office/powerpoint/2010/main" val="3609205085"/>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C63C-C19D-A8DF-3A55-4A1B81E5C1EA}"/>
              </a:ext>
            </a:extLst>
          </p:cNvPr>
          <p:cNvSpPr>
            <a:spLocks noGrp="1"/>
          </p:cNvSpPr>
          <p:nvPr>
            <p:ph type="title"/>
          </p:nvPr>
        </p:nvSpPr>
        <p:spPr>
          <a:xfrm>
            <a:off x="581192" y="702156"/>
            <a:ext cx="11029616" cy="1249123"/>
          </a:xfrm>
        </p:spPr>
        <p:txBody>
          <a:bodyPr>
            <a:normAutofit fontScale="90000"/>
          </a:bodyPr>
          <a:lstStyle/>
          <a:p>
            <a:pPr algn="ctr"/>
            <a:br>
              <a:rPr lang="en-US" sz="4400" b="1">
                <a:ea typeface="+mj-lt"/>
                <a:cs typeface="+mj-lt"/>
              </a:rPr>
            </a:br>
            <a:r>
              <a:rPr lang="en-US" sz="4400" b="1">
                <a:ea typeface="+mj-lt"/>
                <a:cs typeface="+mj-lt"/>
              </a:rPr>
              <a:t>COMBINED RESULTS</a:t>
            </a:r>
            <a:endParaRPr lang="en-GB" sz="4400">
              <a:solidFill>
                <a:srgbClr val="000000"/>
              </a:solidFill>
              <a:ea typeface="+mj-lt"/>
              <a:cs typeface="+mj-lt"/>
            </a:endParaRPr>
          </a:p>
          <a:p>
            <a:endParaRPr lang="en-GB"/>
          </a:p>
        </p:txBody>
      </p:sp>
      <p:pic>
        <p:nvPicPr>
          <p:cNvPr id="5" name="Content Placeholder 6" descr="A graph of success rate">
            <a:extLst>
              <a:ext uri="{FF2B5EF4-FFF2-40B4-BE49-F238E27FC236}">
                <a16:creationId xmlns:a16="http://schemas.microsoft.com/office/drawing/2014/main" id="{2E3D0EEA-8E1D-D2CB-1160-A19DE2DE769A}"/>
              </a:ext>
            </a:extLst>
          </p:cNvPr>
          <p:cNvPicPr>
            <a:picLocks noGrp="1" noChangeAspect="1"/>
          </p:cNvPicPr>
          <p:nvPr>
            <p:ph idx="1"/>
          </p:nvPr>
        </p:nvPicPr>
        <p:blipFill>
          <a:blip r:embed="rId2"/>
          <a:stretch>
            <a:fillRect/>
          </a:stretch>
        </p:blipFill>
        <p:spPr>
          <a:xfrm>
            <a:off x="451054" y="2215122"/>
            <a:ext cx="3705339" cy="3751847"/>
          </a:xfrm>
          <a:prstGeom prst="rect">
            <a:avLst/>
          </a:prstGeom>
        </p:spPr>
      </p:pic>
      <p:pic>
        <p:nvPicPr>
          <p:cNvPr id="7" name="Content Placeholder 7" descr="A graph of a graph">
            <a:extLst>
              <a:ext uri="{FF2B5EF4-FFF2-40B4-BE49-F238E27FC236}">
                <a16:creationId xmlns:a16="http://schemas.microsoft.com/office/drawing/2014/main" id="{CC8932AC-0D40-48F3-096C-1613B3DFE21B}"/>
              </a:ext>
            </a:extLst>
          </p:cNvPr>
          <p:cNvPicPr>
            <a:picLocks noChangeAspect="1"/>
          </p:cNvPicPr>
          <p:nvPr/>
        </p:nvPicPr>
        <p:blipFill>
          <a:blip r:embed="rId3"/>
          <a:stretch>
            <a:fillRect/>
          </a:stretch>
        </p:blipFill>
        <p:spPr>
          <a:xfrm>
            <a:off x="4245995" y="2300000"/>
            <a:ext cx="3697412" cy="3561744"/>
          </a:xfrm>
          <a:prstGeom prst="rect">
            <a:avLst/>
          </a:prstGeom>
        </p:spPr>
      </p:pic>
      <p:pic>
        <p:nvPicPr>
          <p:cNvPr id="9" name="Picture 8" descr="A graph of a rate">
            <a:extLst>
              <a:ext uri="{FF2B5EF4-FFF2-40B4-BE49-F238E27FC236}">
                <a16:creationId xmlns:a16="http://schemas.microsoft.com/office/drawing/2014/main" id="{DEB53846-D251-3AE0-050A-70999C2B6962}"/>
              </a:ext>
            </a:extLst>
          </p:cNvPr>
          <p:cNvPicPr>
            <a:picLocks noChangeAspect="1"/>
          </p:cNvPicPr>
          <p:nvPr/>
        </p:nvPicPr>
        <p:blipFill>
          <a:blip r:embed="rId4"/>
          <a:stretch>
            <a:fillRect/>
          </a:stretch>
        </p:blipFill>
        <p:spPr>
          <a:xfrm>
            <a:off x="8018546" y="2280711"/>
            <a:ext cx="3588556" cy="3595613"/>
          </a:xfrm>
          <a:prstGeom prst="rect">
            <a:avLst/>
          </a:prstGeom>
        </p:spPr>
      </p:pic>
    </p:spTree>
    <p:extLst>
      <p:ext uri="{BB962C8B-B14F-4D97-AF65-F5344CB8AC3E}">
        <p14:creationId xmlns:p14="http://schemas.microsoft.com/office/powerpoint/2010/main" val="4152177592"/>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EC62-348D-AAF1-1A59-1E84BDF3646D}"/>
              </a:ext>
            </a:extLst>
          </p:cNvPr>
          <p:cNvSpPr>
            <a:spLocks noGrp="1"/>
          </p:cNvSpPr>
          <p:nvPr>
            <p:ph type="title"/>
          </p:nvPr>
        </p:nvSpPr>
        <p:spPr>
          <a:xfrm>
            <a:off x="548536" y="490172"/>
            <a:ext cx="11045009" cy="1234635"/>
          </a:xfrm>
        </p:spPr>
        <p:txBody>
          <a:bodyPr>
            <a:normAutofit/>
          </a:bodyPr>
          <a:lstStyle/>
          <a:p>
            <a:pPr algn="ctr"/>
            <a:r>
              <a:rPr lang="en-US" sz="4000"/>
              <a:t>Results (N=128,k=60,Nsim=1000)</a:t>
            </a:r>
          </a:p>
        </p:txBody>
      </p:sp>
      <p:sp>
        <p:nvSpPr>
          <p:cNvPr id="4" name="Text Placeholder 3">
            <a:extLst>
              <a:ext uri="{FF2B5EF4-FFF2-40B4-BE49-F238E27FC236}">
                <a16:creationId xmlns:a16="http://schemas.microsoft.com/office/drawing/2014/main" id="{95E9FAC4-A985-AED2-7EF1-E04A4362C42A}"/>
              </a:ext>
            </a:extLst>
          </p:cNvPr>
          <p:cNvSpPr>
            <a:spLocks noGrp="1"/>
          </p:cNvSpPr>
          <p:nvPr>
            <p:ph type="body" idx="1"/>
          </p:nvPr>
        </p:nvSpPr>
        <p:spPr/>
        <p:txBody>
          <a:bodyPr/>
          <a:lstStyle/>
          <a:p>
            <a:r>
              <a:rPr lang="en-US"/>
              <a:t>Success Rate For SC Decoder</a:t>
            </a:r>
          </a:p>
        </p:txBody>
      </p:sp>
      <p:pic>
        <p:nvPicPr>
          <p:cNvPr id="7" name="Content Placeholder 6" descr="A graph with a line going up&#10;&#10;Description automatically generated">
            <a:extLst>
              <a:ext uri="{FF2B5EF4-FFF2-40B4-BE49-F238E27FC236}">
                <a16:creationId xmlns:a16="http://schemas.microsoft.com/office/drawing/2014/main" id="{4AA07224-5FFD-D6F1-0DCA-5078EEB62D17}"/>
              </a:ext>
            </a:extLst>
          </p:cNvPr>
          <p:cNvPicPr>
            <a:picLocks noGrp="1" noChangeAspect="1"/>
          </p:cNvPicPr>
          <p:nvPr>
            <p:ph sz="half" idx="2"/>
          </p:nvPr>
        </p:nvPicPr>
        <p:blipFill>
          <a:blip r:embed="rId2"/>
          <a:stretch>
            <a:fillRect/>
          </a:stretch>
        </p:blipFill>
        <p:spPr>
          <a:xfrm>
            <a:off x="553834" y="2808784"/>
            <a:ext cx="5418882" cy="3593940"/>
          </a:xfrm>
        </p:spPr>
      </p:pic>
      <p:sp>
        <p:nvSpPr>
          <p:cNvPr id="5" name="Text Placeholder 4">
            <a:extLst>
              <a:ext uri="{FF2B5EF4-FFF2-40B4-BE49-F238E27FC236}">
                <a16:creationId xmlns:a16="http://schemas.microsoft.com/office/drawing/2014/main" id="{4F18497D-CC1D-ACC7-9A0D-8450457F7024}"/>
              </a:ext>
            </a:extLst>
          </p:cNvPr>
          <p:cNvSpPr>
            <a:spLocks noGrp="1"/>
          </p:cNvSpPr>
          <p:nvPr>
            <p:ph type="body" sz="quarter" idx="3"/>
          </p:nvPr>
        </p:nvSpPr>
        <p:spPr/>
        <p:txBody>
          <a:bodyPr/>
          <a:lstStyle/>
          <a:p>
            <a:r>
              <a:rPr lang="en-US"/>
              <a:t>Success Rate For SCL Decoder</a:t>
            </a:r>
          </a:p>
        </p:txBody>
      </p:sp>
      <p:pic>
        <p:nvPicPr>
          <p:cNvPr id="8" name="Content Placeholder 7" descr="A graph with a line going up&#10;&#10;Description automatically generated">
            <a:extLst>
              <a:ext uri="{FF2B5EF4-FFF2-40B4-BE49-F238E27FC236}">
                <a16:creationId xmlns:a16="http://schemas.microsoft.com/office/drawing/2014/main" id="{4E09213B-2CBC-817F-034D-BBC43A8D0128}"/>
              </a:ext>
            </a:extLst>
          </p:cNvPr>
          <p:cNvPicPr>
            <a:picLocks noGrp="1" noChangeAspect="1"/>
          </p:cNvPicPr>
          <p:nvPr>
            <p:ph sz="quarter" idx="4"/>
          </p:nvPr>
        </p:nvPicPr>
        <p:blipFill>
          <a:blip r:embed="rId3"/>
          <a:stretch>
            <a:fillRect/>
          </a:stretch>
        </p:blipFill>
        <p:spPr>
          <a:xfrm>
            <a:off x="6268319" y="2804811"/>
            <a:ext cx="5002287" cy="3600525"/>
          </a:xfrm>
        </p:spPr>
      </p:pic>
    </p:spTree>
    <p:extLst>
      <p:ext uri="{BB962C8B-B14F-4D97-AF65-F5344CB8AC3E}">
        <p14:creationId xmlns:p14="http://schemas.microsoft.com/office/powerpoint/2010/main" val="2794709205"/>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77D5FCB-9AF5-FDD1-51E3-9AAE0A749972}"/>
              </a:ext>
            </a:extLst>
          </p:cNvPr>
          <p:cNvSpPr>
            <a:spLocks noGrp="1"/>
          </p:cNvSpPr>
          <p:nvPr>
            <p:ph type="body" sz="quarter" idx="4294967295"/>
          </p:nvPr>
        </p:nvSpPr>
        <p:spPr>
          <a:xfrm>
            <a:off x="7104063" y="901700"/>
            <a:ext cx="5087937" cy="552450"/>
          </a:xfrm>
        </p:spPr>
        <p:txBody>
          <a:bodyPr>
            <a:normAutofit/>
          </a:bodyPr>
          <a:lstStyle/>
          <a:p>
            <a:pPr marL="0" indent="0">
              <a:buNone/>
            </a:pPr>
            <a:r>
              <a:rPr lang="en-US" sz="2400">
                <a:solidFill>
                  <a:schemeClr val="accent2"/>
                </a:solidFill>
              </a:rPr>
              <a:t>Bit Error Rate For SCL Decoder</a:t>
            </a:r>
          </a:p>
        </p:txBody>
      </p:sp>
      <p:sp>
        <p:nvSpPr>
          <p:cNvPr id="3" name="Text Placeholder 2">
            <a:extLst>
              <a:ext uri="{FF2B5EF4-FFF2-40B4-BE49-F238E27FC236}">
                <a16:creationId xmlns:a16="http://schemas.microsoft.com/office/drawing/2014/main" id="{B1055018-6E88-F001-4D30-CE189803F4FE}"/>
              </a:ext>
            </a:extLst>
          </p:cNvPr>
          <p:cNvSpPr>
            <a:spLocks noGrp="1"/>
          </p:cNvSpPr>
          <p:nvPr>
            <p:ph type="body" idx="4294967295"/>
          </p:nvPr>
        </p:nvSpPr>
        <p:spPr>
          <a:xfrm>
            <a:off x="0" y="923925"/>
            <a:ext cx="5086350" cy="536575"/>
          </a:xfrm>
        </p:spPr>
        <p:txBody>
          <a:bodyPr>
            <a:normAutofit/>
          </a:bodyPr>
          <a:lstStyle/>
          <a:p>
            <a:pPr marL="0" indent="0">
              <a:buNone/>
            </a:pPr>
            <a:r>
              <a:rPr lang="en-US" sz="2400">
                <a:solidFill>
                  <a:schemeClr val="accent2"/>
                </a:solidFill>
              </a:rPr>
              <a:t>Bit Error Rate For SC Decoder</a:t>
            </a:r>
            <a:endParaRPr lang="en-US"/>
          </a:p>
        </p:txBody>
      </p:sp>
      <p:pic>
        <p:nvPicPr>
          <p:cNvPr id="7" name="Content Placeholder 6" descr="A graph with a blue line&#10;&#10;Description automatically generated">
            <a:extLst>
              <a:ext uri="{FF2B5EF4-FFF2-40B4-BE49-F238E27FC236}">
                <a16:creationId xmlns:a16="http://schemas.microsoft.com/office/drawing/2014/main" id="{35975CE2-63BA-A39C-B1C8-E619AA969D1A}"/>
              </a:ext>
            </a:extLst>
          </p:cNvPr>
          <p:cNvPicPr>
            <a:picLocks noGrp="1" noChangeAspect="1"/>
          </p:cNvPicPr>
          <p:nvPr>
            <p:ph sz="half" idx="4294967295"/>
          </p:nvPr>
        </p:nvPicPr>
        <p:blipFill>
          <a:blip r:embed="rId2"/>
          <a:stretch>
            <a:fillRect/>
          </a:stretch>
        </p:blipFill>
        <p:spPr>
          <a:xfrm>
            <a:off x="0" y="1719263"/>
            <a:ext cx="5984875" cy="5135562"/>
          </a:xfrm>
        </p:spPr>
      </p:pic>
      <p:pic>
        <p:nvPicPr>
          <p:cNvPr id="8" name="Content Placeholder 7" descr="A graph of a bit error rate&#10;&#10;Description automatically generated">
            <a:extLst>
              <a:ext uri="{FF2B5EF4-FFF2-40B4-BE49-F238E27FC236}">
                <a16:creationId xmlns:a16="http://schemas.microsoft.com/office/drawing/2014/main" id="{2D20F9B7-7466-CCC1-EF5F-3745A2426C18}"/>
              </a:ext>
            </a:extLst>
          </p:cNvPr>
          <p:cNvPicPr>
            <a:picLocks noGrp="1" noChangeAspect="1"/>
          </p:cNvPicPr>
          <p:nvPr>
            <p:ph sz="quarter" idx="4294967295"/>
          </p:nvPr>
        </p:nvPicPr>
        <p:blipFill>
          <a:blip r:embed="rId3"/>
          <a:stretch>
            <a:fillRect/>
          </a:stretch>
        </p:blipFill>
        <p:spPr>
          <a:xfrm>
            <a:off x="5865813" y="1720850"/>
            <a:ext cx="6326187" cy="5133975"/>
          </a:xfrm>
        </p:spPr>
      </p:pic>
    </p:spTree>
    <p:extLst>
      <p:ext uri="{BB962C8B-B14F-4D97-AF65-F5344CB8AC3E}">
        <p14:creationId xmlns:p14="http://schemas.microsoft.com/office/powerpoint/2010/main" val="567861125"/>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03B5D7-14C4-7920-693E-EFA68A9CE3FF}"/>
              </a:ext>
            </a:extLst>
          </p:cNvPr>
          <p:cNvSpPr>
            <a:spLocks noGrp="1"/>
          </p:cNvSpPr>
          <p:nvPr>
            <p:ph type="body" idx="4294967295"/>
          </p:nvPr>
        </p:nvSpPr>
        <p:spPr>
          <a:xfrm>
            <a:off x="0" y="890588"/>
            <a:ext cx="5086350" cy="536575"/>
          </a:xfrm>
        </p:spPr>
        <p:txBody>
          <a:bodyPr>
            <a:normAutofit/>
          </a:bodyPr>
          <a:lstStyle/>
          <a:p>
            <a:pPr marL="0" indent="0" algn="ctr">
              <a:buNone/>
            </a:pPr>
            <a:r>
              <a:rPr lang="en-US" sz="2400">
                <a:solidFill>
                  <a:schemeClr val="accent2"/>
                </a:solidFill>
              </a:rPr>
              <a:t>Block Error Rate For SC Decoder</a:t>
            </a:r>
            <a:endParaRPr lang="en-US"/>
          </a:p>
        </p:txBody>
      </p:sp>
      <p:sp>
        <p:nvSpPr>
          <p:cNvPr id="5" name="Text Placeholder 4">
            <a:extLst>
              <a:ext uri="{FF2B5EF4-FFF2-40B4-BE49-F238E27FC236}">
                <a16:creationId xmlns:a16="http://schemas.microsoft.com/office/drawing/2014/main" id="{52299399-8218-5C87-DD93-A1B536A2F8F4}"/>
              </a:ext>
            </a:extLst>
          </p:cNvPr>
          <p:cNvSpPr>
            <a:spLocks noGrp="1"/>
          </p:cNvSpPr>
          <p:nvPr>
            <p:ph type="body" sz="quarter" idx="4294967295"/>
          </p:nvPr>
        </p:nvSpPr>
        <p:spPr>
          <a:xfrm>
            <a:off x="7105650" y="890588"/>
            <a:ext cx="5086350" cy="552450"/>
          </a:xfrm>
        </p:spPr>
        <p:txBody>
          <a:bodyPr>
            <a:normAutofit/>
          </a:bodyPr>
          <a:lstStyle/>
          <a:p>
            <a:pPr marL="0" indent="0">
              <a:buNone/>
            </a:pPr>
            <a:r>
              <a:rPr lang="en-US" sz="2400">
                <a:solidFill>
                  <a:schemeClr val="accent2"/>
                </a:solidFill>
              </a:rPr>
              <a:t>Block Error Rate For SCL Decoder</a:t>
            </a:r>
          </a:p>
        </p:txBody>
      </p:sp>
      <p:pic>
        <p:nvPicPr>
          <p:cNvPr id="7" name="Content Placeholder 6" descr="A graph with a blue line">
            <a:extLst>
              <a:ext uri="{FF2B5EF4-FFF2-40B4-BE49-F238E27FC236}">
                <a16:creationId xmlns:a16="http://schemas.microsoft.com/office/drawing/2014/main" id="{B8C65C45-4BE5-8871-2045-2DB31C20F5CF}"/>
              </a:ext>
            </a:extLst>
          </p:cNvPr>
          <p:cNvPicPr>
            <a:picLocks noGrp="1" noChangeAspect="1"/>
          </p:cNvPicPr>
          <p:nvPr>
            <p:ph sz="half" idx="4294967295"/>
          </p:nvPr>
        </p:nvPicPr>
        <p:blipFill>
          <a:blip r:embed="rId2"/>
          <a:stretch>
            <a:fillRect/>
          </a:stretch>
        </p:blipFill>
        <p:spPr>
          <a:xfrm>
            <a:off x="0" y="1708150"/>
            <a:ext cx="6111875" cy="5151438"/>
          </a:xfrm>
        </p:spPr>
      </p:pic>
      <p:pic>
        <p:nvPicPr>
          <p:cNvPr id="8" name="Content Placeholder 7" descr="A graph of error rate&#10;&#10;Description automatically generated">
            <a:extLst>
              <a:ext uri="{FF2B5EF4-FFF2-40B4-BE49-F238E27FC236}">
                <a16:creationId xmlns:a16="http://schemas.microsoft.com/office/drawing/2014/main" id="{933443A0-E3E6-FCC8-A854-48768FCFA1B1}"/>
              </a:ext>
            </a:extLst>
          </p:cNvPr>
          <p:cNvPicPr>
            <a:picLocks noGrp="1" noChangeAspect="1"/>
          </p:cNvPicPr>
          <p:nvPr>
            <p:ph sz="quarter" idx="4294967295"/>
          </p:nvPr>
        </p:nvPicPr>
        <p:blipFill>
          <a:blip r:embed="rId3"/>
          <a:stretch>
            <a:fillRect/>
          </a:stretch>
        </p:blipFill>
        <p:spPr>
          <a:xfrm>
            <a:off x="6473825" y="1700213"/>
            <a:ext cx="5718175" cy="5160962"/>
          </a:xfrm>
        </p:spPr>
      </p:pic>
    </p:spTree>
    <p:extLst>
      <p:ext uri="{BB962C8B-B14F-4D97-AF65-F5344CB8AC3E}">
        <p14:creationId xmlns:p14="http://schemas.microsoft.com/office/powerpoint/2010/main" val="332918209"/>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7B06-993D-619C-3DEA-27240FF10475}"/>
              </a:ext>
            </a:extLst>
          </p:cNvPr>
          <p:cNvSpPr>
            <a:spLocks noGrp="1"/>
          </p:cNvSpPr>
          <p:nvPr>
            <p:ph type="title"/>
          </p:nvPr>
        </p:nvSpPr>
        <p:spPr>
          <a:xfrm>
            <a:off x="581192" y="702156"/>
            <a:ext cx="11029616" cy="1305153"/>
          </a:xfrm>
        </p:spPr>
        <p:txBody>
          <a:bodyPr/>
          <a:lstStyle/>
          <a:p>
            <a:pPr algn="ctr"/>
            <a:r>
              <a:rPr lang="en-US" sz="4400" b="1">
                <a:ea typeface="+mj-lt"/>
                <a:cs typeface="+mj-lt"/>
              </a:rPr>
              <a:t>COMBINED RESULTS</a:t>
            </a:r>
            <a:endParaRPr lang="en-GB" sz="4400">
              <a:solidFill>
                <a:srgbClr val="000000"/>
              </a:solidFill>
              <a:ea typeface="+mj-lt"/>
              <a:cs typeface="+mj-lt"/>
            </a:endParaRPr>
          </a:p>
          <a:p>
            <a:endParaRPr lang="en-GB"/>
          </a:p>
        </p:txBody>
      </p:sp>
      <p:pic>
        <p:nvPicPr>
          <p:cNvPr id="9" name="Content Placeholder 6" descr="A graph of success rate&#10;&#10;Description automatically generated">
            <a:extLst>
              <a:ext uri="{FF2B5EF4-FFF2-40B4-BE49-F238E27FC236}">
                <a16:creationId xmlns:a16="http://schemas.microsoft.com/office/drawing/2014/main" id="{C2020423-069C-0682-6FA5-5B2D7771193F}"/>
              </a:ext>
            </a:extLst>
          </p:cNvPr>
          <p:cNvPicPr>
            <a:picLocks noGrp="1" noChangeAspect="1"/>
          </p:cNvPicPr>
          <p:nvPr>
            <p:ph idx="1"/>
          </p:nvPr>
        </p:nvPicPr>
        <p:blipFill>
          <a:blip r:embed="rId2"/>
          <a:stretch>
            <a:fillRect/>
          </a:stretch>
        </p:blipFill>
        <p:spPr>
          <a:xfrm>
            <a:off x="7936272" y="2310271"/>
            <a:ext cx="3703322" cy="2951662"/>
          </a:xfrm>
          <a:prstGeom prst="rect">
            <a:avLst/>
          </a:prstGeom>
        </p:spPr>
      </p:pic>
      <p:pic>
        <p:nvPicPr>
          <p:cNvPr id="5" name="Picture 4" descr="A graph with a red and blue line&#10;&#10;Description automatically generated">
            <a:extLst>
              <a:ext uri="{FF2B5EF4-FFF2-40B4-BE49-F238E27FC236}">
                <a16:creationId xmlns:a16="http://schemas.microsoft.com/office/drawing/2014/main" id="{4285FBB4-5AAB-66D1-5AAB-7AE274E6D06A}"/>
              </a:ext>
            </a:extLst>
          </p:cNvPr>
          <p:cNvPicPr>
            <a:picLocks noChangeAspect="1"/>
          </p:cNvPicPr>
          <p:nvPr/>
        </p:nvPicPr>
        <p:blipFill>
          <a:blip r:embed="rId3"/>
          <a:stretch>
            <a:fillRect/>
          </a:stretch>
        </p:blipFill>
        <p:spPr>
          <a:xfrm>
            <a:off x="480151" y="2316212"/>
            <a:ext cx="3703322" cy="2962220"/>
          </a:xfrm>
          <a:prstGeom prst="rect">
            <a:avLst/>
          </a:prstGeom>
        </p:spPr>
      </p:pic>
      <p:pic>
        <p:nvPicPr>
          <p:cNvPr id="7" name="Picture 6" descr="A graph of error rate&#10;&#10;Description automatically generated">
            <a:extLst>
              <a:ext uri="{FF2B5EF4-FFF2-40B4-BE49-F238E27FC236}">
                <a16:creationId xmlns:a16="http://schemas.microsoft.com/office/drawing/2014/main" id="{CB8B944D-FE5B-24B6-F215-E31DA629C209}"/>
              </a:ext>
            </a:extLst>
          </p:cNvPr>
          <p:cNvPicPr>
            <a:picLocks noChangeAspect="1"/>
          </p:cNvPicPr>
          <p:nvPr/>
        </p:nvPicPr>
        <p:blipFill>
          <a:blip r:embed="rId4"/>
          <a:stretch>
            <a:fillRect/>
          </a:stretch>
        </p:blipFill>
        <p:spPr>
          <a:xfrm>
            <a:off x="4174596" y="2299721"/>
            <a:ext cx="3703320" cy="2973431"/>
          </a:xfrm>
          <a:prstGeom prst="rect">
            <a:avLst/>
          </a:prstGeom>
        </p:spPr>
      </p:pic>
    </p:spTree>
    <p:extLst>
      <p:ext uri="{BB962C8B-B14F-4D97-AF65-F5344CB8AC3E}">
        <p14:creationId xmlns:p14="http://schemas.microsoft.com/office/powerpoint/2010/main" val="888032108"/>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different colored lines&#10;&#10;Description automatically generated">
            <a:extLst>
              <a:ext uri="{FF2B5EF4-FFF2-40B4-BE49-F238E27FC236}">
                <a16:creationId xmlns:a16="http://schemas.microsoft.com/office/drawing/2014/main" id="{F8306A85-DBAF-3801-5542-64BB2CEBE251}"/>
              </a:ext>
            </a:extLst>
          </p:cNvPr>
          <p:cNvPicPr>
            <a:picLocks noGrp="1" noChangeAspect="1"/>
          </p:cNvPicPr>
          <p:nvPr>
            <p:ph sz="half" idx="4294967295"/>
          </p:nvPr>
        </p:nvPicPr>
        <p:blipFill>
          <a:blip r:embed="rId2"/>
          <a:stretch>
            <a:fillRect/>
          </a:stretch>
        </p:blipFill>
        <p:spPr>
          <a:xfrm>
            <a:off x="0" y="1276350"/>
            <a:ext cx="7994650" cy="5484813"/>
          </a:xfrm>
        </p:spPr>
      </p:pic>
      <p:sp>
        <p:nvSpPr>
          <p:cNvPr id="2" name="TextBox 1">
            <a:extLst>
              <a:ext uri="{FF2B5EF4-FFF2-40B4-BE49-F238E27FC236}">
                <a16:creationId xmlns:a16="http://schemas.microsoft.com/office/drawing/2014/main" id="{EA2B4C37-1FAB-B00B-8E87-CAC7A4E48102}"/>
              </a:ext>
            </a:extLst>
          </p:cNvPr>
          <p:cNvSpPr txBox="1"/>
          <p:nvPr/>
        </p:nvSpPr>
        <p:spPr>
          <a:xfrm>
            <a:off x="2323608" y="814345"/>
            <a:ext cx="79763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t>Success Rate for different values of N for SC Decoding</a:t>
            </a:r>
          </a:p>
        </p:txBody>
      </p:sp>
    </p:spTree>
    <p:extLst>
      <p:ext uri="{BB962C8B-B14F-4D97-AF65-F5344CB8AC3E}">
        <p14:creationId xmlns:p14="http://schemas.microsoft.com/office/powerpoint/2010/main" val="1411081729"/>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250D8-B104-98F4-CBB7-0584A1C1E633}"/>
              </a:ext>
            </a:extLst>
          </p:cNvPr>
          <p:cNvSpPr txBox="1"/>
          <p:nvPr/>
        </p:nvSpPr>
        <p:spPr>
          <a:xfrm>
            <a:off x="1978959" y="835959"/>
            <a:ext cx="82452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t>Bit Error Rate for different values of N for SC Decoding</a:t>
            </a:r>
            <a:r>
              <a:rPr lang="en-GB" sz="2400"/>
              <a:t>​</a:t>
            </a:r>
            <a:endParaRPr lang="en-GB"/>
          </a:p>
        </p:txBody>
      </p:sp>
      <p:pic>
        <p:nvPicPr>
          <p:cNvPr id="4" name="Picture 3" descr="A graph of a graph with different colored lines&#10;&#10;Description automatically generated">
            <a:extLst>
              <a:ext uri="{FF2B5EF4-FFF2-40B4-BE49-F238E27FC236}">
                <a16:creationId xmlns:a16="http://schemas.microsoft.com/office/drawing/2014/main" id="{FEBABA7B-7D20-EF2A-430F-0FE49D8742E2}"/>
              </a:ext>
            </a:extLst>
          </p:cNvPr>
          <p:cNvPicPr>
            <a:picLocks noChangeAspect="1"/>
          </p:cNvPicPr>
          <p:nvPr/>
        </p:nvPicPr>
        <p:blipFill>
          <a:blip r:embed="rId2"/>
          <a:stretch>
            <a:fillRect/>
          </a:stretch>
        </p:blipFill>
        <p:spPr>
          <a:xfrm>
            <a:off x="1514928" y="1527023"/>
            <a:ext cx="9089572" cy="5327953"/>
          </a:xfrm>
          <a:prstGeom prst="rect">
            <a:avLst/>
          </a:prstGeom>
        </p:spPr>
      </p:pic>
    </p:spTree>
    <p:extLst>
      <p:ext uri="{BB962C8B-B14F-4D97-AF65-F5344CB8AC3E}">
        <p14:creationId xmlns:p14="http://schemas.microsoft.com/office/powerpoint/2010/main" val="100303278"/>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5C5-AA94-2AB4-9E50-1D6FF88C02B8}"/>
              </a:ext>
            </a:extLst>
          </p:cNvPr>
          <p:cNvSpPr>
            <a:spLocks noGrp="1"/>
          </p:cNvSpPr>
          <p:nvPr>
            <p:ph type="title"/>
          </p:nvPr>
        </p:nvSpPr>
        <p:spPr>
          <a:xfrm>
            <a:off x="810000" y="447188"/>
            <a:ext cx="10571998" cy="1108995"/>
          </a:xfrm>
        </p:spPr>
        <p:txBody>
          <a:bodyPr>
            <a:normAutofit/>
          </a:bodyPr>
          <a:lstStyle/>
          <a:p>
            <a:pPr algn="ctr"/>
            <a:r>
              <a:rPr lang="en-US" sz="3600" b="1">
                <a:cs typeface="Calibri Light"/>
              </a:rPr>
              <a:t>Block Diagram for Polar Codes</a:t>
            </a:r>
          </a:p>
        </p:txBody>
      </p:sp>
      <p:pic>
        <p:nvPicPr>
          <p:cNvPr id="4" name="Content Placeholder 3" descr="A diagram of a block diagram&#10;&#10;Description automatically generated">
            <a:extLst>
              <a:ext uri="{FF2B5EF4-FFF2-40B4-BE49-F238E27FC236}">
                <a16:creationId xmlns:a16="http://schemas.microsoft.com/office/drawing/2014/main" id="{4242A761-0A8A-4C21-B8C8-B3EAEE28FE36}"/>
              </a:ext>
            </a:extLst>
          </p:cNvPr>
          <p:cNvPicPr>
            <a:picLocks noGrp="1" noChangeAspect="1"/>
          </p:cNvPicPr>
          <p:nvPr>
            <p:ph idx="1"/>
          </p:nvPr>
        </p:nvPicPr>
        <p:blipFill>
          <a:blip r:embed="rId2"/>
          <a:stretch>
            <a:fillRect/>
          </a:stretch>
        </p:blipFill>
        <p:spPr>
          <a:xfrm>
            <a:off x="2433126" y="2720000"/>
            <a:ext cx="7325747" cy="2600688"/>
          </a:xfrm>
        </p:spPr>
      </p:pic>
    </p:spTree>
    <p:extLst>
      <p:ext uri="{BB962C8B-B14F-4D97-AF65-F5344CB8AC3E}">
        <p14:creationId xmlns:p14="http://schemas.microsoft.com/office/powerpoint/2010/main" val="31975152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lines&#10;&#10;Description automatically generated">
            <a:extLst>
              <a:ext uri="{FF2B5EF4-FFF2-40B4-BE49-F238E27FC236}">
                <a16:creationId xmlns:a16="http://schemas.microsoft.com/office/drawing/2014/main" id="{5144C3F7-6B9E-852F-13DF-9D66FE7EABBD}"/>
              </a:ext>
            </a:extLst>
          </p:cNvPr>
          <p:cNvPicPr>
            <a:picLocks noChangeAspect="1"/>
          </p:cNvPicPr>
          <p:nvPr/>
        </p:nvPicPr>
        <p:blipFill>
          <a:blip r:embed="rId2"/>
          <a:stretch>
            <a:fillRect/>
          </a:stretch>
        </p:blipFill>
        <p:spPr>
          <a:xfrm>
            <a:off x="2602006" y="1259541"/>
            <a:ext cx="6976782" cy="5235387"/>
          </a:xfrm>
          <a:prstGeom prst="rect">
            <a:avLst/>
          </a:prstGeom>
        </p:spPr>
      </p:pic>
      <p:sp>
        <p:nvSpPr>
          <p:cNvPr id="3" name="TextBox 2">
            <a:extLst>
              <a:ext uri="{FF2B5EF4-FFF2-40B4-BE49-F238E27FC236}">
                <a16:creationId xmlns:a16="http://schemas.microsoft.com/office/drawing/2014/main" id="{14FEFC6B-149F-89FC-F3D5-A790BEE09284}"/>
              </a:ext>
            </a:extLst>
          </p:cNvPr>
          <p:cNvSpPr txBox="1"/>
          <p:nvPr/>
        </p:nvSpPr>
        <p:spPr>
          <a:xfrm>
            <a:off x="3088341" y="690282"/>
            <a:ext cx="60153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Success Rate for SCL Decoding using CRC bits</a:t>
            </a:r>
          </a:p>
        </p:txBody>
      </p:sp>
    </p:spTree>
    <p:extLst>
      <p:ext uri="{BB962C8B-B14F-4D97-AF65-F5344CB8AC3E}">
        <p14:creationId xmlns:p14="http://schemas.microsoft.com/office/powerpoint/2010/main" val="3669417399"/>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F830-AF50-ADC9-7AB5-87048D7B21A7}"/>
              </a:ext>
            </a:extLst>
          </p:cNvPr>
          <p:cNvSpPr>
            <a:spLocks noGrp="1"/>
          </p:cNvSpPr>
          <p:nvPr>
            <p:ph type="title"/>
          </p:nvPr>
        </p:nvSpPr>
        <p:spPr>
          <a:xfrm>
            <a:off x="581192" y="803009"/>
            <a:ext cx="11029616" cy="756065"/>
          </a:xfrm>
        </p:spPr>
        <p:txBody>
          <a:bodyPr>
            <a:normAutofit/>
          </a:bodyPr>
          <a:lstStyle/>
          <a:p>
            <a:pPr algn="ctr"/>
            <a:r>
              <a:rPr lang="en-GB" sz="4000"/>
              <a:t>Conclusion</a:t>
            </a:r>
            <a:endParaRPr lang="en-US" sz="4000"/>
          </a:p>
        </p:txBody>
      </p:sp>
      <p:sp>
        <p:nvSpPr>
          <p:cNvPr id="3" name="Content Placeholder 2">
            <a:extLst>
              <a:ext uri="{FF2B5EF4-FFF2-40B4-BE49-F238E27FC236}">
                <a16:creationId xmlns:a16="http://schemas.microsoft.com/office/drawing/2014/main" id="{B569EC5A-A42A-829E-CEA7-9F59DD5B6B3D}"/>
              </a:ext>
            </a:extLst>
          </p:cNvPr>
          <p:cNvSpPr>
            <a:spLocks noGrp="1"/>
          </p:cNvSpPr>
          <p:nvPr>
            <p:ph idx="1"/>
          </p:nvPr>
        </p:nvSpPr>
        <p:spPr/>
        <p:txBody>
          <a:bodyPr/>
          <a:lstStyle/>
          <a:p>
            <a:pPr marL="305435" indent="-305435"/>
            <a:r>
              <a:rPr lang="en-GB" sz="2200"/>
              <a:t>From the above graphs we have seen how SC and SCL differ in terms of success rate , BER and BLER.</a:t>
            </a:r>
          </a:p>
          <a:p>
            <a:pPr marL="305435" indent="-305435"/>
            <a:r>
              <a:rPr lang="en-GB" sz="2200"/>
              <a:t>Efficiency of SCL is more than SC.</a:t>
            </a:r>
          </a:p>
          <a:p>
            <a:pPr marL="305435" indent="-305435"/>
            <a:r>
              <a:rPr lang="en-GB" sz="2200"/>
              <a:t>Hence, the graphs of BER and BLER which is like water fall is more towards left side for SCL than SC.</a:t>
            </a:r>
          </a:p>
          <a:p>
            <a:pPr marL="305435" indent="-305435"/>
            <a:r>
              <a:rPr lang="en-GB" sz="2200"/>
              <a:t>For greater value of N, the success rate is greater for both SC and SCL.</a:t>
            </a:r>
          </a:p>
          <a:p>
            <a:pPr marL="305435" indent="-305435"/>
            <a:r>
              <a:rPr lang="en-GB" sz="2200"/>
              <a:t>By using CRC bits in the SCL decoder the complexity increases but along with that the efficiency also increases. So there is a </a:t>
            </a:r>
            <a:r>
              <a:rPr lang="en-GB" sz="2200" err="1"/>
              <a:t>trade off</a:t>
            </a:r>
            <a:r>
              <a:rPr lang="en-GB" sz="2200"/>
              <a:t> between complexity and efficiency.</a:t>
            </a:r>
          </a:p>
        </p:txBody>
      </p:sp>
    </p:spTree>
    <p:extLst>
      <p:ext uri="{BB962C8B-B14F-4D97-AF65-F5344CB8AC3E}">
        <p14:creationId xmlns:p14="http://schemas.microsoft.com/office/powerpoint/2010/main" val="1806470397"/>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9387-F935-81DB-2953-53643C0F4CF2}"/>
              </a:ext>
            </a:extLst>
          </p:cNvPr>
          <p:cNvSpPr>
            <a:spLocks noGrp="1"/>
          </p:cNvSpPr>
          <p:nvPr>
            <p:ph type="title"/>
          </p:nvPr>
        </p:nvSpPr>
        <p:spPr>
          <a:xfrm>
            <a:off x="983876" y="779743"/>
            <a:ext cx="10235453" cy="944337"/>
          </a:xfrm>
        </p:spPr>
        <p:txBody>
          <a:bodyPr>
            <a:normAutofit fontScale="90000"/>
          </a:bodyPr>
          <a:lstStyle/>
          <a:p>
            <a:pPr algn="ctr"/>
            <a:r>
              <a:rPr lang="en-US" sz="3200" b="1">
                <a:cs typeface="Calibri Light"/>
              </a:rPr>
              <a:t>Analysis for Approximation</a:t>
            </a:r>
            <a:r>
              <a:rPr lang="en-US" sz="3200">
                <a:cs typeface="Calibri Light"/>
              </a:rPr>
              <a:t> of </a:t>
            </a:r>
            <a:r>
              <a:rPr lang="en-US" sz="3200" b="1">
                <a:cs typeface="Calibri Light"/>
              </a:rPr>
              <a:t>Shannon's Capacity</a:t>
            </a:r>
          </a:p>
        </p:txBody>
      </p:sp>
      <p:sp>
        <p:nvSpPr>
          <p:cNvPr id="3" name="Content Placeholder 2">
            <a:extLst>
              <a:ext uri="{FF2B5EF4-FFF2-40B4-BE49-F238E27FC236}">
                <a16:creationId xmlns:a16="http://schemas.microsoft.com/office/drawing/2014/main" id="{D8DA7D84-4F47-2102-3B30-CBABD6355D0A}"/>
              </a:ext>
            </a:extLst>
          </p:cNvPr>
          <p:cNvSpPr>
            <a:spLocks noGrp="1"/>
          </p:cNvSpPr>
          <p:nvPr>
            <p:ph idx="1"/>
          </p:nvPr>
        </p:nvSpPr>
        <p:spPr>
          <a:xfrm>
            <a:off x="838200" y="2003789"/>
            <a:ext cx="10515600" cy="4499745"/>
          </a:xfrm>
        </p:spPr>
        <p:txBody>
          <a:bodyPr/>
          <a:lstStyle/>
          <a:p>
            <a:pPr marL="285750" indent="-285750"/>
            <a:r>
              <a:rPr lang="en-US" sz="2400"/>
              <a:t>Let's pass a message of K bits to BPSK+AWGN channel. And the channel capacity for this is defined as I(W), where W represents the channel.</a:t>
            </a:r>
          </a:p>
          <a:p>
            <a:pPr marL="285750" indent="-285750"/>
            <a:r>
              <a:rPr lang="en-US" sz="2400"/>
              <a:t>For a binary sequence of K bits to achieve channel capacity of I(W) -&gt; </a:t>
            </a:r>
            <a:r>
              <a:rPr lang="en-US" sz="2400">
                <a:ea typeface="+mn-lt"/>
                <a:cs typeface="+mn-lt"/>
              </a:rPr>
              <a:t>ϵ there exist constants a</a:t>
            </a:r>
            <a:r>
              <a:rPr lang="en-US" sz="2400" baseline="-25000">
                <a:ea typeface="+mn-lt"/>
                <a:cs typeface="+mn-lt"/>
              </a:rPr>
              <a:t>w</a:t>
            </a:r>
            <a:r>
              <a:rPr lang="en-US" sz="2400">
                <a:ea typeface="+mn-lt"/>
                <a:cs typeface="+mn-lt"/>
              </a:rPr>
              <a:t> &lt; ∞ and </a:t>
            </a:r>
            <a:r>
              <a:rPr lang="en-US" sz="2400" err="1">
                <a:ea typeface="+mn-lt"/>
                <a:cs typeface="+mn-lt"/>
              </a:rPr>
              <a:t>b</a:t>
            </a:r>
            <a:r>
              <a:rPr lang="en-US" sz="2400" baseline="-25000" err="1">
                <a:ea typeface="+mn-lt"/>
                <a:cs typeface="+mn-lt"/>
              </a:rPr>
              <a:t>w</a:t>
            </a:r>
            <a:r>
              <a:rPr lang="en-US" sz="2400">
                <a:ea typeface="+mn-lt"/>
                <a:cs typeface="+mn-lt"/>
              </a:rPr>
              <a:t> &gt; 0 such that the required block length for this rate is given by: </a:t>
            </a:r>
          </a:p>
          <a:p>
            <a:pPr marL="285750" indent="-285750"/>
            <a:r>
              <a:rPr lang="en-US" sz="2400">
                <a:ea typeface="+mn-lt"/>
                <a:cs typeface="+mn-lt"/>
              </a:rPr>
              <a:t>N &gt;= a</a:t>
            </a:r>
            <a:r>
              <a:rPr lang="en-US" sz="2400" baseline="-25000">
                <a:ea typeface="+mn-lt"/>
                <a:cs typeface="+mn-lt"/>
              </a:rPr>
              <a:t>w </a:t>
            </a:r>
            <a:r>
              <a:rPr lang="en-US" sz="2400">
                <a:ea typeface="+mn-lt"/>
                <a:cs typeface="+mn-lt"/>
              </a:rPr>
              <a:t>/ϵ</a:t>
            </a:r>
            <a:r>
              <a:rPr lang="en-US" sz="2400" baseline="30000">
                <a:ea typeface="+mn-lt"/>
                <a:cs typeface="+mn-lt"/>
              </a:rPr>
              <a:t>2</a:t>
            </a:r>
          </a:p>
          <a:p>
            <a:pPr marL="285750" indent="-285750"/>
            <a:r>
              <a:rPr lang="en-US" sz="2400">
                <a:ea typeface="+mn-lt"/>
                <a:cs typeface="+mn-lt"/>
              </a:rPr>
              <a:t>The error of miscommunication is given by:</a:t>
            </a:r>
          </a:p>
          <a:p>
            <a:pPr marL="285750" indent="-285750"/>
            <a:endParaRPr lang="en-US" baseline="30000">
              <a:ea typeface="+mn-lt"/>
              <a:cs typeface="+mn-lt"/>
            </a:endParaRPr>
          </a:p>
          <a:p>
            <a:pPr marL="285750" indent="-285750"/>
            <a:endParaRPr lang="en-US" baseline="30000">
              <a:ea typeface="+mn-lt"/>
              <a:cs typeface="+mn-lt"/>
            </a:endParaRPr>
          </a:p>
          <a:p>
            <a:pPr marL="285750" indent="-285750"/>
            <a:endParaRPr lang="en-US">
              <a:ea typeface="+mn-lt"/>
              <a:cs typeface="+mn-lt"/>
            </a:endParaRPr>
          </a:p>
        </p:txBody>
      </p:sp>
      <p:pic>
        <p:nvPicPr>
          <p:cNvPr id="6" name="Picture 5">
            <a:extLst>
              <a:ext uri="{FF2B5EF4-FFF2-40B4-BE49-F238E27FC236}">
                <a16:creationId xmlns:a16="http://schemas.microsoft.com/office/drawing/2014/main" id="{FA67C481-957D-A4A1-C09C-E7D1F42FCADF}"/>
              </a:ext>
            </a:extLst>
          </p:cNvPr>
          <p:cNvPicPr>
            <a:picLocks noChangeAspect="1"/>
          </p:cNvPicPr>
          <p:nvPr/>
        </p:nvPicPr>
        <p:blipFill>
          <a:blip r:embed="rId2"/>
          <a:stretch>
            <a:fillRect/>
          </a:stretch>
        </p:blipFill>
        <p:spPr>
          <a:xfrm>
            <a:off x="6627118" y="4757737"/>
            <a:ext cx="1819728" cy="438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7553900"/>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DC624C-C190-DD59-716D-670F20EF5AA8}"/>
              </a:ext>
            </a:extLst>
          </p:cNvPr>
          <p:cNvPicPr>
            <a:picLocks noGrp="1" noChangeAspect="1"/>
          </p:cNvPicPr>
          <p:nvPr>
            <p:ph idx="4294967295"/>
          </p:nvPr>
        </p:nvPicPr>
        <p:blipFill>
          <a:blip r:embed="rId2"/>
          <a:stretch>
            <a:fillRect/>
          </a:stretch>
        </p:blipFill>
        <p:spPr>
          <a:xfrm>
            <a:off x="725714" y="1246188"/>
            <a:ext cx="3606800" cy="73501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64DC9626-77F2-743E-5C0B-8A4741FED621}"/>
              </a:ext>
            </a:extLst>
          </p:cNvPr>
          <p:cNvSpPr txBox="1"/>
          <p:nvPr/>
        </p:nvSpPr>
        <p:spPr>
          <a:xfrm>
            <a:off x="728738" y="1985268"/>
            <a:ext cx="1081072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ea typeface="+mn-lt"/>
              <a:cs typeface="+mn-lt"/>
            </a:endParaRPr>
          </a:p>
          <a:p>
            <a:pPr marL="285750" indent="-285750">
              <a:buFont typeface="Arial"/>
              <a:buChar char="•"/>
            </a:pPr>
            <a:endParaRPr lang="en-US" sz="2400">
              <a:ea typeface="+mn-lt"/>
              <a:cs typeface="+mn-lt"/>
            </a:endParaRPr>
          </a:p>
          <a:p>
            <a:pPr marL="285750" indent="-285750">
              <a:buFont typeface="Arial"/>
              <a:buChar char="•"/>
            </a:pPr>
            <a:r>
              <a:rPr lang="en-US" sz="2400">
                <a:ea typeface="+mn-lt"/>
                <a:cs typeface="+mn-lt"/>
              </a:rPr>
              <a:t>Now as N−→ ∞ then ϵ−→ 0, so that,</a:t>
            </a:r>
            <a:endParaRPr lang="en-US" sz="2400"/>
          </a:p>
          <a:p>
            <a:r>
              <a:rPr lang="en-US" sz="2400">
                <a:ea typeface="+mn-lt"/>
                <a:cs typeface="+mn-lt"/>
              </a:rPr>
              <a:t>      I(W) - ϵ -&gt; I(W)</a:t>
            </a:r>
          </a:p>
          <a:p>
            <a:endParaRPr lang="en-US" sz="2400">
              <a:ea typeface="+mn-lt"/>
              <a:cs typeface="+mn-lt"/>
            </a:endParaRPr>
          </a:p>
          <a:p>
            <a:pPr marL="285750" indent="-285750">
              <a:buFont typeface="Arial"/>
              <a:buChar char="•"/>
            </a:pPr>
            <a:r>
              <a:rPr lang="en-US" sz="2400">
                <a:ea typeface="+mn-lt"/>
                <a:cs typeface="+mn-lt"/>
              </a:rPr>
              <a:t>That shows as N goes large the channel capacity tends to Shannon’s channel capacity. </a:t>
            </a:r>
          </a:p>
          <a:p>
            <a:pPr marL="285750" indent="-285750">
              <a:buFont typeface="Arial"/>
              <a:buChar char="•"/>
            </a:pPr>
            <a:endParaRPr lang="en-US" sz="2400"/>
          </a:p>
          <a:p>
            <a:pPr marL="285750" indent="-285750">
              <a:buFont typeface="Arial"/>
              <a:buChar char="•"/>
            </a:pPr>
            <a:r>
              <a:rPr lang="en-US" sz="2400"/>
              <a:t>The law of capacity conservation and concept of level graph and </a:t>
            </a:r>
            <a:r>
              <a:rPr lang="en-US" sz="2400">
                <a:ea typeface="+mn-lt"/>
                <a:cs typeface="+mn-lt"/>
              </a:rPr>
              <a:t>Intermediate channels by martingale</a:t>
            </a:r>
            <a:r>
              <a:rPr lang="en-US" sz="2400"/>
              <a:t> graph are explained in detail in the report.</a:t>
            </a:r>
          </a:p>
        </p:txBody>
      </p:sp>
      <p:sp>
        <p:nvSpPr>
          <p:cNvPr id="2" name="TextBox 1">
            <a:extLst>
              <a:ext uri="{FF2B5EF4-FFF2-40B4-BE49-F238E27FC236}">
                <a16:creationId xmlns:a16="http://schemas.microsoft.com/office/drawing/2014/main" id="{6342D09F-5E7A-2620-D2A3-45F456A8D7B6}"/>
              </a:ext>
            </a:extLst>
          </p:cNvPr>
          <p:cNvSpPr txBox="1"/>
          <p:nvPr/>
        </p:nvSpPr>
        <p:spPr>
          <a:xfrm>
            <a:off x="731760" y="6362095"/>
            <a:ext cx="71942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credits : this image of equation is taken from our report.</a:t>
            </a:r>
          </a:p>
        </p:txBody>
      </p:sp>
    </p:spTree>
    <p:extLst>
      <p:ext uri="{BB962C8B-B14F-4D97-AF65-F5344CB8AC3E}">
        <p14:creationId xmlns:p14="http://schemas.microsoft.com/office/powerpoint/2010/main" val="778924969"/>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1779-6806-CF9B-F364-1A0A271152B4}"/>
              </a:ext>
            </a:extLst>
          </p:cNvPr>
          <p:cNvSpPr>
            <a:spLocks noGrp="1"/>
          </p:cNvSpPr>
          <p:nvPr>
            <p:ph type="title"/>
          </p:nvPr>
        </p:nvSpPr>
        <p:spPr/>
        <p:txBody>
          <a:bodyPr>
            <a:normAutofit/>
          </a:bodyPr>
          <a:lstStyle/>
          <a:p>
            <a:pPr algn="ctr"/>
            <a:r>
              <a:rPr lang="en-US" sz="4400"/>
              <a:t>References</a:t>
            </a:r>
          </a:p>
        </p:txBody>
      </p:sp>
      <p:sp>
        <p:nvSpPr>
          <p:cNvPr id="3" name="Content Placeholder 2">
            <a:extLst>
              <a:ext uri="{FF2B5EF4-FFF2-40B4-BE49-F238E27FC236}">
                <a16:creationId xmlns:a16="http://schemas.microsoft.com/office/drawing/2014/main" id="{E0ACF2D6-B2F0-6DB9-AE48-A85EBC4AD2E4}"/>
              </a:ext>
            </a:extLst>
          </p:cNvPr>
          <p:cNvSpPr>
            <a:spLocks noGrp="1"/>
          </p:cNvSpPr>
          <p:nvPr>
            <p:ph idx="1"/>
          </p:nvPr>
        </p:nvSpPr>
        <p:spPr>
          <a:xfrm>
            <a:off x="153475" y="1771465"/>
            <a:ext cx="11921334" cy="5260570"/>
          </a:xfrm>
        </p:spPr>
        <p:txBody>
          <a:bodyPr>
            <a:normAutofit/>
          </a:bodyPr>
          <a:lstStyle/>
          <a:p>
            <a:pPr marL="305435" indent="-305435"/>
            <a:r>
              <a:rPr lang="en-US"/>
              <a:t>[1] Andrew Thangaraj, NPTEL-NOC IITM</a:t>
            </a:r>
          </a:p>
          <a:p>
            <a:pPr marL="305435" indent="-305435"/>
            <a:r>
              <a:rPr lang="en-US"/>
              <a:t>[2] Comparison of short block and low rate channel codes for UNB communication by </a:t>
            </a:r>
            <a:r>
              <a:rPr lang="en-US" err="1"/>
              <a:t>stefan</a:t>
            </a:r>
            <a:r>
              <a:rPr lang="en-US"/>
              <a:t> </a:t>
            </a:r>
            <a:r>
              <a:rPr lang="en-US" err="1"/>
              <a:t>miclea</a:t>
            </a:r>
            <a:endParaRPr lang="en-US"/>
          </a:p>
          <a:p>
            <a:pPr marL="305435" indent="-305435"/>
            <a:r>
              <a:rPr lang="en-US"/>
              <a:t>[3]</a:t>
            </a:r>
            <a:r>
              <a:rPr lang="en-US">
                <a:ea typeface="+mn-lt"/>
                <a:cs typeface="+mn-lt"/>
              </a:rPr>
              <a:t> Channel Polarization: A Method for Constructing Capacity-Achieving Codes for Symmetric Binary-Input Memoryless Channels Erdal Arıkan, Senior Member, IEEE</a:t>
            </a:r>
          </a:p>
          <a:p>
            <a:pPr marL="305435" indent="-305435"/>
            <a:r>
              <a:rPr lang="en-US"/>
              <a:t>[4]</a:t>
            </a:r>
            <a:r>
              <a:rPr lang="en-US">
                <a:ea typeface="+mn-lt"/>
                <a:cs typeface="+mn-lt"/>
              </a:rPr>
              <a:t> Minimization of Bit Error Rate in Polar Codes for Achieving Channel Capacity Shoban Mude, Rajendra Naik Bhukya</a:t>
            </a:r>
          </a:p>
          <a:p>
            <a:pPr marL="305435" indent="-305435"/>
            <a:r>
              <a:rPr lang="en-US"/>
              <a:t>[5]</a:t>
            </a:r>
            <a:r>
              <a:rPr lang="en-US">
                <a:ea typeface="+mn-lt"/>
                <a:cs typeface="+mn-lt"/>
              </a:rPr>
              <a:t> POLAR CODES FOR ERROR CORRECTION: ANALYSIS AND DECODING ALGORITHMS Tesi in Teoria dell’ </a:t>
            </a:r>
            <a:r>
              <a:rPr lang="en-US" err="1">
                <a:ea typeface="+mn-lt"/>
                <a:cs typeface="+mn-lt"/>
              </a:rPr>
              <a:t>informazione</a:t>
            </a:r>
            <a:r>
              <a:rPr lang="en-US">
                <a:ea typeface="+mn-lt"/>
                <a:cs typeface="+mn-lt"/>
              </a:rPr>
              <a:t> LM</a:t>
            </a:r>
          </a:p>
          <a:p>
            <a:pPr marL="305435" indent="-305435"/>
            <a:r>
              <a:rPr lang="en-US"/>
              <a:t>[6]</a:t>
            </a:r>
            <a:r>
              <a:rPr lang="en-US">
                <a:ea typeface="+mn-lt"/>
                <a:cs typeface="+mn-lt"/>
              </a:rPr>
              <a:t> A practical construction method for Polar Codes in AWGN channels </a:t>
            </a:r>
            <a:r>
              <a:rPr lang="en-US" err="1">
                <a:ea typeface="+mn-lt"/>
                <a:cs typeface="+mn-lt"/>
              </a:rPr>
              <a:t>Huijun</a:t>
            </a:r>
            <a:r>
              <a:rPr lang="en-US">
                <a:ea typeface="+mn-lt"/>
                <a:cs typeface="+mn-lt"/>
              </a:rPr>
              <a:t> Li and Jinhong Yuan School of Electrical Engineering and Telecommunications The University of New South Wales, Sydney, NSW 2052, Australia</a:t>
            </a:r>
          </a:p>
          <a:p>
            <a:pPr marL="305435" indent="-305435"/>
            <a:r>
              <a:rPr lang="en-US"/>
              <a:t>[7]</a:t>
            </a:r>
            <a:r>
              <a:rPr lang="en-US">
                <a:ea typeface="+mn-lt"/>
                <a:cs typeface="+mn-lt"/>
              </a:rPr>
              <a:t> Implementation and evaluation of Polar Codes in 5G,Tobias Rosenqvist Joël </a:t>
            </a:r>
            <a:r>
              <a:rPr lang="en-US" err="1">
                <a:ea typeface="+mn-lt"/>
                <a:cs typeface="+mn-lt"/>
              </a:rPr>
              <a:t>Sloof</a:t>
            </a:r>
            <a:endParaRPr lang="en-US" err="1"/>
          </a:p>
          <a:p>
            <a:pPr marL="305435" indent="-305435"/>
            <a:r>
              <a:rPr lang="en-US"/>
              <a:t>[8]</a:t>
            </a:r>
            <a:r>
              <a:rPr lang="en-US">
                <a:ea typeface="+mn-lt"/>
                <a:cs typeface="+mn-lt"/>
              </a:rPr>
              <a:t> Construction and Performance of Polar Codes for Transmission over the AWGN Channel, Bashar Tahir, B.Sc. </a:t>
            </a:r>
            <a:endParaRPr lang="en-US"/>
          </a:p>
          <a:p>
            <a:pPr marL="305435" indent="-305435"/>
            <a:endParaRPr lang="en-US"/>
          </a:p>
        </p:txBody>
      </p:sp>
    </p:spTree>
    <p:extLst>
      <p:ext uri="{BB962C8B-B14F-4D97-AF65-F5344CB8AC3E}">
        <p14:creationId xmlns:p14="http://schemas.microsoft.com/office/powerpoint/2010/main" val="404746155"/>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853C2-2F96-DFCC-290D-9EC75B14F735}"/>
              </a:ext>
            </a:extLst>
          </p:cNvPr>
          <p:cNvSpPr>
            <a:spLocks noGrp="1"/>
          </p:cNvSpPr>
          <p:nvPr>
            <p:ph idx="4294967295"/>
          </p:nvPr>
        </p:nvSpPr>
        <p:spPr>
          <a:xfrm>
            <a:off x="0" y="1576464"/>
            <a:ext cx="11828235" cy="4282999"/>
          </a:xfrm>
        </p:spPr>
        <p:txBody>
          <a:bodyPr>
            <a:normAutofit/>
          </a:bodyPr>
          <a:lstStyle/>
          <a:p>
            <a:pPr marL="0" indent="0" algn="ctr">
              <a:buNone/>
            </a:pPr>
            <a:r>
              <a:rPr lang="en-GB" sz="9600" b="1"/>
              <a:t>THANK YOU</a:t>
            </a:r>
            <a:endParaRPr lang="en-US" sz="9600" b="1"/>
          </a:p>
        </p:txBody>
      </p:sp>
    </p:spTree>
    <p:extLst>
      <p:ext uri="{BB962C8B-B14F-4D97-AF65-F5344CB8AC3E}">
        <p14:creationId xmlns:p14="http://schemas.microsoft.com/office/powerpoint/2010/main" val="88440576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023C-7B1D-D348-FCEE-47EAAB07F12A}"/>
              </a:ext>
            </a:extLst>
          </p:cNvPr>
          <p:cNvSpPr>
            <a:spLocks noGrp="1"/>
          </p:cNvSpPr>
          <p:nvPr>
            <p:ph type="title"/>
          </p:nvPr>
        </p:nvSpPr>
        <p:spPr>
          <a:xfrm>
            <a:off x="838200" y="365125"/>
            <a:ext cx="10386952" cy="1221104"/>
          </a:xfrm>
        </p:spPr>
        <p:txBody>
          <a:bodyPr>
            <a:normAutofit/>
          </a:bodyPr>
          <a:lstStyle/>
          <a:p>
            <a:pPr algn="ctr"/>
            <a:r>
              <a:rPr lang="en-US" sz="4000" b="1">
                <a:cs typeface="Calibri Light"/>
              </a:rPr>
              <a:t>Construction of Polar Codes</a:t>
            </a:r>
          </a:p>
        </p:txBody>
      </p:sp>
      <p:sp>
        <p:nvSpPr>
          <p:cNvPr id="3" name="Content Placeholder 2">
            <a:extLst>
              <a:ext uri="{FF2B5EF4-FFF2-40B4-BE49-F238E27FC236}">
                <a16:creationId xmlns:a16="http://schemas.microsoft.com/office/drawing/2014/main" id="{C9C98C4B-7BAC-6B96-6F3B-8ED114DB2CA1}"/>
              </a:ext>
            </a:extLst>
          </p:cNvPr>
          <p:cNvSpPr>
            <a:spLocks noGrp="1"/>
          </p:cNvSpPr>
          <p:nvPr>
            <p:ph idx="1"/>
          </p:nvPr>
        </p:nvSpPr>
        <p:spPr>
          <a:xfrm>
            <a:off x="838200" y="2471070"/>
            <a:ext cx="10515600" cy="3698197"/>
          </a:xfrm>
        </p:spPr>
        <p:txBody>
          <a:bodyPr vert="horz" lIns="91440" tIns="45720" rIns="91440" bIns="45720" rtlCol="0" anchor="t">
            <a:normAutofit/>
          </a:bodyPr>
          <a:lstStyle/>
          <a:p>
            <a:r>
              <a:rPr lang="en-US" sz="2200">
                <a:latin typeface="Calibri"/>
                <a:ea typeface="Calibri"/>
                <a:cs typeface="Calibri"/>
              </a:rPr>
              <a:t>It refers to choosing k most reliable polarizing channels in N polarizing channels to transmit information bits. The reliability of channel is calculated by a parameter named Bhattacharya parameter.</a:t>
            </a:r>
          </a:p>
          <a:p>
            <a:r>
              <a:rPr lang="en-US" sz="2200">
                <a:latin typeface="Calibri"/>
                <a:ea typeface="Calibri"/>
                <a:cs typeface="Calibri"/>
              </a:rPr>
              <a:t>Bhattacharyya parameter : </a:t>
            </a:r>
          </a:p>
          <a:p>
            <a:endParaRPr lang="en-US" sz="2200">
              <a:latin typeface="Calibri"/>
              <a:ea typeface="Calibri"/>
              <a:cs typeface="Calibri"/>
            </a:endParaRPr>
          </a:p>
          <a:p>
            <a:r>
              <a:rPr lang="en-US" sz="2200">
                <a:latin typeface="Calibri" panose="020F0502020204030204"/>
                <a:cs typeface="Calibri"/>
              </a:rPr>
              <a:t>Z(W</a:t>
            </a:r>
            <a:r>
              <a:rPr lang="en-US" sz="2200" baseline="-25000">
                <a:latin typeface="Calibri" panose="020F0502020204030204"/>
                <a:cs typeface="Calibri"/>
              </a:rPr>
              <a:t>2N </a:t>
            </a:r>
            <a:r>
              <a:rPr lang="en-US" sz="2200" baseline="30000">
                <a:latin typeface="Calibri" panose="020F0502020204030204"/>
                <a:cs typeface="Calibri"/>
              </a:rPr>
              <a:t>(2i-1)</a:t>
            </a:r>
            <a:r>
              <a:rPr lang="en-US" sz="2200">
                <a:latin typeface="Calibri" panose="020F0502020204030204"/>
                <a:cs typeface="Calibri"/>
              </a:rPr>
              <a:t>)</a:t>
            </a:r>
            <a:r>
              <a:rPr lang="en-US" sz="2200" baseline="30000">
                <a:latin typeface="Calibri" panose="020F0502020204030204"/>
                <a:cs typeface="Calibri"/>
              </a:rPr>
              <a:t>   </a:t>
            </a:r>
            <a:r>
              <a:rPr lang="en-US" sz="2200">
                <a:latin typeface="Calibri" panose="020F0502020204030204"/>
                <a:cs typeface="Calibri"/>
              </a:rPr>
              <a:t>&lt;= 2Z(W</a:t>
            </a:r>
            <a:r>
              <a:rPr lang="en-US" sz="2200" baseline="-25000">
                <a:latin typeface="Calibri" panose="020F0502020204030204"/>
                <a:cs typeface="Calibri"/>
              </a:rPr>
              <a:t>N </a:t>
            </a:r>
            <a:r>
              <a:rPr lang="en-US" sz="2200" baseline="30000">
                <a:latin typeface="Calibri" panose="020F0502020204030204"/>
                <a:cs typeface="Calibri"/>
              </a:rPr>
              <a:t>(</a:t>
            </a:r>
            <a:r>
              <a:rPr lang="en-US" sz="2200" baseline="30000" err="1">
                <a:latin typeface="Calibri" panose="020F0502020204030204"/>
                <a:cs typeface="Calibri"/>
              </a:rPr>
              <a:t>i</a:t>
            </a:r>
            <a:r>
              <a:rPr lang="en-US" sz="2200" baseline="30000">
                <a:latin typeface="Calibri" panose="020F0502020204030204"/>
                <a:cs typeface="Calibri"/>
              </a:rPr>
              <a:t>)</a:t>
            </a:r>
            <a:r>
              <a:rPr lang="en-US" sz="2200">
                <a:latin typeface="Calibri" panose="020F0502020204030204"/>
                <a:cs typeface="Calibri"/>
              </a:rPr>
              <a:t>) - Z(W</a:t>
            </a:r>
            <a:r>
              <a:rPr lang="en-US" sz="2200" baseline="-25000">
                <a:latin typeface="Calibri" panose="020F0502020204030204"/>
                <a:cs typeface="Calibri"/>
              </a:rPr>
              <a:t>N </a:t>
            </a:r>
            <a:r>
              <a:rPr lang="en-US" sz="2200" baseline="30000">
                <a:latin typeface="Calibri" panose="020F0502020204030204"/>
                <a:cs typeface="Calibri"/>
              </a:rPr>
              <a:t>(</a:t>
            </a:r>
            <a:r>
              <a:rPr lang="en-US" sz="2200" baseline="30000" err="1">
                <a:latin typeface="Calibri" panose="020F0502020204030204"/>
                <a:cs typeface="Calibri"/>
              </a:rPr>
              <a:t>i</a:t>
            </a:r>
            <a:r>
              <a:rPr lang="en-US" sz="2200" baseline="30000">
                <a:latin typeface="Calibri" panose="020F0502020204030204"/>
                <a:cs typeface="Calibri"/>
              </a:rPr>
              <a:t>)</a:t>
            </a:r>
            <a:r>
              <a:rPr lang="en-US" sz="2200">
                <a:latin typeface="Calibri" panose="020F0502020204030204"/>
                <a:cs typeface="Calibri"/>
              </a:rPr>
              <a:t>)</a:t>
            </a:r>
            <a:r>
              <a:rPr lang="en-US" sz="2200" baseline="30000">
                <a:latin typeface="Calibri" panose="020F0502020204030204"/>
                <a:cs typeface="Calibri"/>
              </a:rPr>
              <a:t>2</a:t>
            </a:r>
          </a:p>
          <a:p>
            <a:r>
              <a:rPr lang="en-US" sz="2200">
                <a:latin typeface="Calibri" panose="020F0502020204030204"/>
                <a:cs typeface="Calibri"/>
              </a:rPr>
              <a:t>Z(W</a:t>
            </a:r>
            <a:r>
              <a:rPr lang="en-US" sz="2200" baseline="-25000">
                <a:latin typeface="Calibri" panose="020F0502020204030204"/>
                <a:cs typeface="Calibri"/>
              </a:rPr>
              <a:t>2N</a:t>
            </a:r>
            <a:r>
              <a:rPr lang="en-US" sz="2200">
                <a:latin typeface="Calibri" panose="020F0502020204030204"/>
                <a:cs typeface="Calibri"/>
              </a:rPr>
              <a:t> </a:t>
            </a:r>
            <a:r>
              <a:rPr lang="en-US" sz="2200" baseline="30000">
                <a:latin typeface="Calibri" panose="020F0502020204030204"/>
                <a:cs typeface="Calibri"/>
              </a:rPr>
              <a:t>(2i)</a:t>
            </a:r>
            <a:r>
              <a:rPr lang="en-US" sz="2200">
                <a:latin typeface="Calibri" panose="020F0502020204030204"/>
                <a:cs typeface="Calibri"/>
              </a:rPr>
              <a:t>)  = Z(W</a:t>
            </a:r>
            <a:r>
              <a:rPr lang="en-US" sz="2200" baseline="-25000">
                <a:latin typeface="Calibri" panose="020F0502020204030204"/>
                <a:cs typeface="Calibri"/>
              </a:rPr>
              <a:t>N </a:t>
            </a:r>
            <a:r>
              <a:rPr lang="en-US" sz="2200" baseline="30000">
                <a:latin typeface="Calibri" panose="020F0502020204030204"/>
                <a:cs typeface="Calibri"/>
              </a:rPr>
              <a:t>(</a:t>
            </a:r>
            <a:r>
              <a:rPr lang="en-US" sz="2200" baseline="30000" err="1">
                <a:latin typeface="Calibri" panose="020F0502020204030204"/>
                <a:cs typeface="Calibri"/>
              </a:rPr>
              <a:t>i</a:t>
            </a:r>
            <a:r>
              <a:rPr lang="en-US" sz="2200" baseline="30000">
                <a:latin typeface="Calibri" panose="020F0502020204030204"/>
                <a:cs typeface="Calibri"/>
              </a:rPr>
              <a:t>)</a:t>
            </a:r>
            <a:r>
              <a:rPr lang="en-US" sz="2200">
                <a:latin typeface="Calibri" panose="020F0502020204030204"/>
                <a:cs typeface="Calibri"/>
              </a:rPr>
              <a:t>)</a:t>
            </a:r>
            <a:r>
              <a:rPr lang="en-US" sz="2200" baseline="30000">
                <a:latin typeface="Calibri" panose="020F0502020204030204"/>
                <a:cs typeface="Calibri"/>
              </a:rPr>
              <a:t>2</a:t>
            </a:r>
            <a:endParaRPr lang="en-US" sz="2200" baseline="30000">
              <a:latin typeface="Calibri" panose="020F0502020204030204"/>
              <a:ea typeface="Calibri"/>
              <a:cs typeface="Calibri"/>
            </a:endParaRPr>
          </a:p>
          <a:p>
            <a:r>
              <a:rPr lang="en-US" sz="2200">
                <a:latin typeface="Calibri"/>
                <a:ea typeface="Calibri"/>
                <a:cs typeface="Calibri"/>
              </a:rPr>
              <a:t>More the value of Z(W), less reliable channel and vice versa.</a:t>
            </a:r>
          </a:p>
          <a:p>
            <a:pPr marL="0" indent="0">
              <a:buNone/>
            </a:pPr>
            <a:endParaRPr lang="en-US" baseline="30000">
              <a:latin typeface="Calibri" panose="020F0502020204030204"/>
              <a:ea typeface="Calibri" panose="020F0502020204030204"/>
              <a:cs typeface="Calibri"/>
            </a:endParaRPr>
          </a:p>
        </p:txBody>
      </p:sp>
      <p:pic>
        <p:nvPicPr>
          <p:cNvPr id="6" name="Picture 5">
            <a:extLst>
              <a:ext uri="{FF2B5EF4-FFF2-40B4-BE49-F238E27FC236}">
                <a16:creationId xmlns:a16="http://schemas.microsoft.com/office/drawing/2014/main" id="{E2CDB4E0-6C86-7933-A89B-C0D0100B322A}"/>
              </a:ext>
            </a:extLst>
          </p:cNvPr>
          <p:cNvPicPr>
            <a:picLocks noChangeAspect="1"/>
          </p:cNvPicPr>
          <p:nvPr/>
        </p:nvPicPr>
        <p:blipFill rotWithShape="1">
          <a:blip r:embed="rId2"/>
          <a:srcRect r="3492" b="3581"/>
          <a:stretch/>
        </p:blipFill>
        <p:spPr>
          <a:xfrm>
            <a:off x="4394117" y="3643814"/>
            <a:ext cx="3403893" cy="670426"/>
          </a:xfrm>
          <a:prstGeom prst="rect">
            <a:avLst/>
          </a:prstGeom>
        </p:spPr>
      </p:pic>
      <p:sp>
        <p:nvSpPr>
          <p:cNvPr id="4" name="TextBox 3">
            <a:extLst>
              <a:ext uri="{FF2B5EF4-FFF2-40B4-BE49-F238E27FC236}">
                <a16:creationId xmlns:a16="http://schemas.microsoft.com/office/drawing/2014/main" id="{A57F9169-8AE3-152A-68C5-59F5C9043B2A}"/>
              </a:ext>
            </a:extLst>
          </p:cNvPr>
          <p:cNvSpPr txBox="1"/>
          <p:nvPr/>
        </p:nvSpPr>
        <p:spPr>
          <a:xfrm>
            <a:off x="1300238" y="6177643"/>
            <a:ext cx="66983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credits : this image of equation is taken from our report.</a:t>
            </a:r>
          </a:p>
          <a:p>
            <a:pPr algn="l"/>
            <a:endParaRPr lang="en-US"/>
          </a:p>
        </p:txBody>
      </p:sp>
    </p:spTree>
    <p:extLst>
      <p:ext uri="{BB962C8B-B14F-4D97-AF65-F5344CB8AC3E}">
        <p14:creationId xmlns:p14="http://schemas.microsoft.com/office/powerpoint/2010/main" val="504459307"/>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3877-E395-F1E5-D9A7-ADAA3D017902}"/>
              </a:ext>
            </a:extLst>
          </p:cNvPr>
          <p:cNvSpPr>
            <a:spLocks noGrp="1"/>
          </p:cNvSpPr>
          <p:nvPr>
            <p:ph type="title"/>
          </p:nvPr>
        </p:nvSpPr>
        <p:spPr>
          <a:xfrm>
            <a:off x="838200" y="642215"/>
            <a:ext cx="10515600" cy="885738"/>
          </a:xfrm>
        </p:spPr>
        <p:txBody>
          <a:bodyPr>
            <a:normAutofit/>
          </a:bodyPr>
          <a:lstStyle/>
          <a:p>
            <a:r>
              <a:rPr lang="en-US" sz="3200" b="1">
                <a:cs typeface="Calibri Light"/>
              </a:rPr>
              <a:t>For AWGN Channel Polar Construction</a:t>
            </a:r>
          </a:p>
        </p:txBody>
      </p:sp>
      <p:sp>
        <p:nvSpPr>
          <p:cNvPr id="3" name="Content Placeholder 2">
            <a:extLst>
              <a:ext uri="{FF2B5EF4-FFF2-40B4-BE49-F238E27FC236}">
                <a16:creationId xmlns:a16="http://schemas.microsoft.com/office/drawing/2014/main" id="{05E84EA1-A520-5B79-26AC-C928A5AAFAA9}"/>
              </a:ext>
            </a:extLst>
          </p:cNvPr>
          <p:cNvSpPr>
            <a:spLocks noGrp="1"/>
          </p:cNvSpPr>
          <p:nvPr>
            <p:ph idx="1"/>
          </p:nvPr>
        </p:nvSpPr>
        <p:spPr>
          <a:xfrm>
            <a:off x="838200" y="2329227"/>
            <a:ext cx="10515600" cy="3840040"/>
          </a:xfrm>
        </p:spPr>
        <p:txBody>
          <a:bodyPr vert="horz" lIns="91440" tIns="45720" rIns="91440" bIns="45720" rtlCol="0" anchor="t">
            <a:normAutofit/>
          </a:bodyPr>
          <a:lstStyle/>
          <a:p>
            <a:r>
              <a:rPr lang="en-US" sz="2000">
                <a:ea typeface="Calibri"/>
                <a:cs typeface="Calibri"/>
              </a:rPr>
              <a:t>In AWGN channel, the </a:t>
            </a:r>
            <a:r>
              <a:rPr lang="en-US">
                <a:ea typeface="Calibri"/>
                <a:cs typeface="Calibri"/>
              </a:rPr>
              <a:t>Bhattacharya</a:t>
            </a:r>
            <a:r>
              <a:rPr lang="en-US" sz="2000">
                <a:ea typeface="Calibri"/>
                <a:cs typeface="Calibri"/>
              </a:rPr>
              <a:t> parameter is approximated by gaussian distribution.</a:t>
            </a:r>
          </a:p>
          <a:p>
            <a:r>
              <a:rPr lang="en-US" sz="2000">
                <a:cs typeface="Calibri"/>
              </a:rPr>
              <a:t>Let, y = x + n</a:t>
            </a:r>
            <a:endParaRPr lang="en-US" sz="2000"/>
          </a:p>
          <a:p>
            <a:r>
              <a:rPr lang="en-US" sz="2000">
                <a:cs typeface="Calibri"/>
              </a:rPr>
              <a:t>where,</a:t>
            </a:r>
            <a:r>
              <a:rPr lang="en-US" sz="2000">
                <a:ea typeface="+mn-lt"/>
                <a:cs typeface="+mn-lt"/>
              </a:rPr>
              <a:t> y = received signal.</a:t>
            </a:r>
          </a:p>
          <a:p>
            <a:pPr marL="0" indent="0">
              <a:buNone/>
            </a:pPr>
            <a:r>
              <a:rPr lang="en-US" sz="2000">
                <a:ea typeface="+mn-lt"/>
                <a:cs typeface="+mn-lt"/>
              </a:rPr>
              <a:t>                 x = transmitted signal</a:t>
            </a:r>
          </a:p>
          <a:p>
            <a:pPr marL="0" indent="0">
              <a:buNone/>
            </a:pPr>
            <a:r>
              <a:rPr lang="en-US" sz="2000">
                <a:ea typeface="+mn-lt"/>
                <a:cs typeface="+mn-lt"/>
              </a:rPr>
              <a:t>                 n = normally distributed noise with mean 0 and variance σ</a:t>
            </a:r>
            <a:r>
              <a:rPr lang="en-US" sz="2000" baseline="30000">
                <a:ea typeface="+mn-lt"/>
                <a:cs typeface="+mn-lt"/>
              </a:rPr>
              <a:t>2</a:t>
            </a:r>
            <a:endParaRPr lang="en-US" sz="2000">
              <a:ea typeface="+mn-lt"/>
              <a:cs typeface="+mn-lt"/>
            </a:endParaRPr>
          </a:p>
          <a:p>
            <a:r>
              <a:rPr lang="en-US" sz="2000">
                <a:ea typeface="+mn-lt"/>
                <a:cs typeface="+mn-lt"/>
              </a:rPr>
              <a:t>LLR for original channel W can be represented as below:</a:t>
            </a:r>
          </a:p>
          <a:p>
            <a:endParaRPr lang="en-US">
              <a:ea typeface="+mn-lt"/>
              <a:cs typeface="+mn-lt"/>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p:txBody>
      </p:sp>
      <p:pic>
        <p:nvPicPr>
          <p:cNvPr id="6" name="Picture 5">
            <a:extLst>
              <a:ext uri="{FF2B5EF4-FFF2-40B4-BE49-F238E27FC236}">
                <a16:creationId xmlns:a16="http://schemas.microsoft.com/office/drawing/2014/main" id="{D8546D80-0177-F4B0-4126-9DDC15D2E429}"/>
              </a:ext>
            </a:extLst>
          </p:cNvPr>
          <p:cNvPicPr>
            <a:picLocks noChangeAspect="1"/>
          </p:cNvPicPr>
          <p:nvPr/>
        </p:nvPicPr>
        <p:blipFill>
          <a:blip r:embed="rId2"/>
          <a:stretch>
            <a:fillRect/>
          </a:stretch>
        </p:blipFill>
        <p:spPr>
          <a:xfrm>
            <a:off x="2000642" y="5125398"/>
            <a:ext cx="3603322" cy="903210"/>
          </a:xfrm>
          <a:prstGeom prst="rect">
            <a:avLst/>
          </a:prstGeom>
          <a:ln>
            <a:noFill/>
          </a:ln>
          <a:effectLst>
            <a:softEdge rad="112500"/>
          </a:effectLst>
        </p:spPr>
      </p:pic>
      <p:sp>
        <p:nvSpPr>
          <p:cNvPr id="4" name="TextBox 3">
            <a:extLst>
              <a:ext uri="{FF2B5EF4-FFF2-40B4-BE49-F238E27FC236}">
                <a16:creationId xmlns:a16="http://schemas.microsoft.com/office/drawing/2014/main" id="{7662DE93-3866-5726-6A3B-F7499BB6F10F}"/>
              </a:ext>
            </a:extLst>
          </p:cNvPr>
          <p:cNvSpPr txBox="1"/>
          <p:nvPr/>
        </p:nvSpPr>
        <p:spPr>
          <a:xfrm>
            <a:off x="840619" y="6334880"/>
            <a:ext cx="7315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credits : this image of equation is taken from our report.</a:t>
            </a:r>
          </a:p>
          <a:p>
            <a:pPr algn="l"/>
            <a:endParaRPr lang="en-US"/>
          </a:p>
        </p:txBody>
      </p:sp>
    </p:spTree>
    <p:extLst>
      <p:ext uri="{BB962C8B-B14F-4D97-AF65-F5344CB8AC3E}">
        <p14:creationId xmlns:p14="http://schemas.microsoft.com/office/powerpoint/2010/main" val="1524201062"/>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50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92400-C3F6-6470-7C5A-CDBB318EAACE}"/>
              </a:ext>
            </a:extLst>
          </p:cNvPr>
          <p:cNvSpPr>
            <a:spLocks noGrp="1"/>
          </p:cNvSpPr>
          <p:nvPr>
            <p:ph idx="4294967295"/>
          </p:nvPr>
        </p:nvSpPr>
        <p:spPr>
          <a:xfrm>
            <a:off x="0" y="600075"/>
            <a:ext cx="10099675" cy="5576888"/>
          </a:xfrm>
        </p:spPr>
        <p:txBody>
          <a:bodyPr vert="horz" lIns="91440" tIns="45720" rIns="91440" bIns="45720" rtlCol="0" anchor="t">
            <a:normAutofit/>
          </a:bodyPr>
          <a:lstStyle/>
          <a:p>
            <a:pPr marL="305435" indent="-305435"/>
            <a:r>
              <a:rPr lang="en-US" sz="2000">
                <a:ea typeface="Calibri"/>
                <a:cs typeface="Calibri"/>
              </a:rPr>
              <a:t>Final expression after the calculation is represented as:</a:t>
            </a:r>
            <a:endParaRPr lang="en-US"/>
          </a:p>
          <a:p>
            <a:pPr marL="305435" indent="-305435"/>
            <a:endParaRPr lang="en-US" sz="2000">
              <a:ea typeface="Calibri"/>
              <a:cs typeface="Calibri"/>
            </a:endParaRPr>
          </a:p>
          <a:p>
            <a:pPr marL="305435" indent="-305435"/>
            <a:r>
              <a:rPr lang="en-US" sz="2000">
                <a:ea typeface="+mn-lt"/>
                <a:cs typeface="Calibri"/>
              </a:rPr>
              <a:t>By looking  an expression for LLR, we can say that it follows gaussian distribution with mean   </a:t>
            </a:r>
            <a:endParaRPr lang="en-US" sz="2000">
              <a:solidFill>
                <a:srgbClr val="000000"/>
              </a:solidFill>
              <a:ea typeface="+mn-lt"/>
              <a:cs typeface="+mn-lt"/>
            </a:endParaRPr>
          </a:p>
          <a:p>
            <a:pPr marL="0" indent="0">
              <a:buNone/>
            </a:pPr>
            <a:r>
              <a:rPr lang="en-US" sz="2000">
                <a:ea typeface="+mn-lt"/>
                <a:cs typeface="+mn-lt"/>
              </a:rPr>
              <a:t>    2 /σ</a:t>
            </a:r>
            <a:r>
              <a:rPr lang="en-US" sz="2000" baseline="30000">
                <a:ea typeface="+mn-lt"/>
                <a:cs typeface="+mn-lt"/>
              </a:rPr>
              <a:t>2</a:t>
            </a:r>
            <a:r>
              <a:rPr lang="en-US" sz="2000">
                <a:ea typeface="+mn-lt"/>
                <a:cs typeface="Calibri"/>
              </a:rPr>
              <a:t>   and variance  </a:t>
            </a:r>
            <a:r>
              <a:rPr lang="en-US" sz="2000">
                <a:ea typeface="+mn-lt"/>
                <a:cs typeface="+mn-lt"/>
              </a:rPr>
              <a:t>4/σ</a:t>
            </a:r>
            <a:r>
              <a:rPr lang="en-US" sz="2000" baseline="30000">
                <a:ea typeface="+mn-lt"/>
                <a:cs typeface="+mn-lt"/>
              </a:rPr>
              <a:t>2</a:t>
            </a:r>
            <a:r>
              <a:rPr lang="en-US" sz="2000">
                <a:ea typeface="+mn-lt"/>
                <a:cs typeface="+mn-lt"/>
              </a:rPr>
              <a:t> </a:t>
            </a:r>
            <a:r>
              <a:rPr lang="en-US" sz="2000" b="1">
                <a:ea typeface="+mn-lt"/>
                <a:cs typeface="+mn-lt"/>
              </a:rPr>
              <a:t>.</a:t>
            </a:r>
            <a:endParaRPr lang="en-US" sz="2000">
              <a:solidFill>
                <a:srgbClr val="000000"/>
              </a:solidFill>
              <a:ea typeface="+mn-lt"/>
              <a:cs typeface="+mn-lt"/>
            </a:endParaRPr>
          </a:p>
          <a:p>
            <a:pPr marL="305435" indent="-305435"/>
            <a:endParaRPr lang="en-US" sz="2000">
              <a:ea typeface="+mn-lt"/>
              <a:cs typeface="Calibri"/>
            </a:endParaRPr>
          </a:p>
          <a:p>
            <a:pPr marL="305435" indent="-305435"/>
            <a:r>
              <a:rPr lang="en-US" sz="2000">
                <a:ea typeface="+mn-lt"/>
                <a:cs typeface="Calibri"/>
              </a:rPr>
              <a:t>By calculating Bhattacharyya parameter Z(W) for Gaussian Channel,</a:t>
            </a:r>
            <a:endParaRPr lang="en-US" sz="2000">
              <a:ea typeface="+mn-lt"/>
              <a:cs typeface="+mn-lt"/>
            </a:endParaRPr>
          </a:p>
          <a:p>
            <a:pPr marL="305435" indent="-305435"/>
            <a:endParaRPr lang="en-US" sz="2000">
              <a:ea typeface="+mn-lt"/>
              <a:cs typeface="+mn-lt"/>
            </a:endParaRPr>
          </a:p>
          <a:p>
            <a:pPr marL="305435" indent="-305435"/>
            <a:endParaRPr lang="en-US" sz="2000">
              <a:ea typeface="+mn-lt"/>
              <a:cs typeface="+mn-lt"/>
            </a:endParaRPr>
          </a:p>
          <a:p>
            <a:pPr marL="0" indent="0">
              <a:buNone/>
            </a:pPr>
            <a:endParaRPr lang="en-US" sz="2000">
              <a:ea typeface="+mn-lt"/>
              <a:cs typeface="+mn-lt"/>
            </a:endParaRPr>
          </a:p>
          <a:p>
            <a:pPr marL="305435" indent="-305435"/>
            <a:r>
              <a:rPr lang="en-US" sz="2000">
                <a:ea typeface="+mn-lt"/>
                <a:cs typeface="+mn-lt"/>
              </a:rPr>
              <a:t>We know that higher the Bhattacharya Parameter of channel, lesser the reliability of channel. After approximating Z(W) for each channels, we can sort them in increasing order and get channels in decreasing order of reliability.</a:t>
            </a:r>
            <a:endParaRPr lang="en-US" sz="2000"/>
          </a:p>
        </p:txBody>
      </p:sp>
      <p:pic>
        <p:nvPicPr>
          <p:cNvPr id="6" name="Picture 5">
            <a:extLst>
              <a:ext uri="{FF2B5EF4-FFF2-40B4-BE49-F238E27FC236}">
                <a16:creationId xmlns:a16="http://schemas.microsoft.com/office/drawing/2014/main" id="{B2568FA9-AD69-953C-E9D0-A27B4B82D7A1}"/>
              </a:ext>
            </a:extLst>
          </p:cNvPr>
          <p:cNvPicPr>
            <a:picLocks noChangeAspect="1"/>
          </p:cNvPicPr>
          <p:nvPr/>
        </p:nvPicPr>
        <p:blipFill>
          <a:blip r:embed="rId2"/>
          <a:stretch>
            <a:fillRect/>
          </a:stretch>
        </p:blipFill>
        <p:spPr>
          <a:xfrm>
            <a:off x="6683476" y="597711"/>
            <a:ext cx="1372204" cy="593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descr="A black and white image of a math equation&#10;&#10;Description automatically generated">
            <a:extLst>
              <a:ext uri="{FF2B5EF4-FFF2-40B4-BE49-F238E27FC236}">
                <a16:creationId xmlns:a16="http://schemas.microsoft.com/office/drawing/2014/main" id="{7C77F7D4-A843-0A14-AE3C-C7E45400CF86}"/>
              </a:ext>
            </a:extLst>
          </p:cNvPr>
          <p:cNvPicPr>
            <a:picLocks noChangeAspect="1"/>
          </p:cNvPicPr>
          <p:nvPr/>
        </p:nvPicPr>
        <p:blipFill rotWithShape="1">
          <a:blip r:embed="rId3"/>
          <a:srcRect l="34" t="-464" r="286" b="-1051"/>
          <a:stretch/>
        </p:blipFill>
        <p:spPr>
          <a:xfrm>
            <a:off x="3422213" y="3819086"/>
            <a:ext cx="3256641" cy="705859"/>
          </a:xfrm>
          <a:prstGeom prst="rect">
            <a:avLst/>
          </a:prstGeom>
        </p:spPr>
      </p:pic>
      <p:sp>
        <p:nvSpPr>
          <p:cNvPr id="4" name="TextBox 3">
            <a:extLst>
              <a:ext uri="{FF2B5EF4-FFF2-40B4-BE49-F238E27FC236}">
                <a16:creationId xmlns:a16="http://schemas.microsoft.com/office/drawing/2014/main" id="{821ED080-C697-C419-698A-F56D2AE8C5CA}"/>
              </a:ext>
            </a:extLst>
          </p:cNvPr>
          <p:cNvSpPr txBox="1"/>
          <p:nvPr/>
        </p:nvSpPr>
        <p:spPr>
          <a:xfrm>
            <a:off x="417286" y="6174619"/>
            <a:ext cx="841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credits : this image of equation is taken from our report.</a:t>
            </a:r>
          </a:p>
          <a:p>
            <a:pPr algn="l"/>
            <a:endParaRPr lang="en-US"/>
          </a:p>
        </p:txBody>
      </p:sp>
    </p:spTree>
    <p:extLst>
      <p:ext uri="{BB962C8B-B14F-4D97-AF65-F5344CB8AC3E}">
        <p14:creationId xmlns:p14="http://schemas.microsoft.com/office/powerpoint/2010/main" val="4175698276"/>
      </p:ext>
    </p:extLst>
  </p:cSld>
  <p:clrMapOvr>
    <a:masterClrMapping/>
  </p:clrMapOvr>
  <mc:AlternateContent xmlns:mc="http://schemas.openxmlformats.org/markup-compatibility/2006">
    <mc:Choice xmlns:p14="http://schemas.microsoft.com/office/powerpoint/2010/main" Requires="p14">
      <p:transition p14:dur="2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Application>Microsoft Office PowerPoint</Application>
  <PresentationFormat>Widescreen</PresentationFormat>
  <Slides>65</Slides>
  <Notes>0</Notes>
  <HiddenSlides>0</HiddenSlide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Dividend</vt:lpstr>
      <vt:lpstr>Polar Codes Group – 6(2)</vt:lpstr>
      <vt:lpstr>  Honour code </vt:lpstr>
      <vt:lpstr>Group Members</vt:lpstr>
      <vt:lpstr> Why do we need Polar Codes? </vt:lpstr>
      <vt:lpstr> Channel Polarization </vt:lpstr>
      <vt:lpstr>Block Diagram for Polar Codes</vt:lpstr>
      <vt:lpstr>Construction of Polar Codes</vt:lpstr>
      <vt:lpstr>For AWGN Channel Polar Construction</vt:lpstr>
      <vt:lpstr>PowerPoint Presentation</vt:lpstr>
      <vt:lpstr>UnSorted values</vt:lpstr>
      <vt:lpstr>Sorted values</vt:lpstr>
      <vt:lpstr>For BEC Channel Polar Construction </vt:lpstr>
      <vt:lpstr>PowerPoint Presentation</vt:lpstr>
      <vt:lpstr>UNsorted values</vt:lpstr>
      <vt:lpstr>Sorted values</vt:lpstr>
      <vt:lpstr>Reliability Sequence </vt:lpstr>
      <vt:lpstr>PowerPoint Presentation</vt:lpstr>
      <vt:lpstr> Encoding of Polar Codes </vt:lpstr>
      <vt:lpstr>PowerPoint Presentation</vt:lpstr>
      <vt:lpstr>PowerPoint Presentation</vt:lpstr>
      <vt:lpstr>PowerPoint Presentation</vt:lpstr>
      <vt:lpstr>PowerPoint Presentation</vt:lpstr>
      <vt:lpstr>PowerPoint Presentation</vt:lpstr>
      <vt:lpstr>PowerPoint Presentation</vt:lpstr>
      <vt:lpstr> Decoding of Polar Codes  </vt:lpstr>
      <vt:lpstr> Successive Cancellation Decoder</vt:lpstr>
      <vt:lpstr>PowerPoint Presentation</vt:lpstr>
      <vt:lpstr>PowerPoint Presentation</vt:lpstr>
      <vt:lpstr>PowerPoint Presentation</vt:lpstr>
      <vt:lpstr>PowerPoint Presentation</vt:lpstr>
      <vt:lpstr>PowerPoint Presentation</vt:lpstr>
      <vt:lpstr>PowerPoint Presentation</vt:lpstr>
      <vt:lpstr>Successive Cancellation List Decoder </vt:lpstr>
      <vt:lpstr>PowerPoint Presentation</vt:lpstr>
      <vt:lpstr>PowerPoint Presentation</vt:lpstr>
      <vt:lpstr>PowerPoint Presentation</vt:lpstr>
      <vt:lpstr>Cyclic Redundancy Checks(CRC)</vt:lpstr>
      <vt:lpstr>PowerPoint Presentation</vt:lpstr>
      <vt:lpstr>PowerPoint Presentation</vt:lpstr>
      <vt:lpstr>PowerPoint Presentation</vt:lpstr>
      <vt:lpstr>PowerPoint Presentation</vt:lpstr>
      <vt:lpstr>Results (n=1024,k=512,nsim=10)</vt:lpstr>
      <vt:lpstr>PowerPoint Presentation</vt:lpstr>
      <vt:lpstr>PowerPoint Presentation</vt:lpstr>
      <vt:lpstr>COMBINED RESULTS </vt:lpstr>
      <vt:lpstr>RESULTS (N=512,K=260,NSIM=250)</vt:lpstr>
      <vt:lpstr>PowerPoint Presentation</vt:lpstr>
      <vt:lpstr>PowerPoint Presentation</vt:lpstr>
      <vt:lpstr>  COMBINED RESULTS </vt:lpstr>
      <vt:lpstr>Results (N=256,k=128,Nsim=500)</vt:lpstr>
      <vt:lpstr>PowerPoint Presentation</vt:lpstr>
      <vt:lpstr>PowerPoint Presentation</vt:lpstr>
      <vt:lpstr> COMBINED RESULTS </vt:lpstr>
      <vt:lpstr>Results (N=128,k=60,Nsim=1000)</vt:lpstr>
      <vt:lpstr>PowerPoint Presentation</vt:lpstr>
      <vt:lpstr>PowerPoint Presentation</vt:lpstr>
      <vt:lpstr>COMBINED RESULTS </vt:lpstr>
      <vt:lpstr>PowerPoint Presentation</vt:lpstr>
      <vt:lpstr>PowerPoint Presentation</vt:lpstr>
      <vt:lpstr>PowerPoint Presentation</vt:lpstr>
      <vt:lpstr>Conclusion</vt:lpstr>
      <vt:lpstr>Analysis for Approximation of Shannon's Capacity</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Darpan Lunagariya</dc:creator>
  <cp:revision>2</cp:revision>
  <dcterms:created xsi:type="dcterms:W3CDTF">2024-04-14T09:40:53Z</dcterms:created>
  <dcterms:modified xsi:type="dcterms:W3CDTF">2024-04-17T18:03:21Z</dcterms:modified>
</cp:coreProperties>
</file>