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p:scale>
          <a:sx n="123" d="100"/>
          <a:sy n="12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Active</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08785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04932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40518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230070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91096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89059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77883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80069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89850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69181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70322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49496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31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620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54420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580586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58071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89737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6642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05850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06715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070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1709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74808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937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362051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88623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93131" y="3040529"/>
            <a:ext cx="861060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V.jai 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8</a:t>
            </a:r>
            <a:r>
              <a:rPr lang="en-US" altLang="zh-CN" sz="2400" b="0" i="0" u="none" strike="noStrike" kern="1200" cap="none" spc="0" baseline="0">
                <a:solidFill>
                  <a:schemeClr val="tx1"/>
                </a:solidFill>
                <a:latin typeface="Calibri" pitchFamily="0" charset="0"/>
                <a:ea typeface="宋体" pitchFamily="0" charset="0"/>
                <a:cs typeface="Calibri" pitchFamily="0" charset="0"/>
              </a:rPr>
              <a:t>990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29801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矩形"/>
          <p:cNvSpPr>
            <a:spLocks/>
          </p:cNvSpPr>
          <p:nvPr/>
        </p:nvSpPr>
        <p:spPr>
          <a:xfrm rot="0">
            <a:off x="1524000" y="1524000"/>
            <a:ext cx="4953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22466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8" name="图表"/>
          <p:cNvGraphicFramePr/>
          <p:nvPr/>
        </p:nvGraphicFramePr>
        <p:xfrm>
          <a:off x="1768157" y="590790"/>
          <a:ext cx="7429500" cy="52289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860192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矩形"/>
          <p:cNvSpPr>
            <a:spLocks/>
          </p:cNvSpPr>
          <p:nvPr/>
        </p:nvSpPr>
        <p:spPr>
          <a:xfrm rot="0">
            <a:off x="1143000" y="160020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a:t>
            </a:r>
            <a:r>
              <a:rPr lang="en-US" altLang="zh-CN" sz="1800" b="0" i="0" u="none" strike="noStrike" kern="1200" cap="none" spc="0" baseline="0">
                <a:solidFill>
                  <a:schemeClr val="tx1"/>
                </a:solidFill>
                <a:latin typeface="Calibri" pitchFamily="0" charset="0"/>
                <a:ea typeface="宋体" pitchFamily="0" charset="0"/>
                <a:cs typeface="Calibri" pitchFamily="0" charset="0"/>
              </a:rPr>
              <a:t>shift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75845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33368" y="3118024"/>
            <a:ext cx="974169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perfomance</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Analysis </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94830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80577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85800" y="1676400"/>
            <a:ext cx="6781800"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081918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838200" y="2209800"/>
            <a:ext cx="5943599"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1454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838200" y="2362200"/>
            <a:ext cx="6781800"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53061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69471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905000" y="1524000"/>
            <a:ext cx="52578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PaymentTier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*Education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ExperienceInCurrentDomain2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EverBenched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0" i="0" u="none" strike="noStrike" kern="1200" cap="none" spc="0" baseline="0">
                <a:solidFill>
                  <a:schemeClr val="tx1"/>
                </a:solidFill>
                <a:latin typeface="Calibri" pitchFamily="0" charset="0"/>
                <a:ea typeface="宋体" pitchFamily="0" charset="0"/>
                <a:cs typeface="Calibri" pitchFamily="0" charset="0"/>
              </a:rPr>
              <a:t>LeaveOrNot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889539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0" i="0" u="none" strike="noStrike" kern="0" cap="none" spc="15" baseline="0">
                <a:solidFill>
                  <a:schemeClr val="tx1"/>
                </a:solidFill>
                <a:latin typeface="Trebuchet MS" pitchFamily="0" charset="0"/>
                <a:ea typeface="宋体" pitchFamily="0" charset="0"/>
                <a:cs typeface="Trebuchet MS" pitchFamily="0" charset="0"/>
              </a:rPr>
              <a:t>HE</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0"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0"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0"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0"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2" name="矩形"/>
          <p:cNvSpPr>
            <a:spLocks/>
          </p:cNvSpPr>
          <p:nvPr/>
        </p:nvSpPr>
        <p:spPr>
          <a:xfrm rot="0">
            <a:off x="3581399" y="2438400"/>
            <a:ext cx="56388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Analysis</a:t>
            </a:r>
            <a:r>
              <a:rPr lang="en-US" altLang="zh-CN" sz="1800" b="1" i="0" u="none" strike="noStrike" kern="1200" cap="none" spc="0" baseline="0">
                <a:solidFill>
                  <a:schemeClr val="tx1"/>
                </a:solidFill>
                <a:latin typeface="Calibri" pitchFamily="0" charset="0"/>
                <a:ea typeface="宋体" pitchFamily="0" charset="0"/>
                <a:cs typeface="Calibri" pitchFamily="0" charset="0"/>
              </a:rPr>
              <a:t>– There are </a:t>
            </a:r>
            <a:r>
              <a:rPr lang="en-US" altLang="zh-CN" sz="1800" b="1" i="0" u="none" strike="noStrike" kern="1200" cap="none" spc="0" baseline="0">
                <a:solidFill>
                  <a:schemeClr val="tx1"/>
                </a:solidFill>
                <a:latin typeface="Calibri" pitchFamily="0" charset="0"/>
                <a:ea typeface="宋体" pitchFamily="0" charset="0"/>
                <a:cs typeface="Calibri" pitchFamily="0" charset="0"/>
              </a:rPr>
              <a:t>categoriesCount</a:t>
            </a:r>
            <a:r>
              <a:rPr lang="en-US" altLang="zh-CN" sz="1800" b="1" i="0" u="none" strike="noStrike" kern="1200" cap="none" spc="0" baseline="0">
                <a:solidFill>
                  <a:schemeClr val="tx1"/>
                </a:solidFill>
                <a:latin typeface="Calibri" pitchFamily="0" charset="0"/>
                <a:ea typeface="宋体" pitchFamily="0" charset="0"/>
                <a:cs typeface="Calibri" pitchFamily="0" charset="0"/>
              </a:rPr>
              <a: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PaymentTier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*Education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ExperienceInCurrentDomain2</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EverBenched</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*Count of </a:t>
            </a:r>
            <a:r>
              <a:rPr lang="en-US" altLang="zh-CN" sz="1800" b="1" i="0" u="none" strike="noStrike" kern="1200" cap="none" spc="0" baseline="0">
                <a:solidFill>
                  <a:schemeClr val="tx1"/>
                </a:solidFill>
                <a:latin typeface="Calibri" pitchFamily="0" charset="0"/>
                <a:ea typeface="宋体" pitchFamily="0" charset="0"/>
                <a:cs typeface="Calibri" pitchFamily="0" charset="0"/>
              </a:rPr>
              <a:t>LeaveOrNot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1"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1"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34590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20</cp:revision>
  <dcterms:created xsi:type="dcterms:W3CDTF">2024-03-29T15:07:22Z</dcterms:created>
  <dcterms:modified xsi:type="dcterms:W3CDTF">2024-09-30T11:57:24Z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