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87" r:id="rId3"/>
    <p:sldId id="269" r:id="rId4"/>
    <p:sldId id="275" r:id="rId5"/>
    <p:sldId id="276" r:id="rId6"/>
    <p:sldId id="277" r:id="rId7"/>
    <p:sldId id="278" r:id="rId8"/>
    <p:sldId id="279" r:id="rId9"/>
    <p:sldId id="280" r:id="rId10"/>
    <p:sldId id="281" r:id="rId11"/>
    <p:sldId id="282" r:id="rId12"/>
    <p:sldId id="283" r:id="rId13"/>
    <p:sldId id="284" r:id="rId14"/>
    <p:sldId id="285" r:id="rId15"/>
    <p:sldId id="286" r:id="rId16"/>
    <p:sldId id="274" r:id="rId17"/>
    <p:sldId id="264"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5033" autoAdjust="0"/>
  </p:normalViewPr>
  <p:slideViewPr>
    <p:cSldViewPr>
      <p:cViewPr varScale="1">
        <p:scale>
          <a:sx n="78" d="100"/>
          <a:sy n="78" d="100"/>
        </p:scale>
        <p:origin x="878"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outlineViewPr>
    <p:cViewPr>
      <p:scale>
        <a:sx n="33" d="100"/>
        <a:sy n="33" d="100"/>
      </p:scale>
      <p:origin x="0" y="-1258"/>
    </p:cViewPr>
  </p:outlin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2/6/2024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2/6/2024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BF039-5742-A0FA-6DCA-2045F4BB9A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25E54B-30E2-622C-024D-7E3FF16869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2AADD-C934-BB39-C92C-26D6D7C2147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D4FA8A-7681-7526-1F35-6441B19D68E5}"/>
              </a:ext>
            </a:extLst>
          </p:cNvPr>
          <p:cNvSpPr>
            <a:spLocks noGrp="1"/>
          </p:cNvSpPr>
          <p:nvPr>
            <p:ph type="sldNum" sz="quarter" idx="10"/>
          </p:nvPr>
        </p:nvSpPr>
        <p:spPr/>
        <p:txBody>
          <a:bodyPr/>
          <a:lstStyle/>
          <a:p>
            <a:fld id="{E3B36274-F2B9-4C45-BBB4-0EDF4CD651A7}" type="slidenum">
              <a:rPr lang="en-US"/>
              <a:t>11</a:t>
            </a:fld>
            <a:endParaRPr lang="en-US"/>
          </a:p>
        </p:txBody>
      </p:sp>
    </p:spTree>
    <p:extLst>
      <p:ext uri="{BB962C8B-B14F-4D97-AF65-F5344CB8AC3E}">
        <p14:creationId xmlns:p14="http://schemas.microsoft.com/office/powerpoint/2010/main" val="708427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A4599-34C3-BE68-32A1-50846433C8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FF6283-3B25-3562-1754-D23EEEB79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AEDCF-D911-453C-B065-FC7C5ABFEC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60BEF51-152D-A56E-092E-B865122F2E7E}"/>
              </a:ext>
            </a:extLst>
          </p:cNvPr>
          <p:cNvSpPr>
            <a:spLocks noGrp="1"/>
          </p:cNvSpPr>
          <p:nvPr>
            <p:ph type="sldNum" sz="quarter" idx="10"/>
          </p:nvPr>
        </p:nvSpPr>
        <p:spPr/>
        <p:txBody>
          <a:bodyPr/>
          <a:lstStyle/>
          <a:p>
            <a:fld id="{E3B36274-F2B9-4C45-BBB4-0EDF4CD651A7}" type="slidenum">
              <a:rPr lang="en-US"/>
              <a:t>12</a:t>
            </a:fld>
            <a:endParaRPr lang="en-US"/>
          </a:p>
        </p:txBody>
      </p:sp>
    </p:spTree>
    <p:extLst>
      <p:ext uri="{BB962C8B-B14F-4D97-AF65-F5344CB8AC3E}">
        <p14:creationId xmlns:p14="http://schemas.microsoft.com/office/powerpoint/2010/main" val="262776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885EE-87B9-BF0C-E7E5-6DE3C8051F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D7AAC-BA37-4AB5-DD8A-055103C49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FED382-FE04-0224-99BF-4C8AA278D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899A3F-5FA4-A3E5-1131-DFCAAE4C11B9}"/>
              </a:ext>
            </a:extLst>
          </p:cNvPr>
          <p:cNvSpPr>
            <a:spLocks noGrp="1"/>
          </p:cNvSpPr>
          <p:nvPr>
            <p:ph type="sldNum" sz="quarter" idx="10"/>
          </p:nvPr>
        </p:nvSpPr>
        <p:spPr/>
        <p:txBody>
          <a:bodyPr/>
          <a:lstStyle/>
          <a:p>
            <a:fld id="{E3B36274-F2B9-4C45-BBB4-0EDF4CD651A7}" type="slidenum">
              <a:rPr lang="en-US"/>
              <a:t>13</a:t>
            </a:fld>
            <a:endParaRPr lang="en-US"/>
          </a:p>
        </p:txBody>
      </p:sp>
    </p:spTree>
    <p:extLst>
      <p:ext uri="{BB962C8B-B14F-4D97-AF65-F5344CB8AC3E}">
        <p14:creationId xmlns:p14="http://schemas.microsoft.com/office/powerpoint/2010/main" val="3680111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ECC3D-ECDD-7A0E-B814-DB621652F0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F1180B-4A77-259C-8108-BF2823B19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451F6-95F8-B553-E886-4A036B8226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CF280A-774F-875C-0EA0-03E99795AF23}"/>
              </a:ext>
            </a:extLst>
          </p:cNvPr>
          <p:cNvSpPr>
            <a:spLocks noGrp="1"/>
          </p:cNvSpPr>
          <p:nvPr>
            <p:ph type="sldNum" sz="quarter" idx="10"/>
          </p:nvPr>
        </p:nvSpPr>
        <p:spPr/>
        <p:txBody>
          <a:bodyPr/>
          <a:lstStyle/>
          <a:p>
            <a:fld id="{E3B36274-F2B9-4C45-BBB4-0EDF4CD651A7}" type="slidenum">
              <a:rPr lang="en-US"/>
              <a:t>14</a:t>
            </a:fld>
            <a:endParaRPr lang="en-US"/>
          </a:p>
        </p:txBody>
      </p:sp>
    </p:spTree>
    <p:extLst>
      <p:ext uri="{BB962C8B-B14F-4D97-AF65-F5344CB8AC3E}">
        <p14:creationId xmlns:p14="http://schemas.microsoft.com/office/powerpoint/2010/main" val="163161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B6883-C03E-B5DC-8685-318288E60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B7152-C215-D489-77B5-7177ECEDAB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BA0C5C-65C1-CFDF-4726-2A745079CF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C70915-85AF-4646-9411-5662CACC5B31}"/>
              </a:ext>
            </a:extLst>
          </p:cNvPr>
          <p:cNvSpPr>
            <a:spLocks noGrp="1"/>
          </p:cNvSpPr>
          <p:nvPr>
            <p:ph type="sldNum" sz="quarter" idx="10"/>
          </p:nvPr>
        </p:nvSpPr>
        <p:spPr/>
        <p:txBody>
          <a:bodyPr/>
          <a:lstStyle/>
          <a:p>
            <a:fld id="{E3B36274-F2B9-4C45-BBB4-0EDF4CD651A7}" type="slidenum">
              <a:rPr lang="en-US"/>
              <a:t>15</a:t>
            </a:fld>
            <a:endParaRPr lang="en-US"/>
          </a:p>
        </p:txBody>
      </p:sp>
    </p:spTree>
    <p:extLst>
      <p:ext uri="{BB962C8B-B14F-4D97-AF65-F5344CB8AC3E}">
        <p14:creationId xmlns:p14="http://schemas.microsoft.com/office/powerpoint/2010/main" val="240914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17</a:t>
            </a:fld>
            <a:endParaRPr lang="en-US"/>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3</a:t>
            </a:fld>
            <a:endParaRPr lang="en-US"/>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CDA27-A004-A138-9216-8F5973295A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64A7B1-4D19-8FFE-F193-66E58C174F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436F5B-1D53-638A-45EE-24FF05B2F48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42BA4E6-CF34-AF53-CDDB-AC2B693B952D}"/>
              </a:ext>
            </a:extLst>
          </p:cNvPr>
          <p:cNvSpPr>
            <a:spLocks noGrp="1"/>
          </p:cNvSpPr>
          <p:nvPr>
            <p:ph type="sldNum" sz="quarter" idx="10"/>
          </p:nvPr>
        </p:nvSpPr>
        <p:spPr/>
        <p:txBody>
          <a:bodyPr/>
          <a:lstStyle/>
          <a:p>
            <a:fld id="{E3B36274-F2B9-4C45-BBB4-0EDF4CD651A7}" type="slidenum">
              <a:rPr lang="en-US"/>
              <a:t>4</a:t>
            </a:fld>
            <a:endParaRPr lang="en-US"/>
          </a:p>
        </p:txBody>
      </p:sp>
    </p:spTree>
    <p:extLst>
      <p:ext uri="{BB962C8B-B14F-4D97-AF65-F5344CB8AC3E}">
        <p14:creationId xmlns:p14="http://schemas.microsoft.com/office/powerpoint/2010/main" val="13378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3A1E6-369F-9ED2-0269-6282A3896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1F7B05-14FA-6DE3-608D-F9E0112062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341F45-5FBF-8868-A493-CBB6E1E831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75F41E9-24A4-29DA-BE1D-D1C22E3A123A}"/>
              </a:ext>
            </a:extLst>
          </p:cNvPr>
          <p:cNvSpPr>
            <a:spLocks noGrp="1"/>
          </p:cNvSpPr>
          <p:nvPr>
            <p:ph type="sldNum" sz="quarter" idx="10"/>
          </p:nvPr>
        </p:nvSpPr>
        <p:spPr/>
        <p:txBody>
          <a:bodyPr/>
          <a:lstStyle/>
          <a:p>
            <a:fld id="{E3B36274-F2B9-4C45-BBB4-0EDF4CD651A7}" type="slidenum">
              <a:rPr lang="en-US"/>
              <a:t>5</a:t>
            </a:fld>
            <a:endParaRPr lang="en-US"/>
          </a:p>
        </p:txBody>
      </p:sp>
    </p:spTree>
    <p:extLst>
      <p:ext uri="{BB962C8B-B14F-4D97-AF65-F5344CB8AC3E}">
        <p14:creationId xmlns:p14="http://schemas.microsoft.com/office/powerpoint/2010/main" val="192301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173D1-7F22-5954-5429-515CC45356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11A870-6FE9-05E8-15E6-D2B384B104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B092E-8897-20C0-38CA-C28FDCFDDC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3AFA69-AB17-F0B2-1E77-1779E74368EF}"/>
              </a:ext>
            </a:extLst>
          </p:cNvPr>
          <p:cNvSpPr>
            <a:spLocks noGrp="1"/>
          </p:cNvSpPr>
          <p:nvPr>
            <p:ph type="sldNum" sz="quarter" idx="10"/>
          </p:nvPr>
        </p:nvSpPr>
        <p:spPr/>
        <p:txBody>
          <a:bodyPr/>
          <a:lstStyle/>
          <a:p>
            <a:fld id="{E3B36274-F2B9-4C45-BBB4-0EDF4CD651A7}" type="slidenum">
              <a:rPr lang="en-US"/>
              <a:t>6</a:t>
            </a:fld>
            <a:endParaRPr lang="en-US"/>
          </a:p>
        </p:txBody>
      </p:sp>
    </p:spTree>
    <p:extLst>
      <p:ext uri="{BB962C8B-B14F-4D97-AF65-F5344CB8AC3E}">
        <p14:creationId xmlns:p14="http://schemas.microsoft.com/office/powerpoint/2010/main" val="171865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9323F-9439-3900-9A73-9FE40E0AA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B5124-6C5F-BE49-C578-FCEBD8615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62DAEC-34BD-70FB-9A6D-336ABA6ED38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E9CE446-8F88-DDB8-7335-59CF8DACE68B}"/>
              </a:ext>
            </a:extLst>
          </p:cNvPr>
          <p:cNvSpPr>
            <a:spLocks noGrp="1"/>
          </p:cNvSpPr>
          <p:nvPr>
            <p:ph type="sldNum" sz="quarter" idx="10"/>
          </p:nvPr>
        </p:nvSpPr>
        <p:spPr/>
        <p:txBody>
          <a:bodyPr/>
          <a:lstStyle/>
          <a:p>
            <a:fld id="{E3B36274-F2B9-4C45-BBB4-0EDF4CD651A7}" type="slidenum">
              <a:rPr lang="en-US"/>
              <a:t>7</a:t>
            </a:fld>
            <a:endParaRPr lang="en-US"/>
          </a:p>
        </p:txBody>
      </p:sp>
    </p:spTree>
    <p:extLst>
      <p:ext uri="{BB962C8B-B14F-4D97-AF65-F5344CB8AC3E}">
        <p14:creationId xmlns:p14="http://schemas.microsoft.com/office/powerpoint/2010/main" val="409028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04778-BCB6-A736-20A9-CEC1EBBB41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84F11-9345-8387-44B5-B81326477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DB1378-FF50-019F-149A-C38B08962E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054AAB-85A6-2BC2-EAC7-FA42E5B7BDE9}"/>
              </a:ext>
            </a:extLst>
          </p:cNvPr>
          <p:cNvSpPr>
            <a:spLocks noGrp="1"/>
          </p:cNvSpPr>
          <p:nvPr>
            <p:ph type="sldNum" sz="quarter" idx="10"/>
          </p:nvPr>
        </p:nvSpPr>
        <p:spPr/>
        <p:txBody>
          <a:bodyPr/>
          <a:lstStyle/>
          <a:p>
            <a:fld id="{E3B36274-F2B9-4C45-BBB4-0EDF4CD651A7}" type="slidenum">
              <a:rPr lang="en-US"/>
              <a:t>8</a:t>
            </a:fld>
            <a:endParaRPr lang="en-US"/>
          </a:p>
        </p:txBody>
      </p:sp>
    </p:spTree>
    <p:extLst>
      <p:ext uri="{BB962C8B-B14F-4D97-AF65-F5344CB8AC3E}">
        <p14:creationId xmlns:p14="http://schemas.microsoft.com/office/powerpoint/2010/main" val="3837853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EE3DA-E50A-CD14-A94C-47E36420E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C67C06-86C8-7D7D-4312-12E21AF918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D66806-345B-B734-8D85-5197629948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310B3C-5242-D4FD-2726-02A6E8845C40}"/>
              </a:ext>
            </a:extLst>
          </p:cNvPr>
          <p:cNvSpPr>
            <a:spLocks noGrp="1"/>
          </p:cNvSpPr>
          <p:nvPr>
            <p:ph type="sldNum" sz="quarter" idx="10"/>
          </p:nvPr>
        </p:nvSpPr>
        <p:spPr/>
        <p:txBody>
          <a:bodyPr/>
          <a:lstStyle/>
          <a:p>
            <a:fld id="{E3B36274-F2B9-4C45-BBB4-0EDF4CD651A7}" type="slidenum">
              <a:rPr lang="en-US"/>
              <a:t>9</a:t>
            </a:fld>
            <a:endParaRPr lang="en-US"/>
          </a:p>
        </p:txBody>
      </p:sp>
    </p:spTree>
    <p:extLst>
      <p:ext uri="{BB962C8B-B14F-4D97-AF65-F5344CB8AC3E}">
        <p14:creationId xmlns:p14="http://schemas.microsoft.com/office/powerpoint/2010/main" val="389340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C06AF-B96B-808D-3B72-889EB522D4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3328A-081A-4E5C-DB22-23CCD2080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F48E5-A7C1-87FB-912D-1CF014F0567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6F3619-8127-B071-8C8E-E5409EFB21FA}"/>
              </a:ext>
            </a:extLst>
          </p:cNvPr>
          <p:cNvSpPr>
            <a:spLocks noGrp="1"/>
          </p:cNvSpPr>
          <p:nvPr>
            <p:ph type="sldNum" sz="quarter" idx="10"/>
          </p:nvPr>
        </p:nvSpPr>
        <p:spPr/>
        <p:txBody>
          <a:bodyPr/>
          <a:lstStyle/>
          <a:p>
            <a:fld id="{E3B36274-F2B9-4C45-BBB4-0EDF4CD651A7}" type="slidenum">
              <a:rPr lang="en-US"/>
              <a:t>10</a:t>
            </a:fld>
            <a:endParaRPr lang="en-US"/>
          </a:p>
        </p:txBody>
      </p:sp>
    </p:spTree>
    <p:extLst>
      <p:ext uri="{BB962C8B-B14F-4D97-AF65-F5344CB8AC3E}">
        <p14:creationId xmlns:p14="http://schemas.microsoft.com/office/powerpoint/2010/main" val="2533307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2/6/2024</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2/6/2024</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2/6/2024</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2/6/2024</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dirty="0"/>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2/6/2024</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dirty="0"/>
          </a:p>
        </p:txBody>
      </p:sp>
      <p:sp>
        <p:nvSpPr>
          <p:cNvPr id="5" name="Date Placeholder 5"/>
          <p:cNvSpPr>
            <a:spLocks noGrp="1"/>
          </p:cNvSpPr>
          <p:nvPr>
            <p:ph type="dt" sz="half" idx="10"/>
          </p:nvPr>
        </p:nvSpPr>
        <p:spPr/>
        <p:txBody>
          <a:bodyPr/>
          <a:lstStyle/>
          <a:p>
            <a:fld id="{83829175-527E-46A3-863C-1BB1F163B849}" type="datetimeFigureOut">
              <a:rPr lang="en-US"/>
              <a:t>2/6/2024</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dirty="0"/>
          </a:p>
        </p:txBody>
      </p:sp>
      <p:sp>
        <p:nvSpPr>
          <p:cNvPr id="7" name="Date Placeholder 7"/>
          <p:cNvSpPr>
            <a:spLocks noGrp="1"/>
          </p:cNvSpPr>
          <p:nvPr>
            <p:ph type="dt" sz="half" idx="10"/>
          </p:nvPr>
        </p:nvSpPr>
        <p:spPr/>
        <p:txBody>
          <a:bodyPr/>
          <a:lstStyle/>
          <a:p>
            <a:fld id="{83829175-527E-46A3-863C-1BB1F163B849}" type="datetimeFigureOut">
              <a:rPr lang="en-US"/>
              <a:t>2/6/2024</a:t>
            </a:fld>
            <a:endParaRPr dirty="0"/>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dirty="0"/>
          </a:p>
        </p:txBody>
      </p:sp>
      <p:sp>
        <p:nvSpPr>
          <p:cNvPr id="3" name="Date Placeholder 3"/>
          <p:cNvSpPr>
            <a:spLocks noGrp="1"/>
          </p:cNvSpPr>
          <p:nvPr>
            <p:ph type="dt" sz="half" idx="10"/>
          </p:nvPr>
        </p:nvSpPr>
        <p:spPr/>
        <p:txBody>
          <a:bodyPr/>
          <a:lstStyle/>
          <a:p>
            <a:fld id="{83829175-527E-46A3-863C-1BB1F163B849}" type="datetimeFigureOut">
              <a:rPr lang="en-US"/>
              <a:t>2/6/2024</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2/6/2024</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dirty="0"/>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Footer Placeholder 4"/>
          <p:cNvSpPr>
            <a:spLocks noGrp="1"/>
          </p:cNvSpPr>
          <p:nvPr>
            <p:ph type="ftr" sz="quarter" idx="11"/>
          </p:nvPr>
        </p:nvSpPr>
        <p:spPr/>
        <p:txBody>
          <a:bodyPr/>
          <a:lstStyle/>
          <a:p>
            <a:endParaRPr dirty="0"/>
          </a:p>
        </p:txBody>
      </p:sp>
      <p:sp>
        <p:nvSpPr>
          <p:cNvPr id="8" name="Date Placeholder 5"/>
          <p:cNvSpPr>
            <a:spLocks noGrp="1"/>
          </p:cNvSpPr>
          <p:nvPr>
            <p:ph type="dt" sz="half" idx="10"/>
          </p:nvPr>
        </p:nvSpPr>
        <p:spPr/>
        <p:txBody>
          <a:bodyPr/>
          <a:lstStyle/>
          <a:p>
            <a:fld id="{83829175-527E-46A3-863C-1BB1F163B849}" type="datetimeFigureOut">
              <a:rPr lang="en-US"/>
              <a:pPr/>
              <a:t>2/6/2024</a:t>
            </a:fld>
            <a:endParaRPr dirty="0"/>
          </a:p>
        </p:txBody>
      </p:sp>
      <p:sp>
        <p:nvSpPr>
          <p:cNvPr id="10" name="Slide Number Placeholder 6"/>
          <p:cNvSpPr>
            <a:spLocks noGrp="1"/>
          </p:cNvSpPr>
          <p:nvPr>
            <p:ph type="sldNum" sz="quarter" idx="12"/>
          </p:nvPr>
        </p:nvSpPr>
        <p:spPr/>
        <p:txBody>
          <a:bodyPr/>
          <a:lstStyle/>
          <a:p>
            <a:fld id="{E5137D0E-4A4F-4307-8994-C1891D747D59}" type="slidenum">
              <a:rPr/>
              <a:pPr/>
              <a:t>‹#›</a:t>
            </a:fld>
            <a:endParaRPr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2/6/2024</a:t>
            </a:fld>
            <a:endParaRPr lang="en-US" dirty="0"/>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F9BCEB-5947-5058-5523-948E2B3B751A}"/>
              </a:ext>
            </a:extLst>
          </p:cNvPr>
          <p:cNvSpPr txBox="1"/>
          <p:nvPr/>
        </p:nvSpPr>
        <p:spPr>
          <a:xfrm>
            <a:off x="4666488" y="2317561"/>
            <a:ext cx="2795713" cy="319112"/>
          </a:xfrm>
          <a:prstGeom prst="rect">
            <a:avLst/>
          </a:prstGeom>
          <a:noFill/>
        </p:spPr>
        <p:txBody>
          <a:bodyPr wrap="square" tIns="108000" rtlCol="0">
            <a:spAutoFit/>
          </a:bodyPr>
          <a:lstStyle/>
          <a:p>
            <a:pPr algn="ctr">
              <a:lnSpc>
                <a:spcPts val="1000"/>
              </a:lnSpc>
            </a:pPr>
            <a:r>
              <a:rPr lang="en-US" sz="2400" b="1" spc="300" baseline="0" dirty="0">
                <a:solidFill>
                  <a:srgbClr val="92D050"/>
                </a:solidFill>
                <a:latin typeface="Arial Rounded MT Bold" panose="020F0704030504030204" pitchFamily="34" charset="0"/>
                <a:cs typeface="Segoe UI Light" panose="020B0502040204020203" pitchFamily="34" charset="0"/>
              </a:rPr>
              <a:t>BIKE STORE</a:t>
            </a:r>
          </a:p>
        </p:txBody>
      </p:sp>
      <p:sp>
        <p:nvSpPr>
          <p:cNvPr id="9" name="Title 2">
            <a:extLst>
              <a:ext uri="{FF2B5EF4-FFF2-40B4-BE49-F238E27FC236}">
                <a16:creationId xmlns:a16="http://schemas.microsoft.com/office/drawing/2014/main" id="{5CC8A538-461C-D4F1-37F5-DF9F8FA8429C}"/>
              </a:ext>
            </a:extLst>
          </p:cNvPr>
          <p:cNvSpPr>
            <a:spLocks noGrp="1"/>
          </p:cNvSpPr>
          <p:nvPr>
            <p:ph type="ctrTitle"/>
          </p:nvPr>
        </p:nvSpPr>
        <p:spPr>
          <a:xfrm>
            <a:off x="3358108" y="2475830"/>
            <a:ext cx="7100596" cy="682555"/>
          </a:xfrm>
        </p:spPr>
        <p:txBody>
          <a:bodyPr/>
          <a:lstStyle/>
          <a:p>
            <a:r>
              <a:rPr lang="en-US" sz="2800" dirty="0">
                <a:solidFill>
                  <a:srgbClr val="FF0000"/>
                </a:solidFill>
              </a:rPr>
              <a:t>                SQL PROJECT</a:t>
            </a:r>
            <a:endParaRPr lang="en-IN" sz="2800" dirty="0">
              <a:solidFill>
                <a:srgbClr val="FF0000"/>
              </a:solidFill>
            </a:endParaRPr>
          </a:p>
        </p:txBody>
      </p:sp>
      <p:sp>
        <p:nvSpPr>
          <p:cNvPr id="10" name="Subtitle 3">
            <a:extLst>
              <a:ext uri="{FF2B5EF4-FFF2-40B4-BE49-F238E27FC236}">
                <a16:creationId xmlns:a16="http://schemas.microsoft.com/office/drawing/2014/main" id="{711F12E2-6155-03A9-7619-7530348FB0F9}"/>
              </a:ext>
            </a:extLst>
          </p:cNvPr>
          <p:cNvSpPr>
            <a:spLocks noGrp="1"/>
          </p:cNvSpPr>
          <p:nvPr>
            <p:ph type="subTitle" idx="1"/>
          </p:nvPr>
        </p:nvSpPr>
        <p:spPr>
          <a:xfrm>
            <a:off x="3502124" y="3210284"/>
            <a:ext cx="5124443" cy="578756"/>
          </a:xfrm>
        </p:spPr>
        <p:txBody>
          <a:bodyPr>
            <a:normAutofit lnSpcReduction="10000"/>
          </a:bodyPr>
          <a:lstStyle/>
          <a:p>
            <a:r>
              <a:rPr lang="en-US" sz="3600" dirty="0">
                <a:solidFill>
                  <a:srgbClr val="00B050"/>
                </a:solidFill>
                <a:latin typeface="Algerian" panose="04020705040A02060702" pitchFamily="82" charset="0"/>
              </a:rPr>
              <a:t>BIKE STORE ANALYSIS</a:t>
            </a:r>
          </a:p>
        </p:txBody>
      </p:sp>
      <p:pic>
        <p:nvPicPr>
          <p:cNvPr id="11" name="Picture 10">
            <a:extLst>
              <a:ext uri="{FF2B5EF4-FFF2-40B4-BE49-F238E27FC236}">
                <a16:creationId xmlns:a16="http://schemas.microsoft.com/office/drawing/2014/main" id="{82F60B8B-7D36-6A87-2CF6-42C7E5E9F997}"/>
              </a:ext>
            </a:extLst>
          </p:cNvPr>
          <p:cNvPicPr>
            <a:picLocks noChangeAspect="1"/>
          </p:cNvPicPr>
          <p:nvPr/>
        </p:nvPicPr>
        <p:blipFill>
          <a:blip r:embed="rId3"/>
          <a:stretch>
            <a:fillRect/>
          </a:stretch>
        </p:blipFill>
        <p:spPr>
          <a:xfrm>
            <a:off x="4311239" y="3789040"/>
            <a:ext cx="3566346" cy="2814484"/>
          </a:xfrm>
          <a:prstGeom prst="rect">
            <a:avLst/>
          </a:prstGeom>
        </p:spPr>
      </p:pic>
      <p:pic>
        <p:nvPicPr>
          <p:cNvPr id="12" name="Picture 11">
            <a:extLst>
              <a:ext uri="{FF2B5EF4-FFF2-40B4-BE49-F238E27FC236}">
                <a16:creationId xmlns:a16="http://schemas.microsoft.com/office/drawing/2014/main" id="{3F60552D-E11F-CA69-C021-38F7445AC34C}"/>
              </a:ext>
            </a:extLst>
          </p:cNvPr>
          <p:cNvPicPr>
            <a:picLocks noChangeAspect="1"/>
          </p:cNvPicPr>
          <p:nvPr/>
        </p:nvPicPr>
        <p:blipFill>
          <a:blip r:embed="rId4"/>
          <a:stretch>
            <a:fillRect/>
          </a:stretch>
        </p:blipFill>
        <p:spPr>
          <a:xfrm>
            <a:off x="4802391" y="241427"/>
            <a:ext cx="2584041" cy="1828800"/>
          </a:xfrm>
          <a:prstGeom prst="rect">
            <a:avLst/>
          </a:prstGeom>
        </p:spPr>
      </p:pic>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E7E940B-9D05-D538-9E37-50A496FDE8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9ED64-DFA4-A4ED-8B60-9718790FF19F}"/>
              </a:ext>
            </a:extLst>
          </p:cNvPr>
          <p:cNvSpPr>
            <a:spLocks noGrp="1"/>
          </p:cNvSpPr>
          <p:nvPr>
            <p:ph type="title"/>
          </p:nvPr>
        </p:nvSpPr>
        <p:spPr>
          <a:xfrm>
            <a:off x="516834" y="432000"/>
            <a:ext cx="11255165" cy="695740"/>
          </a:xfrm>
        </p:spPr>
        <p:txBody>
          <a:bodyPr/>
          <a:lstStyle/>
          <a:p>
            <a:r>
              <a:rPr lang="en-US" b="1" dirty="0">
                <a:solidFill>
                  <a:srgbClr val="FFC000"/>
                </a:solidFill>
              </a:rPr>
              <a:t>                                      QUESTION NO. 8</a:t>
            </a:r>
          </a:p>
        </p:txBody>
      </p:sp>
      <p:sp>
        <p:nvSpPr>
          <p:cNvPr id="3" name="Text Placeholder 3">
            <a:extLst>
              <a:ext uri="{FF2B5EF4-FFF2-40B4-BE49-F238E27FC236}">
                <a16:creationId xmlns:a16="http://schemas.microsoft.com/office/drawing/2014/main" id="{72021483-C539-21FC-61D9-FDD8DE681355}"/>
              </a:ext>
            </a:extLst>
          </p:cNvPr>
          <p:cNvSpPr txBox="1">
            <a:spLocks/>
          </p:cNvSpPr>
          <p:nvPr/>
        </p:nvSpPr>
        <p:spPr>
          <a:xfrm>
            <a:off x="252867" y="1473282"/>
            <a:ext cx="11401424" cy="695740"/>
          </a:xfrm>
          <a:prstGeom prst="rect">
            <a:avLst/>
          </a:prstGeom>
        </p:spPr>
        <p:txBody>
          <a:bodyPr/>
          <a:lstStyle>
            <a:lvl1pPr marL="266700" indent="-266700" algn="l" defTabSz="914400" rtl="0" eaLnBrk="1" latinLnBrk="0" hangingPunct="1">
              <a:lnSpc>
                <a:spcPct val="90000"/>
              </a:lnSpc>
              <a:spcBef>
                <a:spcPts val="1000"/>
              </a:spcBef>
              <a:buClr>
                <a:schemeClr val="accent1"/>
              </a:buClr>
              <a:buFont typeface="Corbel" panose="020B0503020204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92D050"/>
                </a:solidFill>
                <a:latin typeface="Agency FB" panose="020B0503020202020204" pitchFamily="34" charset="0"/>
              </a:rPr>
              <a:t>Find records where name of Customer starts with 'j' and in between alphabet is 'h' and last alphabet is 'n'</a:t>
            </a:r>
          </a:p>
        </p:txBody>
      </p:sp>
      <p:pic>
        <p:nvPicPr>
          <p:cNvPr id="4" name="Picture 3">
            <a:extLst>
              <a:ext uri="{FF2B5EF4-FFF2-40B4-BE49-F238E27FC236}">
                <a16:creationId xmlns:a16="http://schemas.microsoft.com/office/drawing/2014/main" id="{01434E2B-A662-9450-A6B3-8EC4445997BA}"/>
              </a:ext>
            </a:extLst>
          </p:cNvPr>
          <p:cNvPicPr>
            <a:picLocks noChangeAspect="1"/>
          </p:cNvPicPr>
          <p:nvPr/>
        </p:nvPicPr>
        <p:blipFill>
          <a:blip r:embed="rId3"/>
          <a:stretch>
            <a:fillRect/>
          </a:stretch>
        </p:blipFill>
        <p:spPr>
          <a:xfrm>
            <a:off x="1413892" y="2864864"/>
            <a:ext cx="8988560" cy="564136"/>
          </a:xfrm>
          <a:prstGeom prst="rect">
            <a:avLst/>
          </a:prstGeom>
        </p:spPr>
      </p:pic>
      <p:pic>
        <p:nvPicPr>
          <p:cNvPr id="6" name="Picture 5">
            <a:extLst>
              <a:ext uri="{FF2B5EF4-FFF2-40B4-BE49-F238E27FC236}">
                <a16:creationId xmlns:a16="http://schemas.microsoft.com/office/drawing/2014/main" id="{BA14359A-6852-6D64-C853-B0185328B638}"/>
              </a:ext>
            </a:extLst>
          </p:cNvPr>
          <p:cNvPicPr>
            <a:picLocks noChangeAspect="1"/>
          </p:cNvPicPr>
          <p:nvPr/>
        </p:nvPicPr>
        <p:blipFill>
          <a:blip r:embed="rId4"/>
          <a:stretch>
            <a:fillRect/>
          </a:stretch>
        </p:blipFill>
        <p:spPr>
          <a:xfrm>
            <a:off x="64057" y="3861048"/>
            <a:ext cx="11779045" cy="2664296"/>
          </a:xfrm>
          <a:prstGeom prst="rect">
            <a:avLst/>
          </a:prstGeom>
        </p:spPr>
      </p:pic>
    </p:spTree>
    <p:extLst>
      <p:ext uri="{BB962C8B-B14F-4D97-AF65-F5344CB8AC3E}">
        <p14:creationId xmlns:p14="http://schemas.microsoft.com/office/powerpoint/2010/main" val="64785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59BA28C3-CA8D-8200-C55F-B2F18F45A281}"/>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7963E6D4-6B91-9B70-892F-E5C5EF3370BC}"/>
              </a:ext>
            </a:extLst>
          </p:cNvPr>
          <p:cNvSpPr>
            <a:spLocks noGrp="1"/>
          </p:cNvSpPr>
          <p:nvPr>
            <p:ph type="title"/>
          </p:nvPr>
        </p:nvSpPr>
        <p:spPr>
          <a:xfrm>
            <a:off x="516834" y="432000"/>
            <a:ext cx="11255165" cy="695740"/>
          </a:xfrm>
        </p:spPr>
        <p:txBody>
          <a:bodyPr/>
          <a:lstStyle/>
          <a:p>
            <a:r>
              <a:rPr lang="en-US" b="1" dirty="0">
                <a:solidFill>
                  <a:srgbClr val="92D050"/>
                </a:solidFill>
              </a:rPr>
              <a:t>                                         QUESTION NO. 9</a:t>
            </a:r>
          </a:p>
        </p:txBody>
      </p:sp>
      <p:sp>
        <p:nvSpPr>
          <p:cNvPr id="3" name="Text Placeholder 3">
            <a:extLst>
              <a:ext uri="{FF2B5EF4-FFF2-40B4-BE49-F238E27FC236}">
                <a16:creationId xmlns:a16="http://schemas.microsoft.com/office/drawing/2014/main" id="{11960297-1CE8-089D-65B4-8258A7BA77B3}"/>
              </a:ext>
            </a:extLst>
          </p:cNvPr>
          <p:cNvSpPr txBox="1">
            <a:spLocks/>
          </p:cNvSpPr>
          <p:nvPr/>
        </p:nvSpPr>
        <p:spPr>
          <a:xfrm>
            <a:off x="1973513" y="1374779"/>
            <a:ext cx="8330693" cy="695740"/>
          </a:xfrm>
          <a:prstGeom prst="rect">
            <a:avLst/>
          </a:prstGeom>
        </p:spPr>
        <p:txBody>
          <a:bodyPr/>
          <a:lstStyle>
            <a:lvl1pPr marL="266700" indent="-266700" algn="l" defTabSz="914400" rtl="0" eaLnBrk="1" latinLnBrk="0" hangingPunct="1">
              <a:lnSpc>
                <a:spcPct val="90000"/>
              </a:lnSpc>
              <a:spcBef>
                <a:spcPts val="1000"/>
              </a:spcBef>
              <a:buClr>
                <a:schemeClr val="accent1"/>
              </a:buClr>
              <a:buFont typeface="Corbel" panose="020B0503020204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C000"/>
                </a:solidFill>
                <a:latin typeface="Agency FB" panose="020B0503020202020204" pitchFamily="34" charset="0"/>
              </a:rPr>
              <a:t>Find all records where brand name is not surly and trek </a:t>
            </a:r>
          </a:p>
        </p:txBody>
      </p:sp>
      <p:pic>
        <p:nvPicPr>
          <p:cNvPr id="4" name="Picture 3">
            <a:extLst>
              <a:ext uri="{FF2B5EF4-FFF2-40B4-BE49-F238E27FC236}">
                <a16:creationId xmlns:a16="http://schemas.microsoft.com/office/drawing/2014/main" id="{4799AC22-F3D4-7FAD-4F80-1405E3E491D6}"/>
              </a:ext>
            </a:extLst>
          </p:cNvPr>
          <p:cNvPicPr>
            <a:picLocks noChangeAspect="1"/>
          </p:cNvPicPr>
          <p:nvPr/>
        </p:nvPicPr>
        <p:blipFill>
          <a:blip r:embed="rId3"/>
          <a:stretch>
            <a:fillRect/>
          </a:stretch>
        </p:blipFill>
        <p:spPr>
          <a:xfrm>
            <a:off x="177444" y="2153236"/>
            <a:ext cx="11833935" cy="394283"/>
          </a:xfrm>
          <a:prstGeom prst="rect">
            <a:avLst/>
          </a:prstGeom>
        </p:spPr>
      </p:pic>
      <p:pic>
        <p:nvPicPr>
          <p:cNvPr id="5" name="Picture 4">
            <a:extLst>
              <a:ext uri="{FF2B5EF4-FFF2-40B4-BE49-F238E27FC236}">
                <a16:creationId xmlns:a16="http://schemas.microsoft.com/office/drawing/2014/main" id="{3F52079F-0082-493B-6FCD-E6F108B090DD}"/>
              </a:ext>
            </a:extLst>
          </p:cNvPr>
          <p:cNvPicPr>
            <a:picLocks noChangeAspect="1"/>
          </p:cNvPicPr>
          <p:nvPr/>
        </p:nvPicPr>
        <p:blipFill>
          <a:blip r:embed="rId4"/>
          <a:stretch>
            <a:fillRect/>
          </a:stretch>
        </p:blipFill>
        <p:spPr>
          <a:xfrm>
            <a:off x="311650" y="2996952"/>
            <a:ext cx="11565522" cy="3528392"/>
          </a:xfrm>
          <a:prstGeom prst="rect">
            <a:avLst/>
          </a:prstGeom>
        </p:spPr>
      </p:pic>
    </p:spTree>
    <p:extLst>
      <p:ext uri="{BB962C8B-B14F-4D97-AF65-F5344CB8AC3E}">
        <p14:creationId xmlns:p14="http://schemas.microsoft.com/office/powerpoint/2010/main" val="101835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EBFF037-AEC2-377A-AAE6-4CF56B7536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9ECA27-7E84-011E-4B9A-34CFA6C985F8}"/>
              </a:ext>
            </a:extLst>
          </p:cNvPr>
          <p:cNvSpPr txBox="1"/>
          <p:nvPr/>
        </p:nvSpPr>
        <p:spPr>
          <a:xfrm>
            <a:off x="1937989" y="577902"/>
            <a:ext cx="8312846" cy="329949"/>
          </a:xfrm>
          <a:prstGeom prst="rect">
            <a:avLst/>
          </a:prstGeom>
          <a:noFill/>
        </p:spPr>
        <p:txBody>
          <a:bodyPr wrap="square" tIns="108000" rtlCol="0">
            <a:spAutoFit/>
          </a:bodyPr>
          <a:lstStyle/>
          <a:p>
            <a:pPr algn="ctr">
              <a:lnSpc>
                <a:spcPts val="1000"/>
              </a:lnSpc>
            </a:pPr>
            <a:r>
              <a:rPr lang="en-US" sz="2800" b="1" spc="300" baseline="0" dirty="0">
                <a:solidFill>
                  <a:srgbClr val="FFC000"/>
                </a:solidFill>
                <a:latin typeface="Arial Rounded MT Bold" panose="020F0704030504030204" pitchFamily="34" charset="0"/>
                <a:cs typeface="Segoe UI Light" panose="020B0502040204020203" pitchFamily="34" charset="0"/>
              </a:rPr>
              <a:t>QUESTION NO.10</a:t>
            </a:r>
          </a:p>
        </p:txBody>
      </p:sp>
      <p:sp>
        <p:nvSpPr>
          <p:cNvPr id="3" name="Subtitle 2">
            <a:extLst>
              <a:ext uri="{FF2B5EF4-FFF2-40B4-BE49-F238E27FC236}">
                <a16:creationId xmlns:a16="http://schemas.microsoft.com/office/drawing/2014/main" id="{B5B8B965-176A-F85D-69AD-BDE85FBE1A00}"/>
              </a:ext>
            </a:extLst>
          </p:cNvPr>
          <p:cNvSpPr txBox="1">
            <a:spLocks/>
          </p:cNvSpPr>
          <p:nvPr/>
        </p:nvSpPr>
        <p:spPr>
          <a:xfrm>
            <a:off x="333375" y="1316775"/>
            <a:ext cx="11372451" cy="779769"/>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buNone/>
            </a:pPr>
            <a:r>
              <a:rPr lang="en-US" sz="2800" b="1" dirty="0">
                <a:solidFill>
                  <a:srgbClr val="92D050"/>
                </a:solidFill>
                <a:latin typeface="Agency FB" panose="020B0503020202020204" pitchFamily="34" charset="0"/>
              </a:rPr>
              <a:t>                Find records from Bike Store where revenue is equal to minimum of revenue</a:t>
            </a:r>
          </a:p>
        </p:txBody>
      </p:sp>
      <p:pic>
        <p:nvPicPr>
          <p:cNvPr id="4" name="Picture 3">
            <a:extLst>
              <a:ext uri="{FF2B5EF4-FFF2-40B4-BE49-F238E27FC236}">
                <a16:creationId xmlns:a16="http://schemas.microsoft.com/office/drawing/2014/main" id="{182C6DA5-AE08-F2CE-A93D-D279B6F3A20E}"/>
              </a:ext>
            </a:extLst>
          </p:cNvPr>
          <p:cNvPicPr>
            <a:picLocks noChangeAspect="1"/>
          </p:cNvPicPr>
          <p:nvPr/>
        </p:nvPicPr>
        <p:blipFill>
          <a:blip r:embed="rId3"/>
          <a:stretch>
            <a:fillRect/>
          </a:stretch>
        </p:blipFill>
        <p:spPr>
          <a:xfrm>
            <a:off x="1485899" y="2348667"/>
            <a:ext cx="9068195" cy="632529"/>
          </a:xfrm>
          <a:prstGeom prst="rect">
            <a:avLst/>
          </a:prstGeom>
        </p:spPr>
      </p:pic>
      <p:pic>
        <p:nvPicPr>
          <p:cNvPr id="5" name="Picture 4">
            <a:extLst>
              <a:ext uri="{FF2B5EF4-FFF2-40B4-BE49-F238E27FC236}">
                <a16:creationId xmlns:a16="http://schemas.microsoft.com/office/drawing/2014/main" id="{BD2E5C44-9AA0-CE0B-74BC-1ABF673A422B}"/>
              </a:ext>
            </a:extLst>
          </p:cNvPr>
          <p:cNvPicPr>
            <a:picLocks noChangeAspect="1"/>
          </p:cNvPicPr>
          <p:nvPr/>
        </p:nvPicPr>
        <p:blipFill>
          <a:blip r:embed="rId4"/>
          <a:stretch>
            <a:fillRect/>
          </a:stretch>
        </p:blipFill>
        <p:spPr>
          <a:xfrm>
            <a:off x="333772" y="3623202"/>
            <a:ext cx="11712955" cy="2110053"/>
          </a:xfrm>
          <a:prstGeom prst="rect">
            <a:avLst/>
          </a:prstGeom>
        </p:spPr>
      </p:pic>
    </p:spTree>
    <p:extLst>
      <p:ext uri="{BB962C8B-B14F-4D97-AF65-F5344CB8AC3E}">
        <p14:creationId xmlns:p14="http://schemas.microsoft.com/office/powerpoint/2010/main" val="200425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62BAE2F4-76C8-5C78-1ECC-13BF78C2B7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6C1CB3-52A5-C99E-2BC7-7F1023CFDCEF}"/>
              </a:ext>
            </a:extLst>
          </p:cNvPr>
          <p:cNvSpPr txBox="1"/>
          <p:nvPr/>
        </p:nvSpPr>
        <p:spPr>
          <a:xfrm>
            <a:off x="1773932" y="836712"/>
            <a:ext cx="8312846" cy="329949"/>
          </a:xfrm>
          <a:prstGeom prst="rect">
            <a:avLst/>
          </a:prstGeom>
          <a:noFill/>
        </p:spPr>
        <p:txBody>
          <a:bodyPr wrap="square" tIns="108000" rtlCol="0">
            <a:spAutoFit/>
          </a:bodyPr>
          <a:lstStyle/>
          <a:p>
            <a:pPr algn="ctr">
              <a:lnSpc>
                <a:spcPts val="1000"/>
              </a:lnSpc>
            </a:pPr>
            <a:r>
              <a:rPr lang="en-US" sz="2800" b="1" spc="300" baseline="0" dirty="0">
                <a:solidFill>
                  <a:srgbClr val="92D050"/>
                </a:solidFill>
                <a:latin typeface="Arial Rounded MT Bold" panose="020F0704030504030204" pitchFamily="34" charset="0"/>
                <a:cs typeface="Segoe UI Light" panose="020B0502040204020203" pitchFamily="34" charset="0"/>
              </a:rPr>
              <a:t>QUESTION NO.11</a:t>
            </a:r>
          </a:p>
        </p:txBody>
      </p:sp>
      <p:sp>
        <p:nvSpPr>
          <p:cNvPr id="3" name="Subtitle 2">
            <a:extLst>
              <a:ext uri="{FF2B5EF4-FFF2-40B4-BE49-F238E27FC236}">
                <a16:creationId xmlns:a16="http://schemas.microsoft.com/office/drawing/2014/main" id="{35985066-ED34-A388-51AD-58F74A87219E}"/>
              </a:ext>
            </a:extLst>
          </p:cNvPr>
          <p:cNvSpPr txBox="1">
            <a:spLocks/>
          </p:cNvSpPr>
          <p:nvPr/>
        </p:nvSpPr>
        <p:spPr>
          <a:xfrm>
            <a:off x="1197868" y="1349039"/>
            <a:ext cx="9145016" cy="779769"/>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buNone/>
            </a:pPr>
            <a:r>
              <a:rPr lang="en-US" sz="2800" b="1" dirty="0">
                <a:solidFill>
                  <a:srgbClr val="FFC000"/>
                </a:solidFill>
                <a:latin typeface="Agency FB" panose="020B0503020202020204" pitchFamily="34" charset="0"/>
              </a:rPr>
              <a:t>     Which particular day has the customer earned the minimum revenue?</a:t>
            </a:r>
          </a:p>
        </p:txBody>
      </p:sp>
      <p:pic>
        <p:nvPicPr>
          <p:cNvPr id="4" name="Picture 3">
            <a:extLst>
              <a:ext uri="{FF2B5EF4-FFF2-40B4-BE49-F238E27FC236}">
                <a16:creationId xmlns:a16="http://schemas.microsoft.com/office/drawing/2014/main" id="{58A470B0-36AF-1A9D-34F5-BB06BD9D5ECE}"/>
              </a:ext>
            </a:extLst>
          </p:cNvPr>
          <p:cNvPicPr>
            <a:picLocks noChangeAspect="1"/>
          </p:cNvPicPr>
          <p:nvPr/>
        </p:nvPicPr>
        <p:blipFill>
          <a:blip r:embed="rId3"/>
          <a:stretch>
            <a:fillRect/>
          </a:stretch>
        </p:blipFill>
        <p:spPr>
          <a:xfrm>
            <a:off x="1269876" y="2060848"/>
            <a:ext cx="9637478" cy="1800200"/>
          </a:xfrm>
          <a:prstGeom prst="rect">
            <a:avLst/>
          </a:prstGeom>
        </p:spPr>
      </p:pic>
      <p:pic>
        <p:nvPicPr>
          <p:cNvPr id="5" name="Picture 4">
            <a:extLst>
              <a:ext uri="{FF2B5EF4-FFF2-40B4-BE49-F238E27FC236}">
                <a16:creationId xmlns:a16="http://schemas.microsoft.com/office/drawing/2014/main" id="{AE0B7884-DA24-4E90-A1BA-D66CE869043B}"/>
              </a:ext>
            </a:extLst>
          </p:cNvPr>
          <p:cNvPicPr>
            <a:picLocks noChangeAspect="1"/>
          </p:cNvPicPr>
          <p:nvPr/>
        </p:nvPicPr>
        <p:blipFill>
          <a:blip r:embed="rId4"/>
          <a:stretch>
            <a:fillRect/>
          </a:stretch>
        </p:blipFill>
        <p:spPr>
          <a:xfrm>
            <a:off x="3626991" y="4221088"/>
            <a:ext cx="4934842" cy="2215632"/>
          </a:xfrm>
          <a:prstGeom prst="rect">
            <a:avLst/>
          </a:prstGeom>
        </p:spPr>
      </p:pic>
    </p:spTree>
    <p:extLst>
      <p:ext uri="{BB962C8B-B14F-4D97-AF65-F5344CB8AC3E}">
        <p14:creationId xmlns:p14="http://schemas.microsoft.com/office/powerpoint/2010/main" val="117558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4AAA61EE-1E9E-4933-80E0-8DA8B692F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44ADB-356D-FE6A-87C7-66D5584E6821}"/>
              </a:ext>
            </a:extLst>
          </p:cNvPr>
          <p:cNvSpPr>
            <a:spLocks noGrp="1"/>
          </p:cNvSpPr>
          <p:nvPr>
            <p:ph type="title"/>
          </p:nvPr>
        </p:nvSpPr>
        <p:spPr>
          <a:xfrm>
            <a:off x="516634" y="390130"/>
            <a:ext cx="10546329" cy="695740"/>
          </a:xfrm>
        </p:spPr>
        <p:txBody>
          <a:bodyPr>
            <a:normAutofit/>
          </a:bodyPr>
          <a:lstStyle/>
          <a:p>
            <a:pPr algn="ctr"/>
            <a:r>
              <a:rPr lang="en-US" sz="2800" b="1" dirty="0">
                <a:solidFill>
                  <a:srgbClr val="FFC000"/>
                </a:solidFill>
              </a:rPr>
              <a:t>QUESTION NO. 12</a:t>
            </a:r>
          </a:p>
        </p:txBody>
      </p:sp>
      <p:sp>
        <p:nvSpPr>
          <p:cNvPr id="3" name="Text Placeholder 2">
            <a:extLst>
              <a:ext uri="{FF2B5EF4-FFF2-40B4-BE49-F238E27FC236}">
                <a16:creationId xmlns:a16="http://schemas.microsoft.com/office/drawing/2014/main" id="{54B5D833-762F-A1FF-9409-AD2492731E2F}"/>
              </a:ext>
            </a:extLst>
          </p:cNvPr>
          <p:cNvSpPr txBox="1">
            <a:spLocks/>
          </p:cNvSpPr>
          <p:nvPr/>
        </p:nvSpPr>
        <p:spPr>
          <a:xfrm>
            <a:off x="431800" y="1260000"/>
            <a:ext cx="11064552" cy="800848"/>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a:lstStyle>
          <a:p>
            <a:pPr marL="0" indent="0" algn="ctr">
              <a:buNone/>
            </a:pPr>
            <a:r>
              <a:rPr lang="en-US" sz="2800" b="1" dirty="0">
                <a:solidFill>
                  <a:srgbClr val="00B050"/>
                </a:solidFill>
                <a:latin typeface="Agency FB" panose="020B0503020202020204" pitchFamily="34" charset="0"/>
              </a:rPr>
              <a:t>Which month has total revenue more than 2000 with respect to customer and                     order date?</a:t>
            </a:r>
          </a:p>
        </p:txBody>
      </p:sp>
      <p:pic>
        <p:nvPicPr>
          <p:cNvPr id="4" name="Picture 3">
            <a:extLst>
              <a:ext uri="{FF2B5EF4-FFF2-40B4-BE49-F238E27FC236}">
                <a16:creationId xmlns:a16="http://schemas.microsoft.com/office/drawing/2014/main" id="{EFC43871-D8EB-9D2A-1F8C-0DC774A52C2F}"/>
              </a:ext>
            </a:extLst>
          </p:cNvPr>
          <p:cNvPicPr>
            <a:picLocks noChangeAspect="1"/>
          </p:cNvPicPr>
          <p:nvPr/>
        </p:nvPicPr>
        <p:blipFill>
          <a:blip r:embed="rId3"/>
          <a:stretch>
            <a:fillRect/>
          </a:stretch>
        </p:blipFill>
        <p:spPr>
          <a:xfrm>
            <a:off x="553406" y="2275526"/>
            <a:ext cx="11064551" cy="1873554"/>
          </a:xfrm>
          <a:prstGeom prst="rect">
            <a:avLst/>
          </a:prstGeom>
        </p:spPr>
      </p:pic>
      <p:pic>
        <p:nvPicPr>
          <p:cNvPr id="5" name="Picture 4">
            <a:extLst>
              <a:ext uri="{FF2B5EF4-FFF2-40B4-BE49-F238E27FC236}">
                <a16:creationId xmlns:a16="http://schemas.microsoft.com/office/drawing/2014/main" id="{D25EBC90-5C10-5A97-267C-3A8C7041360E}"/>
              </a:ext>
            </a:extLst>
          </p:cNvPr>
          <p:cNvPicPr>
            <a:picLocks noChangeAspect="1"/>
          </p:cNvPicPr>
          <p:nvPr/>
        </p:nvPicPr>
        <p:blipFill>
          <a:blip r:embed="rId4"/>
          <a:stretch>
            <a:fillRect/>
          </a:stretch>
        </p:blipFill>
        <p:spPr>
          <a:xfrm>
            <a:off x="1917948" y="4546617"/>
            <a:ext cx="7992888" cy="2102766"/>
          </a:xfrm>
          <a:prstGeom prst="rect">
            <a:avLst/>
          </a:prstGeom>
        </p:spPr>
      </p:pic>
    </p:spTree>
    <p:extLst>
      <p:ext uri="{BB962C8B-B14F-4D97-AF65-F5344CB8AC3E}">
        <p14:creationId xmlns:p14="http://schemas.microsoft.com/office/powerpoint/2010/main" val="264352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428F86ED-F05D-1EDF-6667-076B3E48956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9189B18-C5E1-EAE8-7828-60276A7DEABD}"/>
              </a:ext>
            </a:extLst>
          </p:cNvPr>
          <p:cNvSpPr txBox="1"/>
          <p:nvPr/>
        </p:nvSpPr>
        <p:spPr>
          <a:xfrm>
            <a:off x="1917948" y="657000"/>
            <a:ext cx="8312846" cy="329949"/>
          </a:xfrm>
          <a:prstGeom prst="rect">
            <a:avLst/>
          </a:prstGeom>
          <a:noFill/>
        </p:spPr>
        <p:txBody>
          <a:bodyPr wrap="square" tIns="108000" rtlCol="0">
            <a:spAutoFit/>
          </a:bodyPr>
          <a:lstStyle/>
          <a:p>
            <a:pPr algn="ctr">
              <a:lnSpc>
                <a:spcPts val="1000"/>
              </a:lnSpc>
            </a:pPr>
            <a:r>
              <a:rPr lang="en-US" sz="2800" b="1" spc="300" baseline="0" dirty="0">
                <a:solidFill>
                  <a:srgbClr val="92D050"/>
                </a:solidFill>
                <a:latin typeface="Arial Rounded MT Bold" panose="020F0704030504030204" pitchFamily="34" charset="0"/>
                <a:cs typeface="Segoe UI Light" panose="020B0502040204020203" pitchFamily="34" charset="0"/>
              </a:rPr>
              <a:t>QUESTION NO.13</a:t>
            </a:r>
          </a:p>
        </p:txBody>
      </p:sp>
      <p:sp>
        <p:nvSpPr>
          <p:cNvPr id="9" name="Subtitle 2">
            <a:extLst>
              <a:ext uri="{FF2B5EF4-FFF2-40B4-BE49-F238E27FC236}">
                <a16:creationId xmlns:a16="http://schemas.microsoft.com/office/drawing/2014/main" id="{8C3BD151-BE85-690E-6B09-D33552B6E2B3}"/>
              </a:ext>
            </a:extLst>
          </p:cNvPr>
          <p:cNvSpPr txBox="1">
            <a:spLocks/>
          </p:cNvSpPr>
          <p:nvPr/>
        </p:nvSpPr>
        <p:spPr>
          <a:xfrm>
            <a:off x="561391" y="1142583"/>
            <a:ext cx="10470404" cy="779769"/>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lgn="ctr">
              <a:buNone/>
            </a:pPr>
            <a:r>
              <a:rPr lang="en-US" sz="2800" b="1" dirty="0">
                <a:solidFill>
                  <a:srgbClr val="FFC000"/>
                </a:solidFill>
                <a:latin typeface="Agency FB" panose="020B0503020202020204" pitchFamily="34" charset="0"/>
              </a:rPr>
              <a:t>Find unique units when grouped by store name and sales representative for all number of customers</a:t>
            </a:r>
          </a:p>
        </p:txBody>
      </p:sp>
      <p:pic>
        <p:nvPicPr>
          <p:cNvPr id="10" name="Picture 9">
            <a:extLst>
              <a:ext uri="{FF2B5EF4-FFF2-40B4-BE49-F238E27FC236}">
                <a16:creationId xmlns:a16="http://schemas.microsoft.com/office/drawing/2014/main" id="{04721556-5E73-7C70-5E70-3CC7A8A7CDC4}"/>
              </a:ext>
            </a:extLst>
          </p:cNvPr>
          <p:cNvPicPr>
            <a:picLocks noChangeAspect="1"/>
          </p:cNvPicPr>
          <p:nvPr/>
        </p:nvPicPr>
        <p:blipFill>
          <a:blip r:embed="rId3"/>
          <a:stretch>
            <a:fillRect/>
          </a:stretch>
        </p:blipFill>
        <p:spPr>
          <a:xfrm>
            <a:off x="333772" y="2205565"/>
            <a:ext cx="11521279" cy="779769"/>
          </a:xfrm>
          <a:prstGeom prst="rect">
            <a:avLst/>
          </a:prstGeom>
        </p:spPr>
      </p:pic>
      <p:pic>
        <p:nvPicPr>
          <p:cNvPr id="11" name="Picture 10">
            <a:extLst>
              <a:ext uri="{FF2B5EF4-FFF2-40B4-BE49-F238E27FC236}">
                <a16:creationId xmlns:a16="http://schemas.microsoft.com/office/drawing/2014/main" id="{F9A066F5-AA37-71DB-8264-85E2E9AA2F84}"/>
              </a:ext>
            </a:extLst>
          </p:cNvPr>
          <p:cNvPicPr>
            <a:picLocks noChangeAspect="1"/>
          </p:cNvPicPr>
          <p:nvPr/>
        </p:nvPicPr>
        <p:blipFill>
          <a:blip r:embed="rId4"/>
          <a:stretch>
            <a:fillRect/>
          </a:stretch>
        </p:blipFill>
        <p:spPr>
          <a:xfrm>
            <a:off x="1917948" y="3429000"/>
            <a:ext cx="8064896" cy="3042168"/>
          </a:xfrm>
          <a:prstGeom prst="rect">
            <a:avLst/>
          </a:prstGeom>
        </p:spPr>
      </p:pic>
    </p:spTree>
    <p:extLst>
      <p:ext uri="{BB962C8B-B14F-4D97-AF65-F5344CB8AC3E}">
        <p14:creationId xmlns:p14="http://schemas.microsoft.com/office/powerpoint/2010/main" val="295233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636912"/>
            <a:ext cx="3780655" cy="627906"/>
          </a:xfrm>
        </p:spPr>
        <p:txBody>
          <a:bodyPr/>
          <a:lstStyle/>
          <a:p>
            <a:r>
              <a:rPr lang="en-US" dirty="0"/>
              <a:t>       SUMMARY</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Found actionable insights that contribute to BIKE STORE strategy for Business Decisions. This project offers a straightforward path for success and helps in solid decision-making strategy.</a:t>
            </a:r>
          </a:p>
        </p:txBody>
      </p:sp>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6500" y="2492896"/>
            <a:ext cx="3276599" cy="622176"/>
          </a:xfrm>
        </p:spPr>
        <p:txBody>
          <a:bodyPr>
            <a:normAutofit/>
          </a:bodyPr>
          <a:lstStyle/>
          <a:p>
            <a:r>
              <a:rPr lang="en-US" dirty="0"/>
              <a:t>THANK YOU</a:t>
            </a:r>
          </a:p>
        </p:txBody>
      </p:sp>
      <p:sp>
        <p:nvSpPr>
          <p:cNvPr id="4" name="Text Placeholder 3"/>
          <p:cNvSpPr>
            <a:spLocks noGrp="1"/>
          </p:cNvSpPr>
          <p:nvPr>
            <p:ph type="body" sz="half" idx="2"/>
          </p:nvPr>
        </p:nvSpPr>
        <p:spPr>
          <a:xfrm>
            <a:off x="6670476" y="3456039"/>
            <a:ext cx="3276599" cy="364976"/>
          </a:xfrm>
        </p:spPr>
        <p:txBody>
          <a:bodyPr/>
          <a:lstStyle/>
          <a:p>
            <a:pPr algn="ctr"/>
            <a:r>
              <a:rPr lang="en-US" dirty="0">
                <a:latin typeface="Book Antiqua" panose="02040602050305030304" pitchFamily="18" charset="0"/>
              </a:rPr>
              <a:t>JAIMIN SHAH</a:t>
            </a:r>
          </a:p>
        </p:txBody>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A0433-4F6B-4CDA-1262-4F2694F40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671B0F-A8B7-3AEC-9178-AB96CEC188D2}"/>
              </a:ext>
            </a:extLst>
          </p:cNvPr>
          <p:cNvSpPr>
            <a:spLocks noGrp="1"/>
          </p:cNvSpPr>
          <p:nvPr>
            <p:ph type="title"/>
          </p:nvPr>
        </p:nvSpPr>
        <p:spPr>
          <a:xfrm>
            <a:off x="1269876" y="2924944"/>
            <a:ext cx="2592288" cy="627906"/>
          </a:xfrm>
        </p:spPr>
        <p:txBody>
          <a:bodyPr>
            <a:normAutofit fontScale="90000"/>
          </a:bodyPr>
          <a:lstStyle/>
          <a:p>
            <a:r>
              <a:rPr lang="en-US" dirty="0"/>
              <a:t>       </a:t>
            </a:r>
            <a:br>
              <a:rPr lang="en-US" dirty="0"/>
            </a:br>
            <a:r>
              <a:rPr lang="en-US" dirty="0"/>
              <a:t>OVERVIEW:</a:t>
            </a:r>
          </a:p>
        </p:txBody>
      </p:sp>
      <p:sp>
        <p:nvSpPr>
          <p:cNvPr id="3" name="Content Placeholder 2">
            <a:extLst>
              <a:ext uri="{FF2B5EF4-FFF2-40B4-BE49-F238E27FC236}">
                <a16:creationId xmlns:a16="http://schemas.microsoft.com/office/drawing/2014/main" id="{F6020105-51EB-D837-C19A-0B926091B5C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BIKE STORE mission is to build relationships, empower others, and strengthen the community through Bikes.</a:t>
            </a:r>
          </a:p>
          <a:p>
            <a:pPr marL="0" indent="0">
              <a:buNone/>
            </a:pPr>
            <a:r>
              <a:rPr lang="en-US" dirty="0"/>
              <a:t>Bike Store’s purpose is to achieve maximum Sales from Customers at different locations of city in different State’s by selling number of units classified under product name, brand name and category name</a:t>
            </a:r>
          </a:p>
          <a:p>
            <a:pPr marL="0" indent="0">
              <a:buNone/>
            </a:pPr>
            <a:r>
              <a:rPr lang="en-US" dirty="0"/>
              <a:t>Bike Store works hard to achieve it’s targeted revenues</a:t>
            </a:r>
          </a:p>
        </p:txBody>
      </p:sp>
    </p:spTree>
    <p:extLst>
      <p:ext uri="{BB962C8B-B14F-4D97-AF65-F5344CB8AC3E}">
        <p14:creationId xmlns:p14="http://schemas.microsoft.com/office/powerpoint/2010/main" val="1894852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ACE3D8-C731-4D8D-A625-FD53A51F4B91}"/>
              </a:ext>
            </a:extLst>
          </p:cNvPr>
          <p:cNvSpPr txBox="1"/>
          <p:nvPr/>
        </p:nvSpPr>
        <p:spPr>
          <a:xfrm>
            <a:off x="2133972" y="692696"/>
            <a:ext cx="8312846" cy="318727"/>
          </a:xfrm>
          <a:prstGeom prst="rect">
            <a:avLst/>
          </a:prstGeom>
          <a:noFill/>
        </p:spPr>
        <p:txBody>
          <a:bodyPr wrap="square" tIns="108000" rtlCol="0">
            <a:spAutoFit/>
          </a:bodyPr>
          <a:lstStyle/>
          <a:p>
            <a:pPr algn="ctr">
              <a:lnSpc>
                <a:spcPts val="1000"/>
              </a:lnSpc>
            </a:pPr>
            <a:r>
              <a:rPr lang="en-US" sz="2400" b="1" spc="300" baseline="0" dirty="0">
                <a:solidFill>
                  <a:schemeClr val="accent2"/>
                </a:solidFill>
                <a:latin typeface="Arial Rounded MT Bold" panose="020F0704030504030204" pitchFamily="34" charset="0"/>
                <a:cs typeface="Segoe UI Light" panose="020B0502040204020203" pitchFamily="34" charset="0"/>
              </a:rPr>
              <a:t>QUESTION NO.1</a:t>
            </a:r>
          </a:p>
        </p:txBody>
      </p:sp>
      <p:sp>
        <p:nvSpPr>
          <p:cNvPr id="7" name="Subtitle 2">
            <a:extLst>
              <a:ext uri="{FF2B5EF4-FFF2-40B4-BE49-F238E27FC236}">
                <a16:creationId xmlns:a16="http://schemas.microsoft.com/office/drawing/2014/main" id="{3A1341BE-C100-3898-03DE-0F85D5375A55}"/>
              </a:ext>
            </a:extLst>
          </p:cNvPr>
          <p:cNvSpPr txBox="1">
            <a:spLocks/>
          </p:cNvSpPr>
          <p:nvPr/>
        </p:nvSpPr>
        <p:spPr>
          <a:xfrm>
            <a:off x="1125860" y="1196752"/>
            <a:ext cx="9721080" cy="779769"/>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buNone/>
            </a:pPr>
            <a:r>
              <a:rPr lang="en-US" sz="2400" b="1" dirty="0">
                <a:solidFill>
                  <a:srgbClr val="FFC000"/>
                </a:solidFill>
                <a:latin typeface="Agency FB" panose="020B0503020202020204" pitchFamily="34" charset="0"/>
              </a:rPr>
              <a:t>Find Total Top 20 Revenue earned by each customer grouped by brand and store name and order them from largest to smallest</a:t>
            </a:r>
          </a:p>
        </p:txBody>
      </p:sp>
      <p:pic>
        <p:nvPicPr>
          <p:cNvPr id="8" name="Picture 7">
            <a:extLst>
              <a:ext uri="{FF2B5EF4-FFF2-40B4-BE49-F238E27FC236}">
                <a16:creationId xmlns:a16="http://schemas.microsoft.com/office/drawing/2014/main" id="{36C2132F-CA03-453A-1046-CAC5761F1C89}"/>
              </a:ext>
            </a:extLst>
          </p:cNvPr>
          <p:cNvPicPr>
            <a:picLocks noChangeAspect="1"/>
          </p:cNvPicPr>
          <p:nvPr/>
        </p:nvPicPr>
        <p:blipFill>
          <a:blip r:embed="rId3"/>
          <a:stretch>
            <a:fillRect/>
          </a:stretch>
        </p:blipFill>
        <p:spPr>
          <a:xfrm>
            <a:off x="189756" y="2400044"/>
            <a:ext cx="11809312" cy="461417"/>
          </a:xfrm>
          <a:prstGeom prst="rect">
            <a:avLst/>
          </a:prstGeom>
        </p:spPr>
      </p:pic>
      <p:pic>
        <p:nvPicPr>
          <p:cNvPr id="9" name="Picture 8">
            <a:extLst>
              <a:ext uri="{FF2B5EF4-FFF2-40B4-BE49-F238E27FC236}">
                <a16:creationId xmlns:a16="http://schemas.microsoft.com/office/drawing/2014/main" id="{B3A4EAC9-A83F-1ADC-5672-9DFB7D4C5458}"/>
              </a:ext>
            </a:extLst>
          </p:cNvPr>
          <p:cNvPicPr>
            <a:picLocks noChangeAspect="1"/>
          </p:cNvPicPr>
          <p:nvPr/>
        </p:nvPicPr>
        <p:blipFill>
          <a:blip r:embed="rId4"/>
          <a:stretch>
            <a:fillRect/>
          </a:stretch>
        </p:blipFill>
        <p:spPr>
          <a:xfrm>
            <a:off x="2386000" y="3140968"/>
            <a:ext cx="7416824" cy="3091867"/>
          </a:xfrm>
          <a:prstGeom prst="rect">
            <a:avLst/>
          </a:prstGeom>
        </p:spPr>
      </p:pic>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D61CF8B-E82D-522D-8534-C4AAAFAB85C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F0B6D14-0AEE-5064-46D8-46C46CEC6561}"/>
              </a:ext>
            </a:extLst>
          </p:cNvPr>
          <p:cNvSpPr txBox="1"/>
          <p:nvPr/>
        </p:nvSpPr>
        <p:spPr>
          <a:xfrm>
            <a:off x="1845940" y="692696"/>
            <a:ext cx="8312846" cy="318727"/>
          </a:xfrm>
          <a:prstGeom prst="rect">
            <a:avLst/>
          </a:prstGeom>
          <a:noFill/>
        </p:spPr>
        <p:txBody>
          <a:bodyPr wrap="square" tIns="108000" rtlCol="0">
            <a:spAutoFit/>
          </a:bodyPr>
          <a:lstStyle/>
          <a:p>
            <a:pPr algn="ctr">
              <a:lnSpc>
                <a:spcPts val="1000"/>
              </a:lnSpc>
            </a:pPr>
            <a:r>
              <a:rPr lang="en-US" sz="2400" b="1" spc="300" baseline="0" dirty="0">
                <a:solidFill>
                  <a:srgbClr val="FFC000"/>
                </a:solidFill>
                <a:latin typeface="Arial Rounded MT Bold" panose="020F0704030504030204" pitchFamily="34" charset="0"/>
                <a:cs typeface="Segoe UI Light" panose="020B0502040204020203" pitchFamily="34" charset="0"/>
              </a:rPr>
              <a:t>QUESTION NO.2</a:t>
            </a:r>
          </a:p>
        </p:txBody>
      </p:sp>
      <p:sp>
        <p:nvSpPr>
          <p:cNvPr id="7" name="Subtitle 2">
            <a:extLst>
              <a:ext uri="{FF2B5EF4-FFF2-40B4-BE49-F238E27FC236}">
                <a16:creationId xmlns:a16="http://schemas.microsoft.com/office/drawing/2014/main" id="{47FBEF93-CF05-CEFF-5697-4631DE29840F}"/>
              </a:ext>
            </a:extLst>
          </p:cNvPr>
          <p:cNvSpPr txBox="1">
            <a:spLocks/>
          </p:cNvSpPr>
          <p:nvPr/>
        </p:nvSpPr>
        <p:spPr>
          <a:xfrm>
            <a:off x="561390" y="1142583"/>
            <a:ext cx="10789606" cy="779769"/>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buNone/>
            </a:pPr>
            <a:r>
              <a:rPr lang="en-US" sz="2800" b="1" dirty="0">
                <a:solidFill>
                  <a:srgbClr val="92D050"/>
                </a:solidFill>
                <a:latin typeface="Agency FB" panose="020B0503020202020204" pitchFamily="34" charset="0"/>
              </a:rPr>
              <a:t>Find maximum revenue for unique customers where state in CA (Califonia) with respect to order date</a:t>
            </a:r>
          </a:p>
        </p:txBody>
      </p:sp>
      <p:pic>
        <p:nvPicPr>
          <p:cNvPr id="8" name="Picture 7">
            <a:extLst>
              <a:ext uri="{FF2B5EF4-FFF2-40B4-BE49-F238E27FC236}">
                <a16:creationId xmlns:a16="http://schemas.microsoft.com/office/drawing/2014/main" id="{40D05F03-AA2E-C0F5-0A4A-6FD891A103E0}"/>
              </a:ext>
            </a:extLst>
          </p:cNvPr>
          <p:cNvPicPr>
            <a:picLocks noChangeAspect="1"/>
          </p:cNvPicPr>
          <p:nvPr/>
        </p:nvPicPr>
        <p:blipFill>
          <a:blip r:embed="rId3"/>
          <a:stretch>
            <a:fillRect/>
          </a:stretch>
        </p:blipFill>
        <p:spPr>
          <a:xfrm>
            <a:off x="315397" y="2235210"/>
            <a:ext cx="11541316" cy="438900"/>
          </a:xfrm>
          <a:prstGeom prst="rect">
            <a:avLst/>
          </a:prstGeom>
        </p:spPr>
      </p:pic>
      <p:pic>
        <p:nvPicPr>
          <p:cNvPr id="9" name="Picture 8">
            <a:extLst>
              <a:ext uri="{FF2B5EF4-FFF2-40B4-BE49-F238E27FC236}">
                <a16:creationId xmlns:a16="http://schemas.microsoft.com/office/drawing/2014/main" id="{78D7AA5B-1FB9-7358-0940-F07D311833CA}"/>
              </a:ext>
            </a:extLst>
          </p:cNvPr>
          <p:cNvPicPr>
            <a:picLocks noChangeAspect="1"/>
          </p:cNvPicPr>
          <p:nvPr/>
        </p:nvPicPr>
        <p:blipFill>
          <a:blip r:embed="rId4"/>
          <a:stretch>
            <a:fillRect/>
          </a:stretch>
        </p:blipFill>
        <p:spPr>
          <a:xfrm>
            <a:off x="2494012" y="3212976"/>
            <a:ext cx="6120680" cy="2830608"/>
          </a:xfrm>
          <a:prstGeom prst="rect">
            <a:avLst/>
          </a:prstGeom>
        </p:spPr>
      </p:pic>
    </p:spTree>
    <p:extLst>
      <p:ext uri="{BB962C8B-B14F-4D97-AF65-F5344CB8AC3E}">
        <p14:creationId xmlns:p14="http://schemas.microsoft.com/office/powerpoint/2010/main" val="299767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2896AA74-2ED2-87AB-C878-B6E0C429D33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3AB7993-3D37-0BE8-D11D-AD114225C1B1}"/>
              </a:ext>
            </a:extLst>
          </p:cNvPr>
          <p:cNvSpPr txBox="1"/>
          <p:nvPr/>
        </p:nvSpPr>
        <p:spPr>
          <a:xfrm>
            <a:off x="1939577" y="609005"/>
            <a:ext cx="8312846" cy="318727"/>
          </a:xfrm>
          <a:prstGeom prst="rect">
            <a:avLst/>
          </a:prstGeom>
          <a:noFill/>
        </p:spPr>
        <p:txBody>
          <a:bodyPr wrap="square" tIns="108000" rtlCol="0">
            <a:spAutoFit/>
          </a:bodyPr>
          <a:lstStyle/>
          <a:p>
            <a:pPr algn="ctr">
              <a:lnSpc>
                <a:spcPts val="1000"/>
              </a:lnSpc>
            </a:pPr>
            <a:r>
              <a:rPr lang="en-US" sz="2400" b="1" spc="300" baseline="0" dirty="0">
                <a:solidFill>
                  <a:srgbClr val="92D050"/>
                </a:solidFill>
                <a:latin typeface="Arial Rounded MT Bold" panose="020F0704030504030204" pitchFamily="34" charset="0"/>
                <a:cs typeface="Segoe UI Light" panose="020B0502040204020203" pitchFamily="34" charset="0"/>
              </a:rPr>
              <a:t>QUESTION NO.3</a:t>
            </a:r>
          </a:p>
        </p:txBody>
      </p:sp>
      <p:sp>
        <p:nvSpPr>
          <p:cNvPr id="7" name="Subtitle 2">
            <a:extLst>
              <a:ext uri="{FF2B5EF4-FFF2-40B4-BE49-F238E27FC236}">
                <a16:creationId xmlns:a16="http://schemas.microsoft.com/office/drawing/2014/main" id="{3B48A2A9-281E-B575-8EFF-1EC994BFF3C5}"/>
              </a:ext>
            </a:extLst>
          </p:cNvPr>
          <p:cNvSpPr txBox="1">
            <a:spLocks/>
          </p:cNvSpPr>
          <p:nvPr/>
        </p:nvSpPr>
        <p:spPr>
          <a:xfrm>
            <a:off x="561390" y="1142583"/>
            <a:ext cx="10523377" cy="779769"/>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lgn="ctr">
              <a:buNone/>
            </a:pPr>
            <a:r>
              <a:rPr lang="en-US" sz="2800" b="1" dirty="0">
                <a:solidFill>
                  <a:srgbClr val="FFC000"/>
                </a:solidFill>
                <a:latin typeface="Agency FB" panose="020B0503020202020204" pitchFamily="34" charset="0"/>
              </a:rPr>
              <a:t>Find Unique Customers whose revenue falls between 1000 to 8000 with respect to category and sales representative</a:t>
            </a:r>
          </a:p>
        </p:txBody>
      </p:sp>
      <p:pic>
        <p:nvPicPr>
          <p:cNvPr id="8" name="Picture 7">
            <a:extLst>
              <a:ext uri="{FF2B5EF4-FFF2-40B4-BE49-F238E27FC236}">
                <a16:creationId xmlns:a16="http://schemas.microsoft.com/office/drawing/2014/main" id="{C8086CE2-BE7B-5D91-A1AF-6E589AFC6C21}"/>
              </a:ext>
            </a:extLst>
          </p:cNvPr>
          <p:cNvPicPr>
            <a:picLocks noChangeAspect="1"/>
          </p:cNvPicPr>
          <p:nvPr/>
        </p:nvPicPr>
        <p:blipFill>
          <a:blip r:embed="rId3"/>
          <a:stretch>
            <a:fillRect/>
          </a:stretch>
        </p:blipFill>
        <p:spPr>
          <a:xfrm>
            <a:off x="77722" y="2325275"/>
            <a:ext cx="12033380" cy="340762"/>
          </a:xfrm>
          <a:prstGeom prst="rect">
            <a:avLst/>
          </a:prstGeom>
        </p:spPr>
      </p:pic>
      <p:pic>
        <p:nvPicPr>
          <p:cNvPr id="9" name="Picture 8">
            <a:extLst>
              <a:ext uri="{FF2B5EF4-FFF2-40B4-BE49-F238E27FC236}">
                <a16:creationId xmlns:a16="http://schemas.microsoft.com/office/drawing/2014/main" id="{32961423-7F81-4A20-12CA-14CE25AA12CE}"/>
              </a:ext>
            </a:extLst>
          </p:cNvPr>
          <p:cNvPicPr>
            <a:picLocks noChangeAspect="1"/>
          </p:cNvPicPr>
          <p:nvPr/>
        </p:nvPicPr>
        <p:blipFill>
          <a:blip r:embed="rId4"/>
          <a:stretch>
            <a:fillRect/>
          </a:stretch>
        </p:blipFill>
        <p:spPr>
          <a:xfrm>
            <a:off x="1773932" y="3068960"/>
            <a:ext cx="8478491" cy="3042168"/>
          </a:xfrm>
          <a:prstGeom prst="rect">
            <a:avLst/>
          </a:prstGeom>
        </p:spPr>
      </p:pic>
    </p:spTree>
    <p:extLst>
      <p:ext uri="{BB962C8B-B14F-4D97-AF65-F5344CB8AC3E}">
        <p14:creationId xmlns:p14="http://schemas.microsoft.com/office/powerpoint/2010/main" val="326348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20FB6887-4E72-236B-6098-468D2BC4142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2137D40-D90E-2B01-2008-9DFDA2ACE448}"/>
              </a:ext>
            </a:extLst>
          </p:cNvPr>
          <p:cNvSpPr>
            <a:spLocks noGrp="1"/>
          </p:cNvSpPr>
          <p:nvPr>
            <p:ph type="title"/>
          </p:nvPr>
        </p:nvSpPr>
        <p:spPr>
          <a:xfrm>
            <a:off x="3400828" y="352318"/>
            <a:ext cx="5387166" cy="695740"/>
          </a:xfrm>
        </p:spPr>
        <p:txBody>
          <a:bodyPr/>
          <a:lstStyle/>
          <a:p>
            <a:pPr algn="ctr"/>
            <a:r>
              <a:rPr lang="en-US" b="1" dirty="0">
                <a:solidFill>
                  <a:srgbClr val="FFC000"/>
                </a:solidFill>
              </a:rPr>
              <a:t>Question No. 4</a:t>
            </a:r>
          </a:p>
        </p:txBody>
      </p:sp>
      <p:sp>
        <p:nvSpPr>
          <p:cNvPr id="7" name="Text Placeholder 2">
            <a:extLst>
              <a:ext uri="{FF2B5EF4-FFF2-40B4-BE49-F238E27FC236}">
                <a16:creationId xmlns:a16="http://schemas.microsoft.com/office/drawing/2014/main" id="{CE834C9A-03DF-2DCD-98B0-90336BB88E73}"/>
              </a:ext>
            </a:extLst>
          </p:cNvPr>
          <p:cNvSpPr txBox="1">
            <a:spLocks/>
          </p:cNvSpPr>
          <p:nvPr/>
        </p:nvSpPr>
        <p:spPr>
          <a:xfrm>
            <a:off x="621804" y="1260078"/>
            <a:ext cx="10585176" cy="695740"/>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a:lstStyle>
          <a:p>
            <a:pPr marL="0" indent="0">
              <a:buNone/>
            </a:pPr>
            <a:r>
              <a:rPr lang="en-US" sz="2800" dirty="0">
                <a:solidFill>
                  <a:srgbClr val="92D050"/>
                </a:solidFill>
                <a:latin typeface="Cooper Black" panose="0208090404030B020404" pitchFamily="18" charset="0"/>
              </a:rPr>
              <a:t>                       </a:t>
            </a:r>
            <a:r>
              <a:rPr lang="en-US" sz="2800" b="1" dirty="0">
                <a:solidFill>
                  <a:srgbClr val="92D050"/>
                </a:solidFill>
                <a:latin typeface="Agency FB" panose="020B0503020202020204" pitchFamily="34" charset="0"/>
              </a:rPr>
              <a:t>Find records where city is utica, duarte and Houston</a:t>
            </a:r>
          </a:p>
        </p:txBody>
      </p:sp>
      <p:pic>
        <p:nvPicPr>
          <p:cNvPr id="8" name="Picture 7">
            <a:extLst>
              <a:ext uri="{FF2B5EF4-FFF2-40B4-BE49-F238E27FC236}">
                <a16:creationId xmlns:a16="http://schemas.microsoft.com/office/drawing/2014/main" id="{CC611FCD-D8AB-BB7A-B355-955817CB5904}"/>
              </a:ext>
            </a:extLst>
          </p:cNvPr>
          <p:cNvPicPr>
            <a:picLocks noChangeAspect="1"/>
          </p:cNvPicPr>
          <p:nvPr/>
        </p:nvPicPr>
        <p:blipFill>
          <a:blip r:embed="rId3"/>
          <a:stretch>
            <a:fillRect/>
          </a:stretch>
        </p:blipFill>
        <p:spPr>
          <a:xfrm>
            <a:off x="100762" y="3094856"/>
            <a:ext cx="11987299" cy="2792732"/>
          </a:xfrm>
          <a:prstGeom prst="rect">
            <a:avLst/>
          </a:prstGeom>
        </p:spPr>
      </p:pic>
      <p:pic>
        <p:nvPicPr>
          <p:cNvPr id="15" name="Picture 14">
            <a:extLst>
              <a:ext uri="{FF2B5EF4-FFF2-40B4-BE49-F238E27FC236}">
                <a16:creationId xmlns:a16="http://schemas.microsoft.com/office/drawing/2014/main" id="{4BC6B6E1-D003-13F1-64BA-2717A9191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349" y="2119185"/>
            <a:ext cx="7874124" cy="406152"/>
          </a:xfrm>
          <a:prstGeom prst="rect">
            <a:avLst/>
          </a:prstGeom>
        </p:spPr>
      </p:pic>
    </p:spTree>
    <p:extLst>
      <p:ext uri="{BB962C8B-B14F-4D97-AF65-F5344CB8AC3E}">
        <p14:creationId xmlns:p14="http://schemas.microsoft.com/office/powerpoint/2010/main" val="215855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E2D3361F-B83F-B61B-1B58-9D74506DFF4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E74EC5C-3AB3-D413-EB5C-A5E43C3F7986}"/>
              </a:ext>
            </a:extLst>
          </p:cNvPr>
          <p:cNvSpPr>
            <a:spLocks noGrp="1"/>
          </p:cNvSpPr>
          <p:nvPr>
            <p:ph type="title"/>
          </p:nvPr>
        </p:nvSpPr>
        <p:spPr>
          <a:xfrm>
            <a:off x="2788760" y="471868"/>
            <a:ext cx="6611302" cy="695740"/>
          </a:xfrm>
        </p:spPr>
        <p:txBody>
          <a:bodyPr/>
          <a:lstStyle/>
          <a:p>
            <a:r>
              <a:rPr lang="en-US" b="1" dirty="0">
                <a:solidFill>
                  <a:srgbClr val="92D050"/>
                </a:solidFill>
              </a:rPr>
              <a:t>                QUESTION NO. 5</a:t>
            </a:r>
          </a:p>
        </p:txBody>
      </p:sp>
      <p:sp>
        <p:nvSpPr>
          <p:cNvPr id="7" name="Text Placeholder 2">
            <a:extLst>
              <a:ext uri="{FF2B5EF4-FFF2-40B4-BE49-F238E27FC236}">
                <a16:creationId xmlns:a16="http://schemas.microsoft.com/office/drawing/2014/main" id="{2F301B81-8A49-C19B-E10B-770163125FA8}"/>
              </a:ext>
            </a:extLst>
          </p:cNvPr>
          <p:cNvSpPr txBox="1">
            <a:spLocks/>
          </p:cNvSpPr>
          <p:nvPr/>
        </p:nvSpPr>
        <p:spPr>
          <a:xfrm>
            <a:off x="765820" y="1455127"/>
            <a:ext cx="11004972" cy="365126"/>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a:lstStyle>
          <a:p>
            <a:pPr marL="0" indent="0">
              <a:buNone/>
            </a:pPr>
            <a:r>
              <a:rPr lang="en-US" sz="2800" b="1" dirty="0">
                <a:solidFill>
                  <a:srgbClr val="FFC000"/>
                </a:solidFill>
                <a:latin typeface="Agency FB" panose="020B0503020202020204" pitchFamily="34" charset="0"/>
                <a:ea typeface="Cascadia Code" panose="020B0609020000020004" pitchFamily="49" charset="0"/>
                <a:cs typeface="Cascadia Code" panose="020B0609020000020004" pitchFamily="49" charset="0"/>
              </a:rPr>
              <a:t>               Which is the most common product name based on maximum revenue?</a:t>
            </a:r>
          </a:p>
        </p:txBody>
      </p:sp>
      <p:pic>
        <p:nvPicPr>
          <p:cNvPr id="8" name="Picture 7">
            <a:extLst>
              <a:ext uri="{FF2B5EF4-FFF2-40B4-BE49-F238E27FC236}">
                <a16:creationId xmlns:a16="http://schemas.microsoft.com/office/drawing/2014/main" id="{883500A0-DC47-3DDA-B057-340E51573323}"/>
              </a:ext>
            </a:extLst>
          </p:cNvPr>
          <p:cNvPicPr>
            <a:picLocks noChangeAspect="1"/>
          </p:cNvPicPr>
          <p:nvPr/>
        </p:nvPicPr>
        <p:blipFill>
          <a:blip r:embed="rId3"/>
          <a:stretch>
            <a:fillRect/>
          </a:stretch>
        </p:blipFill>
        <p:spPr>
          <a:xfrm>
            <a:off x="661949" y="2387018"/>
            <a:ext cx="10864924" cy="897966"/>
          </a:xfrm>
          <a:prstGeom prst="rect">
            <a:avLst/>
          </a:prstGeom>
        </p:spPr>
      </p:pic>
      <p:pic>
        <p:nvPicPr>
          <p:cNvPr id="9" name="Picture 8">
            <a:extLst>
              <a:ext uri="{FF2B5EF4-FFF2-40B4-BE49-F238E27FC236}">
                <a16:creationId xmlns:a16="http://schemas.microsoft.com/office/drawing/2014/main" id="{9C339248-7E87-030F-E94D-0C0E780675AE}"/>
              </a:ext>
            </a:extLst>
          </p:cNvPr>
          <p:cNvPicPr>
            <a:picLocks noChangeAspect="1"/>
          </p:cNvPicPr>
          <p:nvPr/>
        </p:nvPicPr>
        <p:blipFill>
          <a:blip r:embed="rId4"/>
          <a:stretch>
            <a:fillRect/>
          </a:stretch>
        </p:blipFill>
        <p:spPr>
          <a:xfrm>
            <a:off x="2788760" y="3851748"/>
            <a:ext cx="6536437" cy="1737491"/>
          </a:xfrm>
          <a:prstGeom prst="rect">
            <a:avLst/>
          </a:prstGeom>
        </p:spPr>
      </p:pic>
    </p:spTree>
    <p:extLst>
      <p:ext uri="{BB962C8B-B14F-4D97-AF65-F5344CB8AC3E}">
        <p14:creationId xmlns:p14="http://schemas.microsoft.com/office/powerpoint/2010/main" val="419449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21051A6B-38A0-D97F-F2D0-A2D76AE832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937DE23-9E2D-8008-9F9E-F53E9E26828C}"/>
              </a:ext>
            </a:extLst>
          </p:cNvPr>
          <p:cNvSpPr>
            <a:spLocks noGrp="1"/>
          </p:cNvSpPr>
          <p:nvPr>
            <p:ph type="title"/>
          </p:nvPr>
        </p:nvSpPr>
        <p:spPr>
          <a:xfrm>
            <a:off x="400359" y="432000"/>
            <a:ext cx="11255165" cy="695740"/>
          </a:xfrm>
        </p:spPr>
        <p:txBody>
          <a:bodyPr/>
          <a:lstStyle/>
          <a:p>
            <a:r>
              <a:rPr lang="en-US" dirty="0"/>
              <a:t>                                      </a:t>
            </a:r>
            <a:r>
              <a:rPr lang="en-US" b="1" dirty="0">
                <a:solidFill>
                  <a:srgbClr val="FFC000"/>
                </a:solidFill>
              </a:rPr>
              <a:t>QUESTION NO. 6</a:t>
            </a:r>
          </a:p>
        </p:txBody>
      </p:sp>
      <p:sp>
        <p:nvSpPr>
          <p:cNvPr id="5" name="Text Placeholder 3">
            <a:extLst>
              <a:ext uri="{FF2B5EF4-FFF2-40B4-BE49-F238E27FC236}">
                <a16:creationId xmlns:a16="http://schemas.microsoft.com/office/drawing/2014/main" id="{32E825D3-4DB8-B241-91FF-4708D1DCF5F1}"/>
              </a:ext>
            </a:extLst>
          </p:cNvPr>
          <p:cNvSpPr txBox="1">
            <a:spLocks/>
          </p:cNvSpPr>
          <p:nvPr/>
        </p:nvSpPr>
        <p:spPr>
          <a:xfrm>
            <a:off x="516834" y="1355115"/>
            <a:ext cx="11189390" cy="36000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mn-lt"/>
                <a:ea typeface="+mn-ea"/>
                <a:cs typeface="+mn-cs"/>
              </a:defRPr>
            </a:lvl9pPr>
          </a:lstStyle>
          <a:p>
            <a:pPr marL="0" indent="0">
              <a:buNone/>
            </a:pPr>
            <a:r>
              <a:rPr lang="en-US" sz="2800" b="1" dirty="0">
                <a:solidFill>
                  <a:srgbClr val="92D050"/>
                </a:solidFill>
                <a:latin typeface="Agency FB" panose="020B0503020202020204" pitchFamily="34" charset="0"/>
              </a:rPr>
              <a:t>           Find Category where name starts with 'C' and ends with 'S' for all records</a:t>
            </a:r>
          </a:p>
        </p:txBody>
      </p:sp>
      <p:pic>
        <p:nvPicPr>
          <p:cNvPr id="10" name="Picture 9">
            <a:extLst>
              <a:ext uri="{FF2B5EF4-FFF2-40B4-BE49-F238E27FC236}">
                <a16:creationId xmlns:a16="http://schemas.microsoft.com/office/drawing/2014/main" id="{EED47652-BE72-F9D6-311F-3E2ADD486681}"/>
              </a:ext>
            </a:extLst>
          </p:cNvPr>
          <p:cNvPicPr>
            <a:picLocks noChangeAspect="1"/>
          </p:cNvPicPr>
          <p:nvPr/>
        </p:nvPicPr>
        <p:blipFill>
          <a:blip r:embed="rId3"/>
          <a:stretch>
            <a:fillRect/>
          </a:stretch>
        </p:blipFill>
        <p:spPr>
          <a:xfrm>
            <a:off x="765820" y="2204864"/>
            <a:ext cx="10441160" cy="428889"/>
          </a:xfrm>
          <a:prstGeom prst="rect">
            <a:avLst/>
          </a:prstGeom>
        </p:spPr>
      </p:pic>
      <p:pic>
        <p:nvPicPr>
          <p:cNvPr id="11" name="Picture 10">
            <a:extLst>
              <a:ext uri="{FF2B5EF4-FFF2-40B4-BE49-F238E27FC236}">
                <a16:creationId xmlns:a16="http://schemas.microsoft.com/office/drawing/2014/main" id="{7332F696-0974-FAC1-441E-AA7743B994EE}"/>
              </a:ext>
            </a:extLst>
          </p:cNvPr>
          <p:cNvPicPr>
            <a:picLocks noChangeAspect="1"/>
          </p:cNvPicPr>
          <p:nvPr/>
        </p:nvPicPr>
        <p:blipFill>
          <a:blip r:embed="rId4"/>
          <a:stretch>
            <a:fillRect/>
          </a:stretch>
        </p:blipFill>
        <p:spPr>
          <a:xfrm>
            <a:off x="83586" y="3123502"/>
            <a:ext cx="12055885" cy="2880320"/>
          </a:xfrm>
          <a:prstGeom prst="rect">
            <a:avLst/>
          </a:prstGeom>
        </p:spPr>
      </p:pic>
    </p:spTree>
    <p:extLst>
      <p:ext uri="{BB962C8B-B14F-4D97-AF65-F5344CB8AC3E}">
        <p14:creationId xmlns:p14="http://schemas.microsoft.com/office/powerpoint/2010/main" val="183607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327E721D-D6DD-3A40-4313-E434519DB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8D579-4342-5F48-A8EA-D7649B8C00BF}"/>
              </a:ext>
            </a:extLst>
          </p:cNvPr>
          <p:cNvSpPr>
            <a:spLocks noGrp="1"/>
          </p:cNvSpPr>
          <p:nvPr>
            <p:ph type="title"/>
          </p:nvPr>
        </p:nvSpPr>
        <p:spPr>
          <a:xfrm>
            <a:off x="516834" y="432000"/>
            <a:ext cx="11255165" cy="695740"/>
          </a:xfrm>
        </p:spPr>
        <p:txBody>
          <a:bodyPr/>
          <a:lstStyle/>
          <a:p>
            <a:r>
              <a:rPr lang="en-US" b="1" dirty="0">
                <a:solidFill>
                  <a:srgbClr val="92D050"/>
                </a:solidFill>
              </a:rPr>
              <a:t>                                        QUESTION NO. 7</a:t>
            </a:r>
          </a:p>
        </p:txBody>
      </p:sp>
      <p:sp>
        <p:nvSpPr>
          <p:cNvPr id="3" name="Text Placeholder 3">
            <a:extLst>
              <a:ext uri="{FF2B5EF4-FFF2-40B4-BE49-F238E27FC236}">
                <a16:creationId xmlns:a16="http://schemas.microsoft.com/office/drawing/2014/main" id="{3F042709-A2C4-210C-CA5A-F92F064172E0}"/>
              </a:ext>
            </a:extLst>
          </p:cNvPr>
          <p:cNvSpPr txBox="1">
            <a:spLocks/>
          </p:cNvSpPr>
          <p:nvPr/>
        </p:nvSpPr>
        <p:spPr>
          <a:xfrm>
            <a:off x="252868" y="1374779"/>
            <a:ext cx="11401424" cy="695740"/>
          </a:xfrm>
          <a:prstGeom prst="rect">
            <a:avLst/>
          </a:prstGeom>
        </p:spPr>
        <p:txBody>
          <a:bodyPr/>
          <a:lstStyle>
            <a:lvl1pPr marL="266700" indent="-266700" algn="l" defTabSz="914400" rtl="0" eaLnBrk="1" latinLnBrk="0" hangingPunct="1">
              <a:lnSpc>
                <a:spcPct val="90000"/>
              </a:lnSpc>
              <a:spcBef>
                <a:spcPts val="1000"/>
              </a:spcBef>
              <a:buClr>
                <a:schemeClr val="accent1"/>
              </a:buClr>
              <a:buFont typeface="Corbel" panose="020B0503020204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FFC000"/>
                </a:solidFill>
                <a:latin typeface="Agency FB" panose="020B0503020202020204" pitchFamily="34" charset="0"/>
              </a:rPr>
              <a:t>Find revenue for customers where average revenue is greater than 1000 with respect to City, Brand Name and Order ID</a:t>
            </a:r>
          </a:p>
        </p:txBody>
      </p:sp>
      <p:pic>
        <p:nvPicPr>
          <p:cNvPr id="4" name="Picture 3">
            <a:extLst>
              <a:ext uri="{FF2B5EF4-FFF2-40B4-BE49-F238E27FC236}">
                <a16:creationId xmlns:a16="http://schemas.microsoft.com/office/drawing/2014/main" id="{325BC7BD-2205-897D-323E-BEA9975309D3}"/>
              </a:ext>
            </a:extLst>
          </p:cNvPr>
          <p:cNvPicPr>
            <a:picLocks noChangeAspect="1"/>
          </p:cNvPicPr>
          <p:nvPr/>
        </p:nvPicPr>
        <p:blipFill>
          <a:blip r:embed="rId3"/>
          <a:stretch>
            <a:fillRect/>
          </a:stretch>
        </p:blipFill>
        <p:spPr>
          <a:xfrm>
            <a:off x="223168" y="2562049"/>
            <a:ext cx="11742487" cy="484636"/>
          </a:xfrm>
          <a:prstGeom prst="rect">
            <a:avLst/>
          </a:prstGeom>
        </p:spPr>
      </p:pic>
      <p:pic>
        <p:nvPicPr>
          <p:cNvPr id="5" name="Picture 4">
            <a:extLst>
              <a:ext uri="{FF2B5EF4-FFF2-40B4-BE49-F238E27FC236}">
                <a16:creationId xmlns:a16="http://schemas.microsoft.com/office/drawing/2014/main" id="{770355B8-16DA-4A3F-F0E7-371877ABB501}"/>
              </a:ext>
            </a:extLst>
          </p:cNvPr>
          <p:cNvPicPr>
            <a:picLocks noChangeAspect="1"/>
          </p:cNvPicPr>
          <p:nvPr/>
        </p:nvPicPr>
        <p:blipFill>
          <a:blip r:embed="rId4"/>
          <a:stretch>
            <a:fillRect/>
          </a:stretch>
        </p:blipFill>
        <p:spPr>
          <a:xfrm>
            <a:off x="1485900" y="3501008"/>
            <a:ext cx="8640960" cy="3024336"/>
          </a:xfrm>
          <a:prstGeom prst="rect">
            <a:avLst/>
          </a:prstGeom>
        </p:spPr>
      </p:pic>
    </p:spTree>
    <p:extLst>
      <p:ext uri="{BB962C8B-B14F-4D97-AF65-F5344CB8AC3E}">
        <p14:creationId xmlns:p14="http://schemas.microsoft.com/office/powerpoint/2010/main" val="15134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Watercolor presentation (widescreen)</Template>
  <TotalTime>283</TotalTime>
  <Words>389</Words>
  <Application>Microsoft Office PowerPoint</Application>
  <PresentationFormat>Custom</PresentationFormat>
  <Paragraphs>57</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Agency FB</vt:lpstr>
      <vt:lpstr>Algerian</vt:lpstr>
      <vt:lpstr>Arial</vt:lpstr>
      <vt:lpstr>Arial Rounded MT Bold</vt:lpstr>
      <vt:lpstr>Book Antiqua</vt:lpstr>
      <vt:lpstr>Cooper Black</vt:lpstr>
      <vt:lpstr>Palatino Linotype</vt:lpstr>
      <vt:lpstr>Watercolor_16x9</vt:lpstr>
      <vt:lpstr>                SQL PROJECT</vt:lpstr>
      <vt:lpstr>        OVERVIEW:</vt:lpstr>
      <vt:lpstr>PowerPoint Presentation</vt:lpstr>
      <vt:lpstr>PowerPoint Presentation</vt:lpstr>
      <vt:lpstr>PowerPoint Presentation</vt:lpstr>
      <vt:lpstr>Question No. 4</vt:lpstr>
      <vt:lpstr>                QUESTION NO. 5</vt:lpstr>
      <vt:lpstr>                                      QUESTION NO. 6</vt:lpstr>
      <vt:lpstr>                                        QUESTION NO. 7</vt:lpstr>
      <vt:lpstr>                                      QUESTION NO. 8</vt:lpstr>
      <vt:lpstr>                                         QUESTION NO. 9</vt:lpstr>
      <vt:lpstr>PowerPoint Presentation</vt:lpstr>
      <vt:lpstr>PowerPoint Presentation</vt:lpstr>
      <vt:lpstr>QUESTION NO. 12</vt:lpstr>
      <vt:lpstr>PowerPoint Presentation</vt:lpstr>
      <vt:lpstr>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jaimin shah</dc:creator>
  <cp:lastModifiedBy>jaimin shah</cp:lastModifiedBy>
  <cp:revision>32</cp:revision>
  <cp:lastPrinted>2024-02-06T15:29:58Z</cp:lastPrinted>
  <dcterms:created xsi:type="dcterms:W3CDTF">2024-02-06T07:40:16Z</dcterms:created>
  <dcterms:modified xsi:type="dcterms:W3CDTF">2024-02-06T15:30:09Z</dcterms:modified>
</cp:coreProperties>
</file>