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60" r:id="rId6"/>
    <p:sldId id="264" r:id="rId7"/>
    <p:sldId id="268" r:id="rId8"/>
    <p:sldId id="261" r:id="rId9"/>
    <p:sldId id="269" r:id="rId10"/>
    <p:sldId id="265" r:id="rId11"/>
    <p:sldId id="262" r:id="rId12"/>
    <p:sldId id="266" r:id="rId13"/>
    <p:sldId id="270" r:id="rId14"/>
    <p:sldId id="263" r:id="rId15"/>
    <p:sldId id="271" r:id="rId16"/>
    <p:sldId id="27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11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E8E5-26A8-B46C-C713-A2510597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CCCF9-70E3-03ED-FE90-8E4B46087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CA1DC-8F2F-E65F-7FA4-4C6B5967A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CDC45-3519-4FBC-B810-8914F58AB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7">
            <a:extLst>
              <a:ext uri="{FF2B5EF4-FFF2-40B4-BE49-F238E27FC236}">
                <a16:creationId xmlns:a16="http://schemas.microsoft.com/office/drawing/2014/main" id="{BCDC6481-DE85-0D56-A9AA-333314619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831" y="3415283"/>
            <a:ext cx="3838660" cy="504056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   </a:t>
            </a:r>
            <a:r>
              <a:rPr lang="en-US" sz="32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PROJECT​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0DCB17-183C-CEAF-FDEF-74A57E4DDE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90" y="453942"/>
            <a:ext cx="1791643" cy="1791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A5F69-488A-339D-F44A-659CD2A2E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4439814"/>
            <a:ext cx="4608512" cy="23334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6C635-0E91-108A-5D7C-1D593EC68590}"/>
              </a:ext>
            </a:extLst>
          </p:cNvPr>
          <p:cNvSpPr txBox="1"/>
          <p:nvPr/>
        </p:nvSpPr>
        <p:spPr>
          <a:xfrm>
            <a:off x="3358108" y="2379004"/>
            <a:ext cx="6096000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 SALES</a:t>
            </a:r>
            <a:endParaRPr lang="en-IN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A9BC25-4A60-7C99-AE3A-1166B06EC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40" y="4420789"/>
            <a:ext cx="4324325" cy="23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48934-F1D5-B0C3-A439-C4474000D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7B27FE93-487E-6C8C-CC53-4ECD91BF0CA4}"/>
              </a:ext>
            </a:extLst>
          </p:cNvPr>
          <p:cNvSpPr txBox="1">
            <a:spLocks/>
          </p:cNvSpPr>
          <p:nvPr/>
        </p:nvSpPr>
        <p:spPr>
          <a:xfrm>
            <a:off x="3286100" y="1242317"/>
            <a:ext cx="6074228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8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88F70C4E-E8A6-DD59-3D5B-62EE60B99B51}"/>
              </a:ext>
            </a:extLst>
          </p:cNvPr>
          <p:cNvSpPr txBox="1">
            <a:spLocks/>
          </p:cNvSpPr>
          <p:nvPr/>
        </p:nvSpPr>
        <p:spPr>
          <a:xfrm>
            <a:off x="2998068" y="1860856"/>
            <a:ext cx="6489981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 TOP 5 PIZZAS BY QUANTITY? </a:t>
            </a:r>
            <a:endParaRPr lang="en-I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24232-4C62-1F86-C4AD-5C7E33F7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654497"/>
            <a:ext cx="11089232" cy="464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B2E78-B8A0-233F-A145-CFE9F7780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3727670"/>
            <a:ext cx="5616624" cy="22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081D2780-C2D2-44D0-4C08-99CBFF4383DC}"/>
              </a:ext>
            </a:extLst>
          </p:cNvPr>
          <p:cNvSpPr txBox="1">
            <a:spLocks/>
          </p:cNvSpPr>
          <p:nvPr/>
        </p:nvSpPr>
        <p:spPr>
          <a:xfrm>
            <a:off x="3057297" y="1199336"/>
            <a:ext cx="6074228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9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D8FC5DC4-69F9-1124-EE91-EBCB5EAC0E28}"/>
              </a:ext>
            </a:extLst>
          </p:cNvPr>
          <p:cNvSpPr txBox="1">
            <a:spLocks/>
          </p:cNvSpPr>
          <p:nvPr/>
        </p:nvSpPr>
        <p:spPr>
          <a:xfrm>
            <a:off x="2162128" y="1904056"/>
            <a:ext cx="7864566" cy="432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 BOTTOM 5 PIZZAS BY TOTAL ORDERS</a:t>
            </a:r>
            <a:r>
              <a:rPr lang="en-US" sz="2000" dirty="0">
                <a:solidFill>
                  <a:srgbClr val="FFC000"/>
                </a:solidFill>
              </a:rPr>
              <a:t>?</a:t>
            </a:r>
            <a:endParaRPr lang="en-IN" sz="20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8E46C-F735-6497-5FD8-FA09DC222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2645063"/>
            <a:ext cx="11089231" cy="432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5CD26D-30C0-B541-63C0-CB57A4EA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1" y="3573016"/>
            <a:ext cx="817880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DB243-6E5B-F760-2194-01C9C6AA1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A049D109-2507-2389-153D-6479FA202DEB}"/>
              </a:ext>
            </a:extLst>
          </p:cNvPr>
          <p:cNvSpPr txBox="1">
            <a:spLocks/>
          </p:cNvSpPr>
          <p:nvPr/>
        </p:nvSpPr>
        <p:spPr>
          <a:xfrm>
            <a:off x="1197868" y="3120777"/>
            <a:ext cx="2016223" cy="93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7">
            <a:extLst>
              <a:ext uri="{FF2B5EF4-FFF2-40B4-BE49-F238E27FC236}">
                <a16:creationId xmlns:a16="http://schemas.microsoft.com/office/drawing/2014/main" id="{7A6C811A-2BA6-57CD-4F59-BE7F526E6149}"/>
              </a:ext>
            </a:extLst>
          </p:cNvPr>
          <p:cNvSpPr txBox="1">
            <a:spLocks/>
          </p:cNvSpPr>
          <p:nvPr/>
        </p:nvSpPr>
        <p:spPr>
          <a:xfrm>
            <a:off x="3934172" y="2888940"/>
            <a:ext cx="7187032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last I’ll summarize the key insights and give data-driven recommendations that can potentially increase the store’s revenue​</a:t>
            </a:r>
          </a:p>
        </p:txBody>
      </p:sp>
    </p:spTree>
    <p:extLst>
      <p:ext uri="{BB962C8B-B14F-4D97-AF65-F5344CB8AC3E}">
        <p14:creationId xmlns:p14="http://schemas.microsoft.com/office/powerpoint/2010/main" val="41525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C910D-4790-7317-E545-18B7181E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B2B0AD8-BACA-DF4E-105F-A6D6A37A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8148" y="1397000"/>
            <a:ext cx="4267201" cy="2387600"/>
          </a:xfrm>
        </p:spPr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36B1154C-3904-8806-F381-B63EA19B4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332" y="3430141"/>
            <a:ext cx="3284832" cy="5040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JAIMIN SHAH</a:t>
            </a:r>
            <a:r>
              <a:rPr lang="en-US" sz="32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6724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6">
            <a:extLst>
              <a:ext uri="{FF2B5EF4-FFF2-40B4-BE49-F238E27FC236}">
                <a16:creationId xmlns:a16="http://schemas.microsoft.com/office/drawing/2014/main" id="{17170520-C956-15A3-E69A-6BA5AD1241FE}"/>
              </a:ext>
            </a:extLst>
          </p:cNvPr>
          <p:cNvSpPr txBox="1">
            <a:spLocks/>
          </p:cNvSpPr>
          <p:nvPr/>
        </p:nvSpPr>
        <p:spPr>
          <a:xfrm>
            <a:off x="1269876" y="3116710"/>
            <a:ext cx="2448272" cy="336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Subtitle 17">
            <a:extLst>
              <a:ext uri="{FF2B5EF4-FFF2-40B4-BE49-F238E27FC236}">
                <a16:creationId xmlns:a16="http://schemas.microsoft.com/office/drawing/2014/main" id="{A67322BB-4236-7FD1-355A-507189DC93B3}"/>
              </a:ext>
            </a:extLst>
          </p:cNvPr>
          <p:cNvSpPr txBox="1">
            <a:spLocks/>
          </p:cNvSpPr>
          <p:nvPr/>
        </p:nvSpPr>
        <p:spPr>
          <a:xfrm>
            <a:off x="4222204" y="2708920"/>
            <a:ext cx="7603047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PIZZA SALES, we need to examine the dataset with SQL and help the PIZZA SALES Store to understand its business growth by answering few questions below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AD2990-4F8E-731F-A7C2-E3D04660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200CEFA2-22AB-2339-8DCE-4CF211427664}"/>
              </a:ext>
            </a:extLst>
          </p:cNvPr>
          <p:cNvSpPr txBox="1">
            <a:spLocks/>
          </p:cNvSpPr>
          <p:nvPr/>
        </p:nvSpPr>
        <p:spPr>
          <a:xfrm>
            <a:off x="4448885" y="1385005"/>
            <a:ext cx="3096343" cy="3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QUESTION NO. 1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F3FA2DD-D7F4-9B04-C639-E2D5BAAEB937}"/>
              </a:ext>
            </a:extLst>
          </p:cNvPr>
          <p:cNvSpPr txBox="1">
            <a:spLocks/>
          </p:cNvSpPr>
          <p:nvPr/>
        </p:nvSpPr>
        <p:spPr>
          <a:xfrm>
            <a:off x="1557908" y="2190842"/>
            <a:ext cx="9786062" cy="464399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WHAT IS THE TOTAL REVENUE OF PIZZA SALES?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D813C-2BE9-7028-F013-F3417975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3068960"/>
            <a:ext cx="9858070" cy="464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EDEDF-DF39-CDBE-E47C-4E28A3D4D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03" y="4149080"/>
            <a:ext cx="345826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DEA47-5A0C-3F99-29BF-2D022A00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07477DBE-5C5C-3B72-7DFF-52BAC040C425}"/>
              </a:ext>
            </a:extLst>
          </p:cNvPr>
          <p:cNvSpPr txBox="1">
            <a:spLocks/>
          </p:cNvSpPr>
          <p:nvPr/>
        </p:nvSpPr>
        <p:spPr>
          <a:xfrm>
            <a:off x="4798268" y="1416393"/>
            <a:ext cx="3171094" cy="584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2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FB5153CF-FDB0-4169-CEF8-A63C32DB4646}"/>
              </a:ext>
            </a:extLst>
          </p:cNvPr>
          <p:cNvSpPr txBox="1">
            <a:spLocks/>
          </p:cNvSpPr>
          <p:nvPr/>
        </p:nvSpPr>
        <p:spPr>
          <a:xfrm>
            <a:off x="1449896" y="2285191"/>
            <a:ext cx="9289032" cy="63975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ORDER VALUE OF PIZZA SALES?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F2A83-4D7F-0D2E-B3F9-82A24D83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3212976"/>
            <a:ext cx="7344816" cy="454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7A3C9-FF6F-BE82-1371-54BC75D89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4342242"/>
            <a:ext cx="3888432" cy="175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4A27425F-1CCE-E4E4-831D-538B9F04FD4F}"/>
              </a:ext>
            </a:extLst>
          </p:cNvPr>
          <p:cNvSpPr txBox="1">
            <a:spLocks/>
          </p:cNvSpPr>
          <p:nvPr/>
        </p:nvSpPr>
        <p:spPr>
          <a:xfrm>
            <a:off x="3358108" y="1268760"/>
            <a:ext cx="5094517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3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D3CF1B8-EF7D-0DAD-CCBD-0537E1930BE1}"/>
              </a:ext>
            </a:extLst>
          </p:cNvPr>
          <p:cNvSpPr txBox="1">
            <a:spLocks/>
          </p:cNvSpPr>
          <p:nvPr/>
        </p:nvSpPr>
        <p:spPr>
          <a:xfrm>
            <a:off x="1917948" y="2168859"/>
            <a:ext cx="9079155" cy="5760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PIZZA PER ORDER OF PIZZA SALES?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EEAFF-60B5-C03D-30CA-D79A78D5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4509120"/>
            <a:ext cx="4392488" cy="152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3198B-1336-EDCE-7BB8-546C77679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3068960"/>
            <a:ext cx="1123324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F7B93E-5395-2CBA-6C79-AFE9FAC5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7B52FCF4-348E-CB44-26D7-20DCAAABAA14}"/>
              </a:ext>
            </a:extLst>
          </p:cNvPr>
          <p:cNvSpPr txBox="1">
            <a:spLocks/>
          </p:cNvSpPr>
          <p:nvPr/>
        </p:nvSpPr>
        <p:spPr>
          <a:xfrm>
            <a:off x="1550305" y="1156233"/>
            <a:ext cx="8584160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QUESTION NO. 4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219953E0-A5E9-656E-0EB4-ADD600BAEB25}"/>
              </a:ext>
            </a:extLst>
          </p:cNvPr>
          <p:cNvSpPr txBox="1">
            <a:spLocks/>
          </p:cNvSpPr>
          <p:nvPr/>
        </p:nvSpPr>
        <p:spPr>
          <a:xfrm>
            <a:off x="1557908" y="1832653"/>
            <a:ext cx="986509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DAILY TREND FOR TOTAL ORDER OF PIZZA SALES?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58D46-76DC-F6FE-F2B8-45E4853B8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492896"/>
            <a:ext cx="8811695" cy="172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194F77-0E3D-1263-D7C6-EC341799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9" y="4604337"/>
            <a:ext cx="7128792" cy="2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0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FE1FA-63FB-25EB-17F2-1D7F5875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36D6FEAC-210A-3E83-B970-69AFDCDA50C6}"/>
              </a:ext>
            </a:extLst>
          </p:cNvPr>
          <p:cNvSpPr txBox="1">
            <a:spLocks/>
          </p:cNvSpPr>
          <p:nvPr/>
        </p:nvSpPr>
        <p:spPr>
          <a:xfrm>
            <a:off x="4108741" y="1688283"/>
            <a:ext cx="3971341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QUESTION NO. 5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D7A71BE-47D6-5EFB-7755-64FE70E20BEF}"/>
              </a:ext>
            </a:extLst>
          </p:cNvPr>
          <p:cNvSpPr txBox="1">
            <a:spLocks/>
          </p:cNvSpPr>
          <p:nvPr/>
        </p:nvSpPr>
        <p:spPr>
          <a:xfrm>
            <a:off x="1557908" y="2372857"/>
            <a:ext cx="9073008" cy="653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PERCENTAGE OF SALES BY PIZZA CATEGORY?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55CE0-B86D-1372-5990-46F092223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3154538"/>
            <a:ext cx="11377264" cy="516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B0BC2-051A-E9F4-B145-AFB806B3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3" y="4149080"/>
            <a:ext cx="5904656" cy="17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9F640249-0F48-A116-E18A-E155D402802D}"/>
              </a:ext>
            </a:extLst>
          </p:cNvPr>
          <p:cNvSpPr txBox="1">
            <a:spLocks/>
          </p:cNvSpPr>
          <p:nvPr/>
        </p:nvSpPr>
        <p:spPr>
          <a:xfrm>
            <a:off x="1896400" y="1392256"/>
            <a:ext cx="8584160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6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7763AB3C-C65A-3EA2-CDE3-5CD36F849DC2}"/>
              </a:ext>
            </a:extLst>
          </p:cNvPr>
          <p:cNvSpPr txBox="1">
            <a:spLocks/>
          </p:cNvSpPr>
          <p:nvPr/>
        </p:nvSpPr>
        <p:spPr>
          <a:xfrm>
            <a:off x="1708264" y="2092120"/>
            <a:ext cx="8772296" cy="464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TOTAL PIZZAS SOLD BY PIZZA CATEGORY?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D9617-39FB-AEA2-E561-0C78CC84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76" y="2859764"/>
            <a:ext cx="11449272" cy="464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4E6E1-F24A-096E-648E-99CDBD1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3861048"/>
            <a:ext cx="5976664" cy="20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89A-2612-1890-7EBF-61E383B7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47C8FE23-7088-A663-D57E-3D22329E7579}"/>
              </a:ext>
            </a:extLst>
          </p:cNvPr>
          <p:cNvSpPr txBox="1">
            <a:spLocks/>
          </p:cNvSpPr>
          <p:nvPr/>
        </p:nvSpPr>
        <p:spPr>
          <a:xfrm>
            <a:off x="3502124" y="1261550"/>
            <a:ext cx="5631832" cy="39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NO. 7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EB1E2F15-997D-C018-573A-5C77898C63BE}"/>
              </a:ext>
            </a:extLst>
          </p:cNvPr>
          <p:cNvSpPr txBox="1">
            <a:spLocks/>
          </p:cNvSpPr>
          <p:nvPr/>
        </p:nvSpPr>
        <p:spPr>
          <a:xfrm>
            <a:off x="1754441" y="2016315"/>
            <a:ext cx="912719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WHAT ARE THE TOP 5 PIZZAS BY REVENUE? </a:t>
            </a:r>
            <a:endParaRPr lang="en-IN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A1E0A-B583-5A8F-05ED-F0427B77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87" y="3933056"/>
            <a:ext cx="5628847" cy="2740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02B5E-9934-32FE-8E4D-88854001B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" y="2878517"/>
            <a:ext cx="11205405" cy="4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2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100</TotalTime>
  <Words>191</Words>
  <Application>Microsoft Office PowerPoint</Application>
  <PresentationFormat>Custom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Euphemia</vt:lpstr>
      <vt:lpstr>Times New Roman</vt:lpstr>
      <vt:lpstr>Snowflakes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jaimin shah</dc:creator>
  <cp:lastModifiedBy>jaimin shah</cp:lastModifiedBy>
  <cp:revision>27</cp:revision>
  <dcterms:created xsi:type="dcterms:W3CDTF">2024-02-16T02:47:17Z</dcterms:created>
  <dcterms:modified xsi:type="dcterms:W3CDTF">2024-02-17T03:30:28Z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