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LENOVO\Desktop\KUMARAVELemployee_data%20(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[KUMARAVELemployee_data (3).xlsx]Sheet2!PivotTable1</c:name>
    <c:fmtId val="-1"/>
  </c:pivotSource>
  <c:chart>
    <c:autoTitleDeleted val="1"/>
    <c:plotArea>
      <c:layout/>
      <c:barChart>
        <c:barDir val="col"/>
        <c:grouping val="clustered"/>
        <c:varyColors val="0"/>
        <c:ser>
          <c:idx val="0"/>
          <c:order val="0"/>
          <c:tx>
            <c:strRef>
              <c:f>'[KUMARAVELemployee_data (3).xlsx]Sheet2'!$B$3:$B$4</c:f>
              <c:strCache>
                <c:ptCount val="1"/>
                <c:pt idx="0">
                  <c:v>Female</c:v>
                </c:pt>
              </c:strCache>
            </c:strRef>
          </c:tx>
          <c:spPr>
            <a:solidFill>
              <a:schemeClr val="accent1"/>
            </a:solidFill>
            <a:ln>
              <a:noFill/>
            </a:ln>
            <a:effectLst/>
          </c:spPr>
          <c:invertIfNegative val="0"/>
          <c:dLbls>
            <c:delete val="1"/>
          </c:dLbls>
          <c:cat>
            <c:strRef>
              <c:f>'[KUMARAVELemployee_data (3).xlsx]Sheet2'!$A$5:$A$8</c:f>
              <c:strCache>
                <c:ptCount val="3"/>
                <c:pt idx="0">
                  <c:v>Contract</c:v>
                </c:pt>
                <c:pt idx="1">
                  <c:v>Full-Time</c:v>
                </c:pt>
                <c:pt idx="2">
                  <c:v>Part-Time</c:v>
                </c:pt>
              </c:strCache>
            </c:strRef>
          </c:cat>
          <c:val>
            <c:numRef>
              <c:f>'[KUMARAVELemployee_data (3).xlsx]Sheet2'!$B$5:$B$8</c:f>
              <c:numCache>
                <c:formatCode>General</c:formatCode>
                <c:ptCount val="3"/>
                <c:pt idx="0">
                  <c:v>1744</c:v>
                </c:pt>
                <c:pt idx="1">
                  <c:v>1717</c:v>
                </c:pt>
                <c:pt idx="2">
                  <c:v>1560</c:v>
                </c:pt>
              </c:numCache>
            </c:numRef>
          </c:val>
        </c:ser>
        <c:ser>
          <c:idx val="1"/>
          <c:order val="1"/>
          <c:tx>
            <c:strRef>
              <c:f>'[KUMARAVELemployee_data (3).xlsx]Sheet2'!$C$3:$C$4</c:f>
              <c:strCache>
                <c:ptCount val="1"/>
                <c:pt idx="0">
                  <c:v>Male</c:v>
                </c:pt>
              </c:strCache>
            </c:strRef>
          </c:tx>
          <c:spPr>
            <a:solidFill>
              <a:schemeClr val="accent2"/>
            </a:solidFill>
            <a:ln>
              <a:noFill/>
            </a:ln>
            <a:effectLst/>
          </c:spPr>
          <c:invertIfNegative val="0"/>
          <c:dLbls>
            <c:delete val="1"/>
          </c:dLbls>
          <c:cat>
            <c:strRef>
              <c:f>'[KUMARAVELemployee_data (3).xlsx]Sheet2'!$A$5:$A$8</c:f>
              <c:strCache>
                <c:ptCount val="3"/>
                <c:pt idx="0">
                  <c:v>Contract</c:v>
                </c:pt>
                <c:pt idx="1">
                  <c:v>Full-Time</c:v>
                </c:pt>
                <c:pt idx="2">
                  <c:v>Part-Time</c:v>
                </c:pt>
              </c:strCache>
            </c:strRef>
          </c:cat>
          <c:val>
            <c:numRef>
              <c:f>'[KUMARAVELemployee_data (3).xlsx]Sheet2'!$C$5:$C$8</c:f>
              <c:numCache>
                <c:formatCode>General</c:formatCode>
                <c:ptCount val="3"/>
                <c:pt idx="0">
                  <c:v>1273</c:v>
                </c:pt>
                <c:pt idx="1">
                  <c:v>1341</c:v>
                </c:pt>
                <c:pt idx="2">
                  <c:v>1272</c:v>
                </c:pt>
              </c:numCache>
            </c:numRef>
          </c:val>
        </c:ser>
        <c:dLbls>
          <c:showLegendKey val="0"/>
          <c:showVal val="0"/>
          <c:showCatName val="0"/>
          <c:showSerName val="0"/>
          <c:showPercent val="0"/>
          <c:showBubbleSize val="0"/>
        </c:dLbls>
        <c:gapWidth val="246"/>
        <c:overlap val="-28"/>
        <c:axId val="174120450"/>
        <c:axId val="716313423"/>
      </c:barChart>
      <c:catAx>
        <c:axId val="17412045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16313423"/>
        <c:crosses val="autoZero"/>
        <c:auto val="1"/>
        <c:lblAlgn val="ctr"/>
        <c:lblOffset val="100"/>
        <c:noMultiLvlLbl val="0"/>
      </c:catAx>
      <c:valAx>
        <c:axId val="716313423"/>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74120450"/>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jpe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2306955"/>
          </a:xfrm>
          <a:prstGeom prst="rect">
            <a:avLst/>
          </a:prstGeom>
          <a:noFill/>
        </p:spPr>
        <p:txBody>
          <a:bodyPr wrap="square" rtlCol="0">
            <a:spAutoFit/>
          </a:bodyPr>
          <a:lstStyle/>
          <a:p>
            <a:r>
              <a:rPr lang="en-US" sz="2400"/>
              <a:t>STUDENT NAME:</a:t>
            </a:r>
            <a:r>
              <a:rPr lang="en-IN" altLang="en-US" sz="2400"/>
              <a:t>S.JAYMUNISH</a:t>
            </a:r>
            <a:endParaRPr lang="en-US" sz="2400" dirty="0"/>
          </a:p>
          <a:p>
            <a:r>
              <a:rPr lang="en-US" sz="2400" dirty="0"/>
              <a:t>REGISTER NO:</a:t>
            </a:r>
            <a:r>
              <a:rPr lang="en-IN" altLang="en-US" sz="2400" dirty="0"/>
              <a:t> 122204362</a:t>
            </a:r>
            <a:endParaRPr lang="en-US" sz="2400" dirty="0"/>
          </a:p>
          <a:p>
            <a:r>
              <a:rPr lang="en-US" sz="2400" dirty="0"/>
              <a:t>DEPARTMENT:</a:t>
            </a:r>
            <a:r>
              <a:rPr lang="en-IN" altLang="en-US" sz="2400" dirty="0"/>
              <a:t> B.COM(CS)</a:t>
            </a:r>
            <a:endParaRPr lang="en-IN" altLang="en-US" sz="2400" dirty="0"/>
          </a:p>
          <a:p>
            <a:r>
              <a:rPr lang="en-US" sz="2400" dirty="0"/>
              <a:t>COLLEGE</a:t>
            </a:r>
            <a:r>
              <a:rPr lang="en-IN" altLang="en-US" sz="2400" dirty="0"/>
              <a:t>: GOVERMENT ARTS AND SCIENCE COLLEGE PERUMBAKKAM.</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609600" y="1371600"/>
            <a:ext cx="4064000" cy="368300"/>
          </a:xfrm>
          <a:prstGeom prst="rect">
            <a:avLst/>
          </a:prstGeom>
          <a:noFill/>
        </p:spPr>
        <p:txBody>
          <a:bodyPr wrap="square" rtlCol="0">
            <a:spAutoFit/>
          </a:bodyPr>
          <a:p>
            <a:r>
              <a:rPr lang="en-IN" altLang="en-US" b="1" u="sng"/>
              <a:t>MEANING</a:t>
            </a:r>
            <a:r>
              <a:rPr lang="en-IN" altLang="en-US" b="1"/>
              <a:t>:</a:t>
            </a:r>
            <a:endParaRPr lang="en-IN" altLang="en-US" b="1"/>
          </a:p>
        </p:txBody>
      </p:sp>
      <p:sp>
        <p:nvSpPr>
          <p:cNvPr id="3" name="Text Box 2"/>
          <p:cNvSpPr txBox="1"/>
          <p:nvPr/>
        </p:nvSpPr>
        <p:spPr>
          <a:xfrm>
            <a:off x="1666875" y="1663700"/>
            <a:ext cx="4064000" cy="645160"/>
          </a:xfrm>
          <a:prstGeom prst="rect">
            <a:avLst/>
          </a:prstGeom>
          <a:noFill/>
        </p:spPr>
        <p:txBody>
          <a:bodyPr wrap="square" rtlCol="0">
            <a:spAutoFit/>
          </a:bodyPr>
          <a:p>
            <a:r>
              <a:rPr lang="en-US"/>
              <a:t>the act of representing something (usually on a smaller scale) </a:t>
            </a:r>
            <a:endParaRPr lang="en-US"/>
          </a:p>
        </p:txBody>
      </p:sp>
      <p:sp>
        <p:nvSpPr>
          <p:cNvPr id="4" name="Text Box 3"/>
          <p:cNvSpPr txBox="1"/>
          <p:nvPr/>
        </p:nvSpPr>
        <p:spPr>
          <a:xfrm>
            <a:off x="533400" y="2514600"/>
            <a:ext cx="4064000" cy="368300"/>
          </a:xfrm>
          <a:prstGeom prst="rect">
            <a:avLst/>
          </a:prstGeom>
          <a:noFill/>
        </p:spPr>
        <p:txBody>
          <a:bodyPr wrap="square" rtlCol="0">
            <a:spAutoFit/>
          </a:bodyPr>
          <a:p>
            <a:r>
              <a:rPr lang="en-IN" altLang="en-US" b="1" u="sng"/>
              <a:t>CONCEPT OF MODELING:</a:t>
            </a:r>
            <a:endParaRPr lang="en-IN" altLang="en-US" b="1" u="sng"/>
          </a:p>
        </p:txBody>
      </p:sp>
      <p:sp>
        <p:nvSpPr>
          <p:cNvPr id="7" name="Text Box 6"/>
          <p:cNvSpPr txBox="1"/>
          <p:nvPr/>
        </p:nvSpPr>
        <p:spPr>
          <a:xfrm>
            <a:off x="1676400" y="2971800"/>
            <a:ext cx="4064000" cy="1476375"/>
          </a:xfrm>
          <a:prstGeom prst="rect">
            <a:avLst/>
          </a:prstGeom>
          <a:noFill/>
        </p:spPr>
        <p:txBody>
          <a:bodyPr wrap="square" rtlCol="0">
            <a:spAutoFit/>
          </a:bodyPr>
          <a:p>
            <a:r>
              <a:rPr lang="en-US"/>
              <a:t>Modeling Concept: Modeling, could be conceived as an abstraction of the real system, helps to analyze complex, real-world problems in order to predict what might happen with some course of action</a:t>
            </a:r>
            <a:endParaRPr lang="en-US"/>
          </a:p>
        </p:txBody>
      </p:sp>
      <p:sp>
        <p:nvSpPr>
          <p:cNvPr id="10" name="Text Box 9"/>
          <p:cNvSpPr txBox="1"/>
          <p:nvPr/>
        </p:nvSpPr>
        <p:spPr>
          <a:xfrm>
            <a:off x="533400" y="4648200"/>
            <a:ext cx="4064000" cy="368300"/>
          </a:xfrm>
          <a:prstGeom prst="rect">
            <a:avLst/>
          </a:prstGeom>
          <a:noFill/>
        </p:spPr>
        <p:txBody>
          <a:bodyPr wrap="square" rtlCol="0">
            <a:spAutoFit/>
          </a:bodyPr>
          <a:p>
            <a:r>
              <a:rPr lang="en-IN" altLang="en-US" b="1" u="sng"/>
              <a:t>MODELLING SKILL:</a:t>
            </a:r>
            <a:endParaRPr lang="en-IN" altLang="en-US" b="1" u="sng"/>
          </a:p>
        </p:txBody>
      </p:sp>
      <p:sp>
        <p:nvSpPr>
          <p:cNvPr id="11" name="Text Box 10"/>
          <p:cNvSpPr txBox="1"/>
          <p:nvPr/>
        </p:nvSpPr>
        <p:spPr>
          <a:xfrm>
            <a:off x="1828800" y="5111115"/>
            <a:ext cx="4064000" cy="1753235"/>
          </a:xfrm>
          <a:prstGeom prst="rect">
            <a:avLst/>
          </a:prstGeom>
          <a:noFill/>
        </p:spPr>
        <p:txBody>
          <a:bodyPr wrap="square" rtlCol="0">
            <a:spAutoFit/>
          </a:bodyPr>
          <a:p>
            <a:r>
              <a:rPr lang="en-US"/>
              <a:t>the ability to work well with others. active listening skills. to be flexible and open to change. physical skills like movement, coordination, dexterity and grace. patience and the ability to remain calm in stressful situations.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12" name="Chart 11"/>
          <p:cNvGraphicFramePr/>
          <p:nvPr/>
        </p:nvGraphicFramePr>
        <p:xfrm>
          <a:off x="3683000" y="2057400"/>
          <a:ext cx="4826000" cy="27432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762000" y="1524000"/>
            <a:ext cx="4064000" cy="368300"/>
          </a:xfrm>
          <a:prstGeom prst="rect">
            <a:avLst/>
          </a:prstGeom>
          <a:noFill/>
        </p:spPr>
        <p:txBody>
          <a:bodyPr wrap="square" rtlCol="0">
            <a:spAutoFit/>
          </a:bodyPr>
          <a:p>
            <a:r>
              <a:rPr lang="en-IN" altLang="en-US" b="1" u="sng"/>
              <a:t>MEANING OF PROJECT CONCLUSION:</a:t>
            </a:r>
            <a:endParaRPr lang="en-IN" altLang="en-US" b="1" u="sng"/>
          </a:p>
        </p:txBody>
      </p:sp>
      <p:sp>
        <p:nvSpPr>
          <p:cNvPr id="4" name="Text Box 3"/>
          <p:cNvSpPr txBox="1"/>
          <p:nvPr/>
        </p:nvSpPr>
        <p:spPr>
          <a:xfrm>
            <a:off x="3581400" y="2057400"/>
            <a:ext cx="4064000" cy="922020"/>
          </a:xfrm>
          <a:prstGeom prst="rect">
            <a:avLst/>
          </a:prstGeom>
          <a:noFill/>
        </p:spPr>
        <p:txBody>
          <a:bodyPr wrap="square" rtlCol="0">
            <a:spAutoFit/>
          </a:bodyPr>
          <a:p>
            <a:r>
              <a:rPr lang="en-US"/>
              <a:t> project's conclusion is a report that summarizes the final phases of a project and describes how it achieved its goals</a:t>
            </a:r>
            <a:endParaRPr lang="en-US"/>
          </a:p>
        </p:txBody>
      </p:sp>
      <p:sp>
        <p:nvSpPr>
          <p:cNvPr id="5" name="Text Box 4"/>
          <p:cNvSpPr txBox="1"/>
          <p:nvPr/>
        </p:nvSpPr>
        <p:spPr>
          <a:xfrm>
            <a:off x="3505200" y="3581400"/>
            <a:ext cx="4064000" cy="3138170"/>
          </a:xfrm>
          <a:prstGeom prst="rect">
            <a:avLst/>
          </a:prstGeom>
          <a:noFill/>
        </p:spPr>
        <p:txBody>
          <a:bodyPr wrap="square" rtlCol="0">
            <a:spAutoFit/>
          </a:bodyPr>
          <a:p>
            <a:r>
              <a:rPr lang="en-IN" altLang="en-US" u="sng"/>
              <a:t>Ties in the thesis statement from the opening paragraph </a:t>
            </a:r>
            <a:endParaRPr lang="en-IN" altLang="en-US" u="sng"/>
          </a:p>
          <a:p>
            <a:r>
              <a:rPr lang="en-IN" altLang="en-US" u="sng"/>
              <a:t> </a:t>
            </a:r>
            <a:endParaRPr lang="en-IN" altLang="en-US" u="sng"/>
          </a:p>
          <a:p>
            <a:r>
              <a:rPr lang="en-IN" altLang="en-US" u="sng"/>
              <a:t>Provides a final impression that gives the reader closure </a:t>
            </a:r>
            <a:endParaRPr lang="en-IN" altLang="en-US" u="sng"/>
          </a:p>
          <a:p>
            <a:r>
              <a:rPr lang="en-IN" altLang="en-US" u="sng"/>
              <a:t> </a:t>
            </a:r>
            <a:endParaRPr lang="en-IN" altLang="en-US" u="sng"/>
          </a:p>
          <a:p>
            <a:r>
              <a:rPr lang="en-IN" altLang="en-US" u="sng"/>
              <a:t>Clearly conveys the writer's main message </a:t>
            </a:r>
            <a:endParaRPr lang="en-IN" altLang="en-US" u="sng"/>
          </a:p>
          <a:p>
            <a:r>
              <a:rPr lang="en-IN" altLang="en-US" u="sng"/>
              <a:t> </a:t>
            </a:r>
            <a:endParaRPr lang="en-IN" altLang="en-US" u="sng"/>
          </a:p>
          <a:p>
            <a:r>
              <a:rPr lang="en-IN" altLang="en-US" u="sng"/>
              <a:t>Can offer a new perspective or insight on an idea </a:t>
            </a:r>
            <a:endParaRPr lang="en-IN" altLang="en-US" u="sng"/>
          </a:p>
        </p:txBody>
      </p:sp>
      <p:sp>
        <p:nvSpPr>
          <p:cNvPr id="6" name="Text Box 5"/>
          <p:cNvSpPr txBox="1"/>
          <p:nvPr/>
        </p:nvSpPr>
        <p:spPr>
          <a:xfrm>
            <a:off x="609600" y="3048000"/>
            <a:ext cx="4064000" cy="645160"/>
          </a:xfrm>
          <a:prstGeom prst="rect">
            <a:avLst/>
          </a:prstGeom>
          <a:noFill/>
        </p:spPr>
        <p:txBody>
          <a:bodyPr wrap="square" rtlCol="0">
            <a:spAutoFit/>
          </a:bodyPr>
          <a:p>
            <a:r>
              <a:rPr lang="en-IN" altLang="en-US" b="1"/>
              <a:t>P</a:t>
            </a:r>
            <a:r>
              <a:rPr lang="en-IN" altLang="en-US" b="1" u="sng"/>
              <a:t>OINTS OF CONCLUSION IN EMPLOYEE ANALYSIS:</a:t>
            </a:r>
            <a:endParaRPr lang="en-IN" altLang="en-US" b="1" u="sng"/>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7" name="Text Box 16"/>
          <p:cNvSpPr txBox="1"/>
          <p:nvPr/>
        </p:nvSpPr>
        <p:spPr>
          <a:xfrm>
            <a:off x="154940" y="1343660"/>
            <a:ext cx="6050915" cy="1060450"/>
          </a:xfrm>
          <a:prstGeom prst="rect">
            <a:avLst/>
          </a:prstGeom>
          <a:noFill/>
        </p:spPr>
        <p:txBody>
          <a:bodyPr wrap="square" rtlCol="0">
            <a:noAutofit/>
          </a:bodyPr>
          <a:p>
            <a:pPr algn="l"/>
            <a:r>
              <a:rPr lang="en-IN" altLang="en-US" b="1"/>
              <a:t>MEANING:</a:t>
            </a:r>
            <a:endParaRPr lang="en-IN" altLang="en-US" b="1"/>
          </a:p>
          <a:p>
            <a:pPr algn="l"/>
            <a:r>
              <a:rPr lang="en-IN" altLang="en-US" b="1"/>
              <a:t>                     </a:t>
            </a:r>
            <a:r>
              <a:rPr lang="en-IN" altLang="en-US"/>
              <a:t>A problem statement is a description of an issue to be addressed. or a condition to be improved upon. It identifies the gap between the current problem and goal. The first condition of solving a problem is understanding the problem, which can be done by way of a problem statement.</a:t>
            </a:r>
            <a:endParaRPr lang="en-IN" altLang="en-US"/>
          </a:p>
          <a:p>
            <a:pPr algn="l"/>
            <a:endParaRPr lang="en-IN" altLang="en-US"/>
          </a:p>
          <a:p>
            <a:pPr algn="l"/>
            <a:r>
              <a:rPr lang="en-IN" altLang="en-US" b="1"/>
              <a:t>EXAMPLE OF PROBLEM STATEMENT:</a:t>
            </a:r>
            <a:endParaRPr lang="en-IN" altLang="en-US" b="1"/>
          </a:p>
          <a:p>
            <a:pPr algn="l"/>
            <a:r>
              <a:rPr lang="en-IN" altLang="en-US"/>
              <a:t>                     Voter turnout in the southwest region of Florida has been significantly decreasing over the past decade, while other areas of the state continue to see increasing numbers of voters at the polls.</a:t>
            </a:r>
            <a:endParaRPr lang="en-IN" altLang="en-US"/>
          </a:p>
          <a:p>
            <a:pPr algn="l"/>
            <a:endParaRPr lang="en-IN" altLang="en-US"/>
          </a:p>
          <a:p>
            <a:pPr algn="l"/>
            <a:r>
              <a:rPr lang="en-IN" altLang="en-US" b="1"/>
              <a:t>ELEMENTS OF PROBLEM STATEMENT:</a:t>
            </a:r>
            <a:endParaRPr lang="en-IN" altLang="en-US" b="1"/>
          </a:p>
          <a:p>
            <a:pPr marL="3028950" lvl="6" indent="-285750" algn="just">
              <a:lnSpc>
                <a:spcPct val="130000"/>
              </a:lnSpc>
              <a:buFont typeface="Wingdings" panose="05000000000000000000" charset="0"/>
              <a:buChar char="v"/>
            </a:pPr>
            <a:r>
              <a:rPr lang="en-IN" altLang="en-US"/>
              <a:t>GAP</a:t>
            </a:r>
            <a:endParaRPr lang="en-IN" altLang="en-US"/>
          </a:p>
          <a:p>
            <a:pPr marL="3028950" lvl="6" indent="-285750" algn="just">
              <a:lnSpc>
                <a:spcPct val="130000"/>
              </a:lnSpc>
              <a:buFont typeface="Wingdings" panose="05000000000000000000" charset="0"/>
              <a:buChar char="v"/>
            </a:pPr>
            <a:r>
              <a:rPr lang="en-IN" altLang="en-US"/>
              <a:t>ORIENTION</a:t>
            </a:r>
            <a:endParaRPr lang="en-IN" altLang="en-US"/>
          </a:p>
          <a:p>
            <a:pPr marL="3028950" lvl="6" indent="-285750" algn="just">
              <a:lnSpc>
                <a:spcPct val="130000"/>
              </a:lnSpc>
              <a:buFont typeface="Wingdings" panose="05000000000000000000" charset="0"/>
              <a:buChar char="v"/>
            </a:pPr>
            <a:r>
              <a:rPr lang="en-IN" altLang="en-US"/>
              <a:t>IMPACT</a:t>
            </a:r>
            <a:endParaRPr lang="en-IN" altLang="en-US"/>
          </a:p>
          <a:p>
            <a:pPr indent="0" algn="just">
              <a:buFont typeface="Wingdings" panose="05000000000000000000" charset="0"/>
              <a:buNone/>
            </a:pPr>
            <a:endParaRPr lang="en-IN" altLang="en-US"/>
          </a:p>
          <a:p>
            <a:pPr marL="285750" indent="-285750" algn="just">
              <a:buFont typeface="Wingdings" panose="05000000000000000000" charset="0"/>
              <a:buChar char="v"/>
            </a:pPr>
            <a:endParaRPr lang="en-IN" altLang="en-US" b="1"/>
          </a:p>
          <a:p>
            <a:pPr indent="0" algn="just">
              <a:buFont typeface="Wingdings" panose="05000000000000000000" charset="0"/>
              <a:buNone/>
            </a:pPr>
            <a:r>
              <a:rPr lang="en-IN" altLang="en-US" b="1"/>
              <a:t>                                                                      </a:t>
            </a:r>
            <a:endParaRPr lang="en-IN" altLang="en-US"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14400" y="2133600"/>
            <a:ext cx="7924800" cy="2030095"/>
          </a:xfrm>
          <a:prstGeom prst="rect">
            <a:avLst/>
          </a:prstGeom>
          <a:noFill/>
        </p:spPr>
        <p:txBody>
          <a:bodyPr wrap="square" rtlCol="0">
            <a:spAutoFit/>
          </a:bodyPr>
          <a:lstStyle/>
          <a:p>
            <a:pPr marL="285750" indent="-285750" algn="just">
              <a:buFont typeface="Arial" panose="020B0604020202020204" pitchFamily="34" charset="0"/>
              <a:buChar char="•"/>
            </a:pPr>
            <a:r>
              <a:rPr lang="en-IN" altLang="en-US" i="0" dirty="0">
                <a:solidFill>
                  <a:srgbClr val="0D0D0D"/>
                </a:solidFill>
                <a:effectLst/>
                <a:cs typeface="+mn-lt"/>
              </a:rPr>
              <a:t> The project overview is a single dashboard page where all important information of a selected project can be displayed. The idea is to provide a central repository of information for the whole project team.</a:t>
            </a:r>
            <a:endParaRPr lang="en-IN" altLang="en-US" i="0" dirty="0">
              <a:solidFill>
                <a:srgbClr val="0D0D0D"/>
              </a:solidFill>
              <a:effectLst/>
              <a:cs typeface="+mn-lt"/>
            </a:endParaRPr>
          </a:p>
          <a:p>
            <a:pPr marL="285750" indent="-285750" algn="just">
              <a:buFont typeface="Arial" panose="020B0604020202020204" pitchFamily="34" charset="0"/>
              <a:buChar char="•"/>
            </a:pPr>
            <a:endParaRPr lang="en-IN" altLang="en-US" i="0" dirty="0">
              <a:solidFill>
                <a:srgbClr val="0D0D0D"/>
              </a:solidFill>
              <a:effectLst/>
              <a:cs typeface="+mn-lt"/>
            </a:endParaRPr>
          </a:p>
          <a:p>
            <a:pPr marL="285750" indent="-285750" algn="just">
              <a:buFont typeface="Arial" panose="020B0604020202020204" pitchFamily="34" charset="0"/>
              <a:buChar char="•"/>
            </a:pPr>
            <a:r>
              <a:rPr lang="en-IN" altLang="en-US" i="0" dirty="0">
                <a:solidFill>
                  <a:srgbClr val="0D0D0D"/>
                </a:solidFill>
                <a:effectLst/>
                <a:cs typeface="+mn-lt"/>
              </a:rPr>
              <a:t>Project information is added to the dashboard as either project attributes or widgets.</a:t>
            </a:r>
            <a:endParaRPr lang="en-IN" altLang="en-US" i="0" dirty="0">
              <a:solidFill>
                <a:srgbClr val="0D0D0D"/>
              </a:solidFill>
              <a:effectLst/>
              <a:cs typeface="+mn-lt"/>
            </a:endParaRPr>
          </a:p>
          <a:p>
            <a:pPr marL="285750" indent="-285750" algn="just">
              <a:buFont typeface="Arial" panose="020B0604020202020204" pitchFamily="34" charset="0"/>
              <a:buChar char="•"/>
            </a:pPr>
            <a:endParaRPr lang="en-IN" altLang="en-US" i="0" dirty="0">
              <a:solidFill>
                <a:srgbClr val="0D0D0D"/>
              </a:solidFill>
              <a:effectLst/>
              <a:cs typeface="+mn-lt"/>
            </a:endParaRPr>
          </a:p>
        </p:txBody>
      </p:sp>
      <p:sp>
        <p:nvSpPr>
          <p:cNvPr id="12" name="Text Box 11"/>
          <p:cNvSpPr txBox="1"/>
          <p:nvPr/>
        </p:nvSpPr>
        <p:spPr>
          <a:xfrm>
            <a:off x="914400" y="4114800"/>
            <a:ext cx="4064000" cy="2091690"/>
          </a:xfrm>
          <a:prstGeom prst="rect">
            <a:avLst/>
          </a:prstGeom>
          <a:noFill/>
        </p:spPr>
        <p:txBody>
          <a:bodyPr wrap="square" rtlCol="0">
            <a:spAutoFit/>
          </a:bodyPr>
          <a:p>
            <a:r>
              <a:rPr lang="en-IN" altLang="en-US" sz="2000" b="1"/>
              <a:t>STEPS OF PROJECT OVERVIEW:</a:t>
            </a:r>
            <a:endParaRPr lang="en-IN" altLang="en-US" sz="2000" b="1"/>
          </a:p>
          <a:p>
            <a:endParaRPr lang="en-IN" altLang="en-US" sz="2000" b="1"/>
          </a:p>
          <a:p>
            <a:pPr marL="285750" indent="-285750">
              <a:buFont typeface="Wingdings" panose="05000000000000000000" charset="0"/>
              <a:buChar char="v"/>
            </a:pPr>
            <a:r>
              <a:rPr lang="en-IN" altLang="en-US">
                <a:cs typeface="+mn-lt"/>
              </a:rPr>
              <a:t>Research your industry </a:t>
            </a:r>
            <a:endParaRPr lang="en-IN" altLang="en-US">
              <a:cs typeface="+mn-lt"/>
            </a:endParaRPr>
          </a:p>
          <a:p>
            <a:pPr marL="285750" indent="-285750">
              <a:buFont typeface="Wingdings" panose="05000000000000000000" charset="0"/>
              <a:buChar char="v"/>
            </a:pPr>
            <a:r>
              <a:rPr lang="en-IN" altLang="en-US">
                <a:cs typeface="+mn-lt"/>
              </a:rPr>
              <a:t>Determine the scope of your project </a:t>
            </a:r>
            <a:endParaRPr lang="en-IN" altLang="en-US">
              <a:cs typeface="+mn-lt"/>
            </a:endParaRPr>
          </a:p>
          <a:p>
            <a:pPr marL="285750" indent="-285750">
              <a:buFont typeface="Wingdings" panose="05000000000000000000" charset="0"/>
              <a:buChar char="v"/>
            </a:pPr>
            <a:r>
              <a:rPr lang="en-IN" altLang="en-US">
                <a:cs typeface="+mn-lt"/>
              </a:rPr>
              <a:t>Communicate with your clints </a:t>
            </a:r>
            <a:endParaRPr lang="en-IN" altLang="en-US">
              <a:cs typeface="+mn-lt"/>
            </a:endParaRPr>
          </a:p>
          <a:p>
            <a:pPr marL="285750" indent="-285750">
              <a:buFont typeface="Wingdings" panose="05000000000000000000" charset="0"/>
              <a:buChar char="v"/>
            </a:pPr>
            <a:r>
              <a:rPr lang="en-IN" altLang="en-US">
                <a:cs typeface="+mn-lt"/>
              </a:rPr>
              <a:t>Find your format </a:t>
            </a:r>
            <a:endParaRPr lang="en-IN" altLang="en-US">
              <a:cs typeface="+mn-lt"/>
            </a:endParaRPr>
          </a:p>
          <a:p>
            <a:pPr marL="285750" indent="-285750">
              <a:buFont typeface="Wingdings" panose="05000000000000000000" charset="0"/>
              <a:buChar char="v"/>
            </a:pPr>
            <a:r>
              <a:rPr lang="en-IN" altLang="en-US">
                <a:cs typeface="+mn-lt"/>
              </a:rPr>
              <a:t>Share with your team </a:t>
            </a:r>
            <a:endParaRPr lang="en-IN" altLang="en-US">
              <a:cs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52400" y="1676400"/>
            <a:ext cx="4064000" cy="2676525"/>
          </a:xfrm>
          <a:prstGeom prst="rect">
            <a:avLst/>
          </a:prstGeom>
          <a:noFill/>
        </p:spPr>
        <p:txBody>
          <a:bodyPr wrap="square" rtlCol="0">
            <a:spAutoFit/>
          </a:bodyPr>
          <a:p>
            <a:r>
              <a:rPr lang="en-IN" altLang="en-US" sz="2400" b="1"/>
              <a:t>MEANING:</a:t>
            </a:r>
            <a:endParaRPr lang="en-IN" altLang="en-US" sz="2400" b="1"/>
          </a:p>
          <a:p>
            <a:endParaRPr lang="en-IN" altLang="en-US" b="1"/>
          </a:p>
          <a:p>
            <a:pPr algn="ctr"/>
            <a:r>
              <a:rPr lang="en-IN" altLang="en-US" b="1"/>
              <a:t>An end user is a person or other entity that consumes or makes use of the goods or services produced by businesses. In this way, an end user may differ from a customer—since the entity or person that buys a product or service may not be the one who actually uses it.</a:t>
            </a:r>
            <a:endParaRPr lang="en-IN" altLang="en-US"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2946400" y="1651000"/>
            <a:ext cx="4064000" cy="368300"/>
          </a:xfrm>
          <a:prstGeom prst="rect">
            <a:avLst/>
          </a:prstGeom>
          <a:noFill/>
        </p:spPr>
        <p:txBody>
          <a:bodyPr wrap="square" rtlCol="0">
            <a:spAutoFit/>
          </a:bodyPr>
          <a:p>
            <a:r>
              <a:rPr lang="en-IN" altLang="en-US" b="1" u="sng"/>
              <a:t>meaning:</a:t>
            </a:r>
            <a:endParaRPr lang="en-IN" altLang="en-US" b="1" u="sng"/>
          </a:p>
        </p:txBody>
      </p:sp>
      <p:sp>
        <p:nvSpPr>
          <p:cNvPr id="10" name="Text Box 9"/>
          <p:cNvSpPr txBox="1"/>
          <p:nvPr/>
        </p:nvSpPr>
        <p:spPr>
          <a:xfrm>
            <a:off x="3810000" y="1981200"/>
            <a:ext cx="4064000" cy="2030095"/>
          </a:xfrm>
          <a:prstGeom prst="rect">
            <a:avLst/>
          </a:prstGeom>
          <a:noFill/>
        </p:spPr>
        <p:txBody>
          <a:bodyPr wrap="square" rtlCol="0">
            <a:spAutoFit/>
          </a:bodyPr>
          <a:p>
            <a:r>
              <a:rPr lang="en-US"/>
              <a:t>A value proposition is a statement that explains why a customer should choose a company's product or service over competitors. It's a key part of a company's marketing strategy and can be used to differentiate the brand and position it in the market. </a:t>
            </a:r>
            <a:endParaRPr lang="en-US"/>
          </a:p>
        </p:txBody>
      </p:sp>
      <p:sp>
        <p:nvSpPr>
          <p:cNvPr id="11" name="Text Box 10"/>
          <p:cNvSpPr txBox="1"/>
          <p:nvPr/>
        </p:nvSpPr>
        <p:spPr>
          <a:xfrm>
            <a:off x="2946400" y="4114800"/>
            <a:ext cx="4064000" cy="368300"/>
          </a:xfrm>
          <a:prstGeom prst="rect">
            <a:avLst/>
          </a:prstGeom>
          <a:noFill/>
        </p:spPr>
        <p:txBody>
          <a:bodyPr wrap="square" rtlCol="0">
            <a:spAutoFit/>
          </a:bodyPr>
          <a:p>
            <a:r>
              <a:rPr lang="en-IN" altLang="en-US" b="1" u="sng"/>
              <a:t>types of proposition:</a:t>
            </a:r>
            <a:endParaRPr lang="en-IN" altLang="en-US" b="1" u="sng"/>
          </a:p>
        </p:txBody>
      </p:sp>
      <p:sp>
        <p:nvSpPr>
          <p:cNvPr id="12" name="Text Box 11"/>
          <p:cNvSpPr txBox="1"/>
          <p:nvPr/>
        </p:nvSpPr>
        <p:spPr>
          <a:xfrm>
            <a:off x="3962400" y="4483100"/>
            <a:ext cx="4064000" cy="922020"/>
          </a:xfrm>
          <a:prstGeom prst="rect">
            <a:avLst/>
          </a:prstGeom>
          <a:noFill/>
        </p:spPr>
        <p:txBody>
          <a:bodyPr wrap="square" rtlCol="0">
            <a:spAutoFit/>
          </a:bodyPr>
          <a:p>
            <a:pPr marL="342900" indent="-342900">
              <a:buAutoNum type="arabicPeriod"/>
            </a:pPr>
            <a:r>
              <a:rPr lang="en-US"/>
              <a:t>brand value proposition</a:t>
            </a:r>
            <a:endParaRPr lang="en-US"/>
          </a:p>
          <a:p>
            <a:pPr marL="342900" indent="-342900">
              <a:buAutoNum type="arabicPeriod"/>
            </a:pPr>
            <a:r>
              <a:rPr lang="en-US"/>
              <a:t>product value proposition</a:t>
            </a:r>
            <a:endParaRPr lang="en-US"/>
          </a:p>
          <a:p>
            <a:pPr marL="342900" indent="-342900">
              <a:buAutoNum type="arabicPeriod"/>
            </a:pPr>
            <a:r>
              <a:rPr lang="en-US"/>
              <a:t>category value proposition</a:t>
            </a:r>
            <a:endParaRPr lang="en-US"/>
          </a:p>
        </p:txBody>
      </p:sp>
      <p:sp>
        <p:nvSpPr>
          <p:cNvPr id="13" name="Text Box 12"/>
          <p:cNvSpPr txBox="1"/>
          <p:nvPr/>
        </p:nvSpPr>
        <p:spPr>
          <a:xfrm>
            <a:off x="2632075" y="5362575"/>
            <a:ext cx="4064000" cy="368300"/>
          </a:xfrm>
          <a:prstGeom prst="rect">
            <a:avLst/>
          </a:prstGeom>
          <a:noFill/>
        </p:spPr>
        <p:txBody>
          <a:bodyPr wrap="square" rtlCol="0">
            <a:spAutoFit/>
          </a:bodyPr>
          <a:p>
            <a:r>
              <a:rPr lang="en-IN" altLang="en-US"/>
              <a:t>these are the types of value proposition</a:t>
            </a: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533400" y="1447800"/>
            <a:ext cx="4064000" cy="368300"/>
          </a:xfrm>
          <a:prstGeom prst="rect">
            <a:avLst/>
          </a:prstGeom>
          <a:noFill/>
        </p:spPr>
        <p:txBody>
          <a:bodyPr wrap="square" rtlCol="0">
            <a:spAutoFit/>
          </a:bodyPr>
          <a:p>
            <a:r>
              <a:rPr lang="en-IN" altLang="en-US" b="1" u="sng"/>
              <a:t>MEANING:</a:t>
            </a:r>
            <a:endParaRPr lang="en-IN" altLang="en-US" b="1" u="sng"/>
          </a:p>
        </p:txBody>
      </p:sp>
      <p:sp>
        <p:nvSpPr>
          <p:cNvPr id="4" name="Text Box 3"/>
          <p:cNvSpPr txBox="1"/>
          <p:nvPr/>
        </p:nvSpPr>
        <p:spPr>
          <a:xfrm>
            <a:off x="1600200" y="1752600"/>
            <a:ext cx="4064000" cy="922020"/>
          </a:xfrm>
          <a:prstGeom prst="rect">
            <a:avLst/>
          </a:prstGeom>
          <a:noFill/>
        </p:spPr>
        <p:txBody>
          <a:bodyPr wrap="square" rtlCol="0">
            <a:spAutoFit/>
          </a:bodyPr>
          <a:p>
            <a:r>
              <a:rPr lang="en-US"/>
              <a:t>A data set description is a collection of organized and structured data that can be used for analysis or processing</a:t>
            </a:r>
            <a:endParaRPr lang="en-US"/>
          </a:p>
        </p:txBody>
      </p:sp>
      <p:sp>
        <p:nvSpPr>
          <p:cNvPr id="5" name="Text Box 4"/>
          <p:cNvSpPr txBox="1"/>
          <p:nvPr/>
        </p:nvSpPr>
        <p:spPr>
          <a:xfrm>
            <a:off x="533400" y="2895600"/>
            <a:ext cx="4064000" cy="368300"/>
          </a:xfrm>
          <a:prstGeom prst="rect">
            <a:avLst/>
          </a:prstGeom>
          <a:noFill/>
        </p:spPr>
        <p:txBody>
          <a:bodyPr wrap="square" rtlCol="0">
            <a:spAutoFit/>
          </a:bodyPr>
          <a:p>
            <a:r>
              <a:rPr lang="en-IN" altLang="en-US" b="1" u="sng"/>
              <a:t>TYPES OF DATASET DESCRIPTION:</a:t>
            </a:r>
            <a:endParaRPr lang="en-IN" altLang="en-US" b="1" u="sng"/>
          </a:p>
        </p:txBody>
      </p:sp>
      <p:sp>
        <p:nvSpPr>
          <p:cNvPr id="6" name="Text Box 5"/>
          <p:cNvSpPr txBox="1"/>
          <p:nvPr/>
        </p:nvSpPr>
        <p:spPr>
          <a:xfrm>
            <a:off x="1752600" y="3408045"/>
            <a:ext cx="4064000" cy="1476375"/>
          </a:xfrm>
          <a:prstGeom prst="rect">
            <a:avLst/>
          </a:prstGeom>
          <a:noFill/>
        </p:spPr>
        <p:txBody>
          <a:bodyPr wrap="square" rtlCol="0">
            <a:spAutoFit/>
          </a:bodyPr>
          <a:p>
            <a:pPr marL="285750" indent="-285750">
              <a:buFont typeface="Wingdings" panose="05000000000000000000" charset="0"/>
              <a:buChar char="Ø"/>
            </a:pPr>
            <a:r>
              <a:rPr lang="en-US"/>
              <a:t>Text</a:t>
            </a:r>
            <a:endParaRPr lang="en-US"/>
          </a:p>
          <a:p>
            <a:pPr marL="285750" indent="-285750">
              <a:buFont typeface="Wingdings" panose="05000000000000000000" charset="0"/>
              <a:buChar char="Ø"/>
            </a:pPr>
            <a:r>
              <a:rPr lang="en-US"/>
              <a:t>Numerical values</a:t>
            </a:r>
            <a:endParaRPr lang="en-US"/>
          </a:p>
          <a:p>
            <a:pPr marL="285750" indent="-285750">
              <a:buFont typeface="Wingdings" panose="05000000000000000000" charset="0"/>
              <a:buChar char="Ø"/>
            </a:pPr>
            <a:r>
              <a:rPr lang="en-US"/>
              <a:t>Images</a:t>
            </a:r>
            <a:endParaRPr lang="en-US"/>
          </a:p>
          <a:p>
            <a:pPr marL="285750" indent="-285750">
              <a:buFont typeface="Wingdings" panose="05000000000000000000" charset="0"/>
              <a:buChar char="Ø"/>
            </a:pPr>
            <a:r>
              <a:rPr lang="en-US"/>
              <a:t>Audio recordings</a:t>
            </a:r>
            <a:r>
              <a:rPr lang="en-IN" altLang="en-US"/>
              <a:t> </a:t>
            </a:r>
            <a:endParaRPr lang="en-IN" altLang="en-US"/>
          </a:p>
          <a:p>
            <a:pPr marL="285750" indent="-285750">
              <a:buFont typeface="Wingdings" panose="05000000000000000000" charset="0"/>
              <a:buChar char="Ø"/>
            </a:pPr>
            <a:r>
              <a:rPr lang="en-US"/>
              <a:t>Basic descriptions of objects</a:t>
            </a:r>
            <a:endParaRPr lang="en-US"/>
          </a:p>
        </p:txBody>
      </p:sp>
      <p:sp>
        <p:nvSpPr>
          <p:cNvPr id="7" name="Text Box 6"/>
          <p:cNvSpPr txBox="1"/>
          <p:nvPr/>
        </p:nvSpPr>
        <p:spPr>
          <a:xfrm>
            <a:off x="533400" y="5029200"/>
            <a:ext cx="4064000" cy="368300"/>
          </a:xfrm>
          <a:prstGeom prst="rect">
            <a:avLst/>
          </a:prstGeom>
          <a:noFill/>
        </p:spPr>
        <p:txBody>
          <a:bodyPr wrap="square" rtlCol="0">
            <a:spAutoFit/>
          </a:bodyPr>
          <a:p>
            <a:r>
              <a:rPr lang="en-IN" altLang="en-US" b="1" u="sng"/>
              <a:t>DATA SET:</a:t>
            </a:r>
            <a:endParaRPr lang="en-IN" altLang="en-US" b="1" u="sng"/>
          </a:p>
        </p:txBody>
      </p:sp>
      <p:sp>
        <p:nvSpPr>
          <p:cNvPr id="8" name="Text Box 7"/>
          <p:cNvSpPr txBox="1"/>
          <p:nvPr/>
        </p:nvSpPr>
        <p:spPr>
          <a:xfrm>
            <a:off x="1676400" y="5257800"/>
            <a:ext cx="4064000" cy="1476375"/>
          </a:xfrm>
          <a:prstGeom prst="rect">
            <a:avLst/>
          </a:prstGeom>
          <a:noFill/>
        </p:spPr>
        <p:txBody>
          <a:bodyPr wrap="square" rtlCol="0">
            <a:spAutoFit/>
          </a:bodyPr>
          <a:p>
            <a:r>
              <a:rPr lang="en-US"/>
              <a:t>Data sets can be used for a variety of purposes, including: Research, Data visualization, Statistical analysis, and Training and testing machine learning models.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1828800" y="1600200"/>
            <a:ext cx="4064000" cy="368300"/>
          </a:xfrm>
          <a:prstGeom prst="rect">
            <a:avLst/>
          </a:prstGeom>
          <a:noFill/>
        </p:spPr>
        <p:txBody>
          <a:bodyPr wrap="square" rtlCol="0">
            <a:spAutoFit/>
          </a:bodyPr>
          <a:p>
            <a:r>
              <a:rPr lang="en-IN" altLang="en-US" b="1" u="sng"/>
              <a:t>DEFENITION:</a:t>
            </a:r>
            <a:endParaRPr lang="en-IN" altLang="en-US" b="1" u="sng"/>
          </a:p>
        </p:txBody>
      </p:sp>
      <p:sp>
        <p:nvSpPr>
          <p:cNvPr id="11" name="Text Box 10"/>
          <p:cNvSpPr txBox="1"/>
          <p:nvPr/>
        </p:nvSpPr>
        <p:spPr>
          <a:xfrm>
            <a:off x="3048000" y="2057400"/>
            <a:ext cx="4064000" cy="922020"/>
          </a:xfrm>
          <a:prstGeom prst="rect">
            <a:avLst/>
          </a:prstGeom>
          <a:noFill/>
        </p:spPr>
        <p:txBody>
          <a:bodyPr wrap="square" rtlCol="0">
            <a:spAutoFit/>
          </a:bodyPr>
          <a:p>
            <a:r>
              <a:rPr lang="en-IN" altLang="en-US"/>
              <a:t>T</a:t>
            </a:r>
            <a:r>
              <a:rPr lang="en-US"/>
              <a:t>o excite to enthusiastic admiration or approval. a performance that wowed the critics. wow</a:t>
            </a:r>
            <a:endParaRPr lang="en-US"/>
          </a:p>
        </p:txBody>
      </p:sp>
      <p:sp>
        <p:nvSpPr>
          <p:cNvPr id="12" name="Text Box 11"/>
          <p:cNvSpPr txBox="1"/>
          <p:nvPr/>
        </p:nvSpPr>
        <p:spPr>
          <a:xfrm>
            <a:off x="1953260" y="3048000"/>
            <a:ext cx="4064000" cy="368300"/>
          </a:xfrm>
          <a:prstGeom prst="rect">
            <a:avLst/>
          </a:prstGeom>
          <a:noFill/>
        </p:spPr>
        <p:txBody>
          <a:bodyPr wrap="square" rtlCol="0">
            <a:spAutoFit/>
          </a:bodyPr>
          <a:p>
            <a:r>
              <a:rPr lang="en-IN" altLang="en-US" b="1" u="sng"/>
              <a:t>EXAMPLES OF WOW:</a:t>
            </a:r>
            <a:endParaRPr lang="en-IN" altLang="en-US" b="1" u="sng"/>
          </a:p>
        </p:txBody>
      </p:sp>
      <p:sp>
        <p:nvSpPr>
          <p:cNvPr id="13" name="Text Box 12"/>
          <p:cNvSpPr txBox="1"/>
          <p:nvPr/>
        </p:nvSpPr>
        <p:spPr>
          <a:xfrm>
            <a:off x="4085590" y="3551555"/>
            <a:ext cx="4064000" cy="922020"/>
          </a:xfrm>
          <a:prstGeom prst="rect">
            <a:avLst/>
          </a:prstGeom>
          <a:noFill/>
        </p:spPr>
        <p:txBody>
          <a:bodyPr wrap="square" rtlCol="0">
            <a:spAutoFit/>
          </a:bodyPr>
          <a:p>
            <a:pPr marL="342900" indent="-342900">
              <a:buAutoNum type="arabicPeriod"/>
            </a:pPr>
            <a:r>
              <a:rPr lang="en-IN" altLang="en-US"/>
              <a:t>BE KIND</a:t>
            </a:r>
            <a:endParaRPr lang="en-IN" altLang="en-US"/>
          </a:p>
          <a:p>
            <a:pPr marL="342900" indent="-342900">
              <a:buAutoNum type="arabicPeriod"/>
            </a:pPr>
            <a:r>
              <a:rPr lang="en-IN" altLang="en-US"/>
              <a:t>SEEK IMPROVEMENT</a:t>
            </a:r>
            <a:endParaRPr lang="en-IN" altLang="en-US"/>
          </a:p>
          <a:p>
            <a:pPr marL="342900" indent="-342900">
              <a:buAutoNum type="arabicPeriod"/>
            </a:pPr>
            <a:r>
              <a:rPr lang="en-IN" altLang="en-US"/>
              <a:t>ENCOURAGE PARTICIPATION</a:t>
            </a:r>
            <a:endParaRPr lang="en-IN" altLang="en-US"/>
          </a:p>
        </p:txBody>
      </p:sp>
      <p:sp>
        <p:nvSpPr>
          <p:cNvPr id="14" name="Text Box 13"/>
          <p:cNvSpPr txBox="1"/>
          <p:nvPr/>
        </p:nvSpPr>
        <p:spPr>
          <a:xfrm>
            <a:off x="2362200" y="4608830"/>
            <a:ext cx="4064000" cy="368300"/>
          </a:xfrm>
          <a:prstGeom prst="rect">
            <a:avLst/>
          </a:prstGeom>
          <a:noFill/>
        </p:spPr>
        <p:txBody>
          <a:bodyPr wrap="square" rtlCol="0">
            <a:spAutoFit/>
          </a:bodyPr>
          <a:p>
            <a:r>
              <a:rPr lang="en-IN" altLang="en-US" b="1" u="sng"/>
              <a:t>PRINCIPLES OF WOW:</a:t>
            </a:r>
            <a:endParaRPr lang="en-IN" altLang="en-US" b="1" u="sng"/>
          </a:p>
        </p:txBody>
      </p:sp>
      <p:sp>
        <p:nvSpPr>
          <p:cNvPr id="15" name="Text Box 14"/>
          <p:cNvSpPr txBox="1"/>
          <p:nvPr/>
        </p:nvSpPr>
        <p:spPr>
          <a:xfrm>
            <a:off x="4191000" y="5015865"/>
            <a:ext cx="4064000" cy="1476375"/>
          </a:xfrm>
          <a:prstGeom prst="rect">
            <a:avLst/>
          </a:prstGeom>
          <a:noFill/>
        </p:spPr>
        <p:txBody>
          <a:bodyPr wrap="square" rtlCol="0">
            <a:spAutoFit/>
          </a:bodyPr>
          <a:p>
            <a:pPr marL="285750" indent="-285750">
              <a:buFont typeface="Wingdings" panose="05000000000000000000" charset="0"/>
              <a:buChar char="v"/>
            </a:pPr>
            <a:r>
              <a:rPr lang="en-IN" altLang="en-US"/>
              <a:t>KINDNESS</a:t>
            </a:r>
            <a:endParaRPr lang="en-IN" altLang="en-US"/>
          </a:p>
          <a:p>
            <a:pPr marL="285750" indent="-285750">
              <a:buFont typeface="Wingdings" panose="05000000000000000000" charset="0"/>
              <a:buChar char="v"/>
            </a:pPr>
            <a:r>
              <a:rPr lang="en-IN" altLang="en-US"/>
              <a:t>INNOVATION</a:t>
            </a:r>
            <a:endParaRPr lang="en-IN" altLang="en-US"/>
          </a:p>
          <a:p>
            <a:pPr marL="285750" indent="-285750">
              <a:buFont typeface="Wingdings" panose="05000000000000000000" charset="0"/>
              <a:buChar char="v"/>
            </a:pPr>
            <a:r>
              <a:rPr lang="en-IN" altLang="en-US"/>
              <a:t>COMMUNITY</a:t>
            </a:r>
            <a:endParaRPr lang="en-IN" altLang="en-US"/>
          </a:p>
          <a:p>
            <a:pPr marL="285750" indent="-285750">
              <a:buFont typeface="Wingdings" panose="05000000000000000000" charset="0"/>
              <a:buChar char="v"/>
            </a:pPr>
            <a:r>
              <a:rPr lang="en-IN" altLang="en-US"/>
              <a:t>LEARNING</a:t>
            </a:r>
            <a:endParaRPr lang="en-IN" altLang="en-US"/>
          </a:p>
          <a:p>
            <a:pPr marL="285750" indent="-285750">
              <a:buFont typeface="Wingdings" panose="05000000000000000000" charset="0"/>
              <a:buChar char="v"/>
            </a:pPr>
            <a:r>
              <a:rPr lang="en-IN" altLang="en-US"/>
              <a:t>TEAMWORK</a:t>
            </a:r>
            <a:endParaRPr lang="en-IN"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3927</Words>
  <Application>WPS Presentation</Application>
  <PresentationFormat>Widescreen</PresentationFormat>
  <Paragraphs>171</Paragraphs>
  <Slides>12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Trebuchet MS</vt:lpstr>
      <vt:lpstr>Times New Roman</vt:lpstr>
      <vt:lpstr>Roboto</vt:lpstr>
      <vt:lpstr>Wingdings</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LENOVO</cp:lastModifiedBy>
  <cp:revision>16</cp:revision>
  <dcterms:created xsi:type="dcterms:W3CDTF">2024-03-29T15:07:00Z</dcterms:created>
  <dcterms:modified xsi:type="dcterms:W3CDTF">2024-09-07T10:09:56Z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2024-03-21T22:00:00Z</vt:filetime>
  </property>
  <property fmtid="{D5CDD505-2E9C-101B-9397-08002B2CF9AE}" pid="3" name="LastSaved">
    <vt:filetime>2024-03-29T22:00:00Z</vt:filetime>
  </property>
  <property fmtid="{D5CDD505-2E9C-101B-9397-08002B2CF9AE}" pid="4" name="ICV">
    <vt:lpwstr>2687D23A40D44D5EA5EDCA2A41CE8F06_13</vt:lpwstr>
  </property>
  <property fmtid="{D5CDD505-2E9C-101B-9397-08002B2CF9AE}" pid="5" name="KSOProductBuildVer">
    <vt:lpwstr>1033-12.2.0.17562</vt:lpwstr>
  </property>
</Properties>
</file>