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154" r:id="rId2"/>
    <p:sldId id="2142" r:id="rId3"/>
    <p:sldId id="2124" r:id="rId4"/>
    <p:sldId id="2143" r:id="rId5"/>
    <p:sldId id="2131" r:id="rId6"/>
    <p:sldId id="2144" r:id="rId7"/>
    <p:sldId id="2145" r:id="rId8"/>
    <p:sldId id="2132" r:id="rId9"/>
    <p:sldId id="2146" r:id="rId10"/>
    <p:sldId id="2147" r:id="rId11"/>
    <p:sldId id="2140" r:id="rId12"/>
    <p:sldId id="2148" r:id="rId13"/>
    <p:sldId id="2149" r:id="rId14"/>
    <p:sldId id="2150" r:id="rId15"/>
    <p:sldId id="2152" r:id="rId16"/>
    <p:sldId id="2153" r:id="rId17"/>
    <p:sldId id="2151" r:id="rId18"/>
    <p:sldId id="215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28" userDrawn="1">
          <p15:clr>
            <a:srgbClr val="A4A3A4"/>
          </p15:clr>
        </p15:guide>
        <p15:guide id="4" pos="7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29C9C1"/>
    <a:srgbClr val="1FD3D2"/>
    <a:srgbClr val="EBBC5F"/>
    <a:srgbClr val="6095EA"/>
    <a:srgbClr val="5ED1EC"/>
    <a:srgbClr val="E7E763"/>
    <a:srgbClr val="D26020"/>
    <a:srgbClr val="5EEBE8"/>
    <a:srgbClr val="4848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6" autoAdjust="0"/>
    <p:restoredTop sz="96005" autoAdjust="0"/>
  </p:normalViewPr>
  <p:slideViewPr>
    <p:cSldViewPr snapToGrid="0" showGuides="1">
      <p:cViewPr>
        <p:scale>
          <a:sx n="50" d="100"/>
          <a:sy n="50" d="100"/>
        </p:scale>
        <p:origin x="1428" y="438"/>
      </p:cViewPr>
      <p:guideLst>
        <p:guide orient="horz" pos="2160"/>
        <p:guide pos="3840"/>
        <p:guide pos="528"/>
        <p:guide pos="715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cked"/>
        <c:varyColors val="0"/>
        <c:ser>
          <c:idx val="0"/>
          <c:order val="0"/>
          <c:tx>
            <c:strRef>
              <c:f>Sheet1!$B$1</c:f>
              <c:strCache>
                <c:ptCount val="1"/>
                <c:pt idx="0">
                  <c:v>Series 1</c:v>
                </c:pt>
              </c:strCache>
            </c:strRef>
          </c:tx>
          <c:spPr>
            <a:ln w="22225" cap="rnd">
              <a:solidFill>
                <a:schemeClr val="accent1">
                  <a:shade val="65000"/>
                </a:schemeClr>
              </a:solidFill>
            </a:ln>
            <a:effectLst>
              <a:glow rad="139700">
                <a:schemeClr val="accent1">
                  <a:shade val="65000"/>
                  <a:satMod val="175000"/>
                  <a:alpha val="14000"/>
                </a:schemeClr>
              </a:glow>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1.3</c:v>
                </c:pt>
                <c:pt idx="1">
                  <c:v>2.9</c:v>
                </c:pt>
                <c:pt idx="2">
                  <c:v>3.5</c:v>
                </c:pt>
                <c:pt idx="3">
                  <c:v>4.9000000000000004</c:v>
                </c:pt>
              </c:numCache>
            </c:numRef>
          </c:val>
          <c:smooth val="0"/>
          <c:extLst>
            <c:ext xmlns:c16="http://schemas.microsoft.com/office/drawing/2014/chart" uri="{C3380CC4-5D6E-409C-BE32-E72D297353CC}">
              <c16:uniqueId val="{00000000-C13B-4479-BEF4-1E45D99F5DAD}"/>
            </c:ext>
          </c:extLst>
        </c:ser>
        <c:ser>
          <c:idx val="1"/>
          <c:order val="1"/>
          <c:tx>
            <c:strRef>
              <c:f>Sheet1!$C$1</c:f>
              <c:strCache>
                <c:ptCount val="1"/>
                <c:pt idx="0">
                  <c:v>Column1</c:v>
                </c:pt>
              </c:strCache>
            </c:strRef>
          </c:tx>
          <c:spPr>
            <a:ln w="22225" cap="rnd">
              <a:solidFill>
                <a:schemeClr val="accent1"/>
              </a:solidFill>
            </a:ln>
            <a:effectLst>
              <a:glow rad="139700">
                <a:schemeClr val="accent1">
                  <a:satMod val="175000"/>
                  <a:alpha val="14000"/>
                </a:schemeClr>
              </a:glow>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numCache>
            </c:numRef>
          </c:val>
          <c:smooth val="0"/>
          <c:extLst>
            <c:ext xmlns:c16="http://schemas.microsoft.com/office/drawing/2014/chart" uri="{C3380CC4-5D6E-409C-BE32-E72D297353CC}">
              <c16:uniqueId val="{00000001-C13B-4479-BEF4-1E45D99F5DAD}"/>
            </c:ext>
          </c:extLst>
        </c:ser>
        <c:ser>
          <c:idx val="2"/>
          <c:order val="2"/>
          <c:tx>
            <c:strRef>
              <c:f>Sheet1!$D$1</c:f>
              <c:strCache>
                <c:ptCount val="1"/>
                <c:pt idx="0">
                  <c:v>Column2</c:v>
                </c:pt>
              </c:strCache>
            </c:strRef>
          </c:tx>
          <c:spPr>
            <a:ln w="22225" cap="rnd">
              <a:solidFill>
                <a:schemeClr val="accent1">
                  <a:tint val="65000"/>
                </a:schemeClr>
              </a:solidFill>
            </a:ln>
            <a:effectLst>
              <a:glow rad="139700">
                <a:schemeClr val="accent1">
                  <a:tint val="65000"/>
                  <a:satMod val="175000"/>
                  <a:alpha val="14000"/>
                </a:schemeClr>
              </a:glow>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numCache>
            </c:numRef>
          </c:val>
          <c:smooth val="0"/>
          <c:extLst>
            <c:ext xmlns:c16="http://schemas.microsoft.com/office/drawing/2014/chart" uri="{C3380CC4-5D6E-409C-BE32-E72D297353CC}">
              <c16:uniqueId val="{00000002-C13B-4479-BEF4-1E45D99F5DAD}"/>
            </c:ext>
          </c:extLst>
        </c:ser>
        <c:dLbls>
          <c:showLegendKey val="0"/>
          <c:showVal val="0"/>
          <c:showCatName val="0"/>
          <c:showSerName val="0"/>
          <c:showPercent val="0"/>
          <c:showBubbleSize val="0"/>
        </c:dLbls>
        <c:smooth val="0"/>
        <c:axId val="824317200"/>
        <c:axId val="824325360"/>
      </c:lineChart>
      <c:catAx>
        <c:axId val="824317200"/>
        <c:scaling>
          <c:orientation val="minMax"/>
        </c:scaling>
        <c:delete val="1"/>
        <c:axPos val="b"/>
        <c:numFmt formatCode="General" sourceLinked="1"/>
        <c:majorTickMark val="out"/>
        <c:minorTickMark val="none"/>
        <c:tickLblPos val="nextTo"/>
        <c:crossAx val="824325360"/>
        <c:crosses val="autoZero"/>
        <c:auto val="1"/>
        <c:lblAlgn val="ctr"/>
        <c:lblOffset val="100"/>
        <c:noMultiLvlLbl val="0"/>
      </c:catAx>
      <c:valAx>
        <c:axId val="824325360"/>
        <c:scaling>
          <c:orientation val="minMax"/>
        </c:scaling>
        <c:delete val="1"/>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out"/>
        <c:minorTickMark val="none"/>
        <c:tickLblPos val="nextTo"/>
        <c:crossAx val="824317200"/>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rgbClr val="404040"/>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C7D2D-6CB4-44D2-B016-EF93E75575A7}" type="datetimeFigureOut">
              <a:rPr lang="en-US" smtClean="0"/>
              <a:t>3/30/2024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4E7CB-87E4-4199-8150-09E7DA4D2D52}" type="slidenum">
              <a:rPr lang="en-US" smtClean="0"/>
              <a:t>‹#›</a:t>
            </a:fld>
            <a:endParaRPr lang="en-US"/>
          </a:p>
        </p:txBody>
      </p:sp>
    </p:spTree>
    <p:extLst>
      <p:ext uri="{BB962C8B-B14F-4D97-AF65-F5344CB8AC3E}">
        <p14:creationId xmlns:p14="http://schemas.microsoft.com/office/powerpoint/2010/main" val="29198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poweredtemplate.com/membership/" TargetMode="External"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2.png" /><Relationship Id="rId4" Type="http://schemas.openxmlformats.org/officeDocument/2006/relationships/hyperlink" Target="https://poweredtemplate.com/" TargetMode="Externa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Master" Target="../slideMasters/slideMaster1.xml" /><Relationship Id="rId5" Type="http://schemas.openxmlformats.org/officeDocument/2006/relationships/hyperlink" Target="https://support.poweredtemplates.com/" TargetMode="External" /><Relationship Id="rId4" Type="http://schemas.openxmlformats.org/officeDocument/2006/relationships/image" Target="../media/image5.png"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3.png" /><Relationship Id="rId1" Type="http://schemas.openxmlformats.org/officeDocument/2006/relationships/slideMaster" Target="../slideMasters/slideMaster1.xml" /><Relationship Id="rId5" Type="http://schemas.openxmlformats.org/officeDocument/2006/relationships/hyperlink" Target="https://support.poweredtemplates.com/" TargetMode="External" /><Relationship Id="rId4" Type="http://schemas.openxmlformats.org/officeDocument/2006/relationships/image" Target="../media/image7.png" /></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poweredtemplate.com/membership/" TargetMode="External" /><Relationship Id="rId2" Type="http://schemas.openxmlformats.org/officeDocument/2006/relationships/hyperlink" Target="https://poweredtemplate.com/" TargetMode="External"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FCF0-520B-4A52-B473-BE16456FB292}"/>
              </a:ext>
            </a:extLst>
          </p:cNvPr>
          <p:cNvSpPr>
            <a:spLocks noGrp="1"/>
          </p:cNvSpPr>
          <p:nvPr>
            <p:ph type="ctrTitle"/>
          </p:nvPr>
        </p:nvSpPr>
        <p:spPr>
          <a:xfrm>
            <a:off x="1524000" y="1122363"/>
            <a:ext cx="9144000" cy="2387600"/>
          </a:xfrm>
          <a:prstGeom prst="rect">
            <a:avLst/>
          </a:prstGeom>
        </p:spPr>
        <p:txBody>
          <a:bodyPr anchor="b"/>
          <a:lstStyle>
            <a:lvl1pPr algn="ctr">
              <a:defRPr sz="6000">
                <a:solidFill>
                  <a:schemeClr val="bg1">
                    <a:lumMod val="50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2AC8A513-36AD-4E70-A187-E592EBC4D1F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219486-0569-4030-85B3-2DA7CACD022E}"/>
              </a:ext>
            </a:extLst>
          </p:cNvPr>
          <p:cNvSpPr>
            <a:spLocks noGrp="1"/>
          </p:cNvSpPr>
          <p:nvPr>
            <p:ph type="dt" sz="half" idx="10"/>
          </p:nvPr>
        </p:nvSpPr>
        <p:spPr/>
        <p:txBody>
          <a:bodyPr/>
          <a:lstStyle/>
          <a:p>
            <a:fld id="{A08A89E4-D00E-4618-BE4D-03035A2F693C}" type="datetime1">
              <a:rPr lang="en-US" smtClean="0"/>
              <a:t>3/30/2024</a:t>
            </a:fld>
            <a:endParaRPr lang="en-US"/>
          </a:p>
        </p:txBody>
      </p:sp>
      <p:sp>
        <p:nvSpPr>
          <p:cNvPr id="5" name="Footer Placeholder 4">
            <a:extLst>
              <a:ext uri="{FF2B5EF4-FFF2-40B4-BE49-F238E27FC236}">
                <a16:creationId xmlns:a16="http://schemas.microsoft.com/office/drawing/2014/main" id="{98134E95-3093-48D7-9A44-16A8A10E5FA6}"/>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0ACBBDAD-9190-4926-B3E0-29B3C571CD83}"/>
              </a:ext>
            </a:extLst>
          </p:cNvPr>
          <p:cNvSpPr>
            <a:spLocks noGrp="1"/>
          </p:cNvSpPr>
          <p:nvPr>
            <p:ph type="sldNum" sz="quarter" idx="12"/>
          </p:nvPr>
        </p:nvSpPr>
        <p:spPr/>
        <p:txBody>
          <a:bodyPr/>
          <a:lstStyle/>
          <a:p>
            <a:fld id="{5F294920-2F4F-4D88-AD0A-053AE5A679D0}" type="slidenum">
              <a:rPr lang="en-US" smtClean="0"/>
              <a:t>‹#›</a:t>
            </a:fld>
            <a:endParaRPr lang="en-US"/>
          </a:p>
        </p:txBody>
      </p:sp>
    </p:spTree>
    <p:extLst>
      <p:ext uri="{BB962C8B-B14F-4D97-AF65-F5344CB8AC3E}">
        <p14:creationId xmlns:p14="http://schemas.microsoft.com/office/powerpoint/2010/main" val="38698053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2" y="136526"/>
            <a:ext cx="10515600" cy="768096"/>
          </a:xfrm>
          <a:prstGeom prst="rect">
            <a:avLst/>
          </a:prstGeom>
        </p:spPr>
        <p:txBody>
          <a:bodyPr/>
          <a:lstStyle>
            <a:lvl1pPr algn="ctr">
              <a:defRPr>
                <a:solidFill>
                  <a:schemeClr val="bg1">
                    <a:lumMod val="50000"/>
                  </a:schemeClr>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p>
            <a:fld id="{A04D5C2E-AF49-4B3E-833F-5946220A398E}" type="datetime1">
              <a:rPr lang="en-US" smtClean="0"/>
              <a:t>3/30/2024</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p>
            <a:fld id="{5F294920-2F4F-4D88-AD0A-053AE5A679D0}" type="slidenum">
              <a:rPr lang="en-US" smtClean="0"/>
              <a:t>‹#›</a:t>
            </a:fld>
            <a:endParaRPr lang="en-US"/>
          </a:p>
        </p:txBody>
      </p:sp>
    </p:spTree>
    <p:extLst>
      <p:ext uri="{BB962C8B-B14F-4D97-AF65-F5344CB8AC3E}">
        <p14:creationId xmlns:p14="http://schemas.microsoft.com/office/powerpoint/2010/main" val="31733539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rgbClr val="48484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2" y="136526"/>
            <a:ext cx="10515600" cy="768096"/>
          </a:xfrm>
          <a:prstGeom prst="rect">
            <a:avLst/>
          </a:prstGeom>
        </p:spPr>
        <p:txBody>
          <a:bodyPr/>
          <a:lstStyle>
            <a:lvl1pPr algn="ctr">
              <a:defRPr>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lvl1pPr>
              <a:defRPr>
                <a:solidFill>
                  <a:schemeClr val="bg1">
                    <a:lumMod val="85000"/>
                  </a:schemeClr>
                </a:solidFill>
              </a:defRPr>
            </a:lvl1pPr>
          </a:lstStyle>
          <a:p>
            <a:fld id="{A04D5C2E-AF49-4B3E-833F-5946220A398E}" type="datetime1">
              <a:rPr lang="en-US" smtClean="0"/>
              <a:pPr/>
              <a:t>3/30/2024</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lvl1pPr>
              <a:defRPr>
                <a:solidFill>
                  <a:schemeClr val="bg1">
                    <a:lumMod val="8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lvl1pPr>
              <a:defRPr>
                <a:solidFill>
                  <a:schemeClr val="bg1">
                    <a:lumMod val="85000"/>
                  </a:schemeClr>
                </a:solidFill>
              </a:defRPr>
            </a:lvl1pPr>
          </a:lstStyle>
          <a:p>
            <a:fld id="{5F294920-2F4F-4D88-AD0A-053AE5A679D0}" type="slidenum">
              <a:rPr lang="en-US" smtClean="0"/>
              <a:pPr/>
              <a:t>‹#›</a:t>
            </a:fld>
            <a:endParaRPr lang="en-US"/>
          </a:p>
        </p:txBody>
      </p:sp>
    </p:spTree>
    <p:extLst>
      <p:ext uri="{BB962C8B-B14F-4D97-AF65-F5344CB8AC3E}">
        <p14:creationId xmlns:p14="http://schemas.microsoft.com/office/powerpoint/2010/main" val="40347355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ount Code">
    <p:bg>
      <p:bgPr>
        <a:solidFill>
          <a:srgbClr val="7358B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3508C5-CD40-43FC-91BE-AE315C82C53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r="22394" b="31562"/>
          <a:stretch/>
        </p:blipFill>
        <p:spPr>
          <a:xfrm>
            <a:off x="1219973" y="9053"/>
            <a:ext cx="10972800" cy="6858000"/>
          </a:xfrm>
          <a:prstGeom prst="rect">
            <a:avLst/>
          </a:prstGeom>
          <a:effectLst>
            <a:outerShdw blurRad="50800" dist="127000" dir="5580000" algn="tl" rotWithShape="0">
              <a:prstClr val="black">
                <a:alpha val="40000"/>
              </a:prstClr>
            </a:outerShdw>
          </a:effectLst>
        </p:spPr>
      </p:pic>
      <p:sp>
        <p:nvSpPr>
          <p:cNvPr id="8" name="TextBox 7">
            <a:extLst>
              <a:ext uri="{FF2B5EF4-FFF2-40B4-BE49-F238E27FC236}">
                <a16:creationId xmlns:a16="http://schemas.microsoft.com/office/drawing/2014/main" id="{91A12868-18C3-45CE-913C-2324ED135B3E}"/>
              </a:ext>
            </a:extLst>
          </p:cNvPr>
          <p:cNvSpPr txBox="1"/>
          <p:nvPr userDrawn="1"/>
        </p:nvSpPr>
        <p:spPr>
          <a:xfrm>
            <a:off x="365761" y="640606"/>
            <a:ext cx="4233851" cy="1569660"/>
          </a:xfrm>
          <a:prstGeom prst="rect">
            <a:avLst/>
          </a:prstGeom>
          <a:noFill/>
        </p:spPr>
        <p:txBody>
          <a:bodyPr wrap="none" rtlCol="0">
            <a:spAutoFit/>
          </a:bodyPr>
          <a:lstStyle/>
          <a:p>
            <a:r>
              <a:rPr lang="en-US" sz="9600" b="1" dirty="0">
                <a:solidFill>
                  <a:schemeClr val="bg1"/>
                </a:solidFill>
              </a:rPr>
              <a:t>75,000+</a:t>
            </a:r>
          </a:p>
        </p:txBody>
      </p:sp>
      <p:sp>
        <p:nvSpPr>
          <p:cNvPr id="9" name="TextBox 8">
            <a:extLst>
              <a:ext uri="{FF2B5EF4-FFF2-40B4-BE49-F238E27FC236}">
                <a16:creationId xmlns:a16="http://schemas.microsoft.com/office/drawing/2014/main" id="{84FA829D-C768-4344-8C78-0DA322860027}"/>
              </a:ext>
            </a:extLst>
          </p:cNvPr>
          <p:cNvSpPr txBox="1"/>
          <p:nvPr userDrawn="1"/>
        </p:nvSpPr>
        <p:spPr>
          <a:xfrm>
            <a:off x="365760" y="2054811"/>
            <a:ext cx="6454588" cy="846386"/>
          </a:xfrm>
          <a:prstGeom prst="rect">
            <a:avLst/>
          </a:prstGeom>
          <a:noFill/>
        </p:spPr>
        <p:txBody>
          <a:bodyPr wrap="square" rtlCol="0">
            <a:spAutoFit/>
          </a:bodyPr>
          <a:lstStyle/>
          <a:p>
            <a:r>
              <a:rPr lang="en-US" sz="1650" b="1" dirty="0">
                <a:solidFill>
                  <a:schemeClr val="bg1"/>
                </a:solidFill>
              </a:rPr>
              <a:t>Eye-Catching Preformatted Editable Templates. </a:t>
            </a:r>
          </a:p>
          <a:p>
            <a:r>
              <a:rPr lang="en-US" sz="1600" b="1" dirty="0">
                <a:solidFill>
                  <a:schemeClr val="bg1"/>
                </a:solidFill>
              </a:rPr>
              <a:t>Download and save hours of work!</a:t>
            </a:r>
          </a:p>
          <a:p>
            <a:endParaRPr lang="en-US" sz="1650" b="1" dirty="0">
              <a:solidFill>
                <a:schemeClr val="bg1"/>
              </a:solidFill>
            </a:endParaRPr>
          </a:p>
        </p:txBody>
      </p:sp>
      <p:sp>
        <p:nvSpPr>
          <p:cNvPr id="11" name="Rectangle: Rounded Corners 10">
            <a:hlinkClick r:id="rId3"/>
            <a:extLst>
              <a:ext uri="{FF2B5EF4-FFF2-40B4-BE49-F238E27FC236}">
                <a16:creationId xmlns:a16="http://schemas.microsoft.com/office/drawing/2014/main" id="{4F7B3ABA-9806-4D2F-A4D8-60034F4423DC}"/>
              </a:ext>
            </a:extLst>
          </p:cNvPr>
          <p:cNvSpPr/>
          <p:nvPr userDrawn="1"/>
        </p:nvSpPr>
        <p:spPr>
          <a:xfrm>
            <a:off x="462583" y="4838931"/>
            <a:ext cx="1990165" cy="666974"/>
          </a:xfrm>
          <a:prstGeom prst="round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801" dirty="0">
                <a:solidFill>
                  <a:schemeClr val="bg1"/>
                </a:solidFill>
              </a:rPr>
              <a:t>CODE: </a:t>
            </a:r>
            <a:r>
              <a:rPr lang="en-US" sz="1801" b="1" dirty="0">
                <a:solidFill>
                  <a:schemeClr val="bg1"/>
                </a:solidFill>
              </a:rPr>
              <a:t>ANNUAL30</a:t>
            </a:r>
          </a:p>
        </p:txBody>
      </p:sp>
      <p:sp>
        <p:nvSpPr>
          <p:cNvPr id="12" name="TextBox 11">
            <a:extLst>
              <a:ext uri="{FF2B5EF4-FFF2-40B4-BE49-F238E27FC236}">
                <a16:creationId xmlns:a16="http://schemas.microsoft.com/office/drawing/2014/main" id="{B51BC1C8-4637-49A2-9CE4-11B4417003C5}"/>
              </a:ext>
            </a:extLst>
          </p:cNvPr>
          <p:cNvSpPr txBox="1"/>
          <p:nvPr userDrawn="1"/>
        </p:nvSpPr>
        <p:spPr>
          <a:xfrm>
            <a:off x="365761" y="4018150"/>
            <a:ext cx="4233851" cy="1077218"/>
          </a:xfrm>
          <a:prstGeom prst="rect">
            <a:avLst/>
          </a:prstGeom>
          <a:noFill/>
        </p:spPr>
        <p:txBody>
          <a:bodyPr wrap="square" rtlCol="0">
            <a:spAutoFit/>
          </a:bodyPr>
          <a:lstStyle/>
          <a:p>
            <a:r>
              <a:rPr lang="en-US" sz="2400" b="1" dirty="0">
                <a:solidFill>
                  <a:schemeClr val="bg1"/>
                </a:solidFill>
              </a:rPr>
              <a:t>30% OFF</a:t>
            </a:r>
          </a:p>
          <a:p>
            <a:r>
              <a:rPr lang="en-US" sz="2000" b="1" dirty="0">
                <a:solidFill>
                  <a:schemeClr val="bg1"/>
                </a:solidFill>
              </a:rPr>
              <a:t>Your Annual Membership Plan</a:t>
            </a:r>
          </a:p>
          <a:p>
            <a:endParaRPr lang="en-US" sz="2000" b="1" dirty="0">
              <a:solidFill>
                <a:schemeClr val="bg1"/>
              </a:solidFill>
            </a:endParaRPr>
          </a:p>
        </p:txBody>
      </p:sp>
      <p:pic>
        <p:nvPicPr>
          <p:cNvPr id="13" name="Picture 12" descr="A picture containing drawing&#10;&#10;Description automatically generated">
            <a:hlinkClick r:id="rId4"/>
            <a:extLst>
              <a:ext uri="{FF2B5EF4-FFF2-40B4-BE49-F238E27FC236}">
                <a16:creationId xmlns:a16="http://schemas.microsoft.com/office/drawing/2014/main" id="{4A46969A-FFB5-4780-B760-9DA8346DC08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2584" y="311254"/>
            <a:ext cx="3469676" cy="446356"/>
          </a:xfrm>
          <a:prstGeom prst="rect">
            <a:avLst/>
          </a:prstGeom>
        </p:spPr>
      </p:pic>
      <p:sp>
        <p:nvSpPr>
          <p:cNvPr id="14" name="TextBox 13">
            <a:extLst>
              <a:ext uri="{FF2B5EF4-FFF2-40B4-BE49-F238E27FC236}">
                <a16:creationId xmlns:a16="http://schemas.microsoft.com/office/drawing/2014/main" id="{F7AF0BAD-AA16-4E7B-9A2E-B9B65B8C5148}"/>
              </a:ext>
            </a:extLst>
          </p:cNvPr>
          <p:cNvSpPr txBox="1"/>
          <p:nvPr userDrawn="1"/>
        </p:nvSpPr>
        <p:spPr>
          <a:xfrm>
            <a:off x="365761" y="5582373"/>
            <a:ext cx="1926105" cy="276999"/>
          </a:xfrm>
          <a:prstGeom prst="rect">
            <a:avLst/>
          </a:prstGeom>
          <a:noFill/>
        </p:spPr>
        <p:txBody>
          <a:bodyPr wrap="none" rtlCol="0">
            <a:spAutoFit/>
          </a:bodyPr>
          <a:lstStyle/>
          <a:p>
            <a:r>
              <a:rPr lang="en-US" sz="1200" dirty="0">
                <a:solidFill>
                  <a:schemeClr val="bg1"/>
                </a:solidFill>
                <a:hlinkClick r:id="rId4">
                  <a:extLst>
                    <a:ext uri="{A12FA001-AC4F-418D-AE19-62706E023703}">
                      <ahyp:hlinkClr xmlns:ahyp="http://schemas.microsoft.com/office/drawing/2018/hyperlinkcolor" val="tx"/>
                    </a:ext>
                  </a:extLst>
                </a:hlinkClick>
              </a:rPr>
              <a:t>Visit PoweredTemplate.com</a:t>
            </a:r>
            <a:endParaRPr lang="en-US" sz="1200" dirty="0">
              <a:solidFill>
                <a:schemeClr val="bg1"/>
              </a:solidFill>
            </a:endParaRPr>
          </a:p>
        </p:txBody>
      </p:sp>
      <p:sp>
        <p:nvSpPr>
          <p:cNvPr id="16" name="TextBox 15">
            <a:extLst>
              <a:ext uri="{FF2B5EF4-FFF2-40B4-BE49-F238E27FC236}">
                <a16:creationId xmlns:a16="http://schemas.microsoft.com/office/drawing/2014/main" id="{30B8F122-6416-4D76-994E-2100532D83F2}"/>
              </a:ext>
            </a:extLst>
          </p:cNvPr>
          <p:cNvSpPr txBox="1"/>
          <p:nvPr userDrawn="1"/>
        </p:nvSpPr>
        <p:spPr>
          <a:xfrm>
            <a:off x="560227" y="2839852"/>
            <a:ext cx="6260123" cy="923714"/>
          </a:xfrm>
          <a:prstGeom prst="rect">
            <a:avLst/>
          </a:prstGeom>
          <a:noFill/>
        </p:spPr>
        <p:txBody>
          <a:bodyPr wrap="square">
            <a:spAutoFit/>
          </a:bodyPr>
          <a:lstStyle/>
          <a:p>
            <a:pPr marL="285753" indent="-285753">
              <a:buFont typeface="Arial" panose="020B0604020202020204" pitchFamily="34" charset="0"/>
              <a:buChar char="•"/>
            </a:pPr>
            <a:r>
              <a:rPr lang="en-US" sz="1801" b="1" dirty="0">
                <a:solidFill>
                  <a:schemeClr val="bg1"/>
                </a:solidFill>
              </a:rPr>
              <a:t>Easy to use</a:t>
            </a:r>
          </a:p>
          <a:p>
            <a:pPr marL="285753" indent="-285753">
              <a:buFont typeface="Arial" panose="020B0604020202020204" pitchFamily="34" charset="0"/>
              <a:buChar char="•"/>
            </a:pPr>
            <a:r>
              <a:rPr lang="en-US" sz="1801" b="1" dirty="0">
                <a:solidFill>
                  <a:schemeClr val="bg1"/>
                </a:solidFill>
              </a:rPr>
              <a:t>Fully customizable</a:t>
            </a:r>
          </a:p>
          <a:p>
            <a:pPr marL="285753" indent="-285753">
              <a:buFont typeface="Arial" panose="020B0604020202020204" pitchFamily="34" charset="0"/>
              <a:buChar char="•"/>
            </a:pPr>
            <a:r>
              <a:rPr lang="en-US" sz="1801" b="1" dirty="0">
                <a:solidFill>
                  <a:schemeClr val="bg1"/>
                </a:solidFill>
              </a:rPr>
              <a:t>Cutting edge designs</a:t>
            </a:r>
          </a:p>
        </p:txBody>
      </p:sp>
    </p:spTree>
    <p:extLst>
      <p:ext uri="{BB962C8B-B14F-4D97-AF65-F5344CB8AC3E}">
        <p14:creationId xmlns:p14="http://schemas.microsoft.com/office/powerpoint/2010/main" val="26764917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nge Shape Color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574659-E987-4DF2-B5E8-595FCA84C804}"/>
              </a:ext>
            </a:extLst>
          </p:cNvPr>
          <p:cNvSpPr>
            <a:spLocks noGrp="1"/>
          </p:cNvSpPr>
          <p:nvPr>
            <p:ph type="dt" sz="half" idx="10"/>
          </p:nvPr>
        </p:nvSpPr>
        <p:spPr/>
        <p:txBody>
          <a:bodyPr/>
          <a:lstStyle/>
          <a:p>
            <a:fld id="{A1ACEE5C-337C-40CA-959B-6F3EBBDE2995}" type="datetime1">
              <a:rPr lang="en-US" smtClean="0"/>
              <a:t>3/30/2024</a:t>
            </a:fld>
            <a:endParaRPr lang="en-US"/>
          </a:p>
        </p:txBody>
      </p:sp>
      <p:sp>
        <p:nvSpPr>
          <p:cNvPr id="4" name="Footer Placeholder 3">
            <a:extLst>
              <a:ext uri="{FF2B5EF4-FFF2-40B4-BE49-F238E27FC236}">
                <a16:creationId xmlns:a16="http://schemas.microsoft.com/office/drawing/2014/main" id="{B7F951F1-731E-4292-AE86-5B4C0EF93D88}"/>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2CD72513-79A3-4467-A0A6-9515BD85E927}"/>
              </a:ext>
            </a:extLst>
          </p:cNvPr>
          <p:cNvSpPr>
            <a:spLocks noGrp="1"/>
          </p:cNvSpPr>
          <p:nvPr>
            <p:ph type="sldNum" sz="quarter" idx="12"/>
          </p:nvPr>
        </p:nvSpPr>
        <p:spPr/>
        <p:txBody>
          <a:bodyPr/>
          <a:lstStyle/>
          <a:p>
            <a:fld id="{5F294920-2F4F-4D88-AD0A-053AE5A679D0}" type="slidenum">
              <a:rPr lang="en-US" smtClean="0"/>
              <a:t>‹#›</a:t>
            </a:fld>
            <a:endParaRPr lang="en-US"/>
          </a:p>
        </p:txBody>
      </p:sp>
      <p:pic>
        <p:nvPicPr>
          <p:cNvPr id="7" name="Picture 6">
            <a:extLst>
              <a:ext uri="{FF2B5EF4-FFF2-40B4-BE49-F238E27FC236}">
                <a16:creationId xmlns:a16="http://schemas.microsoft.com/office/drawing/2014/main" id="{54AEF03F-034D-4215-A273-A01F5F2D75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1989" y="2860070"/>
            <a:ext cx="2499399" cy="260032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D7DED3E-3991-416F-84A5-540CFD3EDE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73749" y="2348151"/>
            <a:ext cx="1305764" cy="367462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A03580F-A44C-4A92-81E6-CA80F5A976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30255" y="2426975"/>
            <a:ext cx="2598494" cy="3595803"/>
          </a:xfrm>
          <a:prstGeom prst="rect">
            <a:avLst/>
          </a:prstGeom>
        </p:spPr>
      </p:pic>
      <p:sp>
        <p:nvSpPr>
          <p:cNvPr id="10" name="Content Placeholder 2">
            <a:extLst>
              <a:ext uri="{FF2B5EF4-FFF2-40B4-BE49-F238E27FC236}">
                <a16:creationId xmlns:a16="http://schemas.microsoft.com/office/drawing/2014/main" id="{344A8CE7-EEE7-4CD6-B48D-A8C8E93A95BA}"/>
              </a:ext>
            </a:extLst>
          </p:cNvPr>
          <p:cNvSpPr txBox="1">
            <a:spLocks/>
          </p:cNvSpPr>
          <p:nvPr userDrawn="1"/>
        </p:nvSpPr>
        <p:spPr>
          <a:xfrm>
            <a:off x="838200" y="2536215"/>
            <a:ext cx="3524251" cy="3674627"/>
          </a:xfrm>
          <a:prstGeom prst="rect">
            <a:avLst/>
          </a:prstGeom>
        </p:spPr>
        <p:txBody>
          <a:bodyPr vert="horz" lIns="91440" tIns="45721" rIns="91440" bIns="4572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change the color of.</a:t>
            </a:r>
          </a:p>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Format Shape in drop down menu.</a:t>
            </a:r>
          </a:p>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"Fill" in the Format Shape box then "Solid" or "Gradient" depending on the appearance of the object. Click on a new color.</a:t>
            </a:r>
          </a:p>
        </p:txBody>
      </p:sp>
      <p:sp>
        <p:nvSpPr>
          <p:cNvPr id="13" name="TextBox 12">
            <a:extLst>
              <a:ext uri="{FF2B5EF4-FFF2-40B4-BE49-F238E27FC236}">
                <a16:creationId xmlns:a16="http://schemas.microsoft.com/office/drawing/2014/main" id="{961C337C-A9C1-4644-976F-50B8D83D4D92}"/>
              </a:ext>
            </a:extLst>
          </p:cNvPr>
          <p:cNvSpPr txBox="1"/>
          <p:nvPr userDrawn="1"/>
        </p:nvSpPr>
        <p:spPr>
          <a:xfrm>
            <a:off x="838199" y="1279312"/>
            <a:ext cx="10515598" cy="923714"/>
          </a:xfrm>
          <a:prstGeom prst="rect">
            <a:avLst/>
          </a:prstGeom>
          <a:noFill/>
        </p:spPr>
        <p:txBody>
          <a:bodyPr wrap="square">
            <a:spAutoFit/>
          </a:bodyPr>
          <a:lstStyle/>
          <a:p>
            <a:pPr marL="0" indent="0" fontAlgn="base">
              <a:buNone/>
            </a:pPr>
            <a:r>
              <a:rPr lang="en-US" sz="1801" dirty="0">
                <a:solidFill>
                  <a:schemeClr val="bg1">
                    <a:lumMod val="50000"/>
                  </a:schemeClr>
                </a:solidFill>
              </a:rPr>
              <a:t>The presentation template has been made in PowerPoint itself, and you can edit the color of any component in this graphics. To change the color, just right click the object to highlight it, and then follow the instructions. In case on any questions please visit our </a:t>
            </a:r>
            <a:r>
              <a:rPr lang="en-US" sz="1801" dirty="0">
                <a:solidFill>
                  <a:srgbClr val="0070C0"/>
                </a:solidFill>
                <a:hlinkClick r:id="rId5">
                  <a:extLst>
                    <a:ext uri="{A12FA001-AC4F-418D-AE19-62706E023703}">
                      <ahyp:hlinkClr xmlns:ahyp="http://schemas.microsoft.com/office/drawing/2018/hyperlinkcolor" val="tx"/>
                    </a:ext>
                  </a:extLst>
                </a:hlinkClick>
              </a:rPr>
              <a:t>Help Center</a:t>
            </a:r>
            <a:r>
              <a:rPr lang="en-US" sz="1801" dirty="0">
                <a:solidFill>
                  <a:schemeClr val="bg1">
                    <a:lumMod val="50000"/>
                  </a:schemeClr>
                </a:solidFill>
              </a:rPr>
              <a:t>.</a:t>
            </a:r>
          </a:p>
        </p:txBody>
      </p:sp>
      <p:sp>
        <p:nvSpPr>
          <p:cNvPr id="15" name="TextBox 14">
            <a:extLst>
              <a:ext uri="{FF2B5EF4-FFF2-40B4-BE49-F238E27FC236}">
                <a16:creationId xmlns:a16="http://schemas.microsoft.com/office/drawing/2014/main" id="{0C7D635A-46E2-4AB8-A258-5E0FAB112680}"/>
              </a:ext>
            </a:extLst>
          </p:cNvPr>
          <p:cNvSpPr txBox="1"/>
          <p:nvPr userDrawn="1"/>
        </p:nvSpPr>
        <p:spPr>
          <a:xfrm>
            <a:off x="838199" y="136525"/>
            <a:ext cx="10390549" cy="769441"/>
          </a:xfrm>
          <a:prstGeom prst="rect">
            <a:avLst/>
          </a:prstGeom>
          <a:noFill/>
        </p:spPr>
        <p:txBody>
          <a:bodyPr wrap="square">
            <a:spAutoFit/>
          </a:bodyPr>
          <a:lstStyle/>
          <a:p>
            <a:r>
              <a:rPr lang="en-US" sz="4400" dirty="0">
                <a:solidFill>
                  <a:schemeClr val="bg1">
                    <a:lumMod val="50000"/>
                  </a:schemeClr>
                </a:solidFill>
                <a:latin typeface="Calibri Light (Headings)"/>
              </a:rPr>
              <a:t>Change Shapes Colors</a:t>
            </a:r>
          </a:p>
        </p:txBody>
      </p:sp>
    </p:spTree>
    <p:extLst>
      <p:ext uri="{BB962C8B-B14F-4D97-AF65-F5344CB8AC3E}">
        <p14:creationId xmlns:p14="http://schemas.microsoft.com/office/powerpoint/2010/main" val="739843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it Shap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20F4BD-C5A8-4F1F-A0D9-19D60284BD9C}"/>
              </a:ext>
            </a:extLst>
          </p:cNvPr>
          <p:cNvSpPr>
            <a:spLocks noGrp="1"/>
          </p:cNvSpPr>
          <p:nvPr>
            <p:ph type="dt" sz="half" idx="10"/>
          </p:nvPr>
        </p:nvSpPr>
        <p:spPr/>
        <p:txBody>
          <a:bodyPr/>
          <a:lstStyle/>
          <a:p>
            <a:fld id="{A1ACEE5C-337C-40CA-959B-6F3EBBDE2995}" type="datetime1">
              <a:rPr lang="en-US" smtClean="0"/>
              <a:t>3/30/2024</a:t>
            </a:fld>
            <a:endParaRPr lang="en-US"/>
          </a:p>
        </p:txBody>
      </p:sp>
      <p:sp>
        <p:nvSpPr>
          <p:cNvPr id="4" name="Footer Placeholder 3">
            <a:extLst>
              <a:ext uri="{FF2B5EF4-FFF2-40B4-BE49-F238E27FC236}">
                <a16:creationId xmlns:a16="http://schemas.microsoft.com/office/drawing/2014/main" id="{6008166A-4A7E-4790-920B-78B04E9C5026}"/>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37DFCCF7-6B3D-4C2E-8267-011D9046F168}"/>
              </a:ext>
            </a:extLst>
          </p:cNvPr>
          <p:cNvSpPr>
            <a:spLocks noGrp="1"/>
          </p:cNvSpPr>
          <p:nvPr>
            <p:ph type="sldNum" sz="quarter" idx="12"/>
          </p:nvPr>
        </p:nvSpPr>
        <p:spPr/>
        <p:txBody>
          <a:bodyPr/>
          <a:lstStyle/>
          <a:p>
            <a:fld id="{5F294920-2F4F-4D88-AD0A-053AE5A679D0}" type="slidenum">
              <a:rPr lang="en-US" smtClean="0"/>
              <a:t>‹#›</a:t>
            </a:fld>
            <a:endParaRPr lang="en-US"/>
          </a:p>
        </p:txBody>
      </p:sp>
      <p:pic>
        <p:nvPicPr>
          <p:cNvPr id="7" name="Picture 6">
            <a:extLst>
              <a:ext uri="{FF2B5EF4-FFF2-40B4-BE49-F238E27FC236}">
                <a16:creationId xmlns:a16="http://schemas.microsoft.com/office/drawing/2014/main" id="{D40618CB-03AE-4EC1-AA56-38735DB798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03099" y="2855356"/>
            <a:ext cx="2499399" cy="2600325"/>
          </a:xfrm>
          <a:prstGeom prst="rect">
            <a:avLst/>
          </a:prstGeom>
        </p:spPr>
      </p:pic>
      <p:pic>
        <p:nvPicPr>
          <p:cNvPr id="8" name="Picture 7" descr="A close up of a sign&#10;&#10;Description automatically generated">
            <a:extLst>
              <a:ext uri="{FF2B5EF4-FFF2-40B4-BE49-F238E27FC236}">
                <a16:creationId xmlns:a16="http://schemas.microsoft.com/office/drawing/2014/main" id="{C648B40F-D186-4772-A1C2-55774966B1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01582" y="2797832"/>
            <a:ext cx="2499399" cy="260032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0A31E51-6593-4B6F-916A-BBF0646CAFE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3701" y="1924972"/>
            <a:ext cx="2499399" cy="4075817"/>
          </a:xfrm>
          <a:prstGeom prst="rect">
            <a:avLst/>
          </a:prstGeom>
        </p:spPr>
      </p:pic>
      <p:sp>
        <p:nvSpPr>
          <p:cNvPr id="10" name="Content Placeholder 2">
            <a:extLst>
              <a:ext uri="{FF2B5EF4-FFF2-40B4-BE49-F238E27FC236}">
                <a16:creationId xmlns:a16="http://schemas.microsoft.com/office/drawing/2014/main" id="{32E9F2D2-EAF0-428B-AA83-2F90E2526315}"/>
              </a:ext>
            </a:extLst>
          </p:cNvPr>
          <p:cNvSpPr txBox="1">
            <a:spLocks/>
          </p:cNvSpPr>
          <p:nvPr userDrawn="1"/>
        </p:nvSpPr>
        <p:spPr>
          <a:xfrm>
            <a:off x="838200" y="2536215"/>
            <a:ext cx="3524251" cy="3674627"/>
          </a:xfrm>
          <a:prstGeom prst="rect">
            <a:avLst/>
          </a:prstGeom>
        </p:spPr>
        <p:txBody>
          <a:bodyPr vert="horz" lIns="91440" tIns="45721" rIns="91440" bIns="4572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modify.</a:t>
            </a:r>
          </a:p>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Group -&gt; Ungroup in drop down menu.</a:t>
            </a:r>
          </a:p>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Click on any objects and shapes to start working with it.</a:t>
            </a:r>
          </a:p>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When you finish, select all objects you want to group and choose Group -&gt; Group in the menu.</a:t>
            </a:r>
          </a:p>
        </p:txBody>
      </p:sp>
      <p:sp>
        <p:nvSpPr>
          <p:cNvPr id="13" name="TextBox 12">
            <a:extLst>
              <a:ext uri="{FF2B5EF4-FFF2-40B4-BE49-F238E27FC236}">
                <a16:creationId xmlns:a16="http://schemas.microsoft.com/office/drawing/2014/main" id="{1D558D59-02BD-4D4D-9F02-47EAB9C54D8E}"/>
              </a:ext>
            </a:extLst>
          </p:cNvPr>
          <p:cNvSpPr txBox="1"/>
          <p:nvPr userDrawn="1"/>
        </p:nvSpPr>
        <p:spPr>
          <a:xfrm>
            <a:off x="838202" y="1318161"/>
            <a:ext cx="10515600" cy="646587"/>
          </a:xfrm>
          <a:prstGeom prst="rect">
            <a:avLst/>
          </a:prstGeom>
          <a:noFill/>
        </p:spPr>
        <p:txBody>
          <a:bodyPr wrap="square">
            <a:spAutoFit/>
          </a:bodyPr>
          <a:lstStyle/>
          <a:p>
            <a:pPr marL="0" indent="0" fontAlgn="base">
              <a:buNone/>
            </a:pPr>
            <a:r>
              <a:rPr lang="en-US" sz="1801" dirty="0">
                <a:solidFill>
                  <a:schemeClr val="bg1">
                    <a:lumMod val="50000"/>
                  </a:schemeClr>
                </a:solidFill>
              </a:rPr>
              <a:t>You may edit the shapes in your own: remove, resize, rotate, and copy to a new slide. In case on any questions please visit our </a:t>
            </a:r>
            <a:r>
              <a:rPr lang="en-US" sz="1801" dirty="0">
                <a:solidFill>
                  <a:srgbClr val="0070C0"/>
                </a:solidFill>
                <a:hlinkClick r:id="rId5">
                  <a:extLst>
                    <a:ext uri="{A12FA001-AC4F-418D-AE19-62706E023703}">
                      <ahyp:hlinkClr xmlns:ahyp="http://schemas.microsoft.com/office/drawing/2018/hyperlinkcolor" val="tx"/>
                    </a:ext>
                  </a:extLst>
                </a:hlinkClick>
              </a:rPr>
              <a:t>Help Center</a:t>
            </a:r>
            <a:r>
              <a:rPr lang="en-US" sz="1801" dirty="0">
                <a:solidFill>
                  <a:schemeClr val="bg1">
                    <a:lumMod val="50000"/>
                  </a:schemeClr>
                </a:solidFill>
              </a:rPr>
              <a:t>.</a:t>
            </a:r>
          </a:p>
        </p:txBody>
      </p:sp>
      <p:sp>
        <p:nvSpPr>
          <p:cNvPr id="14" name="TextBox 13">
            <a:extLst>
              <a:ext uri="{FF2B5EF4-FFF2-40B4-BE49-F238E27FC236}">
                <a16:creationId xmlns:a16="http://schemas.microsoft.com/office/drawing/2014/main" id="{C58E6621-792A-478B-9846-879013E51B1A}"/>
              </a:ext>
            </a:extLst>
          </p:cNvPr>
          <p:cNvSpPr txBox="1"/>
          <p:nvPr userDrawn="1"/>
        </p:nvSpPr>
        <p:spPr>
          <a:xfrm>
            <a:off x="838199" y="136525"/>
            <a:ext cx="10390549" cy="769441"/>
          </a:xfrm>
          <a:prstGeom prst="rect">
            <a:avLst/>
          </a:prstGeom>
          <a:noFill/>
        </p:spPr>
        <p:txBody>
          <a:bodyPr wrap="square">
            <a:spAutoFit/>
          </a:bodyPr>
          <a:lstStyle/>
          <a:p>
            <a:r>
              <a:rPr lang="en-US" sz="4400" dirty="0">
                <a:solidFill>
                  <a:schemeClr val="bg1">
                    <a:lumMod val="50000"/>
                  </a:schemeClr>
                </a:solidFill>
                <a:latin typeface="Calibri Light (Headings)"/>
              </a:rPr>
              <a:t>Edit Shapes</a:t>
            </a:r>
          </a:p>
        </p:txBody>
      </p:sp>
    </p:spTree>
    <p:extLst>
      <p:ext uri="{BB962C8B-B14F-4D97-AF65-F5344CB8AC3E}">
        <p14:creationId xmlns:p14="http://schemas.microsoft.com/office/powerpoint/2010/main" val="39418457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ttribu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864988-2762-4674-A709-41185FF8E4B0}"/>
              </a:ext>
            </a:extLst>
          </p:cNvPr>
          <p:cNvSpPr>
            <a:spLocks noGrp="1"/>
          </p:cNvSpPr>
          <p:nvPr>
            <p:ph type="dt" sz="half" idx="10"/>
          </p:nvPr>
        </p:nvSpPr>
        <p:spPr/>
        <p:txBody>
          <a:bodyPr/>
          <a:lstStyle/>
          <a:p>
            <a:fld id="{A1ACEE5C-337C-40CA-959B-6F3EBBDE2995}" type="datetime1">
              <a:rPr lang="en-US" smtClean="0"/>
              <a:t>3/30/2024</a:t>
            </a:fld>
            <a:endParaRPr lang="en-US"/>
          </a:p>
        </p:txBody>
      </p:sp>
      <p:sp>
        <p:nvSpPr>
          <p:cNvPr id="4" name="Footer Placeholder 3">
            <a:extLst>
              <a:ext uri="{FF2B5EF4-FFF2-40B4-BE49-F238E27FC236}">
                <a16:creationId xmlns:a16="http://schemas.microsoft.com/office/drawing/2014/main" id="{5F8A8273-1633-4B95-91CD-F8BE4A6CE159}"/>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D7E2CB6A-B9A2-401D-9B93-B2A434A2FD19}"/>
              </a:ext>
            </a:extLst>
          </p:cNvPr>
          <p:cNvSpPr>
            <a:spLocks noGrp="1"/>
          </p:cNvSpPr>
          <p:nvPr>
            <p:ph type="sldNum" sz="quarter" idx="12"/>
          </p:nvPr>
        </p:nvSpPr>
        <p:spPr/>
        <p:txBody>
          <a:bodyPr/>
          <a:lstStyle/>
          <a:p>
            <a:fld id="{5F294920-2F4F-4D88-AD0A-053AE5A679D0}" type="slidenum">
              <a:rPr lang="en-US" smtClean="0"/>
              <a:t>‹#›</a:t>
            </a:fld>
            <a:endParaRPr lang="en-US"/>
          </a:p>
        </p:txBody>
      </p:sp>
      <p:sp>
        <p:nvSpPr>
          <p:cNvPr id="15" name="TextBox 14">
            <a:extLst>
              <a:ext uri="{FF2B5EF4-FFF2-40B4-BE49-F238E27FC236}">
                <a16:creationId xmlns:a16="http://schemas.microsoft.com/office/drawing/2014/main" id="{466E3CD8-A331-492A-B773-93C47232E0EC}"/>
              </a:ext>
            </a:extLst>
          </p:cNvPr>
          <p:cNvSpPr txBox="1"/>
          <p:nvPr userDrawn="1"/>
        </p:nvSpPr>
        <p:spPr>
          <a:xfrm>
            <a:off x="838202" y="1628507"/>
            <a:ext cx="10515600" cy="3602525"/>
          </a:xfrm>
          <a:prstGeom prst="rect">
            <a:avLst/>
          </a:prstGeom>
          <a:noFill/>
        </p:spPr>
        <p:txBody>
          <a:bodyPr wrap="square">
            <a:spAutoFit/>
          </a:bodyPr>
          <a:lstStyle/>
          <a:p>
            <a:pPr marL="285753" indent="-285753" fontAlgn="base">
              <a:buFont typeface="Arial" panose="020B0604020202020204" pitchFamily="34" charset="0"/>
              <a:buChar char="•"/>
            </a:pPr>
            <a:r>
              <a:rPr lang="en-US" sz="1801" dirty="0">
                <a:solidFill>
                  <a:schemeClr val="bg1">
                    <a:lumMod val="50000"/>
                  </a:schemeClr>
                </a:solidFill>
              </a:rPr>
              <a:t>Creating content takes a lot of time and effort, but all we need from you is only an attribution link. </a:t>
            </a:r>
          </a:p>
          <a:p>
            <a:pPr marL="285753" indent="-285753" fontAlgn="base">
              <a:buFont typeface="Arial" panose="020B0604020202020204" pitchFamily="34" charset="0"/>
              <a:buChar char="•"/>
            </a:pPr>
            <a:endParaRPr lang="en-US" sz="1801" dirty="0">
              <a:solidFill>
                <a:schemeClr val="bg1">
                  <a:lumMod val="50000"/>
                </a:schemeClr>
              </a:solidFill>
            </a:endParaRPr>
          </a:p>
          <a:p>
            <a:pPr marL="285753" indent="-285753" fontAlgn="base">
              <a:buFont typeface="Arial" panose="020B0604020202020204" pitchFamily="34" charset="0"/>
              <a:buChar char="•"/>
            </a:pPr>
            <a:r>
              <a:rPr lang="en-US" sz="1801" dirty="0">
                <a:solidFill>
                  <a:schemeClr val="bg1">
                    <a:lumMod val="50000"/>
                  </a:schemeClr>
                </a:solidFill>
              </a:rPr>
              <a:t>In order to use the content or a part of it, you must attribute it to PoweredTemplate.com, so we will be able to continue creating new free graphic resources every day.</a:t>
            </a:r>
          </a:p>
          <a:p>
            <a:pPr marL="285753" indent="-285753" fontAlgn="base">
              <a:buFont typeface="Arial" panose="020B0604020202020204" pitchFamily="34" charset="0"/>
              <a:buChar char="•"/>
            </a:pPr>
            <a:endParaRPr lang="en-US" sz="1801" dirty="0">
              <a:solidFill>
                <a:schemeClr val="bg1">
                  <a:lumMod val="50000"/>
                </a:schemeClr>
              </a:solidFill>
            </a:endParaRPr>
          </a:p>
          <a:p>
            <a:pPr marL="285753" indent="-285753" fontAlgn="base">
              <a:buFont typeface="Arial" panose="020B0604020202020204" pitchFamily="34" charset="0"/>
              <a:buChar char="•"/>
            </a:pPr>
            <a:r>
              <a:rPr lang="en-US" sz="1801" dirty="0">
                <a:solidFill>
                  <a:schemeClr val="bg1">
                    <a:lumMod val="50000"/>
                  </a:schemeClr>
                </a:solidFill>
              </a:rPr>
              <a:t>Insert the attribution line in the credits section of your presentation. If it’s not possible, place it wherever it's visible on a web page, close to where you’re using the resource. </a:t>
            </a:r>
          </a:p>
          <a:p>
            <a:pPr marL="285753" indent="-285753" fontAlgn="base">
              <a:buFont typeface="Arial" panose="020B0604020202020204" pitchFamily="34" charset="0"/>
              <a:buChar char="•"/>
            </a:pPr>
            <a:endParaRPr lang="en-US" sz="1801" dirty="0">
              <a:solidFill>
                <a:schemeClr val="bg1">
                  <a:lumMod val="50000"/>
                </a:schemeClr>
              </a:solidFill>
            </a:endParaRPr>
          </a:p>
          <a:p>
            <a:pPr marL="285753" indent="-285753" fontAlgn="base">
              <a:buFont typeface="Arial" panose="020B0604020202020204" pitchFamily="34" charset="0"/>
              <a:buChar char="•"/>
            </a:pPr>
            <a:r>
              <a:rPr lang="en-US" sz="1801" b="1" dirty="0">
                <a:solidFill>
                  <a:schemeClr val="bg1">
                    <a:lumMod val="50000"/>
                  </a:schemeClr>
                </a:solidFill>
              </a:rPr>
              <a:t>For example: </a:t>
            </a:r>
            <a:r>
              <a:rPr lang="en-US" sz="1801" dirty="0">
                <a:solidFill>
                  <a:schemeClr val="bg1">
                    <a:lumMod val="50000"/>
                  </a:schemeClr>
                </a:solidFill>
              </a:rPr>
              <a:t>This presentation has been designed using resources from </a:t>
            </a:r>
            <a:r>
              <a:rPr lang="en-US" sz="1801" u="sng" dirty="0">
                <a:solidFill>
                  <a:srgbClr val="0070C0"/>
                </a:solidFill>
                <a:hlinkClick r:id="rId2">
                  <a:extLst>
                    <a:ext uri="{A12FA001-AC4F-418D-AE19-62706E023703}">
                      <ahyp:hlinkClr xmlns:ahyp="http://schemas.microsoft.com/office/drawing/2018/hyperlinkcolor" val="tx"/>
                    </a:ext>
                  </a:extLst>
                </a:hlinkClick>
              </a:rPr>
              <a:t>PoweredTemplate.com</a:t>
            </a:r>
            <a:endParaRPr lang="en-US" sz="1801" u="sng" dirty="0">
              <a:solidFill>
                <a:srgbClr val="0070C0"/>
              </a:solidFill>
            </a:endParaRPr>
          </a:p>
          <a:p>
            <a:pPr marL="285753" indent="-285753" fontAlgn="base">
              <a:buFont typeface="Arial" panose="020B0604020202020204" pitchFamily="34" charset="0"/>
              <a:buChar char="•"/>
            </a:pPr>
            <a:endParaRPr lang="en-US" sz="1801" dirty="0">
              <a:solidFill>
                <a:schemeClr val="bg1">
                  <a:lumMod val="50000"/>
                </a:schemeClr>
              </a:solidFill>
            </a:endParaRPr>
          </a:p>
          <a:p>
            <a:pPr marL="285753" indent="-285753" fontAlgn="base">
              <a:buFont typeface="Arial" panose="020B0604020202020204" pitchFamily="34" charset="0"/>
              <a:buChar char="•"/>
            </a:pPr>
            <a:r>
              <a:rPr lang="en-US" sz="1801" b="1" dirty="0">
                <a:solidFill>
                  <a:schemeClr val="bg1">
                    <a:lumMod val="50000"/>
                  </a:schemeClr>
                </a:solidFill>
              </a:rPr>
              <a:t>Don’t want to credit the author?</a:t>
            </a:r>
            <a:r>
              <a:rPr lang="en-US" sz="1801" dirty="0">
                <a:solidFill>
                  <a:schemeClr val="bg1">
                    <a:lumMod val="50000"/>
                  </a:schemeClr>
                </a:solidFill>
              </a:rPr>
              <a:t> </a:t>
            </a:r>
            <a:r>
              <a:rPr lang="en-US" sz="1801" dirty="0">
                <a:solidFill>
                  <a:srgbClr val="0070C0"/>
                </a:solidFill>
                <a:hlinkClick r:id="rId3">
                  <a:extLst>
                    <a:ext uri="{A12FA001-AC4F-418D-AE19-62706E023703}">
                      <ahyp:hlinkClr xmlns:ahyp="http://schemas.microsoft.com/office/drawing/2018/hyperlinkcolor" val="tx"/>
                    </a:ext>
                  </a:extLst>
                </a:hlinkClick>
              </a:rPr>
              <a:t>Go Premium </a:t>
            </a:r>
            <a:r>
              <a:rPr lang="en-US" sz="1801" dirty="0">
                <a:solidFill>
                  <a:schemeClr val="bg1">
                    <a:lumMod val="50000"/>
                  </a:schemeClr>
                </a:solidFill>
              </a:rPr>
              <a:t>and use over 75,000 templates with no attribution!</a:t>
            </a:r>
          </a:p>
          <a:p>
            <a:pPr marL="0" indent="0" fontAlgn="base">
              <a:buNone/>
            </a:pPr>
            <a:endParaRPr lang="en-US" sz="1801" b="1" dirty="0">
              <a:solidFill>
                <a:schemeClr val="bg1">
                  <a:lumMod val="50000"/>
                </a:schemeClr>
              </a:solidFill>
            </a:endParaRPr>
          </a:p>
          <a:p>
            <a:pPr marL="0" indent="0">
              <a:buNone/>
            </a:pPr>
            <a:r>
              <a:rPr lang="en-US" sz="1200" dirty="0">
                <a:solidFill>
                  <a:schemeClr val="bg1">
                    <a:lumMod val="50000"/>
                  </a:schemeClr>
                </a:solidFill>
              </a:rPr>
              <a:t>* This only applies if you downloaded this content as an unsubscribed (free) user.</a:t>
            </a:r>
          </a:p>
        </p:txBody>
      </p:sp>
      <p:sp>
        <p:nvSpPr>
          <p:cNvPr id="16" name="TextBox 15">
            <a:extLst>
              <a:ext uri="{FF2B5EF4-FFF2-40B4-BE49-F238E27FC236}">
                <a16:creationId xmlns:a16="http://schemas.microsoft.com/office/drawing/2014/main" id="{0590A1C1-F3B1-4521-800D-109B7D7220D9}"/>
              </a:ext>
            </a:extLst>
          </p:cNvPr>
          <p:cNvSpPr txBox="1"/>
          <p:nvPr userDrawn="1"/>
        </p:nvSpPr>
        <p:spPr>
          <a:xfrm>
            <a:off x="838199" y="136525"/>
            <a:ext cx="10390549" cy="769441"/>
          </a:xfrm>
          <a:prstGeom prst="rect">
            <a:avLst/>
          </a:prstGeom>
          <a:noFill/>
        </p:spPr>
        <p:txBody>
          <a:bodyPr wrap="square">
            <a:spAutoFit/>
          </a:bodyPr>
          <a:lstStyle/>
          <a:p>
            <a:r>
              <a:rPr lang="en-US" sz="4400" dirty="0">
                <a:solidFill>
                  <a:schemeClr val="bg1">
                    <a:lumMod val="50000"/>
                  </a:schemeClr>
                </a:solidFill>
                <a:latin typeface="Calibri Light (Headings)"/>
              </a:rPr>
              <a:t>Remember, you must attribute!*</a:t>
            </a:r>
          </a:p>
        </p:txBody>
      </p:sp>
    </p:spTree>
    <p:extLst>
      <p:ext uri="{BB962C8B-B14F-4D97-AF65-F5344CB8AC3E}">
        <p14:creationId xmlns:p14="http://schemas.microsoft.com/office/powerpoint/2010/main" val="18868356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6EBB-16F9-7D61-F29A-7203835A0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8EE3FB-C2F5-99F1-EF6D-C005C4F387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21D44-6AC9-7FD2-2611-4518C372A47B}"/>
              </a:ext>
            </a:extLst>
          </p:cNvPr>
          <p:cNvSpPr>
            <a:spLocks noGrp="1"/>
          </p:cNvSpPr>
          <p:nvPr>
            <p:ph type="dt" sz="half" idx="10"/>
          </p:nvPr>
        </p:nvSpPr>
        <p:spPr/>
        <p:txBody>
          <a:bodyPr/>
          <a:lstStyle/>
          <a:p>
            <a:fld id="{F6976FF2-0518-4A26-9A3D-98B973AAD35B}" type="datetimeFigureOut">
              <a:rPr lang="en-US" smtClean="0"/>
              <a:t>3/30/2024</a:t>
            </a:fld>
            <a:endParaRPr lang="en-US"/>
          </a:p>
        </p:txBody>
      </p:sp>
      <p:sp>
        <p:nvSpPr>
          <p:cNvPr id="5" name="Footer Placeholder 4">
            <a:extLst>
              <a:ext uri="{FF2B5EF4-FFF2-40B4-BE49-F238E27FC236}">
                <a16:creationId xmlns:a16="http://schemas.microsoft.com/office/drawing/2014/main" id="{628DF499-ABD7-3E13-C3BB-37EA34A75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AC924-7EC4-0373-7F6A-39DA6D444720}"/>
              </a:ext>
            </a:extLst>
          </p:cNvPr>
          <p:cNvSpPr>
            <a:spLocks noGrp="1"/>
          </p:cNvSpPr>
          <p:nvPr>
            <p:ph type="sldNum" sz="quarter" idx="12"/>
          </p:nvPr>
        </p:nvSpPr>
        <p:spPr/>
        <p:txBody>
          <a:bodyPr/>
          <a:lstStyle/>
          <a:p>
            <a:fld id="{9BD1DDD0-C76F-4ECC-842A-EC74FD118C0B}" type="slidenum">
              <a:rPr lang="en-US" smtClean="0"/>
              <a:t>‹#›</a:t>
            </a:fld>
            <a:endParaRPr lang="en-US"/>
          </a:p>
        </p:txBody>
      </p:sp>
    </p:spTree>
    <p:extLst>
      <p:ext uri="{BB962C8B-B14F-4D97-AF65-F5344CB8AC3E}">
        <p14:creationId xmlns:p14="http://schemas.microsoft.com/office/powerpoint/2010/main" val="16683346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D7AB8-1902-4BDB-85A7-1AC36F666EC0}"/>
              </a:ext>
            </a:extLst>
          </p:cNvPr>
          <p:cNvSpPr>
            <a:spLocks noGrp="1"/>
          </p:cNvSpPr>
          <p:nvPr>
            <p:ph type="title"/>
          </p:nvPr>
        </p:nvSpPr>
        <p:spPr>
          <a:xfrm>
            <a:off x="838202" y="136526"/>
            <a:ext cx="10515600" cy="76782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3254F62-D565-44EB-A1C9-F20AAF2CEFA1}"/>
              </a:ext>
            </a:extLst>
          </p:cNvPr>
          <p:cNvSpPr>
            <a:spLocks noGrp="1"/>
          </p:cNvSpPr>
          <p:nvPr>
            <p:ph type="body" idx="1"/>
          </p:nvPr>
        </p:nvSpPr>
        <p:spPr>
          <a:xfrm>
            <a:off x="838202" y="1085222"/>
            <a:ext cx="10515600" cy="50918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58887B9-4418-4219-A59A-48F21437A5B2}"/>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CEE5C-337C-40CA-959B-6F3EBBDE2995}" type="datetime1">
              <a:rPr lang="en-US" smtClean="0"/>
              <a:t>3/30/2024</a:t>
            </a:fld>
            <a:endParaRPr lang="en-US"/>
          </a:p>
        </p:txBody>
      </p:sp>
      <p:sp>
        <p:nvSpPr>
          <p:cNvPr id="5" name="Footer Placeholder 4">
            <a:extLst>
              <a:ext uri="{FF2B5EF4-FFF2-40B4-BE49-F238E27FC236}">
                <a16:creationId xmlns:a16="http://schemas.microsoft.com/office/drawing/2014/main" id="{C620A504-A4AC-4BF3-BC9C-D3022DE24809}"/>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54211677-D9C3-432D-B3A6-896F827F57AD}"/>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94920-2F4F-4D88-AD0A-053AE5A679D0}" type="slidenum">
              <a:rPr lang="en-US" smtClean="0"/>
              <a:t>‹#›</a:t>
            </a:fld>
            <a:endParaRPr lang="en-US"/>
          </a:p>
        </p:txBody>
      </p:sp>
    </p:spTree>
    <p:extLst>
      <p:ext uri="{BB962C8B-B14F-4D97-AF65-F5344CB8AC3E}">
        <p14:creationId xmlns:p14="http://schemas.microsoft.com/office/powerpoint/2010/main" val="80982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4" r:id="rId6"/>
    <p:sldLayoutId id="2147483663" r:id="rId7"/>
    <p:sldLayoutId id="2147483665" r:id="rId8"/>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dt="0"/>
  <p:txStyles>
    <p:titleStyle>
      <a:lvl1pPr algn="ctr" defTabSz="914411"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bg1">
              <a:lumMod val="50000"/>
            </a:schemeClr>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bg1">
              <a:lumMod val="50000"/>
            </a:schemeClr>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bg1">
              <a:lumMod val="50000"/>
            </a:schemeClr>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BF077-A39E-2F3E-D2B4-70AE6F46C747}"/>
              </a:ext>
            </a:extLst>
          </p:cNvPr>
          <p:cNvSpPr txBox="1"/>
          <p:nvPr/>
        </p:nvSpPr>
        <p:spPr>
          <a:xfrm>
            <a:off x="4236636" y="367568"/>
            <a:ext cx="3718728" cy="1200329"/>
          </a:xfrm>
          <a:prstGeom prst="rect">
            <a:avLst/>
          </a:prstGeom>
          <a:noFill/>
        </p:spPr>
        <p:txBody>
          <a:bodyPr wrap="square" rtlCol="0">
            <a:spAutoFit/>
          </a:bodyPr>
          <a:lstStyle/>
          <a:p>
            <a:pPr algn="ctr"/>
            <a:r>
              <a:rPr lang="en-US" sz="3600" b="1" dirty="0">
                <a:solidFill>
                  <a:schemeClr val="bg1"/>
                </a:solidFill>
              </a:rPr>
              <a:t>TIME MANAGEMENT</a:t>
            </a:r>
          </a:p>
        </p:txBody>
      </p:sp>
      <p:sp>
        <p:nvSpPr>
          <p:cNvPr id="3" name="TextBox 2">
            <a:extLst>
              <a:ext uri="{FF2B5EF4-FFF2-40B4-BE49-F238E27FC236}">
                <a16:creationId xmlns:a16="http://schemas.microsoft.com/office/drawing/2014/main" id="{F8F84C47-6E64-163C-99A0-3BE531BC74E4}"/>
              </a:ext>
            </a:extLst>
          </p:cNvPr>
          <p:cNvSpPr txBox="1"/>
          <p:nvPr/>
        </p:nvSpPr>
        <p:spPr>
          <a:xfrm>
            <a:off x="3960866" y="2854223"/>
            <a:ext cx="3718728" cy="2246769"/>
          </a:xfrm>
          <a:prstGeom prst="rect">
            <a:avLst/>
          </a:prstGeom>
          <a:noFill/>
        </p:spPr>
        <p:txBody>
          <a:bodyPr wrap="square" rtlCol="0">
            <a:spAutoFit/>
          </a:bodyPr>
          <a:lstStyle/>
          <a:p>
            <a:pPr marL="571500" indent="-571500">
              <a:buFont typeface="Wingdings" panose="05000000000000000000" pitchFamily="2" charset="2"/>
              <a:buChar char="q"/>
            </a:pPr>
            <a:r>
              <a:rPr lang="en-US" sz="2800" b="1" dirty="0">
                <a:solidFill>
                  <a:schemeClr val="bg1"/>
                </a:solidFill>
              </a:rPr>
              <a:t>Jainam</a:t>
            </a:r>
          </a:p>
          <a:p>
            <a:pPr marL="571500" indent="-571500">
              <a:buFont typeface="Wingdings" panose="05000000000000000000" pitchFamily="2" charset="2"/>
              <a:buChar char="q"/>
            </a:pPr>
            <a:r>
              <a:rPr lang="en-US" sz="2800" b="1" dirty="0">
                <a:solidFill>
                  <a:schemeClr val="bg1"/>
                </a:solidFill>
              </a:rPr>
              <a:t>Manan</a:t>
            </a:r>
          </a:p>
          <a:p>
            <a:pPr marL="571500" indent="-571500">
              <a:buFont typeface="Wingdings" panose="05000000000000000000" pitchFamily="2" charset="2"/>
              <a:buChar char="q"/>
            </a:pPr>
            <a:r>
              <a:rPr lang="en-US" sz="2800" b="1" dirty="0" err="1">
                <a:solidFill>
                  <a:schemeClr val="bg1"/>
                </a:solidFill>
              </a:rPr>
              <a:t>Dhruvin</a:t>
            </a:r>
            <a:endParaRPr lang="en-US" sz="2800" b="1" dirty="0">
              <a:solidFill>
                <a:schemeClr val="bg1"/>
              </a:solidFill>
            </a:endParaRPr>
          </a:p>
          <a:p>
            <a:pPr marL="571500" indent="-571500">
              <a:buFont typeface="Wingdings" panose="05000000000000000000" pitchFamily="2" charset="2"/>
              <a:buChar char="q"/>
            </a:pPr>
            <a:r>
              <a:rPr lang="en-US" sz="2800" b="1" dirty="0" err="1">
                <a:solidFill>
                  <a:schemeClr val="bg1"/>
                </a:solidFill>
              </a:rPr>
              <a:t>Sujal</a:t>
            </a:r>
            <a:endParaRPr lang="en-US" sz="2800" b="1" dirty="0">
              <a:solidFill>
                <a:schemeClr val="bg1"/>
              </a:solidFill>
            </a:endParaRPr>
          </a:p>
          <a:p>
            <a:pPr marL="571500" indent="-571500">
              <a:buFont typeface="Wingdings" panose="05000000000000000000" pitchFamily="2" charset="2"/>
              <a:buChar char="q"/>
            </a:pPr>
            <a:r>
              <a:rPr lang="en-US" sz="2800" b="1" dirty="0">
                <a:solidFill>
                  <a:schemeClr val="bg1"/>
                </a:solidFill>
              </a:rPr>
              <a:t>Dhruv</a:t>
            </a:r>
          </a:p>
        </p:txBody>
      </p:sp>
      <p:sp>
        <p:nvSpPr>
          <p:cNvPr id="5" name="TextBox 4">
            <a:extLst>
              <a:ext uri="{FF2B5EF4-FFF2-40B4-BE49-F238E27FC236}">
                <a16:creationId xmlns:a16="http://schemas.microsoft.com/office/drawing/2014/main" id="{BAFA12A9-37A8-1AB0-E202-C60D52997A1E}"/>
              </a:ext>
            </a:extLst>
          </p:cNvPr>
          <p:cNvSpPr txBox="1"/>
          <p:nvPr/>
        </p:nvSpPr>
        <p:spPr>
          <a:xfrm>
            <a:off x="6602466" y="2854223"/>
            <a:ext cx="3718728" cy="2246769"/>
          </a:xfrm>
          <a:prstGeom prst="rect">
            <a:avLst/>
          </a:prstGeom>
          <a:noFill/>
        </p:spPr>
        <p:txBody>
          <a:bodyPr wrap="square" rtlCol="0">
            <a:spAutoFit/>
          </a:bodyPr>
          <a:lstStyle/>
          <a:p>
            <a:pPr marL="571500" indent="-571500">
              <a:buFont typeface="Wingdings" panose="05000000000000000000" pitchFamily="2" charset="2"/>
              <a:buChar char="q"/>
            </a:pPr>
            <a:r>
              <a:rPr lang="en-US" sz="2800" b="1" dirty="0">
                <a:solidFill>
                  <a:schemeClr val="bg1"/>
                </a:solidFill>
              </a:rPr>
              <a:t>Chintan</a:t>
            </a:r>
          </a:p>
          <a:p>
            <a:pPr marL="571500" indent="-571500">
              <a:buFont typeface="Wingdings" panose="05000000000000000000" pitchFamily="2" charset="2"/>
              <a:buChar char="q"/>
            </a:pPr>
            <a:r>
              <a:rPr lang="en-US" sz="2800" b="1" dirty="0">
                <a:solidFill>
                  <a:schemeClr val="bg1"/>
                </a:solidFill>
              </a:rPr>
              <a:t>Urvi</a:t>
            </a:r>
          </a:p>
          <a:p>
            <a:pPr marL="571500" indent="-571500">
              <a:buFont typeface="Wingdings" panose="05000000000000000000" pitchFamily="2" charset="2"/>
              <a:buChar char="q"/>
            </a:pPr>
            <a:r>
              <a:rPr lang="en-US" sz="2800" b="1" dirty="0">
                <a:solidFill>
                  <a:schemeClr val="bg1"/>
                </a:solidFill>
              </a:rPr>
              <a:t>Niraj</a:t>
            </a:r>
          </a:p>
          <a:p>
            <a:pPr marL="571500" indent="-571500">
              <a:buFont typeface="Wingdings" panose="05000000000000000000" pitchFamily="2" charset="2"/>
              <a:buChar char="q"/>
            </a:pPr>
            <a:r>
              <a:rPr lang="en-US" sz="2800" b="1" dirty="0">
                <a:solidFill>
                  <a:schemeClr val="bg1"/>
                </a:solidFill>
              </a:rPr>
              <a:t>Harsh</a:t>
            </a:r>
          </a:p>
          <a:p>
            <a:pPr marL="571500" indent="-571500">
              <a:buFont typeface="Wingdings" panose="05000000000000000000" pitchFamily="2" charset="2"/>
              <a:buChar char="q"/>
            </a:pPr>
            <a:r>
              <a:rPr lang="en-US" sz="2800" b="1" dirty="0">
                <a:solidFill>
                  <a:schemeClr val="bg1"/>
                </a:solidFill>
              </a:rPr>
              <a:t>Isha</a:t>
            </a:r>
          </a:p>
        </p:txBody>
      </p:sp>
      <p:sp>
        <p:nvSpPr>
          <p:cNvPr id="8" name="TextBox 7">
            <a:extLst>
              <a:ext uri="{FF2B5EF4-FFF2-40B4-BE49-F238E27FC236}">
                <a16:creationId xmlns:a16="http://schemas.microsoft.com/office/drawing/2014/main" id="{FBC07534-3176-4257-7F26-1D2E2EE3C82A}"/>
              </a:ext>
            </a:extLst>
          </p:cNvPr>
          <p:cNvSpPr txBox="1"/>
          <p:nvPr/>
        </p:nvSpPr>
        <p:spPr>
          <a:xfrm>
            <a:off x="4236636" y="1957980"/>
            <a:ext cx="3718728" cy="523220"/>
          </a:xfrm>
          <a:prstGeom prst="rect">
            <a:avLst/>
          </a:prstGeom>
          <a:noFill/>
        </p:spPr>
        <p:txBody>
          <a:bodyPr wrap="square" rtlCol="0">
            <a:spAutoFit/>
          </a:bodyPr>
          <a:lstStyle/>
          <a:p>
            <a:pPr algn="ctr"/>
            <a:r>
              <a:rPr lang="en-US" sz="2800" b="1" dirty="0">
                <a:solidFill>
                  <a:schemeClr val="bg1"/>
                </a:solidFill>
              </a:rPr>
              <a:t>Team 03</a:t>
            </a:r>
          </a:p>
        </p:txBody>
      </p:sp>
      <p:cxnSp>
        <p:nvCxnSpPr>
          <p:cNvPr id="9" name="Straight Connector 8">
            <a:extLst>
              <a:ext uri="{FF2B5EF4-FFF2-40B4-BE49-F238E27FC236}">
                <a16:creationId xmlns:a16="http://schemas.microsoft.com/office/drawing/2014/main" id="{55243B96-D23C-D250-1E9F-943B5B0DFE42}"/>
              </a:ext>
            </a:extLst>
          </p:cNvPr>
          <p:cNvCxnSpPr>
            <a:cxnSpLocks/>
          </p:cNvCxnSpPr>
          <p:nvPr/>
        </p:nvCxnSpPr>
        <p:spPr>
          <a:xfrm flipH="1" flipV="1">
            <a:off x="8717254" y="7079120"/>
            <a:ext cx="989347" cy="117088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BE01739-DB55-8DD1-C62C-2C6335388955}"/>
              </a:ext>
            </a:extLst>
          </p:cNvPr>
          <p:cNvSpPr/>
          <p:nvPr/>
        </p:nvSpPr>
        <p:spPr>
          <a:xfrm>
            <a:off x="11189763" y="3605777"/>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5FE4F648-32D5-EC47-5108-F40D6D733A8F}"/>
              </a:ext>
            </a:extLst>
          </p:cNvPr>
          <p:cNvCxnSpPr>
            <a:cxnSpLocks/>
          </p:cNvCxnSpPr>
          <p:nvPr/>
        </p:nvCxnSpPr>
        <p:spPr>
          <a:xfrm flipH="1" flipV="1">
            <a:off x="-1827833" y="1436807"/>
            <a:ext cx="1719158" cy="9191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2ABE52D-30CD-D332-E2A6-53CFE9738F84}"/>
              </a:ext>
            </a:extLst>
          </p:cNvPr>
          <p:cNvCxnSpPr>
            <a:cxnSpLocks/>
          </p:cNvCxnSpPr>
          <p:nvPr/>
        </p:nvCxnSpPr>
        <p:spPr>
          <a:xfrm flipH="1">
            <a:off x="13674762" y="819090"/>
            <a:ext cx="304580" cy="249077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5330D4CC-16DA-14BE-8EEB-3A105FD46955}"/>
              </a:ext>
            </a:extLst>
          </p:cNvPr>
          <p:cNvSpPr/>
          <p:nvPr/>
        </p:nvSpPr>
        <p:spPr>
          <a:xfrm>
            <a:off x="8763047" y="-1387174"/>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F573CBFC-D208-A2F8-C1EA-38123895668E}"/>
              </a:ext>
            </a:extLst>
          </p:cNvPr>
          <p:cNvGrpSpPr/>
          <p:nvPr/>
        </p:nvGrpSpPr>
        <p:grpSpPr>
          <a:xfrm>
            <a:off x="-1105343" y="1103808"/>
            <a:ext cx="1804883" cy="1616429"/>
            <a:chOff x="2991281" y="1742865"/>
            <a:chExt cx="1804883" cy="1616429"/>
          </a:xfrm>
          <a:solidFill>
            <a:srgbClr val="1FD3D2"/>
          </a:solidFill>
        </p:grpSpPr>
        <p:sp>
          <p:nvSpPr>
            <p:cNvPr id="17" name="Oval 16">
              <a:extLst>
                <a:ext uri="{FF2B5EF4-FFF2-40B4-BE49-F238E27FC236}">
                  <a16:creationId xmlns:a16="http://schemas.microsoft.com/office/drawing/2014/main" id="{4F53292B-755A-3C21-1A5D-95D2AEE8762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60DBD180-3ED6-FD6B-EC9A-206360153608}"/>
                </a:ext>
              </a:extLst>
            </p:cNvPr>
            <p:cNvSpPr txBox="1"/>
            <p:nvPr/>
          </p:nvSpPr>
          <p:spPr>
            <a:xfrm>
              <a:off x="2991281" y="2304648"/>
              <a:ext cx="1217110" cy="584775"/>
            </a:xfrm>
            <a:prstGeom prst="rect">
              <a:avLst/>
            </a:prstGeom>
            <a:noFill/>
          </p:spPr>
          <p:txBody>
            <a:bodyPr wrap="square" rtlCol="0">
              <a:spAutoFit/>
            </a:bodyPr>
            <a:lstStyle/>
            <a:p>
              <a:pPr algn="ctr"/>
              <a:r>
                <a:rPr lang="en-US" sz="1600" b="1" dirty="0">
                  <a:solidFill>
                    <a:schemeClr val="bg1"/>
                  </a:solidFill>
                </a:rPr>
                <a:t>Prioritizing </a:t>
              </a:r>
            </a:p>
            <a:p>
              <a:pPr algn="ctr"/>
              <a:r>
                <a:rPr lang="en-US" sz="1600" b="1" dirty="0">
                  <a:solidFill>
                    <a:schemeClr val="bg1"/>
                  </a:solidFill>
                </a:rPr>
                <a:t>Techniques</a:t>
              </a:r>
            </a:p>
          </p:txBody>
        </p:sp>
      </p:grpSp>
      <p:cxnSp>
        <p:nvCxnSpPr>
          <p:cNvPr id="19" name="Straight Connector 18">
            <a:extLst>
              <a:ext uri="{FF2B5EF4-FFF2-40B4-BE49-F238E27FC236}">
                <a16:creationId xmlns:a16="http://schemas.microsoft.com/office/drawing/2014/main" id="{B35ABB42-7F98-E3BF-A3EF-D0555977DFCB}"/>
              </a:ext>
            </a:extLst>
          </p:cNvPr>
          <p:cNvCxnSpPr>
            <a:cxnSpLocks/>
          </p:cNvCxnSpPr>
          <p:nvPr/>
        </p:nvCxnSpPr>
        <p:spPr>
          <a:xfrm flipH="1" flipV="1">
            <a:off x="12962794" y="5100992"/>
            <a:ext cx="1667166" cy="1446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C1A2E6B-F100-41E9-54EA-8CFB9A747B72}"/>
              </a:ext>
            </a:extLst>
          </p:cNvPr>
          <p:cNvCxnSpPr>
            <a:cxnSpLocks/>
          </p:cNvCxnSpPr>
          <p:nvPr/>
        </p:nvCxnSpPr>
        <p:spPr>
          <a:xfrm flipH="1">
            <a:off x="2709290" y="6994256"/>
            <a:ext cx="1148394" cy="80902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3120AB97-CC62-E228-ACE7-2D0918800BF2}"/>
              </a:ext>
            </a:extLst>
          </p:cNvPr>
          <p:cNvGrpSpPr/>
          <p:nvPr/>
        </p:nvGrpSpPr>
        <p:grpSpPr>
          <a:xfrm>
            <a:off x="3529840" y="6223596"/>
            <a:ext cx="1616429" cy="2031927"/>
            <a:chOff x="3515781" y="3146266"/>
            <a:chExt cx="1616429" cy="2031927"/>
          </a:xfrm>
          <a:solidFill>
            <a:srgbClr val="D26020"/>
          </a:solidFill>
        </p:grpSpPr>
        <p:sp>
          <p:nvSpPr>
            <p:cNvPr id="22" name="Oval 21">
              <a:extLst>
                <a:ext uri="{FF2B5EF4-FFF2-40B4-BE49-F238E27FC236}">
                  <a16:creationId xmlns:a16="http://schemas.microsoft.com/office/drawing/2014/main" id="{064602D7-0B1C-2307-9C1B-216715521A54}"/>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05E44F45-D679-97A4-E178-67DE463A54B3}"/>
                </a:ext>
              </a:extLst>
            </p:cNvPr>
            <p:cNvSpPr txBox="1"/>
            <p:nvPr/>
          </p:nvSpPr>
          <p:spPr>
            <a:xfrm>
              <a:off x="3654567" y="4347196"/>
              <a:ext cx="1217110" cy="830997"/>
            </a:xfrm>
            <a:prstGeom prst="rect">
              <a:avLst/>
            </a:prstGeom>
            <a:grpFill/>
          </p:spPr>
          <p:txBody>
            <a:bodyPr wrap="square" rtlCol="0">
              <a:spAutoFit/>
            </a:bodyPr>
            <a:lstStyle/>
            <a:p>
              <a:pPr algn="ctr"/>
              <a:r>
                <a:rPr lang="en-US" sz="1600" b="1" dirty="0">
                  <a:solidFill>
                    <a:schemeClr val="bg1"/>
                  </a:solidFill>
                </a:rPr>
                <a:t>Setting Achievable Goals</a:t>
              </a:r>
            </a:p>
          </p:txBody>
        </p:sp>
      </p:grpSp>
      <p:sp>
        <p:nvSpPr>
          <p:cNvPr id="24" name="Oval 23">
            <a:extLst>
              <a:ext uri="{FF2B5EF4-FFF2-40B4-BE49-F238E27FC236}">
                <a16:creationId xmlns:a16="http://schemas.microsoft.com/office/drawing/2014/main" id="{6115F084-F660-696B-1546-648CC9D8287F}"/>
              </a:ext>
            </a:extLst>
          </p:cNvPr>
          <p:cNvSpPr/>
          <p:nvPr/>
        </p:nvSpPr>
        <p:spPr>
          <a:xfrm>
            <a:off x="7129432" y="6374065"/>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32A5AD33-7313-1D18-8CB8-E79B05C69D16}"/>
              </a:ext>
            </a:extLst>
          </p:cNvPr>
          <p:cNvSpPr txBox="1"/>
          <p:nvPr/>
        </p:nvSpPr>
        <p:spPr>
          <a:xfrm>
            <a:off x="7329091" y="7665227"/>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Work-Life Balance</a:t>
            </a:r>
            <a:endParaRPr lang="en-US" sz="1400" dirty="0">
              <a:effectLst/>
            </a:endParaRPr>
          </a:p>
        </p:txBody>
      </p:sp>
      <p:sp>
        <p:nvSpPr>
          <p:cNvPr id="26" name="TextBox 25">
            <a:extLst>
              <a:ext uri="{FF2B5EF4-FFF2-40B4-BE49-F238E27FC236}">
                <a16:creationId xmlns:a16="http://schemas.microsoft.com/office/drawing/2014/main" id="{0271F44F-7E58-8DD3-2BA4-84BE470ECDB1}"/>
              </a:ext>
            </a:extLst>
          </p:cNvPr>
          <p:cNvSpPr txBox="1"/>
          <p:nvPr/>
        </p:nvSpPr>
        <p:spPr>
          <a:xfrm>
            <a:off x="13626511" y="3832578"/>
            <a:ext cx="1393399"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Minimizing Distraction</a:t>
            </a:r>
            <a:endParaRPr lang="en-US" sz="1400" dirty="0">
              <a:effectLst/>
            </a:endParaRPr>
          </a:p>
        </p:txBody>
      </p:sp>
      <p:sp>
        <p:nvSpPr>
          <p:cNvPr id="27" name="Oval 26">
            <a:extLst>
              <a:ext uri="{FF2B5EF4-FFF2-40B4-BE49-F238E27FC236}">
                <a16:creationId xmlns:a16="http://schemas.microsoft.com/office/drawing/2014/main" id="{5EBAD8E5-2B20-618A-CFBD-B25E018CBAC4}"/>
              </a:ext>
            </a:extLst>
          </p:cNvPr>
          <p:cNvSpPr/>
          <p:nvPr/>
        </p:nvSpPr>
        <p:spPr>
          <a:xfrm>
            <a:off x="-730324" y="3860720"/>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8C336B08-04B5-B0A1-AD11-D5E73C13C7E5}"/>
              </a:ext>
            </a:extLst>
          </p:cNvPr>
          <p:cNvSpPr txBox="1"/>
          <p:nvPr/>
        </p:nvSpPr>
        <p:spPr>
          <a:xfrm>
            <a:off x="-1703437" y="3977607"/>
            <a:ext cx="1969881" cy="584775"/>
          </a:xfrm>
          <a:prstGeom prst="rect">
            <a:avLst/>
          </a:prstGeom>
          <a:noFill/>
        </p:spPr>
        <p:txBody>
          <a:bodyPr wrap="square" rtlCol="0">
            <a:spAutoFit/>
          </a:bodyPr>
          <a:lstStyle/>
          <a:p>
            <a:pPr algn="ctr"/>
            <a:r>
              <a:rPr lang="en-US" sz="1600" b="1" dirty="0">
                <a:solidFill>
                  <a:schemeClr val="bg1"/>
                </a:solidFill>
              </a:rPr>
              <a:t>Mastering Productivity</a:t>
            </a:r>
          </a:p>
        </p:txBody>
      </p:sp>
    </p:spTree>
    <p:extLst>
      <p:ext uri="{BB962C8B-B14F-4D97-AF65-F5344CB8AC3E}">
        <p14:creationId xmlns:p14="http://schemas.microsoft.com/office/powerpoint/2010/main" val="40730878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a:stCxn id="111" idx="0"/>
          </p:cNvCxnSpPr>
          <p:nvPr/>
        </p:nvCxnSpPr>
        <p:spPr>
          <a:xfrm flipH="1" flipV="1">
            <a:off x="6115520" y="3883607"/>
            <a:ext cx="1011081" cy="86040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C2C65CC-23ED-2D1E-474C-6970A62B8B96}"/>
              </a:ext>
            </a:extLst>
          </p:cNvPr>
          <p:cNvSpPr/>
          <p:nvPr/>
        </p:nvSpPr>
        <p:spPr>
          <a:xfrm>
            <a:off x="8201942" y="2550688"/>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E9F3824D-5260-CECE-23C7-5E3664F2450F}"/>
              </a:ext>
            </a:extLst>
          </p:cNvPr>
          <p:cNvCxnSpPr>
            <a:cxnSpLocks/>
          </p:cNvCxnSpPr>
          <p:nvPr/>
        </p:nvCxnSpPr>
        <p:spPr>
          <a:xfrm flipH="1">
            <a:off x="3614110" y="3066516"/>
            <a:ext cx="1908317" cy="841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H="1">
            <a:off x="6040695" y="2266383"/>
            <a:ext cx="55305" cy="23336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cxnSp>
        <p:nvCxnSpPr>
          <p:cNvPr id="95" name="Straight Connector 94">
            <a:extLst>
              <a:ext uri="{FF2B5EF4-FFF2-40B4-BE49-F238E27FC236}">
                <a16:creationId xmlns:a16="http://schemas.microsoft.com/office/drawing/2014/main" id="{8D98F111-6C77-9635-392A-F42164A9DEB9}"/>
              </a:ext>
            </a:extLst>
          </p:cNvPr>
          <p:cNvCxnSpPr>
            <a:cxnSpLocks/>
            <a:stCxn id="7" idx="2"/>
          </p:cNvCxnSpPr>
          <p:nvPr/>
        </p:nvCxnSpPr>
        <p:spPr>
          <a:xfrm flipH="1" flipV="1">
            <a:off x="6534776" y="3214265"/>
            <a:ext cx="1667166" cy="1446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a:stCxn id="4" idx="3"/>
          </p:cNvCxnSpPr>
          <p:nvPr/>
        </p:nvCxnSpPr>
        <p:spPr>
          <a:xfrm flipH="1">
            <a:off x="4265435" y="4115924"/>
            <a:ext cx="1070917" cy="57671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DF5FE0E2-FD49-2F54-7C30-101F19B6B94E}"/>
              </a:ext>
            </a:extLst>
          </p:cNvPr>
          <p:cNvSpPr/>
          <p:nvPr/>
        </p:nvSpPr>
        <p:spPr>
          <a:xfrm>
            <a:off x="6318386" y="4744012"/>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6534776" y="5325877"/>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Work-Life Balance</a:t>
            </a:r>
            <a:endParaRPr lang="en-US" sz="1400" dirty="0">
              <a:effectLst/>
            </a:endParaRPr>
          </a:p>
        </p:txBody>
      </p:sp>
      <p:sp>
        <p:nvSpPr>
          <p:cNvPr id="121" name="TextBox 120">
            <a:extLst>
              <a:ext uri="{FF2B5EF4-FFF2-40B4-BE49-F238E27FC236}">
                <a16:creationId xmlns:a16="http://schemas.microsoft.com/office/drawing/2014/main" id="{A826CB97-FA84-6628-AEE1-FE02A3DAFDEB}"/>
              </a:ext>
            </a:extLst>
          </p:cNvPr>
          <p:cNvSpPr txBox="1"/>
          <p:nvPr/>
        </p:nvSpPr>
        <p:spPr>
          <a:xfrm>
            <a:off x="8401601" y="3074934"/>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Minimizing Distraction</a:t>
            </a:r>
            <a:endParaRPr lang="en-US" sz="1400" dirty="0">
              <a:effectLst/>
            </a:endParaRPr>
          </a:p>
        </p:txBody>
      </p:sp>
      <p:sp>
        <p:nvSpPr>
          <p:cNvPr id="4" name="Oval 3">
            <a:extLst>
              <a:ext uri="{FF2B5EF4-FFF2-40B4-BE49-F238E27FC236}">
                <a16:creationId xmlns:a16="http://schemas.microsoft.com/office/drawing/2014/main" id="{25D6DFC8-AACC-2474-0FB5-AFF9FF9235DB}"/>
              </a:ext>
            </a:extLst>
          </p:cNvPr>
          <p:cNvSpPr/>
          <p:nvPr/>
        </p:nvSpPr>
        <p:spPr>
          <a:xfrm>
            <a:off x="5044603" y="2499745"/>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5055754" y="3161017"/>
            <a:ext cx="1969881" cy="584775"/>
          </a:xfrm>
          <a:prstGeom prst="rect">
            <a:avLst/>
          </a:prstGeom>
          <a:noFill/>
        </p:spPr>
        <p:txBody>
          <a:bodyPr wrap="square" rtlCol="0">
            <a:spAutoFit/>
          </a:bodyPr>
          <a:lstStyle/>
          <a:p>
            <a:pPr algn="ctr"/>
            <a:r>
              <a:rPr lang="en-US" sz="1600" b="1" dirty="0">
                <a:solidFill>
                  <a:schemeClr val="bg1"/>
                </a:solidFill>
              </a:rPr>
              <a:t>Mastering Productivity</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186840" y="2166388"/>
            <a:ext cx="1616429" cy="1616429"/>
            <a:chOff x="3179735" y="1742865"/>
            <a:chExt cx="1616429"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389895" y="2266438"/>
              <a:ext cx="1217110" cy="584775"/>
            </a:xfrm>
            <a:prstGeom prst="rect">
              <a:avLst/>
            </a:prstGeom>
            <a:noFill/>
          </p:spPr>
          <p:txBody>
            <a:bodyPr wrap="square" rtlCol="0">
              <a:spAutoFit/>
            </a:bodyPr>
            <a:lstStyle/>
            <a:p>
              <a:pPr algn="ctr"/>
              <a:r>
                <a:rPr lang="en-US" sz="1600" b="1" dirty="0">
                  <a:solidFill>
                    <a:schemeClr val="bg1"/>
                  </a:solidFill>
                </a:rPr>
                <a:t>Prioritizing </a:t>
              </a:r>
            </a:p>
            <a:p>
              <a:pPr algn="ctr"/>
              <a:r>
                <a:rPr lang="en-US" sz="1600" b="1" dirty="0">
                  <a:solidFill>
                    <a:schemeClr val="bg1"/>
                  </a:solidFill>
                </a:rPr>
                <a:t>Techniques</a:t>
              </a:r>
            </a:p>
          </p:txBody>
        </p:sp>
      </p:grpSp>
      <p:grpSp>
        <p:nvGrpSpPr>
          <p:cNvPr id="107" name="Group 106">
            <a:extLst>
              <a:ext uri="{FF2B5EF4-FFF2-40B4-BE49-F238E27FC236}">
                <a16:creationId xmlns:a16="http://schemas.microsoft.com/office/drawing/2014/main" id="{F987208B-92DD-5F0F-1971-024F064FF5DF}"/>
              </a:ext>
            </a:extLst>
          </p:cNvPr>
          <p:cNvGrpSpPr/>
          <p:nvPr/>
        </p:nvGrpSpPr>
        <p:grpSpPr>
          <a:xfrm>
            <a:off x="-1466224" y="-4218183"/>
            <a:ext cx="16002000" cy="16002000"/>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93785"/>
              <a:ext cx="1217110" cy="71507"/>
            </a:xfrm>
            <a:prstGeom prst="rect">
              <a:avLst/>
            </a:prstGeom>
            <a:grpFill/>
          </p:spPr>
          <p:txBody>
            <a:bodyPr wrap="square" rtlCol="0">
              <a:spAutoFit/>
            </a:bodyPr>
            <a:lstStyle/>
            <a:p>
              <a:pPr algn="ctr"/>
              <a:r>
                <a:rPr lang="en-US" sz="4000" b="1" dirty="0">
                  <a:solidFill>
                    <a:schemeClr val="bg1"/>
                  </a:solidFill>
                </a:rPr>
                <a:t>Setting Achievable Goals</a:t>
              </a:r>
            </a:p>
          </p:txBody>
        </p:sp>
      </p:grpSp>
      <p:sp>
        <p:nvSpPr>
          <p:cNvPr id="8" name="TextBox 7">
            <a:extLst>
              <a:ext uri="{FF2B5EF4-FFF2-40B4-BE49-F238E27FC236}">
                <a16:creationId xmlns:a16="http://schemas.microsoft.com/office/drawing/2014/main" id="{552FA7D2-8CC8-AFDA-E5EB-D68C1FCD93D5}"/>
              </a:ext>
            </a:extLst>
          </p:cNvPr>
          <p:cNvSpPr txBox="1"/>
          <p:nvPr/>
        </p:nvSpPr>
        <p:spPr>
          <a:xfrm>
            <a:off x="232816" y="1766006"/>
            <a:ext cx="5642115" cy="3785648"/>
          </a:xfrm>
          <a:prstGeom prst="rect">
            <a:avLst/>
          </a:prstGeom>
          <a:solidFill>
            <a:srgbClr val="D26020"/>
          </a:solidFill>
        </p:spPr>
        <p:txBody>
          <a:bodyPr wrap="square" rtlCol="0">
            <a:spAutoFit/>
          </a:bodyPr>
          <a:lstStyle/>
          <a:p>
            <a:r>
              <a:rPr lang="en-US" sz="2000" b="1" dirty="0">
                <a:solidFill>
                  <a:schemeClr val="bg1"/>
                </a:solidFill>
              </a:rPr>
              <a:t>Strategies for Action:</a:t>
            </a:r>
          </a:p>
          <a:p>
            <a:pPr marL="457200" indent="-457200">
              <a:buAutoNum type="arabicPeriod"/>
            </a:pPr>
            <a:r>
              <a:rPr lang="en-US" sz="2000" b="1" dirty="0">
                <a:solidFill>
                  <a:schemeClr val="bg1"/>
                </a:solidFill>
              </a:rPr>
              <a:t>Identify Milestones: Break goals into manageable steps for progress tracking.</a:t>
            </a:r>
          </a:p>
          <a:p>
            <a:pPr marL="457200" indent="-457200">
              <a:buAutoNum type="arabicPeriod"/>
            </a:pPr>
            <a:r>
              <a:rPr lang="en-US" sz="2000" b="1" dirty="0">
                <a:solidFill>
                  <a:schemeClr val="bg1"/>
                </a:solidFill>
              </a:rPr>
              <a:t>Create Timeline: Develop action plans with deadlines for each step.</a:t>
            </a:r>
          </a:p>
          <a:p>
            <a:pPr marL="457200" indent="-457200">
              <a:buAutoNum type="arabicPeriod"/>
            </a:pPr>
            <a:r>
              <a:rPr lang="en-US" sz="2000" b="1" dirty="0">
                <a:solidFill>
                  <a:schemeClr val="bg1"/>
                </a:solidFill>
              </a:rPr>
              <a:t>Prioritize Tasks: Determine task sequence based on importance, urgency, and dependencies.</a:t>
            </a:r>
          </a:p>
          <a:p>
            <a:pPr marL="457200" indent="-457200">
              <a:buAutoNum type="arabicPeriod"/>
            </a:pPr>
            <a:r>
              <a:rPr lang="en-US" sz="2000" b="1" dirty="0">
                <a:solidFill>
                  <a:schemeClr val="bg1"/>
                </a:solidFill>
              </a:rPr>
              <a:t>Allocate Resources: Identify needed resources, skills, and support.</a:t>
            </a:r>
          </a:p>
          <a:p>
            <a:pPr marL="457200" indent="-457200">
              <a:buAutoNum type="arabicPeriod"/>
            </a:pPr>
            <a:r>
              <a:rPr lang="en-US" sz="2000" b="1" dirty="0">
                <a:solidFill>
                  <a:schemeClr val="bg1"/>
                </a:solidFill>
              </a:rPr>
              <a:t>Monitor Progress: Regularly review and adjust strategies to stay on track.</a:t>
            </a:r>
          </a:p>
        </p:txBody>
      </p:sp>
      <p:sp>
        <p:nvSpPr>
          <p:cNvPr id="9" name="TextBox 8">
            <a:extLst>
              <a:ext uri="{FF2B5EF4-FFF2-40B4-BE49-F238E27FC236}">
                <a16:creationId xmlns:a16="http://schemas.microsoft.com/office/drawing/2014/main" id="{7D2D41CE-91B0-6D97-BF58-9856F499A6AF}"/>
              </a:ext>
            </a:extLst>
          </p:cNvPr>
          <p:cNvSpPr txBox="1"/>
          <p:nvPr/>
        </p:nvSpPr>
        <p:spPr>
          <a:xfrm>
            <a:off x="6534770" y="1573995"/>
            <a:ext cx="5431444" cy="4154991"/>
          </a:xfrm>
          <a:prstGeom prst="rect">
            <a:avLst/>
          </a:prstGeom>
          <a:solidFill>
            <a:srgbClr val="D26020"/>
          </a:solidFill>
        </p:spPr>
        <p:txBody>
          <a:bodyPr wrap="square" rtlCol="0">
            <a:spAutoFit/>
          </a:bodyPr>
          <a:lstStyle/>
          <a:p>
            <a:r>
              <a:rPr lang="en-US" sz="2400" b="1" dirty="0">
                <a:solidFill>
                  <a:schemeClr val="bg1"/>
                </a:solidFill>
              </a:rPr>
              <a:t>Real-Life Examples:</a:t>
            </a:r>
          </a:p>
          <a:p>
            <a:pPr marL="457200" indent="-457200">
              <a:buFont typeface="+mj-lt"/>
              <a:buAutoNum type="arabicPeriod"/>
            </a:pPr>
            <a:r>
              <a:rPr lang="en-US" sz="2400" b="1" dirty="0">
                <a:solidFill>
                  <a:schemeClr val="bg1"/>
                </a:solidFill>
              </a:rPr>
              <a:t>Career Advancement: Earning a certification for promotion eligibility.</a:t>
            </a:r>
          </a:p>
          <a:p>
            <a:pPr marL="457200" indent="-457200">
              <a:buFont typeface="+mj-lt"/>
              <a:buAutoNum type="arabicPeriod"/>
            </a:pPr>
            <a:r>
              <a:rPr lang="en-US" sz="2400" b="1" dirty="0">
                <a:solidFill>
                  <a:schemeClr val="bg1"/>
                </a:solidFill>
              </a:rPr>
              <a:t>Health and Fitness: Completing a marathon training program.</a:t>
            </a:r>
          </a:p>
          <a:p>
            <a:pPr marL="457200" indent="-457200">
              <a:buFont typeface="+mj-lt"/>
              <a:buAutoNum type="arabicPeriod"/>
            </a:pPr>
            <a:r>
              <a:rPr lang="en-US" sz="2400" b="1" dirty="0">
                <a:solidFill>
                  <a:schemeClr val="bg1"/>
                </a:solidFill>
              </a:rPr>
              <a:t>Financial Planning: Saving monthly for a long-term goal.</a:t>
            </a:r>
          </a:p>
          <a:p>
            <a:pPr marL="457200" indent="-457200">
              <a:buFont typeface="+mj-lt"/>
              <a:buAutoNum type="arabicPeriod"/>
            </a:pPr>
            <a:r>
              <a:rPr lang="en-US" sz="2400" b="1" dirty="0">
                <a:solidFill>
                  <a:schemeClr val="bg1"/>
                </a:solidFill>
              </a:rPr>
              <a:t>Personal Development: Reading regularly for skill enhancement.</a:t>
            </a:r>
          </a:p>
          <a:p>
            <a:pPr marL="457200" indent="-457200">
              <a:buFont typeface="+mj-lt"/>
              <a:buAutoNum type="arabicPeriod"/>
            </a:pPr>
            <a:r>
              <a:rPr lang="en-US" sz="2400" b="1" dirty="0">
                <a:solidFill>
                  <a:schemeClr val="bg1"/>
                </a:solidFill>
              </a:rPr>
              <a:t>Entrepreneurship: Launching a new product within a set timeframe.</a:t>
            </a:r>
            <a:endParaRPr lang="en-US" sz="2000" b="1" dirty="0">
              <a:solidFill>
                <a:schemeClr val="bg1"/>
              </a:solidFill>
            </a:endParaRPr>
          </a:p>
        </p:txBody>
      </p:sp>
      <p:sp>
        <p:nvSpPr>
          <p:cNvPr id="10" name="TextBox 9">
            <a:extLst>
              <a:ext uri="{FF2B5EF4-FFF2-40B4-BE49-F238E27FC236}">
                <a16:creationId xmlns:a16="http://schemas.microsoft.com/office/drawing/2014/main" id="{A61F947F-3375-BDA9-77EC-1A77DBC37B23}"/>
              </a:ext>
            </a:extLst>
          </p:cNvPr>
          <p:cNvSpPr txBox="1"/>
          <p:nvPr/>
        </p:nvSpPr>
        <p:spPr>
          <a:xfrm>
            <a:off x="1230055" y="6084040"/>
            <a:ext cx="10811863" cy="400109"/>
          </a:xfrm>
          <a:prstGeom prst="rect">
            <a:avLst/>
          </a:prstGeom>
          <a:solidFill>
            <a:srgbClr val="D26020"/>
          </a:solidFill>
        </p:spPr>
        <p:txBody>
          <a:bodyPr wrap="square" rtlCol="0">
            <a:spAutoFit/>
          </a:bodyPr>
          <a:lstStyle/>
          <a:p>
            <a:r>
              <a:rPr lang="en-US" sz="2000" b="1" dirty="0">
                <a:solidFill>
                  <a:schemeClr val="bg1"/>
                </a:solidFill>
              </a:rPr>
              <a:t>SMART goals and strategic planning lead to success and fulfillment in various aspects of life.</a:t>
            </a:r>
          </a:p>
        </p:txBody>
      </p:sp>
    </p:spTree>
    <p:extLst>
      <p:ext uri="{BB962C8B-B14F-4D97-AF65-F5344CB8AC3E}">
        <p14:creationId xmlns:p14="http://schemas.microsoft.com/office/powerpoint/2010/main" val="11447398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p:cNvCxnSpPr>
          <p:nvPr/>
        </p:nvCxnSpPr>
        <p:spPr>
          <a:xfrm flipH="1" flipV="1">
            <a:off x="6115520" y="3883607"/>
            <a:ext cx="921267" cy="105669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C2C65CC-23ED-2D1E-474C-6970A62B8B96}"/>
              </a:ext>
            </a:extLst>
          </p:cNvPr>
          <p:cNvSpPr/>
          <p:nvPr/>
        </p:nvSpPr>
        <p:spPr>
          <a:xfrm>
            <a:off x="8201942" y="2550688"/>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E9F3824D-5260-CECE-23C7-5E3664F2450F}"/>
              </a:ext>
            </a:extLst>
          </p:cNvPr>
          <p:cNvCxnSpPr>
            <a:cxnSpLocks/>
          </p:cNvCxnSpPr>
          <p:nvPr/>
        </p:nvCxnSpPr>
        <p:spPr>
          <a:xfrm flipH="1">
            <a:off x="3614110" y="3066516"/>
            <a:ext cx="1908317" cy="841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H="1">
            <a:off x="6040695" y="2266383"/>
            <a:ext cx="55305" cy="23336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cxnSp>
        <p:nvCxnSpPr>
          <p:cNvPr id="95" name="Straight Connector 94">
            <a:extLst>
              <a:ext uri="{FF2B5EF4-FFF2-40B4-BE49-F238E27FC236}">
                <a16:creationId xmlns:a16="http://schemas.microsoft.com/office/drawing/2014/main" id="{8D98F111-6C77-9635-392A-F42164A9DEB9}"/>
              </a:ext>
            </a:extLst>
          </p:cNvPr>
          <p:cNvCxnSpPr>
            <a:cxnSpLocks/>
            <a:stCxn id="7" idx="2"/>
          </p:cNvCxnSpPr>
          <p:nvPr/>
        </p:nvCxnSpPr>
        <p:spPr>
          <a:xfrm flipH="1" flipV="1">
            <a:off x="6534776" y="3214265"/>
            <a:ext cx="1667166" cy="1446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a:stCxn id="4" idx="3"/>
          </p:cNvCxnSpPr>
          <p:nvPr/>
        </p:nvCxnSpPr>
        <p:spPr>
          <a:xfrm flipH="1">
            <a:off x="4265435" y="4115924"/>
            <a:ext cx="1070917" cy="57671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A826CB97-FA84-6628-AEE1-FE02A3DAFDEB}"/>
              </a:ext>
            </a:extLst>
          </p:cNvPr>
          <p:cNvSpPr txBox="1"/>
          <p:nvPr/>
        </p:nvSpPr>
        <p:spPr>
          <a:xfrm>
            <a:off x="8401601" y="3074934"/>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Minimizing Distraction</a:t>
            </a:r>
            <a:endParaRPr lang="en-US" sz="1400" dirty="0">
              <a:effectLst/>
            </a:endParaRPr>
          </a:p>
        </p:txBody>
      </p:sp>
      <p:sp>
        <p:nvSpPr>
          <p:cNvPr id="4" name="Oval 3">
            <a:extLst>
              <a:ext uri="{FF2B5EF4-FFF2-40B4-BE49-F238E27FC236}">
                <a16:creationId xmlns:a16="http://schemas.microsoft.com/office/drawing/2014/main" id="{25D6DFC8-AACC-2474-0FB5-AFF9FF9235DB}"/>
              </a:ext>
            </a:extLst>
          </p:cNvPr>
          <p:cNvSpPr/>
          <p:nvPr/>
        </p:nvSpPr>
        <p:spPr>
          <a:xfrm>
            <a:off x="5044603" y="2499745"/>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5055754" y="3161017"/>
            <a:ext cx="1969881" cy="584775"/>
          </a:xfrm>
          <a:prstGeom prst="rect">
            <a:avLst/>
          </a:prstGeom>
          <a:noFill/>
        </p:spPr>
        <p:txBody>
          <a:bodyPr wrap="square" rtlCol="0">
            <a:spAutoFit/>
          </a:bodyPr>
          <a:lstStyle/>
          <a:p>
            <a:pPr algn="ctr"/>
            <a:r>
              <a:rPr lang="en-US" sz="1600" b="1" dirty="0">
                <a:solidFill>
                  <a:schemeClr val="bg1"/>
                </a:solidFill>
              </a:rPr>
              <a:t>Mastering Productivity</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186840" y="2166388"/>
            <a:ext cx="1616429" cy="1616429"/>
            <a:chOff x="3179735" y="1742865"/>
            <a:chExt cx="1616429"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389895" y="2266438"/>
              <a:ext cx="1217110" cy="584775"/>
            </a:xfrm>
            <a:prstGeom prst="rect">
              <a:avLst/>
            </a:prstGeom>
            <a:noFill/>
          </p:spPr>
          <p:txBody>
            <a:bodyPr wrap="square" rtlCol="0">
              <a:spAutoFit/>
            </a:bodyPr>
            <a:lstStyle/>
            <a:p>
              <a:pPr algn="ctr"/>
              <a:r>
                <a:rPr lang="en-US" sz="1600" b="1" dirty="0">
                  <a:solidFill>
                    <a:schemeClr val="bg1"/>
                  </a:solidFill>
                </a:rPr>
                <a:t>Prioritizing </a:t>
              </a:r>
            </a:p>
            <a:p>
              <a:pPr algn="ctr"/>
              <a:r>
                <a:rPr lang="en-US" sz="1600" b="1" dirty="0">
                  <a:solidFill>
                    <a:schemeClr val="bg1"/>
                  </a:solidFill>
                </a:rPr>
                <a:t>Techniques</a:t>
              </a:r>
            </a:p>
          </p:txBody>
        </p:sp>
      </p:grpSp>
      <p:grpSp>
        <p:nvGrpSpPr>
          <p:cNvPr id="107" name="Group 106">
            <a:extLst>
              <a:ext uri="{FF2B5EF4-FFF2-40B4-BE49-F238E27FC236}">
                <a16:creationId xmlns:a16="http://schemas.microsoft.com/office/drawing/2014/main" id="{F987208B-92DD-5F0F-1971-024F064FF5DF}"/>
              </a:ext>
            </a:extLst>
          </p:cNvPr>
          <p:cNvGrpSpPr/>
          <p:nvPr/>
        </p:nvGrpSpPr>
        <p:grpSpPr>
          <a:xfrm>
            <a:off x="3101356" y="4349054"/>
            <a:ext cx="1616429" cy="1616429"/>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74545"/>
              <a:ext cx="1217110" cy="830997"/>
            </a:xfrm>
            <a:prstGeom prst="rect">
              <a:avLst/>
            </a:prstGeom>
            <a:grpFill/>
          </p:spPr>
          <p:txBody>
            <a:bodyPr wrap="square" rtlCol="0">
              <a:spAutoFit/>
            </a:bodyPr>
            <a:lstStyle/>
            <a:p>
              <a:pPr algn="ctr"/>
              <a:r>
                <a:rPr lang="en-US" sz="1600" b="1" dirty="0">
                  <a:solidFill>
                    <a:schemeClr val="bg1"/>
                  </a:solidFill>
                </a:rPr>
                <a:t>Setting Achievable Goals</a:t>
              </a:r>
            </a:p>
          </p:txBody>
        </p:sp>
      </p:grpSp>
      <p:sp>
        <p:nvSpPr>
          <p:cNvPr id="111" name="Oval 110">
            <a:extLst>
              <a:ext uri="{FF2B5EF4-FFF2-40B4-BE49-F238E27FC236}">
                <a16:creationId xmlns:a16="http://schemas.microsoft.com/office/drawing/2014/main" id="{DF5FE0E2-FD49-2F54-7C30-101F19B6B94E}"/>
              </a:ext>
            </a:extLst>
          </p:cNvPr>
          <p:cNvSpPr/>
          <p:nvPr/>
        </p:nvSpPr>
        <p:spPr>
          <a:xfrm>
            <a:off x="6318386" y="4744012"/>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6534776" y="5325877"/>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Work-Life Balance</a:t>
            </a:r>
            <a:endParaRPr lang="en-US" sz="1400" dirty="0">
              <a:effectLst/>
            </a:endParaRPr>
          </a:p>
        </p:txBody>
      </p:sp>
    </p:spTree>
    <p:extLst>
      <p:ext uri="{BB962C8B-B14F-4D97-AF65-F5344CB8AC3E}">
        <p14:creationId xmlns:p14="http://schemas.microsoft.com/office/powerpoint/2010/main" val="29539139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p:cNvCxnSpPr>
          <p:nvPr/>
        </p:nvCxnSpPr>
        <p:spPr>
          <a:xfrm flipH="1" flipV="1">
            <a:off x="6115520" y="3883607"/>
            <a:ext cx="921267" cy="105669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C2C65CC-23ED-2D1E-474C-6970A62B8B96}"/>
              </a:ext>
            </a:extLst>
          </p:cNvPr>
          <p:cNvSpPr/>
          <p:nvPr/>
        </p:nvSpPr>
        <p:spPr>
          <a:xfrm>
            <a:off x="8201942" y="2550688"/>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E9F3824D-5260-CECE-23C7-5E3664F2450F}"/>
              </a:ext>
            </a:extLst>
          </p:cNvPr>
          <p:cNvCxnSpPr>
            <a:cxnSpLocks/>
          </p:cNvCxnSpPr>
          <p:nvPr/>
        </p:nvCxnSpPr>
        <p:spPr>
          <a:xfrm flipH="1">
            <a:off x="3614110" y="3066516"/>
            <a:ext cx="1908317" cy="841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H="1">
            <a:off x="6040695" y="2266383"/>
            <a:ext cx="55305" cy="23336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cxnSp>
        <p:nvCxnSpPr>
          <p:cNvPr id="95" name="Straight Connector 94">
            <a:extLst>
              <a:ext uri="{FF2B5EF4-FFF2-40B4-BE49-F238E27FC236}">
                <a16:creationId xmlns:a16="http://schemas.microsoft.com/office/drawing/2014/main" id="{8D98F111-6C77-9635-392A-F42164A9DEB9}"/>
              </a:ext>
            </a:extLst>
          </p:cNvPr>
          <p:cNvCxnSpPr>
            <a:cxnSpLocks/>
            <a:stCxn id="7" idx="2"/>
          </p:cNvCxnSpPr>
          <p:nvPr/>
        </p:nvCxnSpPr>
        <p:spPr>
          <a:xfrm flipH="1" flipV="1">
            <a:off x="6534776" y="3214265"/>
            <a:ext cx="1667166" cy="1446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a:stCxn id="4" idx="3"/>
          </p:cNvCxnSpPr>
          <p:nvPr/>
        </p:nvCxnSpPr>
        <p:spPr>
          <a:xfrm flipH="1">
            <a:off x="4265435" y="4115924"/>
            <a:ext cx="1070917" cy="57671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A826CB97-FA84-6628-AEE1-FE02A3DAFDEB}"/>
              </a:ext>
            </a:extLst>
          </p:cNvPr>
          <p:cNvSpPr txBox="1"/>
          <p:nvPr/>
        </p:nvSpPr>
        <p:spPr>
          <a:xfrm>
            <a:off x="8401601" y="3074934"/>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Minimizing Distraction</a:t>
            </a:r>
            <a:endParaRPr lang="en-US" sz="1400" dirty="0">
              <a:effectLst/>
            </a:endParaRPr>
          </a:p>
        </p:txBody>
      </p:sp>
      <p:sp>
        <p:nvSpPr>
          <p:cNvPr id="4" name="Oval 3">
            <a:extLst>
              <a:ext uri="{FF2B5EF4-FFF2-40B4-BE49-F238E27FC236}">
                <a16:creationId xmlns:a16="http://schemas.microsoft.com/office/drawing/2014/main" id="{25D6DFC8-AACC-2474-0FB5-AFF9FF9235DB}"/>
              </a:ext>
            </a:extLst>
          </p:cNvPr>
          <p:cNvSpPr/>
          <p:nvPr/>
        </p:nvSpPr>
        <p:spPr>
          <a:xfrm>
            <a:off x="5044603" y="2499745"/>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5055754" y="3161017"/>
            <a:ext cx="1969881" cy="584775"/>
          </a:xfrm>
          <a:prstGeom prst="rect">
            <a:avLst/>
          </a:prstGeom>
          <a:noFill/>
        </p:spPr>
        <p:txBody>
          <a:bodyPr wrap="square" rtlCol="0">
            <a:spAutoFit/>
          </a:bodyPr>
          <a:lstStyle/>
          <a:p>
            <a:pPr algn="ctr"/>
            <a:r>
              <a:rPr lang="en-US" sz="1600" b="1" dirty="0">
                <a:solidFill>
                  <a:schemeClr val="bg1"/>
                </a:solidFill>
              </a:rPr>
              <a:t>Mastering Productivity</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186840" y="2166388"/>
            <a:ext cx="1616429" cy="1616429"/>
            <a:chOff x="3179735" y="1742865"/>
            <a:chExt cx="1616429"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389895" y="2266438"/>
              <a:ext cx="1217110" cy="584775"/>
            </a:xfrm>
            <a:prstGeom prst="rect">
              <a:avLst/>
            </a:prstGeom>
            <a:noFill/>
          </p:spPr>
          <p:txBody>
            <a:bodyPr wrap="square" rtlCol="0">
              <a:spAutoFit/>
            </a:bodyPr>
            <a:lstStyle/>
            <a:p>
              <a:pPr algn="ctr"/>
              <a:r>
                <a:rPr lang="en-US" sz="1600" b="1" dirty="0">
                  <a:solidFill>
                    <a:schemeClr val="bg1"/>
                  </a:solidFill>
                </a:rPr>
                <a:t>Prioritizing </a:t>
              </a:r>
            </a:p>
            <a:p>
              <a:pPr algn="ctr"/>
              <a:r>
                <a:rPr lang="en-US" sz="1600" b="1" dirty="0">
                  <a:solidFill>
                    <a:schemeClr val="bg1"/>
                  </a:solidFill>
                </a:rPr>
                <a:t>Techniques</a:t>
              </a:r>
            </a:p>
          </p:txBody>
        </p:sp>
      </p:grpSp>
      <p:grpSp>
        <p:nvGrpSpPr>
          <p:cNvPr id="107" name="Group 106">
            <a:extLst>
              <a:ext uri="{FF2B5EF4-FFF2-40B4-BE49-F238E27FC236}">
                <a16:creationId xmlns:a16="http://schemas.microsoft.com/office/drawing/2014/main" id="{F987208B-92DD-5F0F-1971-024F064FF5DF}"/>
              </a:ext>
            </a:extLst>
          </p:cNvPr>
          <p:cNvGrpSpPr/>
          <p:nvPr/>
        </p:nvGrpSpPr>
        <p:grpSpPr>
          <a:xfrm>
            <a:off x="3101356" y="4349054"/>
            <a:ext cx="1616429" cy="1616429"/>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74545"/>
              <a:ext cx="1217110" cy="830997"/>
            </a:xfrm>
            <a:prstGeom prst="rect">
              <a:avLst/>
            </a:prstGeom>
            <a:grpFill/>
          </p:spPr>
          <p:txBody>
            <a:bodyPr wrap="square" rtlCol="0">
              <a:spAutoFit/>
            </a:bodyPr>
            <a:lstStyle/>
            <a:p>
              <a:pPr algn="ctr"/>
              <a:r>
                <a:rPr lang="en-US" sz="1600" b="1" dirty="0">
                  <a:solidFill>
                    <a:schemeClr val="bg1"/>
                  </a:solidFill>
                </a:rPr>
                <a:t>Setting Achievable Goals</a:t>
              </a:r>
            </a:p>
          </p:txBody>
        </p:sp>
      </p:grpSp>
      <p:sp>
        <p:nvSpPr>
          <p:cNvPr id="111" name="Oval 110">
            <a:extLst>
              <a:ext uri="{FF2B5EF4-FFF2-40B4-BE49-F238E27FC236}">
                <a16:creationId xmlns:a16="http://schemas.microsoft.com/office/drawing/2014/main" id="{DF5FE0E2-FD49-2F54-7C30-101F19B6B94E}"/>
              </a:ext>
            </a:extLst>
          </p:cNvPr>
          <p:cNvSpPr/>
          <p:nvPr/>
        </p:nvSpPr>
        <p:spPr>
          <a:xfrm>
            <a:off x="-1673590" y="-4191918"/>
            <a:ext cx="14981974" cy="14981974"/>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3637827" y="246167"/>
            <a:ext cx="4688919" cy="707886"/>
          </a:xfrm>
          <a:prstGeom prst="rect">
            <a:avLst/>
          </a:prstGeom>
          <a:noFill/>
        </p:spPr>
        <p:txBody>
          <a:bodyPr wrap="square" rtlCol="0">
            <a:spAutoFit/>
          </a:bodyPr>
          <a:lstStyle/>
          <a:p>
            <a:pPr marL="0" algn="ctr" rtl="0" eaLnBrk="1" latinLnBrk="0" hangingPunct="1">
              <a:spcBef>
                <a:spcPts val="0"/>
              </a:spcBef>
              <a:spcAft>
                <a:spcPts val="0"/>
              </a:spcAft>
            </a:pPr>
            <a:r>
              <a:rPr lang="en-US" sz="4000" b="1" kern="1200" dirty="0">
                <a:solidFill>
                  <a:srgbClr val="FFFFFF"/>
                </a:solidFill>
                <a:effectLst/>
                <a:latin typeface="Calibri" panose="020F0502020204030204" pitchFamily="34" charset="0"/>
                <a:ea typeface="+mn-ea"/>
                <a:cs typeface="+mn-cs"/>
              </a:rPr>
              <a:t>Work-Life Balance</a:t>
            </a:r>
            <a:endParaRPr lang="en-US" sz="3600" dirty="0">
              <a:effectLst/>
            </a:endParaRPr>
          </a:p>
        </p:txBody>
      </p:sp>
      <p:sp>
        <p:nvSpPr>
          <p:cNvPr id="2" name="TextBox 1">
            <a:extLst>
              <a:ext uri="{FF2B5EF4-FFF2-40B4-BE49-F238E27FC236}">
                <a16:creationId xmlns:a16="http://schemas.microsoft.com/office/drawing/2014/main" id="{5F4EA901-4532-4811-BFDE-8AD0D8B314DE}"/>
              </a:ext>
            </a:extLst>
          </p:cNvPr>
          <p:cNvSpPr txBox="1"/>
          <p:nvPr/>
        </p:nvSpPr>
        <p:spPr>
          <a:xfrm>
            <a:off x="232816" y="2037473"/>
            <a:ext cx="5289611" cy="3170099"/>
          </a:xfrm>
          <a:prstGeom prst="rect">
            <a:avLst/>
          </a:prstGeom>
          <a:noFill/>
          <a:ln>
            <a:solidFill>
              <a:schemeClr val="bg1"/>
            </a:solidFill>
          </a:ln>
        </p:spPr>
        <p:txBody>
          <a:bodyPr wrap="square" rtlCol="0">
            <a:spAutoFit/>
          </a:bodyPr>
          <a:lstStyle/>
          <a:p>
            <a:pPr algn="l" rtl="0" eaLnBrk="1" latinLnBrk="0" hangingPunct="1">
              <a:spcBef>
                <a:spcPts val="1000"/>
              </a:spcBef>
              <a:spcAft>
                <a:spcPts val="0"/>
              </a:spcAft>
              <a:buClr>
                <a:schemeClr val="accent1"/>
              </a:buClr>
              <a:buSzPct val="80000"/>
            </a:pPr>
            <a:r>
              <a:rPr lang="en-US" sz="2000" kern="1200" dirty="0">
                <a:solidFill>
                  <a:schemeClr val="bg1"/>
                </a:solidFill>
                <a:effectLst/>
                <a:latin typeface="Calibri (Body)"/>
              </a:rPr>
              <a:t>Work-life balance is crucial for overall well-being as it prevents burnout, reduces stress, and enhances productivity. Setting boundaries such as establishing dedicated work hours and separating workspaces from personal areas can help. Scheduling leisure time for hobbies, exercise, and spending time with loved ones is vital. Practicing self-care through activities like meditation, adequate sleep, and healthy eating fosters balance.</a:t>
            </a:r>
            <a:endParaRPr lang="en-US" sz="2000" dirty="0">
              <a:solidFill>
                <a:schemeClr val="bg1"/>
              </a:solidFill>
              <a:effectLst/>
              <a:latin typeface="Calibri (Body)"/>
            </a:endParaRPr>
          </a:p>
        </p:txBody>
      </p:sp>
      <p:sp>
        <p:nvSpPr>
          <p:cNvPr id="5" name="TextBox 4">
            <a:extLst>
              <a:ext uri="{FF2B5EF4-FFF2-40B4-BE49-F238E27FC236}">
                <a16:creationId xmlns:a16="http://schemas.microsoft.com/office/drawing/2014/main" id="{E1B75AFE-4DF4-704A-1626-8AF70491B65C}"/>
              </a:ext>
            </a:extLst>
          </p:cNvPr>
          <p:cNvSpPr txBox="1"/>
          <p:nvPr/>
        </p:nvSpPr>
        <p:spPr>
          <a:xfrm>
            <a:off x="6260501" y="1958249"/>
            <a:ext cx="5642115" cy="3477875"/>
          </a:xfrm>
          <a:prstGeom prst="rect">
            <a:avLst/>
          </a:prstGeom>
          <a:noFill/>
          <a:ln>
            <a:noFill/>
          </a:ln>
        </p:spPr>
        <p:txBody>
          <a:bodyPr wrap="square" rtlCol="0">
            <a:spAutoFit/>
          </a:bodyPr>
          <a:lstStyle/>
          <a:p>
            <a:r>
              <a:rPr lang="en-US" sz="2000" b="1" dirty="0">
                <a:solidFill>
                  <a:schemeClr val="bg1"/>
                </a:solidFill>
              </a:rPr>
              <a:t>Importance of Work-Life Balance:</a:t>
            </a:r>
          </a:p>
          <a:p>
            <a:pPr marL="342900" indent="-342900">
              <a:buFont typeface="Arial" panose="020B0604020202020204" pitchFamily="34" charset="0"/>
              <a:buChar char="•"/>
            </a:pPr>
            <a:r>
              <a:rPr lang="en-US" sz="2000" dirty="0">
                <a:solidFill>
                  <a:schemeClr val="bg1"/>
                </a:solidFill>
              </a:rPr>
              <a:t>Maintaining balance reduces stress, anxiety, and burnout, fostering overall mental health.</a:t>
            </a:r>
          </a:p>
          <a:p>
            <a:pPr marL="342900" indent="-342900">
              <a:buFont typeface="Arial" panose="020B0604020202020204" pitchFamily="34" charset="0"/>
              <a:buChar char="•"/>
            </a:pPr>
            <a:r>
              <a:rPr lang="en-US" sz="2000" dirty="0">
                <a:solidFill>
                  <a:schemeClr val="bg1"/>
                </a:solidFill>
              </a:rPr>
              <a:t>Balancing work and personal life allows for proper rest, exercise, and healthy habits, preventing physical health issues.</a:t>
            </a:r>
          </a:p>
          <a:p>
            <a:pPr marL="342900" indent="-342900">
              <a:buFont typeface="Arial" panose="020B0604020202020204" pitchFamily="34" charset="0"/>
              <a:buChar char="•"/>
            </a:pPr>
            <a:r>
              <a:rPr lang="en-US" sz="2000" dirty="0">
                <a:solidFill>
                  <a:schemeClr val="bg1"/>
                </a:solidFill>
              </a:rPr>
              <a:t>Balancing work and personal life prevents burnout and fosters creativity and productivity.</a:t>
            </a:r>
          </a:p>
          <a:p>
            <a:pPr marL="342900" indent="-342900">
              <a:buFont typeface="Arial" panose="020B0604020202020204" pitchFamily="34" charset="0"/>
              <a:buChar char="•"/>
            </a:pPr>
            <a:r>
              <a:rPr lang="en-US" sz="2000" dirty="0">
                <a:solidFill>
                  <a:schemeClr val="bg1"/>
                </a:solidFill>
              </a:rPr>
              <a:t>Breaks and leisure activities rejuvenate individuals, leading to increased productivity and creativity in work.</a:t>
            </a:r>
          </a:p>
        </p:txBody>
      </p:sp>
    </p:spTree>
    <p:extLst>
      <p:ext uri="{BB962C8B-B14F-4D97-AF65-F5344CB8AC3E}">
        <p14:creationId xmlns:p14="http://schemas.microsoft.com/office/powerpoint/2010/main" val="2719722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p:cNvCxnSpPr>
          <p:nvPr/>
        </p:nvCxnSpPr>
        <p:spPr>
          <a:xfrm flipH="1" flipV="1">
            <a:off x="6115520" y="3883607"/>
            <a:ext cx="921267" cy="105669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C2C65CC-23ED-2D1E-474C-6970A62B8B96}"/>
              </a:ext>
            </a:extLst>
          </p:cNvPr>
          <p:cNvSpPr/>
          <p:nvPr/>
        </p:nvSpPr>
        <p:spPr>
          <a:xfrm>
            <a:off x="8201942" y="2550688"/>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E9F3824D-5260-CECE-23C7-5E3664F2450F}"/>
              </a:ext>
            </a:extLst>
          </p:cNvPr>
          <p:cNvCxnSpPr>
            <a:cxnSpLocks/>
          </p:cNvCxnSpPr>
          <p:nvPr/>
        </p:nvCxnSpPr>
        <p:spPr>
          <a:xfrm flipH="1">
            <a:off x="3614110" y="3066516"/>
            <a:ext cx="1908317" cy="841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H="1">
            <a:off x="6040695" y="2266383"/>
            <a:ext cx="55305" cy="23336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cxnSp>
        <p:nvCxnSpPr>
          <p:cNvPr id="95" name="Straight Connector 94">
            <a:extLst>
              <a:ext uri="{FF2B5EF4-FFF2-40B4-BE49-F238E27FC236}">
                <a16:creationId xmlns:a16="http://schemas.microsoft.com/office/drawing/2014/main" id="{8D98F111-6C77-9635-392A-F42164A9DEB9}"/>
              </a:ext>
            </a:extLst>
          </p:cNvPr>
          <p:cNvCxnSpPr>
            <a:cxnSpLocks/>
            <a:stCxn id="7" idx="2"/>
          </p:cNvCxnSpPr>
          <p:nvPr/>
        </p:nvCxnSpPr>
        <p:spPr>
          <a:xfrm flipH="1" flipV="1">
            <a:off x="6534776" y="3214265"/>
            <a:ext cx="1667166" cy="1446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a:stCxn id="4" idx="3"/>
          </p:cNvCxnSpPr>
          <p:nvPr/>
        </p:nvCxnSpPr>
        <p:spPr>
          <a:xfrm flipH="1">
            <a:off x="4265435" y="4115924"/>
            <a:ext cx="1070917" cy="57671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A826CB97-FA84-6628-AEE1-FE02A3DAFDEB}"/>
              </a:ext>
            </a:extLst>
          </p:cNvPr>
          <p:cNvSpPr txBox="1"/>
          <p:nvPr/>
        </p:nvSpPr>
        <p:spPr>
          <a:xfrm>
            <a:off x="8401601" y="3074934"/>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Minimizing Distraction</a:t>
            </a:r>
            <a:endParaRPr lang="en-US" sz="1400" dirty="0">
              <a:effectLst/>
            </a:endParaRPr>
          </a:p>
        </p:txBody>
      </p:sp>
      <p:sp>
        <p:nvSpPr>
          <p:cNvPr id="4" name="Oval 3">
            <a:extLst>
              <a:ext uri="{FF2B5EF4-FFF2-40B4-BE49-F238E27FC236}">
                <a16:creationId xmlns:a16="http://schemas.microsoft.com/office/drawing/2014/main" id="{25D6DFC8-AACC-2474-0FB5-AFF9FF9235DB}"/>
              </a:ext>
            </a:extLst>
          </p:cNvPr>
          <p:cNvSpPr/>
          <p:nvPr/>
        </p:nvSpPr>
        <p:spPr>
          <a:xfrm>
            <a:off x="5044603" y="2499745"/>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5055754" y="3161017"/>
            <a:ext cx="1969881" cy="584775"/>
          </a:xfrm>
          <a:prstGeom prst="rect">
            <a:avLst/>
          </a:prstGeom>
          <a:noFill/>
        </p:spPr>
        <p:txBody>
          <a:bodyPr wrap="square" rtlCol="0">
            <a:spAutoFit/>
          </a:bodyPr>
          <a:lstStyle/>
          <a:p>
            <a:pPr algn="ctr"/>
            <a:r>
              <a:rPr lang="en-US" sz="1600" b="1" dirty="0">
                <a:solidFill>
                  <a:schemeClr val="bg1"/>
                </a:solidFill>
              </a:rPr>
              <a:t>Mastering Productivity</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186840" y="2166388"/>
            <a:ext cx="1616429" cy="1616429"/>
            <a:chOff x="3179735" y="1742865"/>
            <a:chExt cx="1616429"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389895" y="2266438"/>
              <a:ext cx="1217110" cy="584775"/>
            </a:xfrm>
            <a:prstGeom prst="rect">
              <a:avLst/>
            </a:prstGeom>
            <a:noFill/>
          </p:spPr>
          <p:txBody>
            <a:bodyPr wrap="square" rtlCol="0">
              <a:spAutoFit/>
            </a:bodyPr>
            <a:lstStyle/>
            <a:p>
              <a:pPr algn="ctr"/>
              <a:r>
                <a:rPr lang="en-US" sz="1600" b="1" dirty="0">
                  <a:solidFill>
                    <a:schemeClr val="bg1"/>
                  </a:solidFill>
                </a:rPr>
                <a:t>Prioritizing </a:t>
              </a:r>
            </a:p>
            <a:p>
              <a:pPr algn="ctr"/>
              <a:r>
                <a:rPr lang="en-US" sz="1600" b="1" dirty="0">
                  <a:solidFill>
                    <a:schemeClr val="bg1"/>
                  </a:solidFill>
                </a:rPr>
                <a:t>Techniques</a:t>
              </a:r>
            </a:p>
          </p:txBody>
        </p:sp>
      </p:grpSp>
      <p:grpSp>
        <p:nvGrpSpPr>
          <p:cNvPr id="107" name="Group 106">
            <a:extLst>
              <a:ext uri="{FF2B5EF4-FFF2-40B4-BE49-F238E27FC236}">
                <a16:creationId xmlns:a16="http://schemas.microsoft.com/office/drawing/2014/main" id="{F987208B-92DD-5F0F-1971-024F064FF5DF}"/>
              </a:ext>
            </a:extLst>
          </p:cNvPr>
          <p:cNvGrpSpPr/>
          <p:nvPr/>
        </p:nvGrpSpPr>
        <p:grpSpPr>
          <a:xfrm>
            <a:off x="3101356" y="4349054"/>
            <a:ext cx="1616429" cy="1616429"/>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74545"/>
              <a:ext cx="1217110" cy="830997"/>
            </a:xfrm>
            <a:prstGeom prst="rect">
              <a:avLst/>
            </a:prstGeom>
            <a:grpFill/>
          </p:spPr>
          <p:txBody>
            <a:bodyPr wrap="square" rtlCol="0">
              <a:spAutoFit/>
            </a:bodyPr>
            <a:lstStyle/>
            <a:p>
              <a:pPr algn="ctr"/>
              <a:r>
                <a:rPr lang="en-US" sz="1600" b="1" dirty="0">
                  <a:solidFill>
                    <a:schemeClr val="bg1"/>
                  </a:solidFill>
                </a:rPr>
                <a:t>Setting Achievable Goals</a:t>
              </a:r>
            </a:p>
          </p:txBody>
        </p:sp>
      </p:grpSp>
      <p:sp>
        <p:nvSpPr>
          <p:cNvPr id="111" name="Oval 110">
            <a:extLst>
              <a:ext uri="{FF2B5EF4-FFF2-40B4-BE49-F238E27FC236}">
                <a16:creationId xmlns:a16="http://schemas.microsoft.com/office/drawing/2014/main" id="{DF5FE0E2-FD49-2F54-7C30-101F19B6B94E}"/>
              </a:ext>
            </a:extLst>
          </p:cNvPr>
          <p:cNvSpPr/>
          <p:nvPr/>
        </p:nvSpPr>
        <p:spPr>
          <a:xfrm>
            <a:off x="-1673590" y="-4191918"/>
            <a:ext cx="14981974" cy="14981974"/>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3637827" y="246167"/>
            <a:ext cx="4688919" cy="707886"/>
          </a:xfrm>
          <a:prstGeom prst="rect">
            <a:avLst/>
          </a:prstGeom>
          <a:noFill/>
        </p:spPr>
        <p:txBody>
          <a:bodyPr wrap="square" rtlCol="0">
            <a:spAutoFit/>
          </a:bodyPr>
          <a:lstStyle/>
          <a:p>
            <a:pPr marL="0" algn="ctr" rtl="0" eaLnBrk="1" latinLnBrk="0" hangingPunct="1">
              <a:spcBef>
                <a:spcPts val="0"/>
              </a:spcBef>
              <a:spcAft>
                <a:spcPts val="0"/>
              </a:spcAft>
            </a:pPr>
            <a:r>
              <a:rPr lang="en-US" sz="4000" b="1" kern="1200" dirty="0">
                <a:solidFill>
                  <a:srgbClr val="FFFFFF"/>
                </a:solidFill>
                <a:effectLst/>
                <a:latin typeface="Calibri" panose="020F0502020204030204" pitchFamily="34" charset="0"/>
                <a:ea typeface="+mn-ea"/>
                <a:cs typeface="+mn-cs"/>
              </a:rPr>
              <a:t>Work-Life Balance</a:t>
            </a:r>
            <a:endParaRPr lang="en-US" sz="3600" dirty="0">
              <a:effectLst/>
            </a:endParaRPr>
          </a:p>
        </p:txBody>
      </p:sp>
      <p:sp>
        <p:nvSpPr>
          <p:cNvPr id="2" name="TextBox 1">
            <a:extLst>
              <a:ext uri="{FF2B5EF4-FFF2-40B4-BE49-F238E27FC236}">
                <a16:creationId xmlns:a16="http://schemas.microsoft.com/office/drawing/2014/main" id="{5F4EA901-4532-4811-BFDE-8AD0D8B314DE}"/>
              </a:ext>
            </a:extLst>
          </p:cNvPr>
          <p:cNvSpPr txBox="1"/>
          <p:nvPr/>
        </p:nvSpPr>
        <p:spPr>
          <a:xfrm>
            <a:off x="232816" y="2037473"/>
            <a:ext cx="5289611" cy="3170099"/>
          </a:xfrm>
          <a:prstGeom prst="rect">
            <a:avLst/>
          </a:prstGeom>
          <a:noFill/>
          <a:ln>
            <a:solidFill>
              <a:schemeClr val="bg1"/>
            </a:solidFill>
          </a:ln>
        </p:spPr>
        <p:txBody>
          <a:bodyPr wrap="square" rtlCol="0">
            <a:spAutoFit/>
          </a:bodyPr>
          <a:lstStyle/>
          <a:p>
            <a:r>
              <a:rPr lang="en-US" sz="2000" b="1" dirty="0">
                <a:solidFill>
                  <a:schemeClr val="bg1"/>
                </a:solidFill>
              </a:rPr>
              <a:t>Techniques for Achieving Work-Life Balance:</a:t>
            </a:r>
          </a:p>
          <a:p>
            <a:pPr marL="342900" indent="-342900">
              <a:buFont typeface="Arial" panose="020B0604020202020204" pitchFamily="34" charset="0"/>
              <a:buChar char="•"/>
            </a:pPr>
            <a:r>
              <a:rPr lang="en-US" sz="2000" dirty="0">
                <a:solidFill>
                  <a:schemeClr val="bg1"/>
                </a:solidFill>
              </a:rPr>
              <a:t>Clearly define work hours and personal time, avoiding work encroachment during non-working hours.</a:t>
            </a:r>
          </a:p>
          <a:p>
            <a:pPr marL="342900" indent="-342900">
              <a:buFont typeface="Arial" panose="020B0604020202020204" pitchFamily="34" charset="0"/>
              <a:buChar char="•"/>
            </a:pPr>
            <a:r>
              <a:rPr lang="en-US" sz="2000" dirty="0">
                <a:solidFill>
                  <a:schemeClr val="bg1"/>
                </a:solidFill>
              </a:rPr>
              <a:t>Prioritize tasks based on importance and urgency, delegate when necessary to prevent overload.</a:t>
            </a:r>
          </a:p>
          <a:p>
            <a:pPr marL="342900" indent="-342900">
              <a:buFont typeface="Arial" panose="020B0604020202020204" pitchFamily="34" charset="0"/>
              <a:buChar char="•"/>
            </a:pPr>
            <a:r>
              <a:rPr lang="en-US" sz="2000" dirty="0">
                <a:solidFill>
                  <a:schemeClr val="bg1"/>
                </a:solidFill>
              </a:rPr>
              <a:t>Make time for self-care activities like exercise, meditation, or pursuing interests outside of work.</a:t>
            </a:r>
          </a:p>
        </p:txBody>
      </p:sp>
      <p:sp>
        <p:nvSpPr>
          <p:cNvPr id="5" name="TextBox 4">
            <a:extLst>
              <a:ext uri="{FF2B5EF4-FFF2-40B4-BE49-F238E27FC236}">
                <a16:creationId xmlns:a16="http://schemas.microsoft.com/office/drawing/2014/main" id="{E1B75AFE-4DF4-704A-1626-8AF70491B65C}"/>
              </a:ext>
            </a:extLst>
          </p:cNvPr>
          <p:cNvSpPr txBox="1"/>
          <p:nvPr/>
        </p:nvSpPr>
        <p:spPr>
          <a:xfrm>
            <a:off x="6076481" y="2412846"/>
            <a:ext cx="5642115" cy="2246769"/>
          </a:xfrm>
          <a:prstGeom prst="rect">
            <a:avLst/>
          </a:prstGeom>
          <a:noFill/>
          <a:ln>
            <a:noFill/>
          </a:ln>
        </p:spPr>
        <p:txBody>
          <a:bodyPr wrap="square" rtlCol="0">
            <a:spAutoFit/>
          </a:bodyPr>
          <a:lstStyle/>
          <a:p>
            <a:r>
              <a:rPr lang="en-US" sz="2000" b="1" dirty="0">
                <a:solidFill>
                  <a:schemeClr val="bg1"/>
                </a:solidFill>
              </a:rPr>
              <a:t>Real-Life Examples Work-Life Balance:</a:t>
            </a:r>
          </a:p>
          <a:p>
            <a:pPr marL="342900" indent="-342900">
              <a:buFont typeface="Arial" panose="020B0604020202020204" pitchFamily="34" charset="0"/>
              <a:buChar char="•"/>
            </a:pPr>
            <a:r>
              <a:rPr lang="en-US" sz="2000" dirty="0">
                <a:solidFill>
                  <a:schemeClr val="bg1"/>
                </a:solidFill>
              </a:rPr>
              <a:t>Elon Musk: Allocates time for both work and family despite his demanding schedule.</a:t>
            </a:r>
          </a:p>
          <a:p>
            <a:pPr marL="342900" indent="-342900">
              <a:buFont typeface="Arial" panose="020B0604020202020204" pitchFamily="34" charset="0"/>
              <a:buChar char="•"/>
            </a:pPr>
            <a:r>
              <a:rPr lang="en-US" sz="2000" dirty="0">
                <a:solidFill>
                  <a:schemeClr val="bg1"/>
                </a:solidFill>
              </a:rPr>
              <a:t>Sheryl Sandberg: Emphasizes leaving work at a reasonable hour to prioritize family time.</a:t>
            </a:r>
          </a:p>
          <a:p>
            <a:pPr marL="342900" indent="-342900">
              <a:buFont typeface="Arial" panose="020B0604020202020204" pitchFamily="34" charset="0"/>
              <a:buChar char="•"/>
            </a:pPr>
            <a:r>
              <a:rPr lang="en-US" sz="2000" dirty="0">
                <a:solidFill>
                  <a:schemeClr val="bg1"/>
                </a:solidFill>
              </a:rPr>
              <a:t>Arianna Huffington: Advocates for unplugging from work to prioritize personal well-being.</a:t>
            </a:r>
          </a:p>
        </p:txBody>
      </p:sp>
    </p:spTree>
    <p:extLst>
      <p:ext uri="{BB962C8B-B14F-4D97-AF65-F5344CB8AC3E}">
        <p14:creationId xmlns:p14="http://schemas.microsoft.com/office/powerpoint/2010/main" val="6061214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p:cNvCxnSpPr>
          <p:nvPr/>
        </p:nvCxnSpPr>
        <p:spPr>
          <a:xfrm flipH="1" flipV="1">
            <a:off x="6115520" y="3883607"/>
            <a:ext cx="921267" cy="105669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9F3824D-5260-CECE-23C7-5E3664F2450F}"/>
              </a:ext>
            </a:extLst>
          </p:cNvPr>
          <p:cNvCxnSpPr>
            <a:cxnSpLocks/>
          </p:cNvCxnSpPr>
          <p:nvPr/>
        </p:nvCxnSpPr>
        <p:spPr>
          <a:xfrm flipH="1">
            <a:off x="3614110" y="3066516"/>
            <a:ext cx="1908317" cy="841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H="1">
            <a:off x="6040695" y="2266383"/>
            <a:ext cx="55305" cy="23336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cxnSp>
        <p:nvCxnSpPr>
          <p:cNvPr id="95" name="Straight Connector 94">
            <a:extLst>
              <a:ext uri="{FF2B5EF4-FFF2-40B4-BE49-F238E27FC236}">
                <a16:creationId xmlns:a16="http://schemas.microsoft.com/office/drawing/2014/main" id="{8D98F111-6C77-9635-392A-F42164A9DEB9}"/>
              </a:ext>
            </a:extLst>
          </p:cNvPr>
          <p:cNvCxnSpPr>
            <a:cxnSpLocks/>
          </p:cNvCxnSpPr>
          <p:nvPr/>
        </p:nvCxnSpPr>
        <p:spPr>
          <a:xfrm flipH="1" flipV="1">
            <a:off x="6534776" y="3214265"/>
            <a:ext cx="1866825" cy="21473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a:stCxn id="4" idx="3"/>
          </p:cNvCxnSpPr>
          <p:nvPr/>
        </p:nvCxnSpPr>
        <p:spPr>
          <a:xfrm flipH="1">
            <a:off x="4265435" y="4115924"/>
            <a:ext cx="1070917" cy="57671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25D6DFC8-AACC-2474-0FB5-AFF9FF9235DB}"/>
              </a:ext>
            </a:extLst>
          </p:cNvPr>
          <p:cNvSpPr/>
          <p:nvPr/>
        </p:nvSpPr>
        <p:spPr>
          <a:xfrm>
            <a:off x="5044603" y="2499745"/>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5055754" y="3161017"/>
            <a:ext cx="1969881" cy="584775"/>
          </a:xfrm>
          <a:prstGeom prst="rect">
            <a:avLst/>
          </a:prstGeom>
          <a:noFill/>
        </p:spPr>
        <p:txBody>
          <a:bodyPr wrap="square" rtlCol="0">
            <a:spAutoFit/>
          </a:bodyPr>
          <a:lstStyle/>
          <a:p>
            <a:pPr algn="ctr"/>
            <a:r>
              <a:rPr lang="en-US" sz="1600" b="1" dirty="0">
                <a:solidFill>
                  <a:schemeClr val="bg1"/>
                </a:solidFill>
              </a:rPr>
              <a:t>Mastering Productivity</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186840" y="2166388"/>
            <a:ext cx="1616429" cy="1616429"/>
            <a:chOff x="3179735" y="1742865"/>
            <a:chExt cx="1616429"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389895" y="2266438"/>
              <a:ext cx="1217110" cy="584775"/>
            </a:xfrm>
            <a:prstGeom prst="rect">
              <a:avLst/>
            </a:prstGeom>
            <a:noFill/>
          </p:spPr>
          <p:txBody>
            <a:bodyPr wrap="square" rtlCol="0">
              <a:spAutoFit/>
            </a:bodyPr>
            <a:lstStyle/>
            <a:p>
              <a:pPr algn="ctr"/>
              <a:r>
                <a:rPr lang="en-US" sz="1600" b="1" dirty="0">
                  <a:solidFill>
                    <a:schemeClr val="bg1"/>
                  </a:solidFill>
                </a:rPr>
                <a:t>Prioritizing </a:t>
              </a:r>
            </a:p>
            <a:p>
              <a:pPr algn="ctr"/>
              <a:r>
                <a:rPr lang="en-US" sz="1600" b="1" dirty="0">
                  <a:solidFill>
                    <a:schemeClr val="bg1"/>
                  </a:solidFill>
                </a:rPr>
                <a:t>Techniques</a:t>
              </a:r>
            </a:p>
          </p:txBody>
        </p:sp>
      </p:grpSp>
      <p:grpSp>
        <p:nvGrpSpPr>
          <p:cNvPr id="107" name="Group 106">
            <a:extLst>
              <a:ext uri="{FF2B5EF4-FFF2-40B4-BE49-F238E27FC236}">
                <a16:creationId xmlns:a16="http://schemas.microsoft.com/office/drawing/2014/main" id="{F987208B-92DD-5F0F-1971-024F064FF5DF}"/>
              </a:ext>
            </a:extLst>
          </p:cNvPr>
          <p:cNvGrpSpPr/>
          <p:nvPr/>
        </p:nvGrpSpPr>
        <p:grpSpPr>
          <a:xfrm>
            <a:off x="3101356" y="4349054"/>
            <a:ext cx="1616429" cy="1616429"/>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74545"/>
              <a:ext cx="1217110" cy="830997"/>
            </a:xfrm>
            <a:prstGeom prst="rect">
              <a:avLst/>
            </a:prstGeom>
            <a:grpFill/>
          </p:spPr>
          <p:txBody>
            <a:bodyPr wrap="square" rtlCol="0">
              <a:spAutoFit/>
            </a:bodyPr>
            <a:lstStyle/>
            <a:p>
              <a:pPr algn="ctr"/>
              <a:r>
                <a:rPr lang="en-US" sz="1600" b="1" dirty="0">
                  <a:solidFill>
                    <a:schemeClr val="bg1"/>
                  </a:solidFill>
                </a:rPr>
                <a:t>Setting Achievable Goals</a:t>
              </a:r>
            </a:p>
          </p:txBody>
        </p:sp>
      </p:grpSp>
      <p:sp>
        <p:nvSpPr>
          <p:cNvPr id="111" name="Oval 110">
            <a:extLst>
              <a:ext uri="{FF2B5EF4-FFF2-40B4-BE49-F238E27FC236}">
                <a16:creationId xmlns:a16="http://schemas.microsoft.com/office/drawing/2014/main" id="{DF5FE0E2-FD49-2F54-7C30-101F19B6B94E}"/>
              </a:ext>
            </a:extLst>
          </p:cNvPr>
          <p:cNvSpPr/>
          <p:nvPr/>
        </p:nvSpPr>
        <p:spPr>
          <a:xfrm>
            <a:off x="6318386" y="4744012"/>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6534776" y="5325877"/>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Work-Life Balance</a:t>
            </a:r>
            <a:endParaRPr lang="en-US" sz="1400" dirty="0">
              <a:effectLst/>
            </a:endParaRPr>
          </a:p>
        </p:txBody>
      </p:sp>
      <p:sp>
        <p:nvSpPr>
          <p:cNvPr id="7" name="Oval 6">
            <a:extLst>
              <a:ext uri="{FF2B5EF4-FFF2-40B4-BE49-F238E27FC236}">
                <a16:creationId xmlns:a16="http://schemas.microsoft.com/office/drawing/2014/main" id="{AC2C65CC-23ED-2D1E-474C-6970A62B8B96}"/>
              </a:ext>
            </a:extLst>
          </p:cNvPr>
          <p:cNvSpPr/>
          <p:nvPr/>
        </p:nvSpPr>
        <p:spPr>
          <a:xfrm>
            <a:off x="8201942" y="2550688"/>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A826CB97-FA84-6628-AEE1-FE02A3DAFDEB}"/>
              </a:ext>
            </a:extLst>
          </p:cNvPr>
          <p:cNvSpPr txBox="1"/>
          <p:nvPr/>
        </p:nvSpPr>
        <p:spPr>
          <a:xfrm>
            <a:off x="8401601" y="3074934"/>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Minimizing Distraction</a:t>
            </a:r>
            <a:endParaRPr lang="en-US" sz="1400" dirty="0">
              <a:effectLst/>
            </a:endParaRPr>
          </a:p>
        </p:txBody>
      </p:sp>
    </p:spTree>
    <p:extLst>
      <p:ext uri="{BB962C8B-B14F-4D97-AF65-F5344CB8AC3E}">
        <p14:creationId xmlns:p14="http://schemas.microsoft.com/office/powerpoint/2010/main" val="913134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p:cNvCxnSpPr>
          <p:nvPr/>
        </p:nvCxnSpPr>
        <p:spPr>
          <a:xfrm flipH="1" flipV="1">
            <a:off x="6115520" y="3883607"/>
            <a:ext cx="921267" cy="105669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9F3824D-5260-CECE-23C7-5E3664F2450F}"/>
              </a:ext>
            </a:extLst>
          </p:cNvPr>
          <p:cNvCxnSpPr>
            <a:cxnSpLocks/>
          </p:cNvCxnSpPr>
          <p:nvPr/>
        </p:nvCxnSpPr>
        <p:spPr>
          <a:xfrm flipH="1">
            <a:off x="3614110" y="3066516"/>
            <a:ext cx="1908317" cy="841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H="1">
            <a:off x="6040695" y="2266383"/>
            <a:ext cx="55305" cy="23336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cxnSp>
        <p:nvCxnSpPr>
          <p:cNvPr id="95" name="Straight Connector 94">
            <a:extLst>
              <a:ext uri="{FF2B5EF4-FFF2-40B4-BE49-F238E27FC236}">
                <a16:creationId xmlns:a16="http://schemas.microsoft.com/office/drawing/2014/main" id="{8D98F111-6C77-9635-392A-F42164A9DEB9}"/>
              </a:ext>
            </a:extLst>
          </p:cNvPr>
          <p:cNvCxnSpPr>
            <a:cxnSpLocks/>
          </p:cNvCxnSpPr>
          <p:nvPr/>
        </p:nvCxnSpPr>
        <p:spPr>
          <a:xfrm flipH="1" flipV="1">
            <a:off x="6534776" y="3214265"/>
            <a:ext cx="1866825" cy="21473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a:stCxn id="4" idx="3"/>
          </p:cNvCxnSpPr>
          <p:nvPr/>
        </p:nvCxnSpPr>
        <p:spPr>
          <a:xfrm flipH="1">
            <a:off x="4265435" y="4115924"/>
            <a:ext cx="1070917" cy="57671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25D6DFC8-AACC-2474-0FB5-AFF9FF9235DB}"/>
              </a:ext>
            </a:extLst>
          </p:cNvPr>
          <p:cNvSpPr/>
          <p:nvPr/>
        </p:nvSpPr>
        <p:spPr>
          <a:xfrm>
            <a:off x="5044603" y="2499745"/>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5055754" y="3161017"/>
            <a:ext cx="1969881" cy="584775"/>
          </a:xfrm>
          <a:prstGeom prst="rect">
            <a:avLst/>
          </a:prstGeom>
          <a:noFill/>
        </p:spPr>
        <p:txBody>
          <a:bodyPr wrap="square" rtlCol="0">
            <a:spAutoFit/>
          </a:bodyPr>
          <a:lstStyle/>
          <a:p>
            <a:pPr algn="ctr"/>
            <a:r>
              <a:rPr lang="en-US" sz="1600" b="1" dirty="0">
                <a:solidFill>
                  <a:schemeClr val="bg1"/>
                </a:solidFill>
              </a:rPr>
              <a:t>Mastering Productivity</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186840" y="2166388"/>
            <a:ext cx="1616429" cy="1616429"/>
            <a:chOff x="3179735" y="1742865"/>
            <a:chExt cx="1616429"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389895" y="2266438"/>
              <a:ext cx="1217110" cy="584775"/>
            </a:xfrm>
            <a:prstGeom prst="rect">
              <a:avLst/>
            </a:prstGeom>
            <a:noFill/>
          </p:spPr>
          <p:txBody>
            <a:bodyPr wrap="square" rtlCol="0">
              <a:spAutoFit/>
            </a:bodyPr>
            <a:lstStyle/>
            <a:p>
              <a:pPr algn="ctr"/>
              <a:r>
                <a:rPr lang="en-US" sz="1600" b="1" dirty="0">
                  <a:solidFill>
                    <a:schemeClr val="bg1"/>
                  </a:solidFill>
                </a:rPr>
                <a:t>Prioritizing </a:t>
              </a:r>
            </a:p>
            <a:p>
              <a:pPr algn="ctr"/>
              <a:r>
                <a:rPr lang="en-US" sz="1600" b="1" dirty="0">
                  <a:solidFill>
                    <a:schemeClr val="bg1"/>
                  </a:solidFill>
                </a:rPr>
                <a:t>Techniques</a:t>
              </a:r>
            </a:p>
          </p:txBody>
        </p:sp>
      </p:grpSp>
      <p:grpSp>
        <p:nvGrpSpPr>
          <p:cNvPr id="107" name="Group 106">
            <a:extLst>
              <a:ext uri="{FF2B5EF4-FFF2-40B4-BE49-F238E27FC236}">
                <a16:creationId xmlns:a16="http://schemas.microsoft.com/office/drawing/2014/main" id="{F987208B-92DD-5F0F-1971-024F064FF5DF}"/>
              </a:ext>
            </a:extLst>
          </p:cNvPr>
          <p:cNvGrpSpPr/>
          <p:nvPr/>
        </p:nvGrpSpPr>
        <p:grpSpPr>
          <a:xfrm>
            <a:off x="3101356" y="4349054"/>
            <a:ext cx="1616429" cy="1616429"/>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74545"/>
              <a:ext cx="1217110" cy="830997"/>
            </a:xfrm>
            <a:prstGeom prst="rect">
              <a:avLst/>
            </a:prstGeom>
            <a:grpFill/>
          </p:spPr>
          <p:txBody>
            <a:bodyPr wrap="square" rtlCol="0">
              <a:spAutoFit/>
            </a:bodyPr>
            <a:lstStyle/>
            <a:p>
              <a:pPr algn="ctr"/>
              <a:r>
                <a:rPr lang="en-US" sz="1600" b="1" dirty="0">
                  <a:solidFill>
                    <a:schemeClr val="bg1"/>
                  </a:solidFill>
                </a:rPr>
                <a:t>Setting Achievable Goals</a:t>
              </a:r>
            </a:p>
          </p:txBody>
        </p:sp>
      </p:grpSp>
      <p:sp>
        <p:nvSpPr>
          <p:cNvPr id="111" name="Oval 110">
            <a:extLst>
              <a:ext uri="{FF2B5EF4-FFF2-40B4-BE49-F238E27FC236}">
                <a16:creationId xmlns:a16="http://schemas.microsoft.com/office/drawing/2014/main" id="{DF5FE0E2-FD49-2F54-7C30-101F19B6B94E}"/>
              </a:ext>
            </a:extLst>
          </p:cNvPr>
          <p:cNvSpPr/>
          <p:nvPr/>
        </p:nvSpPr>
        <p:spPr>
          <a:xfrm>
            <a:off x="6318386" y="4744012"/>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6534776" y="5325877"/>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Work-Life Balance</a:t>
            </a:r>
            <a:endParaRPr lang="en-US" sz="1400" dirty="0">
              <a:effectLst/>
            </a:endParaRPr>
          </a:p>
        </p:txBody>
      </p:sp>
      <p:sp>
        <p:nvSpPr>
          <p:cNvPr id="7" name="Oval 6">
            <a:extLst>
              <a:ext uri="{FF2B5EF4-FFF2-40B4-BE49-F238E27FC236}">
                <a16:creationId xmlns:a16="http://schemas.microsoft.com/office/drawing/2014/main" id="{AC2C65CC-23ED-2D1E-474C-6970A62B8B96}"/>
              </a:ext>
            </a:extLst>
          </p:cNvPr>
          <p:cNvSpPr/>
          <p:nvPr/>
        </p:nvSpPr>
        <p:spPr>
          <a:xfrm>
            <a:off x="-3020754" y="-4427257"/>
            <a:ext cx="17086361" cy="17086361"/>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A826CB97-FA84-6628-AEE1-FE02A3DAFDEB}"/>
              </a:ext>
            </a:extLst>
          </p:cNvPr>
          <p:cNvSpPr txBox="1"/>
          <p:nvPr/>
        </p:nvSpPr>
        <p:spPr>
          <a:xfrm>
            <a:off x="222462" y="488340"/>
            <a:ext cx="1178611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b="1" kern="1200" dirty="0">
                <a:solidFill>
                  <a:srgbClr val="FFFFFF"/>
                </a:solidFill>
                <a:effectLst/>
                <a:latin typeface="Calibri" panose="020F0502020204030204" pitchFamily="34" charset="0"/>
                <a:ea typeface="+mn-ea"/>
                <a:cs typeface="+mn-cs"/>
              </a:rPr>
              <a:t>Minimizing Distraction</a:t>
            </a:r>
            <a:endParaRPr lang="en-US" sz="4000" dirty="0">
              <a:effectLst/>
            </a:endParaRPr>
          </a:p>
        </p:txBody>
      </p:sp>
      <p:sp>
        <p:nvSpPr>
          <p:cNvPr id="2" name="TextBox 1">
            <a:extLst>
              <a:ext uri="{FF2B5EF4-FFF2-40B4-BE49-F238E27FC236}">
                <a16:creationId xmlns:a16="http://schemas.microsoft.com/office/drawing/2014/main" id="{8B8FEB60-16E6-A475-65C4-4B1F75446BB2}"/>
              </a:ext>
            </a:extLst>
          </p:cNvPr>
          <p:cNvSpPr txBox="1"/>
          <p:nvPr/>
        </p:nvSpPr>
        <p:spPr>
          <a:xfrm>
            <a:off x="626457" y="2601055"/>
            <a:ext cx="10828474" cy="2246769"/>
          </a:xfrm>
          <a:prstGeom prst="rect">
            <a:avLst/>
          </a:prstGeom>
          <a:noFill/>
          <a:ln>
            <a:solidFill>
              <a:schemeClr val="bg1"/>
            </a:solidFill>
          </a:ln>
        </p:spPr>
        <p:txBody>
          <a:bodyPr wrap="square" rtlCol="0">
            <a:spAutoFit/>
          </a:bodyPr>
          <a:lstStyle/>
          <a:p>
            <a:r>
              <a:rPr lang="en-US" sz="2000" b="1" dirty="0">
                <a:solidFill>
                  <a:schemeClr val="bg1"/>
                </a:solidFill>
              </a:rPr>
              <a:t>Distractions hurt productivity by causing context switching, reducing focus, and increasing stress.</a:t>
            </a:r>
          </a:p>
          <a:p>
            <a:endParaRPr lang="en-US" sz="2000" b="1" dirty="0">
              <a:solidFill>
                <a:schemeClr val="bg1"/>
              </a:solidFill>
            </a:endParaRPr>
          </a:p>
          <a:p>
            <a:r>
              <a:rPr lang="en-US" sz="2000" b="1" dirty="0">
                <a:solidFill>
                  <a:schemeClr val="bg1"/>
                </a:solidFill>
              </a:rPr>
              <a:t>Fight distractions with strategies</a:t>
            </a:r>
          </a:p>
          <a:p>
            <a:pPr marL="342900" indent="-342900">
              <a:buFont typeface="Arial" panose="020B0604020202020204" pitchFamily="34" charset="0"/>
              <a:buChar char="•"/>
            </a:pPr>
            <a:r>
              <a:rPr lang="en-US" sz="2000" b="1" dirty="0">
                <a:solidFill>
                  <a:schemeClr val="bg1"/>
                </a:solidFill>
              </a:rPr>
              <a:t>Time Blocking: Schedule focused work periods for specific tasks.</a:t>
            </a:r>
          </a:p>
          <a:p>
            <a:pPr marL="342900" indent="-342900">
              <a:buFont typeface="Arial" panose="020B0604020202020204" pitchFamily="34" charset="0"/>
              <a:buChar char="•"/>
            </a:pPr>
            <a:r>
              <a:rPr lang="en-US" sz="2000" b="1" dirty="0">
                <a:solidFill>
                  <a:schemeClr val="bg1"/>
                </a:solidFill>
              </a:rPr>
              <a:t>Boundaries: Inform colleagues when you need focused time.</a:t>
            </a:r>
          </a:p>
          <a:p>
            <a:pPr marL="342900" indent="-342900">
              <a:buFont typeface="Arial" panose="020B0604020202020204" pitchFamily="34" charset="0"/>
              <a:buChar char="•"/>
            </a:pPr>
            <a:r>
              <a:rPr lang="en-US" sz="2000" b="1" dirty="0">
                <a:solidFill>
                  <a:schemeClr val="bg1"/>
                </a:solidFill>
              </a:rPr>
              <a:t>Productivity Tools: Use apps to block distractions, silence notifications, or try the Pomodoro Technique (focused work intervals with short breaks).</a:t>
            </a:r>
          </a:p>
        </p:txBody>
      </p:sp>
    </p:spTree>
    <p:extLst>
      <p:ext uri="{BB962C8B-B14F-4D97-AF65-F5344CB8AC3E}">
        <p14:creationId xmlns:p14="http://schemas.microsoft.com/office/powerpoint/2010/main" val="38355829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p:cNvCxnSpPr>
          <p:nvPr/>
        </p:nvCxnSpPr>
        <p:spPr>
          <a:xfrm flipH="1" flipV="1">
            <a:off x="6115520" y="3883607"/>
            <a:ext cx="921267" cy="105669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9F3824D-5260-CECE-23C7-5E3664F2450F}"/>
              </a:ext>
            </a:extLst>
          </p:cNvPr>
          <p:cNvCxnSpPr>
            <a:cxnSpLocks/>
          </p:cNvCxnSpPr>
          <p:nvPr/>
        </p:nvCxnSpPr>
        <p:spPr>
          <a:xfrm flipH="1">
            <a:off x="3614110" y="3066516"/>
            <a:ext cx="1908317" cy="841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H="1">
            <a:off x="6040695" y="2266383"/>
            <a:ext cx="55305" cy="23336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cxnSp>
        <p:nvCxnSpPr>
          <p:cNvPr id="95" name="Straight Connector 94">
            <a:extLst>
              <a:ext uri="{FF2B5EF4-FFF2-40B4-BE49-F238E27FC236}">
                <a16:creationId xmlns:a16="http://schemas.microsoft.com/office/drawing/2014/main" id="{8D98F111-6C77-9635-392A-F42164A9DEB9}"/>
              </a:ext>
            </a:extLst>
          </p:cNvPr>
          <p:cNvCxnSpPr>
            <a:cxnSpLocks/>
          </p:cNvCxnSpPr>
          <p:nvPr/>
        </p:nvCxnSpPr>
        <p:spPr>
          <a:xfrm flipH="1" flipV="1">
            <a:off x="6534776" y="3214265"/>
            <a:ext cx="1866825" cy="21473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a:stCxn id="4" idx="3"/>
          </p:cNvCxnSpPr>
          <p:nvPr/>
        </p:nvCxnSpPr>
        <p:spPr>
          <a:xfrm flipH="1">
            <a:off x="4265435" y="4115924"/>
            <a:ext cx="1070917" cy="57671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25D6DFC8-AACC-2474-0FB5-AFF9FF9235DB}"/>
              </a:ext>
            </a:extLst>
          </p:cNvPr>
          <p:cNvSpPr/>
          <p:nvPr/>
        </p:nvSpPr>
        <p:spPr>
          <a:xfrm>
            <a:off x="5044603" y="2499745"/>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5055754" y="3161017"/>
            <a:ext cx="1969881" cy="584775"/>
          </a:xfrm>
          <a:prstGeom prst="rect">
            <a:avLst/>
          </a:prstGeom>
          <a:noFill/>
        </p:spPr>
        <p:txBody>
          <a:bodyPr wrap="square" rtlCol="0">
            <a:spAutoFit/>
          </a:bodyPr>
          <a:lstStyle/>
          <a:p>
            <a:pPr algn="ctr"/>
            <a:r>
              <a:rPr lang="en-US" sz="1600" b="1" dirty="0">
                <a:solidFill>
                  <a:schemeClr val="bg1"/>
                </a:solidFill>
              </a:rPr>
              <a:t>Mastering Productivity</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186840" y="2166388"/>
            <a:ext cx="1616429" cy="1616429"/>
            <a:chOff x="3179735" y="1742865"/>
            <a:chExt cx="1616429"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389895" y="2266438"/>
              <a:ext cx="1217110" cy="584775"/>
            </a:xfrm>
            <a:prstGeom prst="rect">
              <a:avLst/>
            </a:prstGeom>
            <a:noFill/>
          </p:spPr>
          <p:txBody>
            <a:bodyPr wrap="square" rtlCol="0">
              <a:spAutoFit/>
            </a:bodyPr>
            <a:lstStyle/>
            <a:p>
              <a:pPr algn="ctr"/>
              <a:r>
                <a:rPr lang="en-US" sz="1600" b="1" dirty="0">
                  <a:solidFill>
                    <a:schemeClr val="bg1"/>
                  </a:solidFill>
                </a:rPr>
                <a:t>Prioritizing </a:t>
              </a:r>
            </a:p>
            <a:p>
              <a:pPr algn="ctr"/>
              <a:r>
                <a:rPr lang="en-US" sz="1600" b="1" dirty="0">
                  <a:solidFill>
                    <a:schemeClr val="bg1"/>
                  </a:solidFill>
                </a:rPr>
                <a:t>Techniques</a:t>
              </a:r>
            </a:p>
          </p:txBody>
        </p:sp>
      </p:grpSp>
      <p:grpSp>
        <p:nvGrpSpPr>
          <p:cNvPr id="107" name="Group 106">
            <a:extLst>
              <a:ext uri="{FF2B5EF4-FFF2-40B4-BE49-F238E27FC236}">
                <a16:creationId xmlns:a16="http://schemas.microsoft.com/office/drawing/2014/main" id="{F987208B-92DD-5F0F-1971-024F064FF5DF}"/>
              </a:ext>
            </a:extLst>
          </p:cNvPr>
          <p:cNvGrpSpPr/>
          <p:nvPr/>
        </p:nvGrpSpPr>
        <p:grpSpPr>
          <a:xfrm>
            <a:off x="3101356" y="4349054"/>
            <a:ext cx="1616429" cy="1616429"/>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74545"/>
              <a:ext cx="1217110" cy="830997"/>
            </a:xfrm>
            <a:prstGeom prst="rect">
              <a:avLst/>
            </a:prstGeom>
            <a:grpFill/>
          </p:spPr>
          <p:txBody>
            <a:bodyPr wrap="square" rtlCol="0">
              <a:spAutoFit/>
            </a:bodyPr>
            <a:lstStyle/>
            <a:p>
              <a:pPr algn="ctr"/>
              <a:r>
                <a:rPr lang="en-US" sz="1600" b="1" dirty="0">
                  <a:solidFill>
                    <a:schemeClr val="bg1"/>
                  </a:solidFill>
                </a:rPr>
                <a:t>Setting Achievable Goals</a:t>
              </a:r>
            </a:p>
          </p:txBody>
        </p:sp>
      </p:grpSp>
      <p:sp>
        <p:nvSpPr>
          <p:cNvPr id="111" name="Oval 110">
            <a:extLst>
              <a:ext uri="{FF2B5EF4-FFF2-40B4-BE49-F238E27FC236}">
                <a16:creationId xmlns:a16="http://schemas.microsoft.com/office/drawing/2014/main" id="{DF5FE0E2-FD49-2F54-7C30-101F19B6B94E}"/>
              </a:ext>
            </a:extLst>
          </p:cNvPr>
          <p:cNvSpPr/>
          <p:nvPr/>
        </p:nvSpPr>
        <p:spPr>
          <a:xfrm>
            <a:off x="6318386" y="4744012"/>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6534776" y="5325877"/>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Work-Life Balance</a:t>
            </a:r>
            <a:endParaRPr lang="en-US" sz="1400" dirty="0">
              <a:effectLst/>
            </a:endParaRPr>
          </a:p>
        </p:txBody>
      </p:sp>
      <p:sp>
        <p:nvSpPr>
          <p:cNvPr id="7" name="Oval 6">
            <a:extLst>
              <a:ext uri="{FF2B5EF4-FFF2-40B4-BE49-F238E27FC236}">
                <a16:creationId xmlns:a16="http://schemas.microsoft.com/office/drawing/2014/main" id="{AC2C65CC-23ED-2D1E-474C-6970A62B8B96}"/>
              </a:ext>
            </a:extLst>
          </p:cNvPr>
          <p:cNvSpPr/>
          <p:nvPr/>
        </p:nvSpPr>
        <p:spPr>
          <a:xfrm>
            <a:off x="-3020754" y="-4427257"/>
            <a:ext cx="17086361" cy="17086361"/>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A826CB97-FA84-6628-AEE1-FE02A3DAFDEB}"/>
              </a:ext>
            </a:extLst>
          </p:cNvPr>
          <p:cNvSpPr txBox="1"/>
          <p:nvPr/>
        </p:nvSpPr>
        <p:spPr>
          <a:xfrm>
            <a:off x="222462" y="488340"/>
            <a:ext cx="1178611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b="1" kern="1200" dirty="0">
                <a:solidFill>
                  <a:srgbClr val="FFFFFF"/>
                </a:solidFill>
                <a:effectLst/>
                <a:latin typeface="Calibri" panose="020F0502020204030204" pitchFamily="34" charset="0"/>
                <a:ea typeface="+mn-ea"/>
                <a:cs typeface="+mn-cs"/>
              </a:rPr>
              <a:t>Minimizing Distraction</a:t>
            </a:r>
            <a:endParaRPr lang="en-US" sz="4000" dirty="0">
              <a:effectLst/>
            </a:endParaRPr>
          </a:p>
        </p:txBody>
      </p:sp>
      <p:sp>
        <p:nvSpPr>
          <p:cNvPr id="2" name="TextBox 1">
            <a:extLst>
              <a:ext uri="{FF2B5EF4-FFF2-40B4-BE49-F238E27FC236}">
                <a16:creationId xmlns:a16="http://schemas.microsoft.com/office/drawing/2014/main" id="{8B8FEB60-16E6-A475-65C4-4B1F75446BB2}"/>
              </a:ext>
            </a:extLst>
          </p:cNvPr>
          <p:cNvSpPr txBox="1"/>
          <p:nvPr/>
        </p:nvSpPr>
        <p:spPr>
          <a:xfrm>
            <a:off x="626457" y="2601055"/>
            <a:ext cx="10828474" cy="1323439"/>
          </a:xfrm>
          <a:prstGeom prst="rect">
            <a:avLst/>
          </a:prstGeom>
          <a:noFill/>
          <a:ln>
            <a:solidFill>
              <a:schemeClr val="bg1"/>
            </a:solidFill>
          </a:ln>
        </p:spPr>
        <p:txBody>
          <a:bodyPr wrap="square" rtlCol="0">
            <a:spAutoFit/>
          </a:bodyPr>
          <a:lstStyle/>
          <a:p>
            <a:pPr marL="342900" indent="-342900">
              <a:buFont typeface="Arial" panose="020B0604020202020204" pitchFamily="34" charset="0"/>
              <a:buChar char="•"/>
            </a:pPr>
            <a:r>
              <a:rPr lang="en-US" sz="2000" b="1" dirty="0">
                <a:solidFill>
                  <a:schemeClr val="bg1"/>
                </a:solidFill>
              </a:rPr>
              <a:t>Maintain focus even with distractions: Identify peak focus times: Schedule demanding tasks for when you're naturally most alert.</a:t>
            </a:r>
          </a:p>
          <a:p>
            <a:pPr marL="342900" indent="-342900">
              <a:buFont typeface="Arial" panose="020B0604020202020204" pitchFamily="34" charset="0"/>
              <a:buChar char="•"/>
            </a:pPr>
            <a:r>
              <a:rPr lang="en-US" sz="2000" b="1" dirty="0">
                <a:solidFill>
                  <a:schemeClr val="bg1"/>
                </a:solidFill>
              </a:rPr>
              <a:t>Find a quiet space: Minimize background noise for better concentration.</a:t>
            </a:r>
          </a:p>
          <a:p>
            <a:pPr marL="342900" indent="-342900">
              <a:buFont typeface="Arial" panose="020B0604020202020204" pitchFamily="34" charset="0"/>
              <a:buChar char="•"/>
            </a:pPr>
            <a:r>
              <a:rPr lang="en-US" sz="2000" b="1" dirty="0">
                <a:solidFill>
                  <a:schemeClr val="bg1"/>
                </a:solidFill>
              </a:rPr>
              <a:t>Minimize clutter: A tidy workspace reduces visual distractions.</a:t>
            </a:r>
            <a:endParaRPr lang="en-US" sz="2000" dirty="0">
              <a:solidFill>
                <a:schemeClr val="bg1"/>
              </a:solidFill>
            </a:endParaRPr>
          </a:p>
        </p:txBody>
      </p:sp>
    </p:spTree>
    <p:extLst>
      <p:ext uri="{BB962C8B-B14F-4D97-AF65-F5344CB8AC3E}">
        <p14:creationId xmlns:p14="http://schemas.microsoft.com/office/powerpoint/2010/main" val="21229651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p:cNvCxnSpPr>
          <p:nvPr/>
        </p:nvCxnSpPr>
        <p:spPr>
          <a:xfrm flipH="1" flipV="1">
            <a:off x="6115520" y="3883607"/>
            <a:ext cx="921267" cy="105669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9F3824D-5260-CECE-23C7-5E3664F2450F}"/>
              </a:ext>
            </a:extLst>
          </p:cNvPr>
          <p:cNvCxnSpPr>
            <a:cxnSpLocks/>
          </p:cNvCxnSpPr>
          <p:nvPr/>
        </p:nvCxnSpPr>
        <p:spPr>
          <a:xfrm flipH="1">
            <a:off x="3614110" y="3066516"/>
            <a:ext cx="1908317" cy="841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H="1">
            <a:off x="6040695" y="2266383"/>
            <a:ext cx="55305" cy="23336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cxnSp>
        <p:nvCxnSpPr>
          <p:cNvPr id="95" name="Straight Connector 94">
            <a:extLst>
              <a:ext uri="{FF2B5EF4-FFF2-40B4-BE49-F238E27FC236}">
                <a16:creationId xmlns:a16="http://schemas.microsoft.com/office/drawing/2014/main" id="{8D98F111-6C77-9635-392A-F42164A9DEB9}"/>
              </a:ext>
            </a:extLst>
          </p:cNvPr>
          <p:cNvCxnSpPr>
            <a:cxnSpLocks/>
          </p:cNvCxnSpPr>
          <p:nvPr/>
        </p:nvCxnSpPr>
        <p:spPr>
          <a:xfrm flipH="1" flipV="1">
            <a:off x="6534776" y="3214265"/>
            <a:ext cx="1866825" cy="21473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a:stCxn id="4" idx="3"/>
          </p:cNvCxnSpPr>
          <p:nvPr/>
        </p:nvCxnSpPr>
        <p:spPr>
          <a:xfrm flipH="1">
            <a:off x="4265435" y="4115924"/>
            <a:ext cx="1070917" cy="57671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25D6DFC8-AACC-2474-0FB5-AFF9FF9235DB}"/>
              </a:ext>
            </a:extLst>
          </p:cNvPr>
          <p:cNvSpPr/>
          <p:nvPr/>
        </p:nvSpPr>
        <p:spPr>
          <a:xfrm>
            <a:off x="5044603" y="2499745"/>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5055754" y="3161017"/>
            <a:ext cx="1969881" cy="584775"/>
          </a:xfrm>
          <a:prstGeom prst="rect">
            <a:avLst/>
          </a:prstGeom>
          <a:noFill/>
        </p:spPr>
        <p:txBody>
          <a:bodyPr wrap="square" rtlCol="0">
            <a:spAutoFit/>
          </a:bodyPr>
          <a:lstStyle/>
          <a:p>
            <a:pPr algn="ctr"/>
            <a:r>
              <a:rPr lang="en-US" sz="1600" b="1" dirty="0">
                <a:solidFill>
                  <a:schemeClr val="bg1"/>
                </a:solidFill>
              </a:rPr>
              <a:t>Mastering Productivity</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186840" y="2166388"/>
            <a:ext cx="1616429" cy="1616429"/>
            <a:chOff x="3179735" y="1742865"/>
            <a:chExt cx="1616429"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389895" y="2266438"/>
              <a:ext cx="1217110" cy="584775"/>
            </a:xfrm>
            <a:prstGeom prst="rect">
              <a:avLst/>
            </a:prstGeom>
            <a:noFill/>
          </p:spPr>
          <p:txBody>
            <a:bodyPr wrap="square" rtlCol="0">
              <a:spAutoFit/>
            </a:bodyPr>
            <a:lstStyle/>
            <a:p>
              <a:pPr algn="ctr"/>
              <a:r>
                <a:rPr lang="en-US" sz="1600" b="1" dirty="0">
                  <a:solidFill>
                    <a:schemeClr val="bg1"/>
                  </a:solidFill>
                </a:rPr>
                <a:t>Prioritizing </a:t>
              </a:r>
            </a:p>
            <a:p>
              <a:pPr algn="ctr"/>
              <a:r>
                <a:rPr lang="en-US" sz="1600" b="1" dirty="0">
                  <a:solidFill>
                    <a:schemeClr val="bg1"/>
                  </a:solidFill>
                </a:rPr>
                <a:t>Techniques</a:t>
              </a:r>
            </a:p>
          </p:txBody>
        </p:sp>
      </p:grpSp>
      <p:grpSp>
        <p:nvGrpSpPr>
          <p:cNvPr id="107" name="Group 106">
            <a:extLst>
              <a:ext uri="{FF2B5EF4-FFF2-40B4-BE49-F238E27FC236}">
                <a16:creationId xmlns:a16="http://schemas.microsoft.com/office/drawing/2014/main" id="{F987208B-92DD-5F0F-1971-024F064FF5DF}"/>
              </a:ext>
            </a:extLst>
          </p:cNvPr>
          <p:cNvGrpSpPr/>
          <p:nvPr/>
        </p:nvGrpSpPr>
        <p:grpSpPr>
          <a:xfrm>
            <a:off x="3101356" y="4349054"/>
            <a:ext cx="1616429" cy="1616429"/>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74545"/>
              <a:ext cx="1217110" cy="830997"/>
            </a:xfrm>
            <a:prstGeom prst="rect">
              <a:avLst/>
            </a:prstGeom>
            <a:grpFill/>
          </p:spPr>
          <p:txBody>
            <a:bodyPr wrap="square" rtlCol="0">
              <a:spAutoFit/>
            </a:bodyPr>
            <a:lstStyle/>
            <a:p>
              <a:pPr algn="ctr"/>
              <a:r>
                <a:rPr lang="en-US" sz="1600" b="1" dirty="0">
                  <a:solidFill>
                    <a:schemeClr val="bg1"/>
                  </a:solidFill>
                </a:rPr>
                <a:t>Setting Achievable Goals</a:t>
              </a:r>
            </a:p>
          </p:txBody>
        </p:sp>
      </p:grpSp>
      <p:sp>
        <p:nvSpPr>
          <p:cNvPr id="111" name="Oval 110">
            <a:extLst>
              <a:ext uri="{FF2B5EF4-FFF2-40B4-BE49-F238E27FC236}">
                <a16:creationId xmlns:a16="http://schemas.microsoft.com/office/drawing/2014/main" id="{DF5FE0E2-FD49-2F54-7C30-101F19B6B94E}"/>
              </a:ext>
            </a:extLst>
          </p:cNvPr>
          <p:cNvSpPr/>
          <p:nvPr/>
        </p:nvSpPr>
        <p:spPr>
          <a:xfrm>
            <a:off x="6318386" y="4744012"/>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6534776" y="5325877"/>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Work-Life Balance</a:t>
            </a:r>
            <a:endParaRPr lang="en-US" sz="1400" dirty="0">
              <a:effectLst/>
            </a:endParaRPr>
          </a:p>
        </p:txBody>
      </p:sp>
      <p:sp>
        <p:nvSpPr>
          <p:cNvPr id="7" name="Oval 6">
            <a:extLst>
              <a:ext uri="{FF2B5EF4-FFF2-40B4-BE49-F238E27FC236}">
                <a16:creationId xmlns:a16="http://schemas.microsoft.com/office/drawing/2014/main" id="{AC2C65CC-23ED-2D1E-474C-6970A62B8B96}"/>
              </a:ext>
            </a:extLst>
          </p:cNvPr>
          <p:cNvSpPr/>
          <p:nvPr/>
        </p:nvSpPr>
        <p:spPr>
          <a:xfrm>
            <a:off x="8201942" y="2550688"/>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A826CB97-FA84-6628-AEE1-FE02A3DAFDEB}"/>
              </a:ext>
            </a:extLst>
          </p:cNvPr>
          <p:cNvSpPr txBox="1"/>
          <p:nvPr/>
        </p:nvSpPr>
        <p:spPr>
          <a:xfrm>
            <a:off x="8401601" y="3074934"/>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Minimizing Distraction</a:t>
            </a:r>
            <a:endParaRPr lang="en-US" sz="1400" dirty="0">
              <a:effectLst/>
            </a:endParaRPr>
          </a:p>
        </p:txBody>
      </p:sp>
    </p:spTree>
    <p:extLst>
      <p:ext uri="{BB962C8B-B14F-4D97-AF65-F5344CB8AC3E}">
        <p14:creationId xmlns:p14="http://schemas.microsoft.com/office/powerpoint/2010/main" val="23981361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BF077-A39E-2F3E-D2B4-70AE6F46C747}"/>
              </a:ext>
            </a:extLst>
          </p:cNvPr>
          <p:cNvSpPr txBox="1"/>
          <p:nvPr/>
        </p:nvSpPr>
        <p:spPr>
          <a:xfrm>
            <a:off x="4102870" y="2006689"/>
            <a:ext cx="3718728" cy="2800767"/>
          </a:xfrm>
          <a:prstGeom prst="rect">
            <a:avLst/>
          </a:prstGeom>
          <a:noFill/>
        </p:spPr>
        <p:txBody>
          <a:bodyPr wrap="square" rtlCol="0">
            <a:spAutoFit/>
          </a:bodyPr>
          <a:lstStyle/>
          <a:p>
            <a:pPr algn="ctr"/>
            <a:r>
              <a:rPr lang="en-US" sz="8800" b="1" dirty="0">
                <a:solidFill>
                  <a:schemeClr val="bg1"/>
                </a:solidFill>
              </a:rPr>
              <a:t>THANK YOU</a:t>
            </a:r>
          </a:p>
        </p:txBody>
      </p:sp>
      <p:cxnSp>
        <p:nvCxnSpPr>
          <p:cNvPr id="9" name="Straight Connector 8">
            <a:extLst>
              <a:ext uri="{FF2B5EF4-FFF2-40B4-BE49-F238E27FC236}">
                <a16:creationId xmlns:a16="http://schemas.microsoft.com/office/drawing/2014/main" id="{55243B96-D23C-D250-1E9F-943B5B0DFE42}"/>
              </a:ext>
            </a:extLst>
          </p:cNvPr>
          <p:cNvCxnSpPr>
            <a:cxnSpLocks/>
          </p:cNvCxnSpPr>
          <p:nvPr/>
        </p:nvCxnSpPr>
        <p:spPr>
          <a:xfrm flipH="1" flipV="1">
            <a:off x="8717254" y="7079120"/>
            <a:ext cx="989347" cy="117088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BE01739-DB55-8DD1-C62C-2C6335388955}"/>
              </a:ext>
            </a:extLst>
          </p:cNvPr>
          <p:cNvSpPr/>
          <p:nvPr/>
        </p:nvSpPr>
        <p:spPr>
          <a:xfrm>
            <a:off x="11189763" y="3605777"/>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5FE4F648-32D5-EC47-5108-F40D6D733A8F}"/>
              </a:ext>
            </a:extLst>
          </p:cNvPr>
          <p:cNvCxnSpPr>
            <a:cxnSpLocks/>
          </p:cNvCxnSpPr>
          <p:nvPr/>
        </p:nvCxnSpPr>
        <p:spPr>
          <a:xfrm flipH="1" flipV="1">
            <a:off x="-1827833" y="1436807"/>
            <a:ext cx="1719158" cy="9191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2ABE52D-30CD-D332-E2A6-53CFE9738F84}"/>
              </a:ext>
            </a:extLst>
          </p:cNvPr>
          <p:cNvCxnSpPr>
            <a:cxnSpLocks/>
          </p:cNvCxnSpPr>
          <p:nvPr/>
        </p:nvCxnSpPr>
        <p:spPr>
          <a:xfrm flipH="1">
            <a:off x="13674762" y="819090"/>
            <a:ext cx="304580" cy="249077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5330D4CC-16DA-14BE-8EEB-3A105FD46955}"/>
              </a:ext>
            </a:extLst>
          </p:cNvPr>
          <p:cNvSpPr/>
          <p:nvPr/>
        </p:nvSpPr>
        <p:spPr>
          <a:xfrm>
            <a:off x="8763047" y="-1387174"/>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4F53292B-755A-3C21-1A5D-95D2AEE8762D}"/>
              </a:ext>
            </a:extLst>
          </p:cNvPr>
          <p:cNvSpPr/>
          <p:nvPr/>
        </p:nvSpPr>
        <p:spPr>
          <a:xfrm>
            <a:off x="-916889" y="1103808"/>
            <a:ext cx="1616429" cy="1616429"/>
          </a:xfrm>
          <a:prstGeom prst="ellipse">
            <a:avLst/>
          </a:prstGeom>
          <a:solidFill>
            <a:srgbClr val="1FD3D2"/>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B35ABB42-7F98-E3BF-A3EF-D0555977DFCB}"/>
              </a:ext>
            </a:extLst>
          </p:cNvPr>
          <p:cNvCxnSpPr>
            <a:cxnSpLocks/>
          </p:cNvCxnSpPr>
          <p:nvPr/>
        </p:nvCxnSpPr>
        <p:spPr>
          <a:xfrm flipH="1" flipV="1">
            <a:off x="12962794" y="5100992"/>
            <a:ext cx="1667166" cy="1446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C1A2E6B-F100-41E9-54EA-8CFB9A747B72}"/>
              </a:ext>
            </a:extLst>
          </p:cNvPr>
          <p:cNvCxnSpPr>
            <a:cxnSpLocks/>
          </p:cNvCxnSpPr>
          <p:nvPr/>
        </p:nvCxnSpPr>
        <p:spPr>
          <a:xfrm flipH="1">
            <a:off x="2709290" y="6994256"/>
            <a:ext cx="1148394" cy="80902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64602D7-0B1C-2307-9C1B-216715521A54}"/>
              </a:ext>
            </a:extLst>
          </p:cNvPr>
          <p:cNvSpPr/>
          <p:nvPr/>
        </p:nvSpPr>
        <p:spPr>
          <a:xfrm>
            <a:off x="3529840" y="6223596"/>
            <a:ext cx="1616429" cy="1616429"/>
          </a:xfrm>
          <a:prstGeom prst="ellipse">
            <a:avLst/>
          </a:prstGeom>
          <a:solidFill>
            <a:srgbClr val="D26020"/>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115F084-F660-696B-1546-648CC9D8287F}"/>
              </a:ext>
            </a:extLst>
          </p:cNvPr>
          <p:cNvSpPr/>
          <p:nvPr/>
        </p:nvSpPr>
        <p:spPr>
          <a:xfrm>
            <a:off x="7129432" y="6374065"/>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BAD8E5-2B20-618A-CFBD-B25E018CBAC4}"/>
              </a:ext>
            </a:extLst>
          </p:cNvPr>
          <p:cNvSpPr/>
          <p:nvPr/>
        </p:nvSpPr>
        <p:spPr>
          <a:xfrm>
            <a:off x="-730324" y="3860720"/>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29005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p:cNvCxnSpPr>
          <p:nvPr/>
        </p:nvCxnSpPr>
        <p:spPr>
          <a:xfrm flipH="1" flipV="1">
            <a:off x="6115520" y="3883607"/>
            <a:ext cx="989347" cy="117088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C2C65CC-23ED-2D1E-474C-6970A62B8B96}"/>
              </a:ext>
            </a:extLst>
          </p:cNvPr>
          <p:cNvSpPr/>
          <p:nvPr/>
        </p:nvSpPr>
        <p:spPr>
          <a:xfrm>
            <a:off x="8201942" y="2550688"/>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E9F3824D-5260-CECE-23C7-5E3664F2450F}"/>
              </a:ext>
            </a:extLst>
          </p:cNvPr>
          <p:cNvCxnSpPr>
            <a:cxnSpLocks/>
            <a:endCxn id="6" idx="6"/>
          </p:cNvCxnSpPr>
          <p:nvPr/>
        </p:nvCxnSpPr>
        <p:spPr>
          <a:xfrm flipH="1" flipV="1">
            <a:off x="3803269" y="2974603"/>
            <a:ext cx="1719158" cy="9191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H="1">
            <a:off x="6040695" y="2266383"/>
            <a:ext cx="55305" cy="23336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186840" y="2166388"/>
            <a:ext cx="1616429" cy="1616429"/>
            <a:chOff x="3179735" y="1742865"/>
            <a:chExt cx="1616429"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389895" y="2266438"/>
              <a:ext cx="1217110" cy="584775"/>
            </a:xfrm>
            <a:prstGeom prst="rect">
              <a:avLst/>
            </a:prstGeom>
            <a:grpFill/>
          </p:spPr>
          <p:txBody>
            <a:bodyPr wrap="square" rtlCol="0">
              <a:spAutoFit/>
            </a:bodyPr>
            <a:lstStyle/>
            <a:p>
              <a:pPr algn="ctr"/>
              <a:r>
                <a:rPr lang="en-US" sz="1600" b="1" dirty="0">
                  <a:solidFill>
                    <a:schemeClr val="bg1"/>
                  </a:solidFill>
                </a:rPr>
                <a:t>Prioritizing </a:t>
              </a:r>
            </a:p>
            <a:p>
              <a:pPr algn="ctr"/>
              <a:r>
                <a:rPr lang="en-US" sz="1600" b="1" dirty="0">
                  <a:solidFill>
                    <a:schemeClr val="bg1"/>
                  </a:solidFill>
                </a:rPr>
                <a:t>Techniques</a:t>
              </a:r>
            </a:p>
          </p:txBody>
        </p:sp>
      </p:grpSp>
      <p:cxnSp>
        <p:nvCxnSpPr>
          <p:cNvPr id="95" name="Straight Connector 94">
            <a:extLst>
              <a:ext uri="{FF2B5EF4-FFF2-40B4-BE49-F238E27FC236}">
                <a16:creationId xmlns:a16="http://schemas.microsoft.com/office/drawing/2014/main" id="{8D98F111-6C77-9635-392A-F42164A9DEB9}"/>
              </a:ext>
            </a:extLst>
          </p:cNvPr>
          <p:cNvCxnSpPr>
            <a:cxnSpLocks/>
            <a:stCxn id="7" idx="2"/>
          </p:cNvCxnSpPr>
          <p:nvPr/>
        </p:nvCxnSpPr>
        <p:spPr>
          <a:xfrm flipH="1" flipV="1">
            <a:off x="6534776" y="3214265"/>
            <a:ext cx="1667166" cy="1446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p:cNvCxnSpPr>
          <p:nvPr/>
        </p:nvCxnSpPr>
        <p:spPr>
          <a:xfrm flipH="1">
            <a:off x="4265435" y="3883607"/>
            <a:ext cx="1148394" cy="80902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F987208B-92DD-5F0F-1971-024F064FF5DF}"/>
              </a:ext>
            </a:extLst>
          </p:cNvPr>
          <p:cNvGrpSpPr/>
          <p:nvPr/>
        </p:nvGrpSpPr>
        <p:grpSpPr>
          <a:xfrm>
            <a:off x="3101356" y="4349054"/>
            <a:ext cx="1616429" cy="1616429"/>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74545"/>
              <a:ext cx="1217110" cy="830997"/>
            </a:xfrm>
            <a:prstGeom prst="rect">
              <a:avLst/>
            </a:prstGeom>
            <a:grpFill/>
          </p:spPr>
          <p:txBody>
            <a:bodyPr wrap="square" rtlCol="0">
              <a:spAutoFit/>
            </a:bodyPr>
            <a:lstStyle/>
            <a:p>
              <a:pPr algn="ctr"/>
              <a:r>
                <a:rPr lang="en-US" sz="1600" b="1" dirty="0">
                  <a:solidFill>
                    <a:schemeClr val="bg1"/>
                  </a:solidFill>
                </a:rPr>
                <a:t>Setting Achievable Goals</a:t>
              </a:r>
            </a:p>
          </p:txBody>
        </p:sp>
      </p:grpSp>
      <p:sp>
        <p:nvSpPr>
          <p:cNvPr id="111" name="Oval 110">
            <a:extLst>
              <a:ext uri="{FF2B5EF4-FFF2-40B4-BE49-F238E27FC236}">
                <a16:creationId xmlns:a16="http://schemas.microsoft.com/office/drawing/2014/main" id="{DF5FE0E2-FD49-2F54-7C30-101F19B6B94E}"/>
              </a:ext>
            </a:extLst>
          </p:cNvPr>
          <p:cNvSpPr/>
          <p:nvPr/>
        </p:nvSpPr>
        <p:spPr>
          <a:xfrm>
            <a:off x="6318386" y="4744012"/>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6535763" y="5253622"/>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Work-Life Balance</a:t>
            </a:r>
            <a:endParaRPr lang="en-US" sz="1400" dirty="0">
              <a:effectLst/>
            </a:endParaRPr>
          </a:p>
        </p:txBody>
      </p:sp>
      <p:sp>
        <p:nvSpPr>
          <p:cNvPr id="121" name="TextBox 120">
            <a:extLst>
              <a:ext uri="{FF2B5EF4-FFF2-40B4-BE49-F238E27FC236}">
                <a16:creationId xmlns:a16="http://schemas.microsoft.com/office/drawing/2014/main" id="{A826CB97-FA84-6628-AEE1-FE02A3DAFDEB}"/>
              </a:ext>
            </a:extLst>
          </p:cNvPr>
          <p:cNvSpPr txBox="1"/>
          <p:nvPr/>
        </p:nvSpPr>
        <p:spPr>
          <a:xfrm>
            <a:off x="8313457" y="3035736"/>
            <a:ext cx="1393399"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Minimizing Distraction</a:t>
            </a:r>
            <a:endParaRPr lang="en-US" sz="1400" dirty="0">
              <a:effectLst/>
            </a:endParaRPr>
          </a:p>
        </p:txBody>
      </p:sp>
      <p:sp>
        <p:nvSpPr>
          <p:cNvPr id="4" name="Oval 3">
            <a:extLst>
              <a:ext uri="{FF2B5EF4-FFF2-40B4-BE49-F238E27FC236}">
                <a16:creationId xmlns:a16="http://schemas.microsoft.com/office/drawing/2014/main" id="{25D6DFC8-AACC-2474-0FB5-AFF9FF9235DB}"/>
              </a:ext>
            </a:extLst>
          </p:cNvPr>
          <p:cNvSpPr/>
          <p:nvPr/>
        </p:nvSpPr>
        <p:spPr>
          <a:xfrm>
            <a:off x="5044603" y="2499745"/>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5055754" y="3161017"/>
            <a:ext cx="1969881" cy="584775"/>
          </a:xfrm>
          <a:prstGeom prst="rect">
            <a:avLst/>
          </a:prstGeom>
          <a:noFill/>
        </p:spPr>
        <p:txBody>
          <a:bodyPr wrap="square" rtlCol="0">
            <a:spAutoFit/>
          </a:bodyPr>
          <a:lstStyle/>
          <a:p>
            <a:pPr algn="ctr"/>
            <a:r>
              <a:rPr lang="en-US" sz="1600" b="1" dirty="0">
                <a:solidFill>
                  <a:schemeClr val="bg1"/>
                </a:solidFill>
              </a:rPr>
              <a:t>Mastering Productivity</a:t>
            </a:r>
          </a:p>
        </p:txBody>
      </p:sp>
    </p:spTree>
    <p:extLst>
      <p:ext uri="{BB962C8B-B14F-4D97-AF65-F5344CB8AC3E}">
        <p14:creationId xmlns:p14="http://schemas.microsoft.com/office/powerpoint/2010/main" val="16812454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a:stCxn id="111" idx="0"/>
          </p:cNvCxnSpPr>
          <p:nvPr/>
        </p:nvCxnSpPr>
        <p:spPr>
          <a:xfrm flipH="1" flipV="1">
            <a:off x="6115520" y="3883607"/>
            <a:ext cx="1011081" cy="86040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C2C65CC-23ED-2D1E-474C-6970A62B8B96}"/>
              </a:ext>
            </a:extLst>
          </p:cNvPr>
          <p:cNvSpPr/>
          <p:nvPr/>
        </p:nvSpPr>
        <p:spPr>
          <a:xfrm>
            <a:off x="8201942" y="2550688"/>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E9F3824D-5260-CECE-23C7-5E3664F2450F}"/>
              </a:ext>
            </a:extLst>
          </p:cNvPr>
          <p:cNvCxnSpPr>
            <a:cxnSpLocks/>
            <a:endCxn id="6" idx="6"/>
          </p:cNvCxnSpPr>
          <p:nvPr/>
        </p:nvCxnSpPr>
        <p:spPr>
          <a:xfrm flipH="1" flipV="1">
            <a:off x="3803269" y="2974603"/>
            <a:ext cx="1719158" cy="9191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V="1">
            <a:off x="6096000" y="-4208678"/>
            <a:ext cx="0" cy="647506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186840" y="2166388"/>
            <a:ext cx="1616429" cy="1616429"/>
            <a:chOff x="3179735" y="1742865"/>
            <a:chExt cx="1616429"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389895" y="2266438"/>
              <a:ext cx="1217110" cy="584775"/>
            </a:xfrm>
            <a:prstGeom prst="rect">
              <a:avLst/>
            </a:prstGeom>
            <a:grpFill/>
          </p:spPr>
          <p:txBody>
            <a:bodyPr wrap="square" rtlCol="0">
              <a:spAutoFit/>
            </a:bodyPr>
            <a:lstStyle/>
            <a:p>
              <a:pPr algn="ctr"/>
              <a:r>
                <a:rPr lang="en-US" sz="1600" b="1" dirty="0">
                  <a:solidFill>
                    <a:schemeClr val="bg1"/>
                  </a:solidFill>
                </a:rPr>
                <a:t>Prioritizing </a:t>
              </a:r>
            </a:p>
            <a:p>
              <a:pPr algn="ctr"/>
              <a:r>
                <a:rPr lang="en-US" sz="1600" b="1" dirty="0">
                  <a:solidFill>
                    <a:schemeClr val="bg1"/>
                  </a:solidFill>
                </a:rPr>
                <a:t>Techniques</a:t>
              </a:r>
            </a:p>
          </p:txBody>
        </p:sp>
      </p:grpSp>
      <p:cxnSp>
        <p:nvCxnSpPr>
          <p:cNvPr id="95" name="Straight Connector 94">
            <a:extLst>
              <a:ext uri="{FF2B5EF4-FFF2-40B4-BE49-F238E27FC236}">
                <a16:creationId xmlns:a16="http://schemas.microsoft.com/office/drawing/2014/main" id="{8D98F111-6C77-9635-392A-F42164A9DEB9}"/>
              </a:ext>
            </a:extLst>
          </p:cNvPr>
          <p:cNvCxnSpPr>
            <a:cxnSpLocks/>
            <a:stCxn id="7" idx="2"/>
          </p:cNvCxnSpPr>
          <p:nvPr/>
        </p:nvCxnSpPr>
        <p:spPr>
          <a:xfrm flipH="1" flipV="1">
            <a:off x="6534776" y="3214265"/>
            <a:ext cx="1667166" cy="1446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a:stCxn id="4" idx="3"/>
          </p:cNvCxnSpPr>
          <p:nvPr/>
        </p:nvCxnSpPr>
        <p:spPr>
          <a:xfrm flipH="1" flipV="1">
            <a:off x="-3495616" y="-2015787"/>
            <a:ext cx="3360273" cy="1210548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F987208B-92DD-5F0F-1971-024F064FF5DF}"/>
              </a:ext>
            </a:extLst>
          </p:cNvPr>
          <p:cNvGrpSpPr/>
          <p:nvPr/>
        </p:nvGrpSpPr>
        <p:grpSpPr>
          <a:xfrm>
            <a:off x="3101356" y="4349054"/>
            <a:ext cx="1616429" cy="1616429"/>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74545"/>
              <a:ext cx="1217110" cy="830997"/>
            </a:xfrm>
            <a:prstGeom prst="rect">
              <a:avLst/>
            </a:prstGeom>
            <a:grpFill/>
          </p:spPr>
          <p:txBody>
            <a:bodyPr wrap="square" rtlCol="0">
              <a:spAutoFit/>
            </a:bodyPr>
            <a:lstStyle/>
            <a:p>
              <a:pPr algn="ctr"/>
              <a:r>
                <a:rPr lang="en-US" sz="1600" b="1" dirty="0">
                  <a:solidFill>
                    <a:schemeClr val="bg1"/>
                  </a:solidFill>
                </a:rPr>
                <a:t>Setting Achievable Goals</a:t>
              </a:r>
            </a:p>
          </p:txBody>
        </p:sp>
      </p:grpSp>
      <p:sp>
        <p:nvSpPr>
          <p:cNvPr id="111" name="Oval 110">
            <a:extLst>
              <a:ext uri="{FF2B5EF4-FFF2-40B4-BE49-F238E27FC236}">
                <a16:creationId xmlns:a16="http://schemas.microsoft.com/office/drawing/2014/main" id="{DF5FE0E2-FD49-2F54-7C30-101F19B6B94E}"/>
              </a:ext>
            </a:extLst>
          </p:cNvPr>
          <p:cNvSpPr/>
          <p:nvPr/>
        </p:nvSpPr>
        <p:spPr>
          <a:xfrm>
            <a:off x="6318386" y="4744012"/>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6535763" y="5253622"/>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Work-Life Balance</a:t>
            </a:r>
            <a:endParaRPr lang="en-US" sz="1400" dirty="0">
              <a:effectLst/>
            </a:endParaRPr>
          </a:p>
        </p:txBody>
      </p:sp>
      <p:sp>
        <p:nvSpPr>
          <p:cNvPr id="121" name="TextBox 120">
            <a:extLst>
              <a:ext uri="{FF2B5EF4-FFF2-40B4-BE49-F238E27FC236}">
                <a16:creationId xmlns:a16="http://schemas.microsoft.com/office/drawing/2014/main" id="{A826CB97-FA84-6628-AEE1-FE02A3DAFDEB}"/>
              </a:ext>
            </a:extLst>
          </p:cNvPr>
          <p:cNvSpPr txBox="1"/>
          <p:nvPr/>
        </p:nvSpPr>
        <p:spPr>
          <a:xfrm>
            <a:off x="8313457" y="3035736"/>
            <a:ext cx="1393399"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Minimizing Distraction</a:t>
            </a:r>
            <a:endParaRPr lang="en-US" sz="1400" dirty="0">
              <a:effectLst/>
            </a:endParaRPr>
          </a:p>
        </p:txBody>
      </p:sp>
      <p:sp>
        <p:nvSpPr>
          <p:cNvPr id="4" name="Oval 3">
            <a:extLst>
              <a:ext uri="{FF2B5EF4-FFF2-40B4-BE49-F238E27FC236}">
                <a16:creationId xmlns:a16="http://schemas.microsoft.com/office/drawing/2014/main" id="{25D6DFC8-AACC-2474-0FB5-AFF9FF9235DB}"/>
              </a:ext>
            </a:extLst>
          </p:cNvPr>
          <p:cNvSpPr/>
          <p:nvPr/>
        </p:nvSpPr>
        <p:spPr>
          <a:xfrm>
            <a:off x="-2716449" y="-4208678"/>
            <a:ext cx="17624897" cy="16751590"/>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2750263" y="560264"/>
            <a:ext cx="7136246" cy="707886"/>
          </a:xfrm>
          <a:prstGeom prst="rect">
            <a:avLst/>
          </a:prstGeom>
          <a:noFill/>
        </p:spPr>
        <p:txBody>
          <a:bodyPr wrap="square" rtlCol="0">
            <a:spAutoFit/>
          </a:bodyPr>
          <a:lstStyle/>
          <a:p>
            <a:pPr algn="ctr"/>
            <a:r>
              <a:rPr lang="en-US" sz="4000" b="1" dirty="0">
                <a:solidFill>
                  <a:schemeClr val="bg1"/>
                </a:solidFill>
              </a:rPr>
              <a:t>Mastering Productivity</a:t>
            </a:r>
          </a:p>
        </p:txBody>
      </p:sp>
      <p:sp>
        <p:nvSpPr>
          <p:cNvPr id="134" name="TextBox 133">
            <a:extLst>
              <a:ext uri="{FF2B5EF4-FFF2-40B4-BE49-F238E27FC236}">
                <a16:creationId xmlns:a16="http://schemas.microsoft.com/office/drawing/2014/main" id="{C4C2DC43-FE4F-F278-61E5-A2149A0C466D}"/>
              </a:ext>
            </a:extLst>
          </p:cNvPr>
          <p:cNvSpPr txBox="1"/>
          <p:nvPr/>
        </p:nvSpPr>
        <p:spPr>
          <a:xfrm>
            <a:off x="6690725" y="1476878"/>
            <a:ext cx="5145684" cy="4893647"/>
          </a:xfrm>
          <a:prstGeom prst="rect">
            <a:avLst/>
          </a:prstGeom>
          <a:noFill/>
        </p:spPr>
        <p:txBody>
          <a:bodyPr wrap="square" rtlCol="0">
            <a:spAutoFit/>
          </a:bodyPr>
          <a:lstStyle/>
          <a:p>
            <a:r>
              <a:rPr lang="en-US" sz="2400" dirty="0">
                <a:solidFill>
                  <a:schemeClr val="bg1"/>
                </a:solidFill>
              </a:rPr>
              <a:t>Productivity can be defined as the measure of efficiency in completing tasks and achieving goals within a given timeframe. </a:t>
            </a:r>
          </a:p>
          <a:p>
            <a:endParaRPr lang="en-US" sz="2400" dirty="0">
              <a:solidFill>
                <a:schemeClr val="bg1"/>
              </a:solidFill>
            </a:endParaRPr>
          </a:p>
          <a:p>
            <a:r>
              <a:rPr lang="en-US" sz="2400" dirty="0">
                <a:solidFill>
                  <a:schemeClr val="bg1"/>
                </a:solidFill>
              </a:rPr>
              <a:t>It encompasses the ability to manage time, resources, and energy effectively to produce desired results. </a:t>
            </a:r>
          </a:p>
          <a:p>
            <a:endParaRPr lang="en-US" sz="2400" dirty="0">
              <a:solidFill>
                <a:schemeClr val="bg1"/>
              </a:solidFill>
            </a:endParaRPr>
          </a:p>
          <a:p>
            <a:r>
              <a:rPr lang="en-US" sz="2400" dirty="0">
                <a:solidFill>
                  <a:schemeClr val="bg1"/>
                </a:solidFill>
              </a:rPr>
              <a:t>Productivity is crucial in both personal and professional life as it leads to increased efficiency, effectiveness, and ultimately, success.</a:t>
            </a:r>
          </a:p>
        </p:txBody>
      </p:sp>
      <p:graphicFrame>
        <p:nvGraphicFramePr>
          <p:cNvPr id="135" name="Chart 134">
            <a:extLst>
              <a:ext uri="{FF2B5EF4-FFF2-40B4-BE49-F238E27FC236}">
                <a16:creationId xmlns:a16="http://schemas.microsoft.com/office/drawing/2014/main" id="{B463E52D-38E9-FBCF-D1B9-B21E91ACC145}"/>
              </a:ext>
            </a:extLst>
          </p:cNvPr>
          <p:cNvGraphicFramePr/>
          <p:nvPr>
            <p:extLst>
              <p:ext uri="{D42A27DB-BD31-4B8C-83A1-F6EECF244321}">
                <p14:modId xmlns:p14="http://schemas.microsoft.com/office/powerpoint/2010/main" val="3114545195"/>
              </p:ext>
            </p:extLst>
          </p:nvPr>
        </p:nvGraphicFramePr>
        <p:xfrm>
          <a:off x="351150" y="2118751"/>
          <a:ext cx="5266835" cy="3621635"/>
        </p:xfrm>
        <a:graphic>
          <a:graphicData uri="http://schemas.openxmlformats.org/drawingml/2006/chart">
            <c:chart xmlns:c="http://schemas.openxmlformats.org/drawingml/2006/chart" xmlns:r="http://schemas.openxmlformats.org/officeDocument/2006/relationships" r:id="rId2"/>
          </a:graphicData>
        </a:graphic>
      </p:graphicFrame>
      <p:sp>
        <p:nvSpPr>
          <p:cNvPr id="136" name="TextBox 135">
            <a:extLst>
              <a:ext uri="{FF2B5EF4-FFF2-40B4-BE49-F238E27FC236}">
                <a16:creationId xmlns:a16="http://schemas.microsoft.com/office/drawing/2014/main" id="{7DD32FF5-DAB8-C391-A4F4-33856E3D2B68}"/>
              </a:ext>
            </a:extLst>
          </p:cNvPr>
          <p:cNvSpPr txBox="1"/>
          <p:nvPr/>
        </p:nvSpPr>
        <p:spPr>
          <a:xfrm>
            <a:off x="-557366" y="3076522"/>
            <a:ext cx="5488412" cy="523220"/>
          </a:xfrm>
          <a:prstGeom prst="rect">
            <a:avLst/>
          </a:prstGeom>
          <a:noFill/>
        </p:spPr>
        <p:txBody>
          <a:bodyPr wrap="square" rtlCol="0">
            <a:spAutoFit/>
          </a:bodyPr>
          <a:lstStyle/>
          <a:p>
            <a:pPr algn="ctr"/>
            <a:r>
              <a:rPr lang="en-US" sz="2800" b="1" dirty="0">
                <a:solidFill>
                  <a:schemeClr val="bg1"/>
                </a:solidFill>
              </a:rPr>
              <a:t>Productivity</a:t>
            </a:r>
          </a:p>
        </p:txBody>
      </p:sp>
    </p:spTree>
    <p:extLst>
      <p:ext uri="{BB962C8B-B14F-4D97-AF65-F5344CB8AC3E}">
        <p14:creationId xmlns:p14="http://schemas.microsoft.com/office/powerpoint/2010/main" val="2877937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a:stCxn id="111" idx="0"/>
          </p:cNvCxnSpPr>
          <p:nvPr/>
        </p:nvCxnSpPr>
        <p:spPr>
          <a:xfrm flipH="1" flipV="1">
            <a:off x="6115520" y="3883607"/>
            <a:ext cx="1011081" cy="86040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C2C65CC-23ED-2D1E-474C-6970A62B8B96}"/>
              </a:ext>
            </a:extLst>
          </p:cNvPr>
          <p:cNvSpPr/>
          <p:nvPr/>
        </p:nvSpPr>
        <p:spPr>
          <a:xfrm>
            <a:off x="8201942" y="2550688"/>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E9F3824D-5260-CECE-23C7-5E3664F2450F}"/>
              </a:ext>
            </a:extLst>
          </p:cNvPr>
          <p:cNvCxnSpPr>
            <a:cxnSpLocks/>
            <a:endCxn id="6" idx="6"/>
          </p:cNvCxnSpPr>
          <p:nvPr/>
        </p:nvCxnSpPr>
        <p:spPr>
          <a:xfrm flipH="1" flipV="1">
            <a:off x="3803269" y="2974603"/>
            <a:ext cx="1719158" cy="9191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H="1" flipV="1">
            <a:off x="5715000" y="-4218092"/>
            <a:ext cx="381000" cy="648447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186840" y="2166388"/>
            <a:ext cx="1616429" cy="1616429"/>
            <a:chOff x="3179735" y="1742865"/>
            <a:chExt cx="1616429"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389895" y="2266438"/>
              <a:ext cx="1217110" cy="584775"/>
            </a:xfrm>
            <a:prstGeom prst="rect">
              <a:avLst/>
            </a:prstGeom>
            <a:grpFill/>
          </p:spPr>
          <p:txBody>
            <a:bodyPr wrap="square" rtlCol="0">
              <a:spAutoFit/>
            </a:bodyPr>
            <a:lstStyle/>
            <a:p>
              <a:pPr algn="ctr"/>
              <a:r>
                <a:rPr lang="en-US" sz="1600" b="1" dirty="0">
                  <a:solidFill>
                    <a:schemeClr val="bg1"/>
                  </a:solidFill>
                </a:rPr>
                <a:t>Prioritizing </a:t>
              </a:r>
            </a:p>
            <a:p>
              <a:pPr algn="ctr"/>
              <a:r>
                <a:rPr lang="en-US" sz="1600" b="1" dirty="0">
                  <a:solidFill>
                    <a:schemeClr val="bg1"/>
                  </a:solidFill>
                </a:rPr>
                <a:t>Techniques</a:t>
              </a:r>
            </a:p>
          </p:txBody>
        </p:sp>
      </p:grpSp>
      <p:cxnSp>
        <p:nvCxnSpPr>
          <p:cNvPr id="95" name="Straight Connector 94">
            <a:extLst>
              <a:ext uri="{FF2B5EF4-FFF2-40B4-BE49-F238E27FC236}">
                <a16:creationId xmlns:a16="http://schemas.microsoft.com/office/drawing/2014/main" id="{8D98F111-6C77-9635-392A-F42164A9DEB9}"/>
              </a:ext>
            </a:extLst>
          </p:cNvPr>
          <p:cNvCxnSpPr>
            <a:cxnSpLocks/>
            <a:stCxn id="7" idx="2"/>
          </p:cNvCxnSpPr>
          <p:nvPr/>
        </p:nvCxnSpPr>
        <p:spPr>
          <a:xfrm flipH="1" flipV="1">
            <a:off x="6534776" y="3214265"/>
            <a:ext cx="1667166" cy="1446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p:cNvCxnSpPr>
          <p:nvPr/>
        </p:nvCxnSpPr>
        <p:spPr>
          <a:xfrm flipH="1" flipV="1">
            <a:off x="-3495616" y="-2015787"/>
            <a:ext cx="2343526" cy="1222658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F987208B-92DD-5F0F-1971-024F064FF5DF}"/>
              </a:ext>
            </a:extLst>
          </p:cNvPr>
          <p:cNvGrpSpPr/>
          <p:nvPr/>
        </p:nvGrpSpPr>
        <p:grpSpPr>
          <a:xfrm>
            <a:off x="3101356" y="4349054"/>
            <a:ext cx="1616429" cy="1616429"/>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74545"/>
              <a:ext cx="1217110" cy="830997"/>
            </a:xfrm>
            <a:prstGeom prst="rect">
              <a:avLst/>
            </a:prstGeom>
            <a:grpFill/>
          </p:spPr>
          <p:txBody>
            <a:bodyPr wrap="square" rtlCol="0">
              <a:spAutoFit/>
            </a:bodyPr>
            <a:lstStyle/>
            <a:p>
              <a:pPr algn="ctr"/>
              <a:r>
                <a:rPr lang="en-US" sz="1600" b="1" dirty="0">
                  <a:solidFill>
                    <a:schemeClr val="bg1"/>
                  </a:solidFill>
                </a:rPr>
                <a:t>Setting Achievable Goals</a:t>
              </a:r>
            </a:p>
          </p:txBody>
        </p:sp>
      </p:grpSp>
      <p:sp>
        <p:nvSpPr>
          <p:cNvPr id="111" name="Oval 110">
            <a:extLst>
              <a:ext uri="{FF2B5EF4-FFF2-40B4-BE49-F238E27FC236}">
                <a16:creationId xmlns:a16="http://schemas.microsoft.com/office/drawing/2014/main" id="{DF5FE0E2-FD49-2F54-7C30-101F19B6B94E}"/>
              </a:ext>
            </a:extLst>
          </p:cNvPr>
          <p:cNvSpPr/>
          <p:nvPr/>
        </p:nvSpPr>
        <p:spPr>
          <a:xfrm>
            <a:off x="6318386" y="4744012"/>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6535763" y="5253622"/>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Work-Life Balance</a:t>
            </a:r>
            <a:endParaRPr lang="en-US" sz="1400" dirty="0">
              <a:effectLst/>
            </a:endParaRPr>
          </a:p>
        </p:txBody>
      </p:sp>
      <p:sp>
        <p:nvSpPr>
          <p:cNvPr id="121" name="TextBox 120">
            <a:extLst>
              <a:ext uri="{FF2B5EF4-FFF2-40B4-BE49-F238E27FC236}">
                <a16:creationId xmlns:a16="http://schemas.microsoft.com/office/drawing/2014/main" id="{A826CB97-FA84-6628-AEE1-FE02A3DAFDEB}"/>
              </a:ext>
            </a:extLst>
          </p:cNvPr>
          <p:cNvSpPr txBox="1"/>
          <p:nvPr/>
        </p:nvSpPr>
        <p:spPr>
          <a:xfrm>
            <a:off x="8313457" y="3035736"/>
            <a:ext cx="1393399"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Minimizing Distraction</a:t>
            </a:r>
            <a:endParaRPr lang="en-US" sz="1400" dirty="0">
              <a:effectLst/>
            </a:endParaRPr>
          </a:p>
        </p:txBody>
      </p:sp>
      <p:sp>
        <p:nvSpPr>
          <p:cNvPr id="4" name="Oval 3">
            <a:extLst>
              <a:ext uri="{FF2B5EF4-FFF2-40B4-BE49-F238E27FC236}">
                <a16:creationId xmlns:a16="http://schemas.microsoft.com/office/drawing/2014/main" id="{25D6DFC8-AACC-2474-0FB5-AFF9FF9235DB}"/>
              </a:ext>
            </a:extLst>
          </p:cNvPr>
          <p:cNvSpPr/>
          <p:nvPr/>
        </p:nvSpPr>
        <p:spPr>
          <a:xfrm>
            <a:off x="-3097449" y="-4218092"/>
            <a:ext cx="17624897" cy="16751590"/>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2750263" y="560264"/>
            <a:ext cx="7136246" cy="707886"/>
          </a:xfrm>
          <a:prstGeom prst="rect">
            <a:avLst/>
          </a:prstGeom>
          <a:noFill/>
        </p:spPr>
        <p:txBody>
          <a:bodyPr wrap="square" rtlCol="0">
            <a:spAutoFit/>
          </a:bodyPr>
          <a:lstStyle/>
          <a:p>
            <a:pPr algn="ctr"/>
            <a:r>
              <a:rPr lang="en-US" sz="4000" b="1" dirty="0">
                <a:solidFill>
                  <a:schemeClr val="bg1"/>
                </a:solidFill>
              </a:rPr>
              <a:t>Mastering Productivity</a:t>
            </a:r>
          </a:p>
        </p:txBody>
      </p:sp>
      <p:sp>
        <p:nvSpPr>
          <p:cNvPr id="134" name="TextBox 133">
            <a:extLst>
              <a:ext uri="{FF2B5EF4-FFF2-40B4-BE49-F238E27FC236}">
                <a16:creationId xmlns:a16="http://schemas.microsoft.com/office/drawing/2014/main" id="{C4C2DC43-FE4F-F278-61E5-A2149A0C466D}"/>
              </a:ext>
            </a:extLst>
          </p:cNvPr>
          <p:cNvSpPr txBox="1"/>
          <p:nvPr/>
        </p:nvSpPr>
        <p:spPr>
          <a:xfrm>
            <a:off x="1228808" y="1897722"/>
            <a:ext cx="5145684" cy="461665"/>
          </a:xfrm>
          <a:prstGeom prst="rect">
            <a:avLst/>
          </a:prstGeom>
          <a:noFill/>
        </p:spPr>
        <p:txBody>
          <a:bodyPr wrap="square" rtlCol="0">
            <a:spAutoFit/>
          </a:bodyPr>
          <a:lstStyle/>
          <a:p>
            <a:r>
              <a:rPr lang="en-US" sz="2400" dirty="0">
                <a:solidFill>
                  <a:schemeClr val="bg1"/>
                </a:solidFill>
              </a:rPr>
              <a:t>Benefits of Improving Productivity</a:t>
            </a:r>
          </a:p>
        </p:txBody>
      </p:sp>
      <p:sp>
        <p:nvSpPr>
          <p:cNvPr id="5" name="TextBox 4">
            <a:extLst>
              <a:ext uri="{FF2B5EF4-FFF2-40B4-BE49-F238E27FC236}">
                <a16:creationId xmlns:a16="http://schemas.microsoft.com/office/drawing/2014/main" id="{3450CD0A-088A-1E7F-C05B-594787CE27BE}"/>
              </a:ext>
            </a:extLst>
          </p:cNvPr>
          <p:cNvSpPr txBox="1"/>
          <p:nvPr/>
        </p:nvSpPr>
        <p:spPr>
          <a:xfrm>
            <a:off x="1444039" y="2568099"/>
            <a:ext cx="5145684" cy="1569660"/>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1"/>
                </a:solidFill>
              </a:rPr>
              <a:t>Reduce Stress</a:t>
            </a:r>
          </a:p>
          <a:p>
            <a:pPr marL="342900" indent="-342900">
              <a:buFont typeface="Courier New" panose="02070309020205020404" pitchFamily="49" charset="0"/>
              <a:buChar char="o"/>
            </a:pPr>
            <a:r>
              <a:rPr lang="en-US" sz="2400" dirty="0">
                <a:solidFill>
                  <a:schemeClr val="bg1"/>
                </a:solidFill>
              </a:rPr>
              <a:t>Boost in Self Confidence</a:t>
            </a:r>
          </a:p>
          <a:p>
            <a:pPr marL="342900" indent="-342900">
              <a:buFont typeface="Courier New" panose="02070309020205020404" pitchFamily="49" charset="0"/>
              <a:buChar char="o"/>
            </a:pPr>
            <a:r>
              <a:rPr lang="en-US" sz="2400" dirty="0">
                <a:solidFill>
                  <a:schemeClr val="bg1"/>
                </a:solidFill>
              </a:rPr>
              <a:t>Improve any client satisfaction</a:t>
            </a:r>
          </a:p>
          <a:p>
            <a:pPr marL="342900" indent="-342900">
              <a:buFont typeface="Courier New" panose="02070309020205020404" pitchFamily="49" charset="0"/>
              <a:buChar char="o"/>
            </a:pPr>
            <a:r>
              <a:rPr lang="en-US" sz="2400" dirty="0">
                <a:solidFill>
                  <a:schemeClr val="bg1"/>
                </a:solidFill>
              </a:rPr>
              <a:t>Enhanced Competitiveness</a:t>
            </a:r>
          </a:p>
        </p:txBody>
      </p:sp>
      <p:sp>
        <p:nvSpPr>
          <p:cNvPr id="8" name="TextBox 7">
            <a:extLst>
              <a:ext uri="{FF2B5EF4-FFF2-40B4-BE49-F238E27FC236}">
                <a16:creationId xmlns:a16="http://schemas.microsoft.com/office/drawing/2014/main" id="{BB3D7E29-7C00-DDD2-A19C-FEA0B1EDDE99}"/>
              </a:ext>
            </a:extLst>
          </p:cNvPr>
          <p:cNvSpPr txBox="1"/>
          <p:nvPr/>
        </p:nvSpPr>
        <p:spPr>
          <a:xfrm>
            <a:off x="6748388" y="3255587"/>
            <a:ext cx="5145684" cy="830997"/>
          </a:xfrm>
          <a:prstGeom prst="rect">
            <a:avLst/>
          </a:prstGeom>
          <a:noFill/>
        </p:spPr>
        <p:txBody>
          <a:bodyPr wrap="square" rtlCol="0">
            <a:spAutoFit/>
          </a:bodyPr>
          <a:lstStyle/>
          <a:p>
            <a:r>
              <a:rPr lang="en-US" sz="2400" dirty="0">
                <a:solidFill>
                  <a:schemeClr val="bg1"/>
                </a:solidFill>
              </a:rPr>
              <a:t>For improving productivity, we need to keep key factors in mind: </a:t>
            </a:r>
          </a:p>
        </p:txBody>
      </p:sp>
      <p:sp>
        <p:nvSpPr>
          <p:cNvPr id="9" name="TextBox 8">
            <a:extLst>
              <a:ext uri="{FF2B5EF4-FFF2-40B4-BE49-F238E27FC236}">
                <a16:creationId xmlns:a16="http://schemas.microsoft.com/office/drawing/2014/main" id="{FB583530-7372-C2E1-ED4B-DE6356F8E6CD}"/>
              </a:ext>
            </a:extLst>
          </p:cNvPr>
          <p:cNvSpPr txBox="1"/>
          <p:nvPr/>
        </p:nvSpPr>
        <p:spPr>
          <a:xfrm>
            <a:off x="6839711" y="4305912"/>
            <a:ext cx="5145684" cy="1569660"/>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1"/>
                </a:solidFill>
              </a:rPr>
              <a:t>Prioritizing Tasks</a:t>
            </a:r>
          </a:p>
          <a:p>
            <a:pPr marL="342900" indent="-342900">
              <a:buFont typeface="Courier New" panose="02070309020205020404" pitchFamily="49" charset="0"/>
              <a:buChar char="o"/>
            </a:pPr>
            <a:r>
              <a:rPr lang="en-US" sz="2400" dirty="0">
                <a:solidFill>
                  <a:schemeClr val="bg1"/>
                </a:solidFill>
              </a:rPr>
              <a:t>Setting Achievable Goals</a:t>
            </a:r>
          </a:p>
          <a:p>
            <a:pPr marL="342900" indent="-342900">
              <a:buFont typeface="Courier New" panose="02070309020205020404" pitchFamily="49" charset="0"/>
              <a:buChar char="o"/>
            </a:pPr>
            <a:r>
              <a:rPr lang="en-US" sz="2400" dirty="0">
                <a:solidFill>
                  <a:schemeClr val="bg1"/>
                </a:solidFill>
              </a:rPr>
              <a:t>Minimizing Distractions</a:t>
            </a:r>
          </a:p>
          <a:p>
            <a:pPr marL="342900" indent="-342900">
              <a:buFont typeface="Courier New" panose="02070309020205020404" pitchFamily="49" charset="0"/>
              <a:buChar char="o"/>
            </a:pPr>
            <a:r>
              <a:rPr lang="en-US" sz="2400" dirty="0">
                <a:solidFill>
                  <a:schemeClr val="bg1"/>
                </a:solidFill>
              </a:rPr>
              <a:t>Work-Like Balance</a:t>
            </a:r>
          </a:p>
        </p:txBody>
      </p:sp>
    </p:spTree>
    <p:extLst>
      <p:ext uri="{BB962C8B-B14F-4D97-AF65-F5344CB8AC3E}">
        <p14:creationId xmlns:p14="http://schemas.microsoft.com/office/powerpoint/2010/main" val="5118750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p:cNvCxnSpPr>
          <p:nvPr/>
        </p:nvCxnSpPr>
        <p:spPr>
          <a:xfrm flipH="1" flipV="1">
            <a:off x="6115520" y="3883607"/>
            <a:ext cx="910115" cy="110930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C2C65CC-23ED-2D1E-474C-6970A62B8B96}"/>
              </a:ext>
            </a:extLst>
          </p:cNvPr>
          <p:cNvSpPr/>
          <p:nvPr/>
        </p:nvSpPr>
        <p:spPr>
          <a:xfrm>
            <a:off x="8201942" y="2550688"/>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E9F3824D-5260-CECE-23C7-5E3664F2450F}"/>
              </a:ext>
            </a:extLst>
          </p:cNvPr>
          <p:cNvCxnSpPr>
            <a:cxnSpLocks/>
          </p:cNvCxnSpPr>
          <p:nvPr/>
        </p:nvCxnSpPr>
        <p:spPr>
          <a:xfrm flipH="1">
            <a:off x="3614110" y="3066516"/>
            <a:ext cx="1908317" cy="9450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H="1">
            <a:off x="6040695" y="2266383"/>
            <a:ext cx="55305" cy="23336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cxnSp>
        <p:nvCxnSpPr>
          <p:cNvPr id="95" name="Straight Connector 94">
            <a:extLst>
              <a:ext uri="{FF2B5EF4-FFF2-40B4-BE49-F238E27FC236}">
                <a16:creationId xmlns:a16="http://schemas.microsoft.com/office/drawing/2014/main" id="{8D98F111-6C77-9635-392A-F42164A9DEB9}"/>
              </a:ext>
            </a:extLst>
          </p:cNvPr>
          <p:cNvCxnSpPr>
            <a:cxnSpLocks/>
            <a:stCxn id="7" idx="2"/>
          </p:cNvCxnSpPr>
          <p:nvPr/>
        </p:nvCxnSpPr>
        <p:spPr>
          <a:xfrm flipH="1" flipV="1">
            <a:off x="6534776" y="3214265"/>
            <a:ext cx="1667166" cy="1446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a:stCxn id="4" idx="3"/>
          </p:cNvCxnSpPr>
          <p:nvPr/>
        </p:nvCxnSpPr>
        <p:spPr>
          <a:xfrm flipH="1">
            <a:off x="4265435" y="4115924"/>
            <a:ext cx="1070917" cy="57671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F987208B-92DD-5F0F-1971-024F064FF5DF}"/>
              </a:ext>
            </a:extLst>
          </p:cNvPr>
          <p:cNvGrpSpPr/>
          <p:nvPr/>
        </p:nvGrpSpPr>
        <p:grpSpPr>
          <a:xfrm>
            <a:off x="3101356" y="4349054"/>
            <a:ext cx="1616429" cy="1616429"/>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74545"/>
              <a:ext cx="1217110" cy="830997"/>
            </a:xfrm>
            <a:prstGeom prst="rect">
              <a:avLst/>
            </a:prstGeom>
            <a:grpFill/>
          </p:spPr>
          <p:txBody>
            <a:bodyPr wrap="square" rtlCol="0">
              <a:spAutoFit/>
            </a:bodyPr>
            <a:lstStyle/>
            <a:p>
              <a:pPr algn="ctr"/>
              <a:r>
                <a:rPr lang="en-US" sz="1600" b="1" dirty="0">
                  <a:solidFill>
                    <a:schemeClr val="bg1"/>
                  </a:solidFill>
                </a:rPr>
                <a:t>Setting Achievable Goals</a:t>
              </a:r>
            </a:p>
          </p:txBody>
        </p:sp>
      </p:grpSp>
      <p:sp>
        <p:nvSpPr>
          <p:cNvPr id="111" name="Oval 110">
            <a:extLst>
              <a:ext uri="{FF2B5EF4-FFF2-40B4-BE49-F238E27FC236}">
                <a16:creationId xmlns:a16="http://schemas.microsoft.com/office/drawing/2014/main" id="{DF5FE0E2-FD49-2F54-7C30-101F19B6B94E}"/>
              </a:ext>
            </a:extLst>
          </p:cNvPr>
          <p:cNvSpPr/>
          <p:nvPr/>
        </p:nvSpPr>
        <p:spPr>
          <a:xfrm>
            <a:off x="6318386" y="4744012"/>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6534776" y="5236977"/>
            <a:ext cx="1217110" cy="646331"/>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Work-Life</a:t>
            </a:r>
            <a:r>
              <a:rPr lang="en-US" sz="1800" b="1" kern="1200" dirty="0">
                <a:solidFill>
                  <a:srgbClr val="FFFFFF"/>
                </a:solidFill>
                <a:effectLst/>
                <a:latin typeface="Calibri" panose="020F0502020204030204" pitchFamily="34" charset="0"/>
                <a:ea typeface="+mn-ea"/>
                <a:cs typeface="+mn-cs"/>
              </a:rPr>
              <a:t> Balance</a:t>
            </a:r>
            <a:endParaRPr lang="en-US" sz="1600" dirty="0">
              <a:effectLst/>
            </a:endParaRPr>
          </a:p>
        </p:txBody>
      </p:sp>
      <p:sp>
        <p:nvSpPr>
          <p:cNvPr id="121" name="TextBox 120">
            <a:extLst>
              <a:ext uri="{FF2B5EF4-FFF2-40B4-BE49-F238E27FC236}">
                <a16:creationId xmlns:a16="http://schemas.microsoft.com/office/drawing/2014/main" id="{A826CB97-FA84-6628-AEE1-FE02A3DAFDEB}"/>
              </a:ext>
            </a:extLst>
          </p:cNvPr>
          <p:cNvSpPr txBox="1"/>
          <p:nvPr/>
        </p:nvSpPr>
        <p:spPr>
          <a:xfrm>
            <a:off x="8278121" y="3061136"/>
            <a:ext cx="141677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Minimizing Distraction</a:t>
            </a:r>
            <a:endParaRPr lang="en-US" sz="1400" dirty="0">
              <a:effectLst/>
            </a:endParaRPr>
          </a:p>
        </p:txBody>
      </p:sp>
      <p:sp>
        <p:nvSpPr>
          <p:cNvPr id="4" name="Oval 3">
            <a:extLst>
              <a:ext uri="{FF2B5EF4-FFF2-40B4-BE49-F238E27FC236}">
                <a16:creationId xmlns:a16="http://schemas.microsoft.com/office/drawing/2014/main" id="{25D6DFC8-AACC-2474-0FB5-AFF9FF9235DB}"/>
              </a:ext>
            </a:extLst>
          </p:cNvPr>
          <p:cNvSpPr/>
          <p:nvPr/>
        </p:nvSpPr>
        <p:spPr>
          <a:xfrm>
            <a:off x="5044603" y="2499745"/>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5055754" y="3161017"/>
            <a:ext cx="1969881" cy="584775"/>
          </a:xfrm>
          <a:prstGeom prst="rect">
            <a:avLst/>
          </a:prstGeom>
          <a:noFill/>
        </p:spPr>
        <p:txBody>
          <a:bodyPr wrap="square" rtlCol="0">
            <a:spAutoFit/>
          </a:bodyPr>
          <a:lstStyle/>
          <a:p>
            <a:pPr algn="ctr"/>
            <a:r>
              <a:rPr lang="en-US" sz="1600" b="1" dirty="0">
                <a:solidFill>
                  <a:schemeClr val="bg1"/>
                </a:solidFill>
              </a:rPr>
              <a:t>Mastering Productivity</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186840" y="2166388"/>
            <a:ext cx="1616429" cy="1616429"/>
            <a:chOff x="3179735" y="1742865"/>
            <a:chExt cx="1616429"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389895" y="2266438"/>
              <a:ext cx="1217110" cy="584775"/>
            </a:xfrm>
            <a:prstGeom prst="rect">
              <a:avLst/>
            </a:prstGeom>
            <a:noFill/>
          </p:spPr>
          <p:txBody>
            <a:bodyPr wrap="square" rtlCol="0">
              <a:spAutoFit/>
            </a:bodyPr>
            <a:lstStyle/>
            <a:p>
              <a:pPr algn="ctr"/>
              <a:r>
                <a:rPr lang="en-US" sz="1600" b="1" dirty="0">
                  <a:solidFill>
                    <a:schemeClr val="bg1"/>
                  </a:solidFill>
                </a:rPr>
                <a:t>Prioritizing </a:t>
              </a:r>
            </a:p>
            <a:p>
              <a:pPr algn="ctr"/>
              <a:r>
                <a:rPr lang="en-US" sz="1600" b="1" dirty="0">
                  <a:solidFill>
                    <a:schemeClr val="bg1"/>
                  </a:solidFill>
                </a:rPr>
                <a:t>Techniques</a:t>
              </a:r>
            </a:p>
          </p:txBody>
        </p:sp>
      </p:grpSp>
    </p:spTree>
    <p:extLst>
      <p:ext uri="{BB962C8B-B14F-4D97-AF65-F5344CB8AC3E}">
        <p14:creationId xmlns:p14="http://schemas.microsoft.com/office/powerpoint/2010/main" val="3558799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a:stCxn id="111" idx="0"/>
          </p:cNvCxnSpPr>
          <p:nvPr/>
        </p:nvCxnSpPr>
        <p:spPr>
          <a:xfrm flipH="1" flipV="1">
            <a:off x="6115520" y="3883607"/>
            <a:ext cx="1011081" cy="86040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C2C65CC-23ED-2D1E-474C-6970A62B8B96}"/>
              </a:ext>
            </a:extLst>
          </p:cNvPr>
          <p:cNvSpPr/>
          <p:nvPr/>
        </p:nvSpPr>
        <p:spPr>
          <a:xfrm>
            <a:off x="8201942" y="2550688"/>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E9F3824D-5260-CECE-23C7-5E3664F2450F}"/>
              </a:ext>
            </a:extLst>
          </p:cNvPr>
          <p:cNvCxnSpPr>
            <a:cxnSpLocks/>
          </p:cNvCxnSpPr>
          <p:nvPr/>
        </p:nvCxnSpPr>
        <p:spPr>
          <a:xfrm flipH="1">
            <a:off x="3614110" y="3066516"/>
            <a:ext cx="1908317" cy="9450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H="1">
            <a:off x="6040695" y="2266383"/>
            <a:ext cx="55305" cy="23336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cxnSp>
        <p:nvCxnSpPr>
          <p:cNvPr id="95" name="Straight Connector 94">
            <a:extLst>
              <a:ext uri="{FF2B5EF4-FFF2-40B4-BE49-F238E27FC236}">
                <a16:creationId xmlns:a16="http://schemas.microsoft.com/office/drawing/2014/main" id="{8D98F111-6C77-9635-392A-F42164A9DEB9}"/>
              </a:ext>
            </a:extLst>
          </p:cNvPr>
          <p:cNvCxnSpPr>
            <a:cxnSpLocks/>
            <a:stCxn id="7" idx="2"/>
          </p:cNvCxnSpPr>
          <p:nvPr/>
        </p:nvCxnSpPr>
        <p:spPr>
          <a:xfrm flipH="1" flipV="1">
            <a:off x="6534776" y="3214265"/>
            <a:ext cx="1667166" cy="1446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a:stCxn id="4" idx="3"/>
          </p:cNvCxnSpPr>
          <p:nvPr/>
        </p:nvCxnSpPr>
        <p:spPr>
          <a:xfrm flipH="1">
            <a:off x="4265435" y="4115924"/>
            <a:ext cx="1070917" cy="57671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F987208B-92DD-5F0F-1971-024F064FF5DF}"/>
              </a:ext>
            </a:extLst>
          </p:cNvPr>
          <p:cNvGrpSpPr/>
          <p:nvPr/>
        </p:nvGrpSpPr>
        <p:grpSpPr>
          <a:xfrm>
            <a:off x="3101356" y="4349054"/>
            <a:ext cx="1616429" cy="1616429"/>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74545"/>
              <a:ext cx="1217110" cy="830997"/>
            </a:xfrm>
            <a:prstGeom prst="rect">
              <a:avLst/>
            </a:prstGeom>
            <a:grpFill/>
          </p:spPr>
          <p:txBody>
            <a:bodyPr wrap="square" rtlCol="0">
              <a:spAutoFit/>
            </a:bodyPr>
            <a:lstStyle/>
            <a:p>
              <a:pPr algn="ctr"/>
              <a:r>
                <a:rPr lang="en-US" sz="1600" b="1" dirty="0">
                  <a:solidFill>
                    <a:schemeClr val="bg1"/>
                  </a:solidFill>
                </a:rPr>
                <a:t>Setting Achievable Goals</a:t>
              </a:r>
            </a:p>
          </p:txBody>
        </p:sp>
      </p:grpSp>
      <p:sp>
        <p:nvSpPr>
          <p:cNvPr id="111" name="Oval 110">
            <a:extLst>
              <a:ext uri="{FF2B5EF4-FFF2-40B4-BE49-F238E27FC236}">
                <a16:creationId xmlns:a16="http://schemas.microsoft.com/office/drawing/2014/main" id="{DF5FE0E2-FD49-2F54-7C30-101F19B6B94E}"/>
              </a:ext>
            </a:extLst>
          </p:cNvPr>
          <p:cNvSpPr/>
          <p:nvPr/>
        </p:nvSpPr>
        <p:spPr>
          <a:xfrm>
            <a:off x="6318386" y="4744012"/>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6534776" y="5236977"/>
            <a:ext cx="1217110" cy="646331"/>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Work-Life</a:t>
            </a:r>
            <a:r>
              <a:rPr lang="en-US" sz="1800" b="1" kern="1200" dirty="0">
                <a:solidFill>
                  <a:srgbClr val="FFFFFF"/>
                </a:solidFill>
                <a:effectLst/>
                <a:latin typeface="Calibri" panose="020F0502020204030204" pitchFamily="34" charset="0"/>
                <a:ea typeface="+mn-ea"/>
                <a:cs typeface="+mn-cs"/>
              </a:rPr>
              <a:t> Balance</a:t>
            </a:r>
            <a:endParaRPr lang="en-US" sz="1600" dirty="0">
              <a:effectLst/>
            </a:endParaRPr>
          </a:p>
        </p:txBody>
      </p:sp>
      <p:sp>
        <p:nvSpPr>
          <p:cNvPr id="121" name="TextBox 120">
            <a:extLst>
              <a:ext uri="{FF2B5EF4-FFF2-40B4-BE49-F238E27FC236}">
                <a16:creationId xmlns:a16="http://schemas.microsoft.com/office/drawing/2014/main" id="{A826CB97-FA84-6628-AEE1-FE02A3DAFDEB}"/>
              </a:ext>
            </a:extLst>
          </p:cNvPr>
          <p:cNvSpPr txBox="1"/>
          <p:nvPr/>
        </p:nvSpPr>
        <p:spPr>
          <a:xfrm>
            <a:off x="8278121" y="3061136"/>
            <a:ext cx="141677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Minimizing Distraction</a:t>
            </a:r>
            <a:endParaRPr lang="en-US" sz="1400" dirty="0">
              <a:effectLst/>
            </a:endParaRPr>
          </a:p>
        </p:txBody>
      </p:sp>
      <p:sp>
        <p:nvSpPr>
          <p:cNvPr id="4" name="Oval 3">
            <a:extLst>
              <a:ext uri="{FF2B5EF4-FFF2-40B4-BE49-F238E27FC236}">
                <a16:creationId xmlns:a16="http://schemas.microsoft.com/office/drawing/2014/main" id="{25D6DFC8-AACC-2474-0FB5-AFF9FF9235DB}"/>
              </a:ext>
            </a:extLst>
          </p:cNvPr>
          <p:cNvSpPr/>
          <p:nvPr/>
        </p:nvSpPr>
        <p:spPr>
          <a:xfrm>
            <a:off x="5044603" y="2499745"/>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5055754" y="3161017"/>
            <a:ext cx="1969881" cy="584775"/>
          </a:xfrm>
          <a:prstGeom prst="rect">
            <a:avLst/>
          </a:prstGeom>
          <a:noFill/>
        </p:spPr>
        <p:txBody>
          <a:bodyPr wrap="square" rtlCol="0">
            <a:spAutoFit/>
          </a:bodyPr>
          <a:lstStyle/>
          <a:p>
            <a:pPr algn="ctr"/>
            <a:r>
              <a:rPr lang="en-US" sz="1600" b="1" dirty="0">
                <a:solidFill>
                  <a:schemeClr val="bg1"/>
                </a:solidFill>
              </a:rPr>
              <a:t>Mastering Productivity</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092314" y="-3462708"/>
            <a:ext cx="15989332" cy="15157263"/>
            <a:chOff x="3091000" y="1742865"/>
            <a:chExt cx="1705164"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091000" y="2181455"/>
              <a:ext cx="1217110" cy="141137"/>
            </a:xfrm>
            <a:prstGeom prst="rect">
              <a:avLst/>
            </a:prstGeom>
            <a:noFill/>
          </p:spPr>
          <p:txBody>
            <a:bodyPr wrap="square" rtlCol="0">
              <a:spAutoFit/>
            </a:bodyPr>
            <a:lstStyle/>
            <a:p>
              <a:pPr algn="ctr"/>
              <a:r>
                <a:rPr lang="en-US" sz="4000" b="1" dirty="0">
                  <a:solidFill>
                    <a:schemeClr val="bg1"/>
                  </a:solidFill>
                </a:rPr>
                <a:t>Prioritizing </a:t>
              </a:r>
            </a:p>
            <a:p>
              <a:pPr algn="ctr"/>
              <a:r>
                <a:rPr lang="en-US" sz="4000" b="1" dirty="0">
                  <a:solidFill>
                    <a:schemeClr val="bg1"/>
                  </a:solidFill>
                </a:rPr>
                <a:t>Techniques</a:t>
              </a:r>
            </a:p>
          </p:txBody>
        </p:sp>
      </p:grpSp>
      <p:grpSp>
        <p:nvGrpSpPr>
          <p:cNvPr id="2" name="Group 1">
            <a:extLst>
              <a:ext uri="{FF2B5EF4-FFF2-40B4-BE49-F238E27FC236}">
                <a16:creationId xmlns:a16="http://schemas.microsoft.com/office/drawing/2014/main" id="{03473BFF-D73B-934F-4261-8930246DD0FC}"/>
              </a:ext>
            </a:extLst>
          </p:cNvPr>
          <p:cNvGrpSpPr/>
          <p:nvPr/>
        </p:nvGrpSpPr>
        <p:grpSpPr>
          <a:xfrm>
            <a:off x="342563" y="2288696"/>
            <a:ext cx="4972656" cy="3673012"/>
            <a:chOff x="342563" y="1766183"/>
            <a:chExt cx="4972656" cy="3673012"/>
          </a:xfrm>
        </p:grpSpPr>
        <p:sp>
          <p:nvSpPr>
            <p:cNvPr id="3" name="Rectangle 2">
              <a:extLst>
                <a:ext uri="{FF2B5EF4-FFF2-40B4-BE49-F238E27FC236}">
                  <a16:creationId xmlns:a16="http://schemas.microsoft.com/office/drawing/2014/main" id="{FA4FADD3-E469-377E-5F75-F4E7419E45E6}"/>
                </a:ext>
              </a:extLst>
            </p:cNvPr>
            <p:cNvSpPr/>
            <p:nvPr/>
          </p:nvSpPr>
          <p:spPr>
            <a:xfrm>
              <a:off x="1203096" y="2217889"/>
              <a:ext cx="4112123" cy="3221306"/>
            </a:xfrm>
            <a:prstGeom prst="rect">
              <a:avLst/>
            </a:prstGeom>
            <a:solidFill>
              <a:srgbClr val="40404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00443DB2-2667-4EF6-7736-CCCD2BA2704D}"/>
                </a:ext>
              </a:extLst>
            </p:cNvPr>
            <p:cNvCxnSpPr>
              <a:stCxn id="3" idx="0"/>
              <a:endCxn id="3" idx="2"/>
            </p:cNvCxnSpPr>
            <p:nvPr/>
          </p:nvCxnSpPr>
          <p:spPr>
            <a:xfrm>
              <a:off x="3259158" y="2217889"/>
              <a:ext cx="0" cy="32213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ACE7185-1C8C-386A-4F64-517CC3ABE545}"/>
                </a:ext>
              </a:extLst>
            </p:cNvPr>
            <p:cNvCxnSpPr>
              <a:cxnSpLocks/>
              <a:stCxn id="3" idx="3"/>
              <a:endCxn id="3" idx="1"/>
            </p:cNvCxnSpPr>
            <p:nvPr/>
          </p:nvCxnSpPr>
          <p:spPr>
            <a:xfrm flipH="1">
              <a:off x="1203096" y="3828542"/>
              <a:ext cx="4112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EDE52B-FA92-0475-E435-338E9CC39D04}"/>
                </a:ext>
              </a:extLst>
            </p:cNvPr>
            <p:cNvSpPr txBox="1"/>
            <p:nvPr/>
          </p:nvSpPr>
          <p:spPr>
            <a:xfrm>
              <a:off x="3548117" y="1766183"/>
              <a:ext cx="1635691" cy="461668"/>
            </a:xfrm>
            <a:prstGeom prst="rect">
              <a:avLst/>
            </a:prstGeom>
            <a:noFill/>
          </p:spPr>
          <p:txBody>
            <a:bodyPr wrap="square" rtlCol="0">
              <a:spAutoFit/>
            </a:bodyPr>
            <a:lstStyle/>
            <a:p>
              <a:r>
                <a:rPr lang="en-US" sz="2400" b="1" dirty="0">
                  <a:solidFill>
                    <a:schemeClr val="bg1"/>
                  </a:solidFill>
                </a:rPr>
                <a:t>Not Urgent</a:t>
              </a:r>
            </a:p>
          </p:txBody>
        </p:sp>
        <p:sp>
          <p:nvSpPr>
            <p:cNvPr id="10" name="TextBox 9">
              <a:extLst>
                <a:ext uri="{FF2B5EF4-FFF2-40B4-BE49-F238E27FC236}">
                  <a16:creationId xmlns:a16="http://schemas.microsoft.com/office/drawing/2014/main" id="{A146F06E-45BC-8D52-408A-69B1B78DD38C}"/>
                </a:ext>
              </a:extLst>
            </p:cNvPr>
            <p:cNvSpPr txBox="1"/>
            <p:nvPr/>
          </p:nvSpPr>
          <p:spPr>
            <a:xfrm>
              <a:off x="1735857" y="1804715"/>
              <a:ext cx="1279494" cy="461668"/>
            </a:xfrm>
            <a:prstGeom prst="rect">
              <a:avLst/>
            </a:prstGeom>
            <a:noFill/>
          </p:spPr>
          <p:txBody>
            <a:bodyPr wrap="square" rtlCol="0">
              <a:spAutoFit/>
            </a:bodyPr>
            <a:lstStyle/>
            <a:p>
              <a:r>
                <a:rPr lang="en-US" sz="2400" b="1" dirty="0">
                  <a:solidFill>
                    <a:schemeClr val="bg1"/>
                  </a:solidFill>
                </a:rPr>
                <a:t>Urgent</a:t>
              </a:r>
            </a:p>
          </p:txBody>
        </p:sp>
        <p:sp>
          <p:nvSpPr>
            <p:cNvPr id="11" name="TextBox 10">
              <a:extLst>
                <a:ext uri="{FF2B5EF4-FFF2-40B4-BE49-F238E27FC236}">
                  <a16:creationId xmlns:a16="http://schemas.microsoft.com/office/drawing/2014/main" id="{938831A9-6D7E-0C8D-C0AF-585E911EADBB}"/>
                </a:ext>
              </a:extLst>
            </p:cNvPr>
            <p:cNvSpPr txBox="1"/>
            <p:nvPr/>
          </p:nvSpPr>
          <p:spPr>
            <a:xfrm rot="16200000">
              <a:off x="99375" y="2696817"/>
              <a:ext cx="1686683" cy="461668"/>
            </a:xfrm>
            <a:prstGeom prst="rect">
              <a:avLst/>
            </a:prstGeom>
            <a:noFill/>
          </p:spPr>
          <p:txBody>
            <a:bodyPr wrap="square" rtlCol="0">
              <a:spAutoFit/>
            </a:bodyPr>
            <a:lstStyle/>
            <a:p>
              <a:r>
                <a:rPr lang="en-US" sz="2400" b="1" dirty="0">
                  <a:solidFill>
                    <a:schemeClr val="bg1"/>
                  </a:solidFill>
                </a:rPr>
                <a:t>Important</a:t>
              </a:r>
            </a:p>
          </p:txBody>
        </p:sp>
        <p:sp>
          <p:nvSpPr>
            <p:cNvPr id="12" name="TextBox 11">
              <a:extLst>
                <a:ext uri="{FF2B5EF4-FFF2-40B4-BE49-F238E27FC236}">
                  <a16:creationId xmlns:a16="http://schemas.microsoft.com/office/drawing/2014/main" id="{F01A7BF0-1C46-20BA-5588-683ECC33DCA1}"/>
                </a:ext>
              </a:extLst>
            </p:cNvPr>
            <p:cNvSpPr txBox="1"/>
            <p:nvPr/>
          </p:nvSpPr>
          <p:spPr>
            <a:xfrm rot="16200000">
              <a:off x="-85283" y="4173637"/>
              <a:ext cx="1686683" cy="830992"/>
            </a:xfrm>
            <a:prstGeom prst="rect">
              <a:avLst/>
            </a:prstGeom>
            <a:noFill/>
          </p:spPr>
          <p:txBody>
            <a:bodyPr wrap="square" rtlCol="0">
              <a:spAutoFit/>
            </a:bodyPr>
            <a:lstStyle/>
            <a:p>
              <a:pPr algn="ctr"/>
              <a:r>
                <a:rPr lang="en-US" sz="2400" b="1" dirty="0">
                  <a:solidFill>
                    <a:schemeClr val="bg1"/>
                  </a:solidFill>
                </a:rPr>
                <a:t>Not Important</a:t>
              </a:r>
            </a:p>
          </p:txBody>
        </p:sp>
        <p:sp>
          <p:nvSpPr>
            <p:cNvPr id="13" name="TextBox 12">
              <a:extLst>
                <a:ext uri="{FF2B5EF4-FFF2-40B4-BE49-F238E27FC236}">
                  <a16:creationId xmlns:a16="http://schemas.microsoft.com/office/drawing/2014/main" id="{FA37A061-C064-B7EA-1AA0-4F715E5AF9FD}"/>
                </a:ext>
              </a:extLst>
            </p:cNvPr>
            <p:cNvSpPr txBox="1"/>
            <p:nvPr/>
          </p:nvSpPr>
          <p:spPr>
            <a:xfrm>
              <a:off x="1578450" y="2721114"/>
              <a:ext cx="1686285" cy="707886"/>
            </a:xfrm>
            <a:prstGeom prst="rect">
              <a:avLst/>
            </a:prstGeom>
            <a:noFill/>
          </p:spPr>
          <p:txBody>
            <a:bodyPr wrap="square" rtlCol="0">
              <a:spAutoFit/>
            </a:bodyPr>
            <a:lstStyle/>
            <a:p>
              <a:r>
                <a:rPr lang="en-US" sz="2000" dirty="0">
                  <a:solidFill>
                    <a:schemeClr val="bg1"/>
                  </a:solidFill>
                </a:rPr>
                <a:t>Client Deadlines</a:t>
              </a:r>
            </a:p>
          </p:txBody>
        </p:sp>
        <p:sp>
          <p:nvSpPr>
            <p:cNvPr id="15" name="TextBox 14">
              <a:extLst>
                <a:ext uri="{FF2B5EF4-FFF2-40B4-BE49-F238E27FC236}">
                  <a16:creationId xmlns:a16="http://schemas.microsoft.com/office/drawing/2014/main" id="{CD6BE767-4412-0593-E505-B7EE0D5ACEEA}"/>
                </a:ext>
              </a:extLst>
            </p:cNvPr>
            <p:cNvSpPr txBox="1"/>
            <p:nvPr/>
          </p:nvSpPr>
          <p:spPr>
            <a:xfrm>
              <a:off x="3427329" y="2584175"/>
              <a:ext cx="1686285" cy="1015663"/>
            </a:xfrm>
            <a:prstGeom prst="rect">
              <a:avLst/>
            </a:prstGeom>
            <a:noFill/>
          </p:spPr>
          <p:txBody>
            <a:bodyPr wrap="square" rtlCol="0">
              <a:spAutoFit/>
            </a:bodyPr>
            <a:lstStyle/>
            <a:p>
              <a:r>
                <a:rPr lang="en-US" sz="2000" dirty="0">
                  <a:solidFill>
                    <a:schemeClr val="bg1"/>
                  </a:solidFill>
                </a:rPr>
                <a:t>Planning of next quarter Task</a:t>
              </a:r>
            </a:p>
          </p:txBody>
        </p:sp>
        <p:sp>
          <p:nvSpPr>
            <p:cNvPr id="16" name="TextBox 15">
              <a:extLst>
                <a:ext uri="{FF2B5EF4-FFF2-40B4-BE49-F238E27FC236}">
                  <a16:creationId xmlns:a16="http://schemas.microsoft.com/office/drawing/2014/main" id="{31380F29-3729-F938-6A7A-B64437CADFBC}"/>
                </a:ext>
              </a:extLst>
            </p:cNvPr>
            <p:cNvSpPr txBox="1"/>
            <p:nvPr/>
          </p:nvSpPr>
          <p:spPr>
            <a:xfrm>
              <a:off x="1643910" y="4209098"/>
              <a:ext cx="1686285" cy="707886"/>
            </a:xfrm>
            <a:prstGeom prst="rect">
              <a:avLst/>
            </a:prstGeom>
            <a:noFill/>
          </p:spPr>
          <p:txBody>
            <a:bodyPr wrap="square" rtlCol="0">
              <a:spAutoFit/>
            </a:bodyPr>
            <a:lstStyle/>
            <a:p>
              <a:r>
                <a:rPr lang="en-US" sz="2000" dirty="0">
                  <a:solidFill>
                    <a:schemeClr val="bg1"/>
                  </a:solidFill>
                </a:rPr>
                <a:t>Replying Emails</a:t>
              </a:r>
            </a:p>
          </p:txBody>
        </p:sp>
        <p:sp>
          <p:nvSpPr>
            <p:cNvPr id="17" name="TextBox 16">
              <a:extLst>
                <a:ext uri="{FF2B5EF4-FFF2-40B4-BE49-F238E27FC236}">
                  <a16:creationId xmlns:a16="http://schemas.microsoft.com/office/drawing/2014/main" id="{90B0F05F-72A1-07C3-433D-2073EDB68F96}"/>
                </a:ext>
              </a:extLst>
            </p:cNvPr>
            <p:cNvSpPr txBox="1"/>
            <p:nvPr/>
          </p:nvSpPr>
          <p:spPr>
            <a:xfrm>
              <a:off x="3492789" y="4159243"/>
              <a:ext cx="1686285" cy="707886"/>
            </a:xfrm>
            <a:prstGeom prst="rect">
              <a:avLst/>
            </a:prstGeom>
            <a:noFill/>
          </p:spPr>
          <p:txBody>
            <a:bodyPr wrap="square" rtlCol="0">
              <a:spAutoFit/>
            </a:bodyPr>
            <a:lstStyle/>
            <a:p>
              <a:r>
                <a:rPr lang="en-US" sz="2000" dirty="0">
                  <a:solidFill>
                    <a:schemeClr val="bg1"/>
                  </a:solidFill>
                </a:rPr>
                <a:t>Scrolling Social Media</a:t>
              </a:r>
            </a:p>
          </p:txBody>
        </p:sp>
      </p:grpSp>
      <p:sp>
        <p:nvSpPr>
          <p:cNvPr id="18" name="TextBox 17">
            <a:extLst>
              <a:ext uri="{FF2B5EF4-FFF2-40B4-BE49-F238E27FC236}">
                <a16:creationId xmlns:a16="http://schemas.microsoft.com/office/drawing/2014/main" id="{2153AE74-7E1A-380B-C066-ADA431EB1A87}"/>
              </a:ext>
            </a:extLst>
          </p:cNvPr>
          <p:cNvSpPr txBox="1"/>
          <p:nvPr/>
        </p:nvSpPr>
        <p:spPr>
          <a:xfrm>
            <a:off x="2304884" y="375924"/>
            <a:ext cx="11794116" cy="461668"/>
          </a:xfrm>
          <a:prstGeom prst="rect">
            <a:avLst/>
          </a:prstGeom>
          <a:noFill/>
        </p:spPr>
        <p:txBody>
          <a:bodyPr wrap="square" rtlCol="0">
            <a:spAutoFit/>
          </a:bodyPr>
          <a:lstStyle/>
          <a:p>
            <a:pPr algn="ctr"/>
            <a:r>
              <a:rPr lang="en-US" sz="2400" b="1" dirty="0">
                <a:solidFill>
                  <a:schemeClr val="bg1"/>
                </a:solidFill>
              </a:rPr>
              <a:t>1. Urgent vs Important Matrix</a:t>
            </a:r>
          </a:p>
        </p:txBody>
      </p:sp>
      <p:sp>
        <p:nvSpPr>
          <p:cNvPr id="19" name="TextBox 18">
            <a:extLst>
              <a:ext uri="{FF2B5EF4-FFF2-40B4-BE49-F238E27FC236}">
                <a16:creationId xmlns:a16="http://schemas.microsoft.com/office/drawing/2014/main" id="{592ACCA5-4347-C8F7-C688-042931FB59E7}"/>
              </a:ext>
            </a:extLst>
          </p:cNvPr>
          <p:cNvSpPr txBox="1"/>
          <p:nvPr/>
        </p:nvSpPr>
        <p:spPr>
          <a:xfrm>
            <a:off x="6857915" y="2157106"/>
            <a:ext cx="4971124" cy="1938988"/>
          </a:xfrm>
          <a:prstGeom prst="rect">
            <a:avLst/>
          </a:prstGeom>
          <a:noFill/>
        </p:spPr>
        <p:txBody>
          <a:bodyPr wrap="square" rtlCol="0">
            <a:spAutoFit/>
          </a:bodyPr>
          <a:lstStyle/>
          <a:p>
            <a:pPr marL="457200" indent="-457200">
              <a:buFont typeface="+mj-lt"/>
              <a:buAutoNum type="arabicPeriod"/>
            </a:pPr>
            <a:r>
              <a:rPr lang="en-US" sz="2400" b="1" dirty="0">
                <a:solidFill>
                  <a:schemeClr val="bg1"/>
                </a:solidFill>
              </a:rPr>
              <a:t>Urgent and Important </a:t>
            </a:r>
          </a:p>
          <a:p>
            <a:pPr marL="457200" indent="-457200">
              <a:buFont typeface="+mj-lt"/>
              <a:buAutoNum type="arabicPeriod"/>
            </a:pPr>
            <a:r>
              <a:rPr lang="en-US" sz="2400" b="1" dirty="0">
                <a:solidFill>
                  <a:schemeClr val="bg1"/>
                </a:solidFill>
              </a:rPr>
              <a:t>Urgent and Not Important</a:t>
            </a:r>
          </a:p>
          <a:p>
            <a:pPr marL="457200" indent="-457200">
              <a:buFont typeface="+mj-lt"/>
              <a:buAutoNum type="arabicPeriod"/>
            </a:pPr>
            <a:r>
              <a:rPr lang="en-US" sz="2400" b="1" dirty="0">
                <a:solidFill>
                  <a:schemeClr val="bg1"/>
                </a:solidFill>
              </a:rPr>
              <a:t>Not Urgent and Important </a:t>
            </a:r>
          </a:p>
          <a:p>
            <a:pPr marL="457200" indent="-457200">
              <a:buFont typeface="+mj-lt"/>
              <a:buAutoNum type="arabicPeriod"/>
            </a:pPr>
            <a:r>
              <a:rPr lang="en-US" sz="2400" b="1" dirty="0">
                <a:solidFill>
                  <a:schemeClr val="bg1"/>
                </a:solidFill>
              </a:rPr>
              <a:t>Not Urgent and Not Important</a:t>
            </a:r>
          </a:p>
          <a:p>
            <a:pPr marL="457200" indent="-457200">
              <a:buFont typeface="+mj-lt"/>
              <a:buAutoNum type="arabicPeriod"/>
            </a:pPr>
            <a:endParaRPr lang="en-US" sz="2400" b="1" dirty="0">
              <a:solidFill>
                <a:schemeClr val="bg1"/>
              </a:solidFill>
            </a:endParaRPr>
          </a:p>
        </p:txBody>
      </p:sp>
      <p:sp>
        <p:nvSpPr>
          <p:cNvPr id="20" name="TextBox 19">
            <a:extLst>
              <a:ext uri="{FF2B5EF4-FFF2-40B4-BE49-F238E27FC236}">
                <a16:creationId xmlns:a16="http://schemas.microsoft.com/office/drawing/2014/main" id="{AED97F37-CC3F-B488-BB51-1611217029A2}"/>
              </a:ext>
            </a:extLst>
          </p:cNvPr>
          <p:cNvSpPr txBox="1"/>
          <p:nvPr/>
        </p:nvSpPr>
        <p:spPr>
          <a:xfrm>
            <a:off x="6662412" y="1090750"/>
            <a:ext cx="4971124" cy="831000"/>
          </a:xfrm>
          <a:prstGeom prst="rect">
            <a:avLst/>
          </a:prstGeom>
          <a:noFill/>
        </p:spPr>
        <p:txBody>
          <a:bodyPr wrap="square" rtlCol="0">
            <a:spAutoFit/>
          </a:bodyPr>
          <a:lstStyle/>
          <a:p>
            <a:r>
              <a:rPr lang="en-US" sz="2400" b="1" dirty="0">
                <a:solidFill>
                  <a:schemeClr val="bg1"/>
                </a:solidFill>
              </a:rPr>
              <a:t>Setting tasks as per below described criteria</a:t>
            </a:r>
          </a:p>
        </p:txBody>
      </p:sp>
      <p:sp>
        <p:nvSpPr>
          <p:cNvPr id="21" name="TextBox 20">
            <a:extLst>
              <a:ext uri="{FF2B5EF4-FFF2-40B4-BE49-F238E27FC236}">
                <a16:creationId xmlns:a16="http://schemas.microsoft.com/office/drawing/2014/main" id="{AA9C8324-D117-DFF3-0134-ED9ED82BE8E0}"/>
              </a:ext>
            </a:extLst>
          </p:cNvPr>
          <p:cNvSpPr txBox="1"/>
          <p:nvPr/>
        </p:nvSpPr>
        <p:spPr>
          <a:xfrm>
            <a:off x="6185350" y="4012556"/>
            <a:ext cx="7913650" cy="461668"/>
          </a:xfrm>
          <a:prstGeom prst="rect">
            <a:avLst/>
          </a:prstGeom>
          <a:noFill/>
        </p:spPr>
        <p:txBody>
          <a:bodyPr wrap="square" rtlCol="0">
            <a:spAutoFit/>
          </a:bodyPr>
          <a:lstStyle/>
          <a:p>
            <a:r>
              <a:rPr lang="en-US" sz="2400" b="1" dirty="0">
                <a:solidFill>
                  <a:schemeClr val="bg1"/>
                </a:solidFill>
              </a:rPr>
              <a:t>2. ABCDE Method</a:t>
            </a:r>
          </a:p>
        </p:txBody>
      </p:sp>
      <p:sp>
        <p:nvSpPr>
          <p:cNvPr id="22" name="TextBox 21">
            <a:extLst>
              <a:ext uri="{FF2B5EF4-FFF2-40B4-BE49-F238E27FC236}">
                <a16:creationId xmlns:a16="http://schemas.microsoft.com/office/drawing/2014/main" id="{955E8B8B-195A-B9F7-7069-D0E91012CCA2}"/>
              </a:ext>
            </a:extLst>
          </p:cNvPr>
          <p:cNvSpPr txBox="1"/>
          <p:nvPr/>
        </p:nvSpPr>
        <p:spPr>
          <a:xfrm>
            <a:off x="6909204" y="4648768"/>
            <a:ext cx="4971124" cy="1938992"/>
          </a:xfrm>
          <a:prstGeom prst="rect">
            <a:avLst/>
          </a:prstGeom>
          <a:noFill/>
        </p:spPr>
        <p:txBody>
          <a:bodyPr wrap="square" rtlCol="0">
            <a:spAutoFit/>
          </a:bodyPr>
          <a:lstStyle/>
          <a:p>
            <a:pPr marL="457200" indent="-457200">
              <a:buFont typeface="+mj-lt"/>
              <a:buAutoNum type="alphaUcPeriod"/>
            </a:pPr>
            <a:r>
              <a:rPr lang="en-US" sz="2400" b="1" dirty="0">
                <a:solidFill>
                  <a:schemeClr val="bg1"/>
                </a:solidFill>
              </a:rPr>
              <a:t>Must-Do</a:t>
            </a:r>
          </a:p>
          <a:p>
            <a:pPr marL="457200" indent="-457200">
              <a:buFont typeface="+mj-lt"/>
              <a:buAutoNum type="alphaUcPeriod"/>
            </a:pPr>
            <a:r>
              <a:rPr lang="en-US" sz="2400" b="1" dirty="0">
                <a:solidFill>
                  <a:schemeClr val="bg1"/>
                </a:solidFill>
              </a:rPr>
              <a:t>Should-Do</a:t>
            </a:r>
          </a:p>
          <a:p>
            <a:pPr marL="457200" indent="-457200">
              <a:buFont typeface="+mj-lt"/>
              <a:buAutoNum type="alphaUcPeriod"/>
            </a:pPr>
            <a:r>
              <a:rPr lang="en-US" sz="2400" b="1" dirty="0">
                <a:solidFill>
                  <a:schemeClr val="bg1"/>
                </a:solidFill>
              </a:rPr>
              <a:t>Mice-to-Do, but optional</a:t>
            </a:r>
          </a:p>
          <a:p>
            <a:pPr marL="457200" indent="-457200">
              <a:buFont typeface="+mj-lt"/>
              <a:buAutoNum type="alphaUcPeriod"/>
            </a:pPr>
            <a:r>
              <a:rPr lang="en-US" sz="2400" b="1" dirty="0">
                <a:solidFill>
                  <a:schemeClr val="bg1"/>
                </a:solidFill>
              </a:rPr>
              <a:t>Delegate if possible</a:t>
            </a:r>
          </a:p>
          <a:p>
            <a:pPr marL="457200" indent="-457200">
              <a:buFont typeface="+mj-lt"/>
              <a:buAutoNum type="alphaUcPeriod"/>
            </a:pPr>
            <a:r>
              <a:rPr lang="en-US" sz="2400" b="1" dirty="0">
                <a:solidFill>
                  <a:schemeClr val="bg1"/>
                </a:solidFill>
              </a:rPr>
              <a:t>Eliminate</a:t>
            </a:r>
          </a:p>
        </p:txBody>
      </p:sp>
    </p:spTree>
    <p:extLst>
      <p:ext uri="{BB962C8B-B14F-4D97-AF65-F5344CB8AC3E}">
        <p14:creationId xmlns:p14="http://schemas.microsoft.com/office/powerpoint/2010/main" val="19829591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a:stCxn id="111" idx="0"/>
          </p:cNvCxnSpPr>
          <p:nvPr/>
        </p:nvCxnSpPr>
        <p:spPr>
          <a:xfrm flipH="1" flipV="1">
            <a:off x="6115520" y="3883607"/>
            <a:ext cx="1011081" cy="86040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C2C65CC-23ED-2D1E-474C-6970A62B8B96}"/>
              </a:ext>
            </a:extLst>
          </p:cNvPr>
          <p:cNvSpPr/>
          <p:nvPr/>
        </p:nvSpPr>
        <p:spPr>
          <a:xfrm>
            <a:off x="8201942" y="2550688"/>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E9F3824D-5260-CECE-23C7-5E3664F2450F}"/>
              </a:ext>
            </a:extLst>
          </p:cNvPr>
          <p:cNvCxnSpPr>
            <a:cxnSpLocks/>
          </p:cNvCxnSpPr>
          <p:nvPr/>
        </p:nvCxnSpPr>
        <p:spPr>
          <a:xfrm flipH="1">
            <a:off x="3614110" y="3066516"/>
            <a:ext cx="1908317" cy="9450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H="1">
            <a:off x="6040695" y="2266383"/>
            <a:ext cx="55305" cy="23336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cxnSp>
        <p:nvCxnSpPr>
          <p:cNvPr id="95" name="Straight Connector 94">
            <a:extLst>
              <a:ext uri="{FF2B5EF4-FFF2-40B4-BE49-F238E27FC236}">
                <a16:creationId xmlns:a16="http://schemas.microsoft.com/office/drawing/2014/main" id="{8D98F111-6C77-9635-392A-F42164A9DEB9}"/>
              </a:ext>
            </a:extLst>
          </p:cNvPr>
          <p:cNvCxnSpPr>
            <a:cxnSpLocks/>
            <a:stCxn id="7" idx="2"/>
          </p:cNvCxnSpPr>
          <p:nvPr/>
        </p:nvCxnSpPr>
        <p:spPr>
          <a:xfrm flipH="1" flipV="1">
            <a:off x="6534776" y="3214265"/>
            <a:ext cx="1667166" cy="1446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a:stCxn id="4" idx="3"/>
          </p:cNvCxnSpPr>
          <p:nvPr/>
        </p:nvCxnSpPr>
        <p:spPr>
          <a:xfrm flipH="1">
            <a:off x="4265435" y="4115924"/>
            <a:ext cx="1070917" cy="57671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F987208B-92DD-5F0F-1971-024F064FF5DF}"/>
              </a:ext>
            </a:extLst>
          </p:cNvPr>
          <p:cNvGrpSpPr/>
          <p:nvPr/>
        </p:nvGrpSpPr>
        <p:grpSpPr>
          <a:xfrm>
            <a:off x="3101356" y="4349054"/>
            <a:ext cx="1616429" cy="1616429"/>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74545"/>
              <a:ext cx="1217110" cy="830997"/>
            </a:xfrm>
            <a:prstGeom prst="rect">
              <a:avLst/>
            </a:prstGeom>
            <a:grpFill/>
          </p:spPr>
          <p:txBody>
            <a:bodyPr wrap="square" rtlCol="0">
              <a:spAutoFit/>
            </a:bodyPr>
            <a:lstStyle/>
            <a:p>
              <a:pPr algn="ctr"/>
              <a:r>
                <a:rPr lang="en-US" sz="1600" b="1" dirty="0">
                  <a:solidFill>
                    <a:schemeClr val="bg1"/>
                  </a:solidFill>
                </a:rPr>
                <a:t>Setting Achievable Goals</a:t>
              </a:r>
            </a:p>
          </p:txBody>
        </p:sp>
      </p:grpSp>
      <p:sp>
        <p:nvSpPr>
          <p:cNvPr id="111" name="Oval 110">
            <a:extLst>
              <a:ext uri="{FF2B5EF4-FFF2-40B4-BE49-F238E27FC236}">
                <a16:creationId xmlns:a16="http://schemas.microsoft.com/office/drawing/2014/main" id="{DF5FE0E2-FD49-2F54-7C30-101F19B6B94E}"/>
              </a:ext>
            </a:extLst>
          </p:cNvPr>
          <p:cNvSpPr/>
          <p:nvPr/>
        </p:nvSpPr>
        <p:spPr>
          <a:xfrm>
            <a:off x="6318386" y="4744012"/>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6534776" y="5236977"/>
            <a:ext cx="1217110" cy="646331"/>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Work-Life</a:t>
            </a:r>
            <a:r>
              <a:rPr lang="en-US" sz="1800" b="1" kern="1200" dirty="0">
                <a:solidFill>
                  <a:srgbClr val="FFFFFF"/>
                </a:solidFill>
                <a:effectLst/>
                <a:latin typeface="Calibri" panose="020F0502020204030204" pitchFamily="34" charset="0"/>
                <a:ea typeface="+mn-ea"/>
                <a:cs typeface="+mn-cs"/>
              </a:rPr>
              <a:t> Balance</a:t>
            </a:r>
            <a:endParaRPr lang="en-US" sz="1600" dirty="0">
              <a:effectLst/>
            </a:endParaRPr>
          </a:p>
        </p:txBody>
      </p:sp>
      <p:sp>
        <p:nvSpPr>
          <p:cNvPr id="121" name="TextBox 120">
            <a:extLst>
              <a:ext uri="{FF2B5EF4-FFF2-40B4-BE49-F238E27FC236}">
                <a16:creationId xmlns:a16="http://schemas.microsoft.com/office/drawing/2014/main" id="{A826CB97-FA84-6628-AEE1-FE02A3DAFDEB}"/>
              </a:ext>
            </a:extLst>
          </p:cNvPr>
          <p:cNvSpPr txBox="1"/>
          <p:nvPr/>
        </p:nvSpPr>
        <p:spPr>
          <a:xfrm>
            <a:off x="8278121" y="3061136"/>
            <a:ext cx="141677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Minimizing Distraction</a:t>
            </a:r>
            <a:endParaRPr lang="en-US" sz="1400" dirty="0">
              <a:effectLst/>
            </a:endParaRPr>
          </a:p>
        </p:txBody>
      </p:sp>
      <p:sp>
        <p:nvSpPr>
          <p:cNvPr id="4" name="Oval 3">
            <a:extLst>
              <a:ext uri="{FF2B5EF4-FFF2-40B4-BE49-F238E27FC236}">
                <a16:creationId xmlns:a16="http://schemas.microsoft.com/office/drawing/2014/main" id="{25D6DFC8-AACC-2474-0FB5-AFF9FF9235DB}"/>
              </a:ext>
            </a:extLst>
          </p:cNvPr>
          <p:cNvSpPr/>
          <p:nvPr/>
        </p:nvSpPr>
        <p:spPr>
          <a:xfrm>
            <a:off x="5044603" y="2499745"/>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5055754" y="3161017"/>
            <a:ext cx="1969881" cy="584775"/>
          </a:xfrm>
          <a:prstGeom prst="rect">
            <a:avLst/>
          </a:prstGeom>
          <a:noFill/>
        </p:spPr>
        <p:txBody>
          <a:bodyPr wrap="square" rtlCol="0">
            <a:spAutoFit/>
          </a:bodyPr>
          <a:lstStyle/>
          <a:p>
            <a:pPr algn="ctr"/>
            <a:r>
              <a:rPr lang="en-US" sz="1600" b="1" dirty="0">
                <a:solidFill>
                  <a:schemeClr val="bg1"/>
                </a:solidFill>
              </a:rPr>
              <a:t>Mastering Productivity</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092314" y="-3462708"/>
            <a:ext cx="15989332" cy="15157263"/>
            <a:chOff x="3091000" y="1742865"/>
            <a:chExt cx="1705164"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091000" y="2181455"/>
              <a:ext cx="1217110" cy="141137"/>
            </a:xfrm>
            <a:prstGeom prst="rect">
              <a:avLst/>
            </a:prstGeom>
            <a:noFill/>
          </p:spPr>
          <p:txBody>
            <a:bodyPr wrap="square" rtlCol="0">
              <a:spAutoFit/>
            </a:bodyPr>
            <a:lstStyle/>
            <a:p>
              <a:pPr algn="ctr"/>
              <a:r>
                <a:rPr lang="en-US" sz="4000" b="1" dirty="0">
                  <a:solidFill>
                    <a:schemeClr val="bg1"/>
                  </a:solidFill>
                </a:rPr>
                <a:t>Prioritizing </a:t>
              </a:r>
            </a:p>
            <a:p>
              <a:pPr algn="ctr"/>
              <a:r>
                <a:rPr lang="en-US" sz="4000" b="1" dirty="0">
                  <a:solidFill>
                    <a:schemeClr val="bg1"/>
                  </a:solidFill>
                </a:rPr>
                <a:t>Techniques</a:t>
              </a:r>
            </a:p>
          </p:txBody>
        </p:sp>
      </p:grpSp>
      <p:grpSp>
        <p:nvGrpSpPr>
          <p:cNvPr id="23" name="Group 22">
            <a:extLst>
              <a:ext uri="{FF2B5EF4-FFF2-40B4-BE49-F238E27FC236}">
                <a16:creationId xmlns:a16="http://schemas.microsoft.com/office/drawing/2014/main" id="{0DED7C98-A0DB-704D-0423-FFCF84E0DEC6}"/>
              </a:ext>
            </a:extLst>
          </p:cNvPr>
          <p:cNvGrpSpPr/>
          <p:nvPr/>
        </p:nvGrpSpPr>
        <p:grpSpPr>
          <a:xfrm>
            <a:off x="1162050" y="2596820"/>
            <a:ext cx="3563426" cy="3405912"/>
            <a:chOff x="1162050" y="2596820"/>
            <a:chExt cx="3563426" cy="3405912"/>
          </a:xfrm>
        </p:grpSpPr>
        <p:sp>
          <p:nvSpPr>
            <p:cNvPr id="24" name="Rectangle 23">
              <a:extLst>
                <a:ext uri="{FF2B5EF4-FFF2-40B4-BE49-F238E27FC236}">
                  <a16:creationId xmlns:a16="http://schemas.microsoft.com/office/drawing/2014/main" id="{AC41F2BF-5319-4CD8-3326-412990245952}"/>
                </a:ext>
              </a:extLst>
            </p:cNvPr>
            <p:cNvSpPr/>
            <p:nvPr/>
          </p:nvSpPr>
          <p:spPr>
            <a:xfrm>
              <a:off x="3006292" y="4412052"/>
              <a:ext cx="1719184" cy="1590680"/>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ABDECC5-0438-3816-F8E1-F27C484CCBD4}"/>
                </a:ext>
              </a:extLst>
            </p:cNvPr>
            <p:cNvSpPr/>
            <p:nvPr/>
          </p:nvSpPr>
          <p:spPr>
            <a:xfrm>
              <a:off x="1894558" y="4903482"/>
              <a:ext cx="665139" cy="663577"/>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4B5EB9-9854-4BE3-43A9-D3FFD94EE607}"/>
                </a:ext>
              </a:extLst>
            </p:cNvPr>
            <p:cNvSpPr/>
            <p:nvPr/>
          </p:nvSpPr>
          <p:spPr>
            <a:xfrm>
              <a:off x="4060336" y="2948710"/>
              <a:ext cx="665139" cy="663577"/>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AE5E96-7326-7996-D52B-E21138854294}"/>
                </a:ext>
              </a:extLst>
            </p:cNvPr>
            <p:cNvSpPr/>
            <p:nvPr/>
          </p:nvSpPr>
          <p:spPr>
            <a:xfrm>
              <a:off x="1162050" y="2596820"/>
              <a:ext cx="1703436" cy="1556964"/>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9AD90CC-E489-7CE0-382B-9A0CD1CEDB5A}"/>
                </a:ext>
              </a:extLst>
            </p:cNvPr>
            <p:cNvSpPr/>
            <p:nvPr/>
          </p:nvSpPr>
          <p:spPr>
            <a:xfrm>
              <a:off x="3454672" y="3608410"/>
              <a:ext cx="297720" cy="272278"/>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292AF35-2404-DDFF-EAAE-BE492AC2C25E}"/>
                </a:ext>
              </a:extLst>
            </p:cNvPr>
            <p:cNvSpPr/>
            <p:nvPr/>
          </p:nvSpPr>
          <p:spPr>
            <a:xfrm>
              <a:off x="3349440" y="2775920"/>
              <a:ext cx="297720" cy="272278"/>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F29A4F3-DDEE-03DD-1CC5-E583257D8F08}"/>
                </a:ext>
              </a:extLst>
            </p:cNvPr>
            <p:cNvSpPr/>
            <p:nvPr/>
          </p:nvSpPr>
          <p:spPr>
            <a:xfrm>
              <a:off x="2100648" y="4349054"/>
              <a:ext cx="297720" cy="272278"/>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3C18DAF-D20D-9060-24B7-7432D24C64A7}"/>
                </a:ext>
              </a:extLst>
            </p:cNvPr>
            <p:cNvSpPr/>
            <p:nvPr/>
          </p:nvSpPr>
          <p:spPr>
            <a:xfrm>
              <a:off x="4075655" y="3859235"/>
              <a:ext cx="297720" cy="272278"/>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6699F4B-0115-F55A-C1F4-2DABC7570E46}"/>
                </a:ext>
              </a:extLst>
            </p:cNvPr>
            <p:cNvSpPr/>
            <p:nvPr/>
          </p:nvSpPr>
          <p:spPr>
            <a:xfrm>
              <a:off x="1338590" y="5192831"/>
              <a:ext cx="297720" cy="272278"/>
            </a:xfrm>
            <a:prstGeom prst="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AB32ADD9-AB3E-2E78-C78B-41DAAFD37FE3}"/>
              </a:ext>
            </a:extLst>
          </p:cNvPr>
          <p:cNvSpPr txBox="1"/>
          <p:nvPr/>
        </p:nvSpPr>
        <p:spPr>
          <a:xfrm>
            <a:off x="6135944" y="470691"/>
            <a:ext cx="4013502" cy="461668"/>
          </a:xfrm>
          <a:prstGeom prst="rect">
            <a:avLst/>
          </a:prstGeom>
          <a:noFill/>
        </p:spPr>
        <p:txBody>
          <a:bodyPr wrap="square" rtlCol="0">
            <a:spAutoFit/>
          </a:bodyPr>
          <a:lstStyle/>
          <a:p>
            <a:r>
              <a:rPr lang="en-US" sz="2400" b="1" dirty="0">
                <a:solidFill>
                  <a:schemeClr val="bg1"/>
                </a:solidFill>
              </a:rPr>
              <a:t>3. Focus on “BIG ROCK”</a:t>
            </a:r>
          </a:p>
        </p:txBody>
      </p:sp>
      <p:sp>
        <p:nvSpPr>
          <p:cNvPr id="34" name="TextBox 33">
            <a:extLst>
              <a:ext uri="{FF2B5EF4-FFF2-40B4-BE49-F238E27FC236}">
                <a16:creationId xmlns:a16="http://schemas.microsoft.com/office/drawing/2014/main" id="{4DF50752-3B82-1F7A-B238-F005975D583E}"/>
              </a:ext>
            </a:extLst>
          </p:cNvPr>
          <p:cNvSpPr txBox="1"/>
          <p:nvPr/>
        </p:nvSpPr>
        <p:spPr>
          <a:xfrm>
            <a:off x="6621060" y="2159384"/>
            <a:ext cx="4971124" cy="1569660"/>
          </a:xfrm>
          <a:prstGeom prst="rect">
            <a:avLst/>
          </a:prstGeom>
          <a:noFill/>
          <a:ln>
            <a:solidFill>
              <a:schemeClr val="bg1"/>
            </a:solidFill>
          </a:ln>
        </p:spPr>
        <p:txBody>
          <a:bodyPr wrap="square" rtlCol="0">
            <a:spAutoFit/>
          </a:bodyPr>
          <a:lstStyle/>
          <a:p>
            <a:r>
              <a:rPr lang="en-US" sz="2400" b="1" dirty="0">
                <a:solidFill>
                  <a:schemeClr val="bg1"/>
                </a:solidFill>
              </a:rPr>
              <a:t>Filling a jar - put the big rocks (most important tasks) in first, then the smaller pebbles and sand will fit around them.</a:t>
            </a:r>
          </a:p>
        </p:txBody>
      </p:sp>
      <p:sp>
        <p:nvSpPr>
          <p:cNvPr id="35" name="TextBox 34">
            <a:extLst>
              <a:ext uri="{FF2B5EF4-FFF2-40B4-BE49-F238E27FC236}">
                <a16:creationId xmlns:a16="http://schemas.microsoft.com/office/drawing/2014/main" id="{70B091D8-93FF-8EF1-0B47-AD0189F5AF79}"/>
              </a:ext>
            </a:extLst>
          </p:cNvPr>
          <p:cNvSpPr txBox="1"/>
          <p:nvPr/>
        </p:nvSpPr>
        <p:spPr>
          <a:xfrm>
            <a:off x="6534776" y="1090750"/>
            <a:ext cx="5098760" cy="831000"/>
          </a:xfrm>
          <a:prstGeom prst="rect">
            <a:avLst/>
          </a:prstGeom>
          <a:noFill/>
        </p:spPr>
        <p:txBody>
          <a:bodyPr wrap="square" rtlCol="0">
            <a:spAutoFit/>
          </a:bodyPr>
          <a:lstStyle/>
          <a:p>
            <a:r>
              <a:rPr lang="en-US" sz="2400" b="1" dirty="0">
                <a:solidFill>
                  <a:schemeClr val="bg1"/>
                </a:solidFill>
              </a:rPr>
              <a:t>Identify your high-impact tasks ("Big Rocks") and schedule them first.</a:t>
            </a:r>
          </a:p>
        </p:txBody>
      </p:sp>
      <p:sp>
        <p:nvSpPr>
          <p:cNvPr id="36" name="TextBox 35">
            <a:extLst>
              <a:ext uri="{FF2B5EF4-FFF2-40B4-BE49-F238E27FC236}">
                <a16:creationId xmlns:a16="http://schemas.microsoft.com/office/drawing/2014/main" id="{00F90863-A393-1F32-7BD8-EEB62D657442}"/>
              </a:ext>
            </a:extLst>
          </p:cNvPr>
          <p:cNvSpPr txBox="1"/>
          <p:nvPr/>
        </p:nvSpPr>
        <p:spPr>
          <a:xfrm>
            <a:off x="6185350" y="4012556"/>
            <a:ext cx="7913650" cy="461668"/>
          </a:xfrm>
          <a:prstGeom prst="rect">
            <a:avLst/>
          </a:prstGeom>
          <a:noFill/>
        </p:spPr>
        <p:txBody>
          <a:bodyPr wrap="square" rtlCol="0">
            <a:spAutoFit/>
          </a:bodyPr>
          <a:lstStyle/>
          <a:p>
            <a:r>
              <a:rPr lang="en-US" sz="2400" b="1" dirty="0">
                <a:solidFill>
                  <a:schemeClr val="bg1"/>
                </a:solidFill>
              </a:rPr>
              <a:t>4. The 1-3-5 Rule</a:t>
            </a:r>
          </a:p>
        </p:txBody>
      </p:sp>
      <p:sp>
        <p:nvSpPr>
          <p:cNvPr id="37" name="TextBox 36">
            <a:extLst>
              <a:ext uri="{FF2B5EF4-FFF2-40B4-BE49-F238E27FC236}">
                <a16:creationId xmlns:a16="http://schemas.microsoft.com/office/drawing/2014/main" id="{B5C22693-4987-3BFC-28DA-B8F976FC4001}"/>
              </a:ext>
            </a:extLst>
          </p:cNvPr>
          <p:cNvSpPr txBox="1"/>
          <p:nvPr/>
        </p:nvSpPr>
        <p:spPr>
          <a:xfrm>
            <a:off x="6909204" y="4648768"/>
            <a:ext cx="4971124" cy="1569660"/>
          </a:xfrm>
          <a:prstGeom prst="rect">
            <a:avLst/>
          </a:prstGeom>
          <a:noFill/>
        </p:spPr>
        <p:txBody>
          <a:bodyPr wrap="square" rtlCol="0">
            <a:spAutoFit/>
          </a:bodyPr>
          <a:lstStyle/>
          <a:p>
            <a:r>
              <a:rPr lang="en-US" sz="2400" b="1" dirty="0">
                <a:solidFill>
                  <a:schemeClr val="bg1"/>
                </a:solidFill>
              </a:rPr>
              <a:t>Limit yourself to a maximum of:</a:t>
            </a:r>
          </a:p>
          <a:p>
            <a:r>
              <a:rPr lang="en-US" sz="2400" b="1" dirty="0">
                <a:solidFill>
                  <a:schemeClr val="bg1"/>
                </a:solidFill>
              </a:rPr>
              <a:t>	1 Big Task</a:t>
            </a:r>
          </a:p>
          <a:p>
            <a:r>
              <a:rPr lang="en-US" sz="2400" b="1" dirty="0">
                <a:solidFill>
                  <a:schemeClr val="bg1"/>
                </a:solidFill>
              </a:rPr>
              <a:t>	3 Medium Task</a:t>
            </a:r>
          </a:p>
          <a:p>
            <a:r>
              <a:rPr lang="en-US" sz="2400" b="1" dirty="0">
                <a:solidFill>
                  <a:schemeClr val="bg1"/>
                </a:solidFill>
              </a:rPr>
              <a:t>	5 Small task </a:t>
            </a:r>
          </a:p>
        </p:txBody>
      </p:sp>
    </p:spTree>
    <p:extLst>
      <p:ext uri="{BB962C8B-B14F-4D97-AF65-F5344CB8AC3E}">
        <p14:creationId xmlns:p14="http://schemas.microsoft.com/office/powerpoint/2010/main" val="3140565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p:cNvCxnSpPr>
          <p:nvPr/>
        </p:nvCxnSpPr>
        <p:spPr>
          <a:xfrm flipH="1" flipV="1">
            <a:off x="6115520" y="3883607"/>
            <a:ext cx="910115" cy="117099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C2C65CC-23ED-2D1E-474C-6970A62B8B96}"/>
              </a:ext>
            </a:extLst>
          </p:cNvPr>
          <p:cNvSpPr/>
          <p:nvPr/>
        </p:nvSpPr>
        <p:spPr>
          <a:xfrm>
            <a:off x="8201942" y="2550688"/>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E9F3824D-5260-CECE-23C7-5E3664F2450F}"/>
              </a:ext>
            </a:extLst>
          </p:cNvPr>
          <p:cNvCxnSpPr>
            <a:cxnSpLocks/>
          </p:cNvCxnSpPr>
          <p:nvPr/>
        </p:nvCxnSpPr>
        <p:spPr>
          <a:xfrm flipH="1">
            <a:off x="3614110" y="3066516"/>
            <a:ext cx="1908317" cy="841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H="1">
            <a:off x="6040695" y="2266383"/>
            <a:ext cx="55305" cy="23336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cxnSp>
        <p:nvCxnSpPr>
          <p:cNvPr id="95" name="Straight Connector 94">
            <a:extLst>
              <a:ext uri="{FF2B5EF4-FFF2-40B4-BE49-F238E27FC236}">
                <a16:creationId xmlns:a16="http://schemas.microsoft.com/office/drawing/2014/main" id="{8D98F111-6C77-9635-392A-F42164A9DEB9}"/>
              </a:ext>
            </a:extLst>
          </p:cNvPr>
          <p:cNvCxnSpPr>
            <a:cxnSpLocks/>
            <a:stCxn id="7" idx="2"/>
          </p:cNvCxnSpPr>
          <p:nvPr/>
        </p:nvCxnSpPr>
        <p:spPr>
          <a:xfrm flipH="1" flipV="1">
            <a:off x="6534776" y="3214265"/>
            <a:ext cx="1667166" cy="1446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a:stCxn id="4" idx="3"/>
          </p:cNvCxnSpPr>
          <p:nvPr/>
        </p:nvCxnSpPr>
        <p:spPr>
          <a:xfrm flipH="1">
            <a:off x="4265435" y="4115924"/>
            <a:ext cx="1070917" cy="57671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DF5FE0E2-FD49-2F54-7C30-101F19B6B94E}"/>
              </a:ext>
            </a:extLst>
          </p:cNvPr>
          <p:cNvSpPr/>
          <p:nvPr/>
        </p:nvSpPr>
        <p:spPr>
          <a:xfrm>
            <a:off x="6318386" y="4744012"/>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6534776" y="5325877"/>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Work-Life Balance</a:t>
            </a:r>
            <a:endParaRPr lang="en-US" sz="1400" dirty="0">
              <a:effectLst/>
            </a:endParaRPr>
          </a:p>
        </p:txBody>
      </p:sp>
      <p:sp>
        <p:nvSpPr>
          <p:cNvPr id="121" name="TextBox 120">
            <a:extLst>
              <a:ext uri="{FF2B5EF4-FFF2-40B4-BE49-F238E27FC236}">
                <a16:creationId xmlns:a16="http://schemas.microsoft.com/office/drawing/2014/main" id="{A826CB97-FA84-6628-AEE1-FE02A3DAFDEB}"/>
              </a:ext>
            </a:extLst>
          </p:cNvPr>
          <p:cNvSpPr txBox="1"/>
          <p:nvPr/>
        </p:nvSpPr>
        <p:spPr>
          <a:xfrm>
            <a:off x="8401601" y="3074934"/>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Minimizing Distraction</a:t>
            </a:r>
            <a:endParaRPr lang="en-US" sz="1400" dirty="0">
              <a:effectLst/>
            </a:endParaRPr>
          </a:p>
        </p:txBody>
      </p:sp>
      <p:sp>
        <p:nvSpPr>
          <p:cNvPr id="4" name="Oval 3">
            <a:extLst>
              <a:ext uri="{FF2B5EF4-FFF2-40B4-BE49-F238E27FC236}">
                <a16:creationId xmlns:a16="http://schemas.microsoft.com/office/drawing/2014/main" id="{25D6DFC8-AACC-2474-0FB5-AFF9FF9235DB}"/>
              </a:ext>
            </a:extLst>
          </p:cNvPr>
          <p:cNvSpPr/>
          <p:nvPr/>
        </p:nvSpPr>
        <p:spPr>
          <a:xfrm>
            <a:off x="5044603" y="2499745"/>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5055754" y="3161017"/>
            <a:ext cx="1969881" cy="584775"/>
          </a:xfrm>
          <a:prstGeom prst="rect">
            <a:avLst/>
          </a:prstGeom>
          <a:noFill/>
        </p:spPr>
        <p:txBody>
          <a:bodyPr wrap="square" rtlCol="0">
            <a:spAutoFit/>
          </a:bodyPr>
          <a:lstStyle/>
          <a:p>
            <a:pPr algn="ctr"/>
            <a:r>
              <a:rPr lang="en-US" sz="1600" b="1" dirty="0">
                <a:solidFill>
                  <a:schemeClr val="bg1"/>
                </a:solidFill>
              </a:rPr>
              <a:t>Mastering Productivity</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186840" y="2166388"/>
            <a:ext cx="1616429" cy="1616429"/>
            <a:chOff x="3179735" y="1742865"/>
            <a:chExt cx="1616429"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389895" y="2266438"/>
              <a:ext cx="1217110" cy="584775"/>
            </a:xfrm>
            <a:prstGeom prst="rect">
              <a:avLst/>
            </a:prstGeom>
            <a:noFill/>
          </p:spPr>
          <p:txBody>
            <a:bodyPr wrap="square" rtlCol="0">
              <a:spAutoFit/>
            </a:bodyPr>
            <a:lstStyle/>
            <a:p>
              <a:pPr algn="ctr"/>
              <a:r>
                <a:rPr lang="en-US" sz="1600" b="1" dirty="0">
                  <a:solidFill>
                    <a:schemeClr val="bg1"/>
                  </a:solidFill>
                </a:rPr>
                <a:t>Prioritizing </a:t>
              </a:r>
            </a:p>
            <a:p>
              <a:pPr algn="ctr"/>
              <a:r>
                <a:rPr lang="en-US" sz="1600" b="1" dirty="0">
                  <a:solidFill>
                    <a:schemeClr val="bg1"/>
                  </a:solidFill>
                </a:rPr>
                <a:t>Techniques</a:t>
              </a:r>
            </a:p>
          </p:txBody>
        </p:sp>
      </p:grpSp>
      <p:grpSp>
        <p:nvGrpSpPr>
          <p:cNvPr id="107" name="Group 106">
            <a:extLst>
              <a:ext uri="{FF2B5EF4-FFF2-40B4-BE49-F238E27FC236}">
                <a16:creationId xmlns:a16="http://schemas.microsoft.com/office/drawing/2014/main" id="{F987208B-92DD-5F0F-1971-024F064FF5DF}"/>
              </a:ext>
            </a:extLst>
          </p:cNvPr>
          <p:cNvGrpSpPr/>
          <p:nvPr/>
        </p:nvGrpSpPr>
        <p:grpSpPr>
          <a:xfrm>
            <a:off x="3101356" y="4349054"/>
            <a:ext cx="1616429" cy="1616429"/>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74545"/>
              <a:ext cx="1217110" cy="830997"/>
            </a:xfrm>
            <a:prstGeom prst="rect">
              <a:avLst/>
            </a:prstGeom>
            <a:grpFill/>
          </p:spPr>
          <p:txBody>
            <a:bodyPr wrap="square" rtlCol="0">
              <a:spAutoFit/>
            </a:bodyPr>
            <a:lstStyle/>
            <a:p>
              <a:pPr algn="ctr"/>
              <a:r>
                <a:rPr lang="en-US" sz="1600" b="1" dirty="0">
                  <a:solidFill>
                    <a:schemeClr val="bg1"/>
                  </a:solidFill>
                </a:rPr>
                <a:t>Setting Achievable Goals</a:t>
              </a:r>
            </a:p>
          </p:txBody>
        </p:sp>
      </p:grpSp>
    </p:spTree>
    <p:extLst>
      <p:ext uri="{BB962C8B-B14F-4D97-AF65-F5344CB8AC3E}">
        <p14:creationId xmlns:p14="http://schemas.microsoft.com/office/powerpoint/2010/main" val="8984605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F25204FB-E1BF-F9FA-758F-9313FE417530}"/>
              </a:ext>
            </a:extLst>
          </p:cNvPr>
          <p:cNvCxnSpPr>
            <a:cxnSpLocks/>
            <a:stCxn id="111" idx="0"/>
          </p:cNvCxnSpPr>
          <p:nvPr/>
        </p:nvCxnSpPr>
        <p:spPr>
          <a:xfrm flipH="1" flipV="1">
            <a:off x="6115520" y="3883607"/>
            <a:ext cx="1011081" cy="86040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C2C65CC-23ED-2D1E-474C-6970A62B8B96}"/>
              </a:ext>
            </a:extLst>
          </p:cNvPr>
          <p:cNvSpPr/>
          <p:nvPr/>
        </p:nvSpPr>
        <p:spPr>
          <a:xfrm>
            <a:off x="8201942" y="2550688"/>
            <a:ext cx="1616429" cy="1616429"/>
          </a:xfrm>
          <a:prstGeom prst="ellipse">
            <a:avLst/>
          </a:prstGeom>
          <a:solidFill>
            <a:schemeClr val="accent4">
              <a:lumMod val="50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E9F3824D-5260-CECE-23C7-5E3664F2450F}"/>
              </a:ext>
            </a:extLst>
          </p:cNvPr>
          <p:cNvCxnSpPr>
            <a:cxnSpLocks/>
          </p:cNvCxnSpPr>
          <p:nvPr/>
        </p:nvCxnSpPr>
        <p:spPr>
          <a:xfrm flipH="1">
            <a:off x="3614110" y="3066516"/>
            <a:ext cx="1908317" cy="841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82C072-CFAC-1C75-376F-A2BE6DF0F82E}"/>
              </a:ext>
            </a:extLst>
          </p:cNvPr>
          <p:cNvCxnSpPr>
            <a:cxnSpLocks/>
            <a:stCxn id="14" idx="4"/>
            <a:endCxn id="4" idx="0"/>
          </p:cNvCxnSpPr>
          <p:nvPr/>
        </p:nvCxnSpPr>
        <p:spPr>
          <a:xfrm flipH="1">
            <a:off x="6040695" y="2266383"/>
            <a:ext cx="55305" cy="23336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E1CEFCB-FD9E-644E-DB5E-65BF3DC5E45E}"/>
              </a:ext>
            </a:extLst>
          </p:cNvPr>
          <p:cNvSpPr/>
          <p:nvPr/>
        </p:nvSpPr>
        <p:spPr>
          <a:xfrm>
            <a:off x="4731293" y="-355342"/>
            <a:ext cx="2729413" cy="2621725"/>
          </a:xfrm>
          <a:prstGeom prst="ellipse">
            <a:avLst/>
          </a:prstGeom>
          <a:solidFill>
            <a:schemeClr val="accent6"/>
          </a:solidFill>
          <a:ln>
            <a:noFill/>
          </a:ln>
          <a:effectLst>
            <a:outerShdw blurRad="304800" dist="330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50AC56D5-EB27-3169-0AEA-4126A046AE66}"/>
              </a:ext>
            </a:extLst>
          </p:cNvPr>
          <p:cNvSpPr txBox="1"/>
          <p:nvPr/>
        </p:nvSpPr>
        <p:spPr>
          <a:xfrm>
            <a:off x="5134986" y="773968"/>
            <a:ext cx="1969881" cy="646331"/>
          </a:xfrm>
          <a:prstGeom prst="rect">
            <a:avLst/>
          </a:prstGeom>
          <a:noFill/>
        </p:spPr>
        <p:txBody>
          <a:bodyPr wrap="square" rtlCol="0">
            <a:spAutoFit/>
          </a:bodyPr>
          <a:lstStyle/>
          <a:p>
            <a:pPr algn="ctr"/>
            <a:r>
              <a:rPr lang="en-US" b="1" dirty="0">
                <a:solidFill>
                  <a:schemeClr val="bg1"/>
                </a:solidFill>
              </a:rPr>
              <a:t>TIME MANAGEMENT</a:t>
            </a:r>
          </a:p>
        </p:txBody>
      </p:sp>
      <p:cxnSp>
        <p:nvCxnSpPr>
          <p:cNvPr id="95" name="Straight Connector 94">
            <a:extLst>
              <a:ext uri="{FF2B5EF4-FFF2-40B4-BE49-F238E27FC236}">
                <a16:creationId xmlns:a16="http://schemas.microsoft.com/office/drawing/2014/main" id="{8D98F111-6C77-9635-392A-F42164A9DEB9}"/>
              </a:ext>
            </a:extLst>
          </p:cNvPr>
          <p:cNvCxnSpPr>
            <a:cxnSpLocks/>
            <a:stCxn id="7" idx="2"/>
          </p:cNvCxnSpPr>
          <p:nvPr/>
        </p:nvCxnSpPr>
        <p:spPr>
          <a:xfrm flipH="1" flipV="1">
            <a:off x="6534776" y="3214265"/>
            <a:ext cx="1667166" cy="1446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0D4638-946F-F6FE-E76D-E868AFA10C24}"/>
              </a:ext>
            </a:extLst>
          </p:cNvPr>
          <p:cNvCxnSpPr>
            <a:cxnSpLocks/>
            <a:stCxn id="4" idx="3"/>
          </p:cNvCxnSpPr>
          <p:nvPr/>
        </p:nvCxnSpPr>
        <p:spPr>
          <a:xfrm flipH="1">
            <a:off x="4265435" y="4115924"/>
            <a:ext cx="1070917" cy="576712"/>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DF5FE0E2-FD49-2F54-7C30-101F19B6B94E}"/>
              </a:ext>
            </a:extLst>
          </p:cNvPr>
          <p:cNvSpPr/>
          <p:nvPr/>
        </p:nvSpPr>
        <p:spPr>
          <a:xfrm>
            <a:off x="6318386" y="4744012"/>
            <a:ext cx="1616429" cy="1616429"/>
          </a:xfrm>
          <a:prstGeom prst="ellipse">
            <a:avLst/>
          </a:prstGeom>
          <a:solidFill>
            <a:schemeClr val="accent2">
              <a:lumMod val="75000"/>
            </a:schemeClr>
          </a:solid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BFE25AFC-97A8-B2D3-C444-117F44AF9F57}"/>
              </a:ext>
            </a:extLst>
          </p:cNvPr>
          <p:cNvSpPr txBox="1"/>
          <p:nvPr/>
        </p:nvSpPr>
        <p:spPr>
          <a:xfrm>
            <a:off x="6534776" y="5325877"/>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Work-Life Balance</a:t>
            </a:r>
            <a:endParaRPr lang="en-US" sz="1400" dirty="0">
              <a:effectLst/>
            </a:endParaRPr>
          </a:p>
        </p:txBody>
      </p:sp>
      <p:sp>
        <p:nvSpPr>
          <p:cNvPr id="121" name="TextBox 120">
            <a:extLst>
              <a:ext uri="{FF2B5EF4-FFF2-40B4-BE49-F238E27FC236}">
                <a16:creationId xmlns:a16="http://schemas.microsoft.com/office/drawing/2014/main" id="{A826CB97-FA84-6628-AEE1-FE02A3DAFDEB}"/>
              </a:ext>
            </a:extLst>
          </p:cNvPr>
          <p:cNvSpPr txBox="1"/>
          <p:nvPr/>
        </p:nvSpPr>
        <p:spPr>
          <a:xfrm>
            <a:off x="8401601" y="3074934"/>
            <a:ext cx="1217110" cy="584775"/>
          </a:xfrm>
          <a:prstGeom prst="rect">
            <a:avLst/>
          </a:prstGeom>
          <a:noFill/>
        </p:spPr>
        <p:txBody>
          <a:bodyPr wrap="square" rtlCol="0">
            <a:spAutoFit/>
          </a:bodyPr>
          <a:lstStyle/>
          <a:p>
            <a:pPr marL="0" algn="ctr" rtl="0" eaLnBrk="1" latinLnBrk="0" hangingPunct="1">
              <a:spcBef>
                <a:spcPts val="0"/>
              </a:spcBef>
              <a:spcAft>
                <a:spcPts val="0"/>
              </a:spcAft>
            </a:pPr>
            <a:r>
              <a:rPr lang="en-US" sz="1600" b="1" kern="1200" dirty="0">
                <a:solidFill>
                  <a:srgbClr val="FFFFFF"/>
                </a:solidFill>
                <a:effectLst/>
                <a:latin typeface="Calibri" panose="020F0502020204030204" pitchFamily="34" charset="0"/>
                <a:ea typeface="+mn-ea"/>
                <a:cs typeface="+mn-cs"/>
              </a:rPr>
              <a:t>Minimizing Distraction</a:t>
            </a:r>
            <a:endParaRPr lang="en-US" sz="1400" dirty="0">
              <a:effectLst/>
            </a:endParaRPr>
          </a:p>
        </p:txBody>
      </p:sp>
      <p:sp>
        <p:nvSpPr>
          <p:cNvPr id="4" name="Oval 3">
            <a:extLst>
              <a:ext uri="{FF2B5EF4-FFF2-40B4-BE49-F238E27FC236}">
                <a16:creationId xmlns:a16="http://schemas.microsoft.com/office/drawing/2014/main" id="{25D6DFC8-AACC-2474-0FB5-AFF9FF9235DB}"/>
              </a:ext>
            </a:extLst>
          </p:cNvPr>
          <p:cNvSpPr/>
          <p:nvPr/>
        </p:nvSpPr>
        <p:spPr>
          <a:xfrm>
            <a:off x="5044603" y="2499745"/>
            <a:ext cx="1992184" cy="1893472"/>
          </a:xfrm>
          <a:prstGeom prst="ellipse">
            <a:avLst/>
          </a:prstGeom>
          <a:solidFill>
            <a:schemeClr val="bg2">
              <a:lumMod val="75000"/>
            </a:schemeClr>
          </a:solidFill>
          <a:ln w="22225">
            <a:solidFill>
              <a:schemeClr val="bg2">
                <a:lumMod val="60000"/>
                <a:lumOff val="40000"/>
              </a:schemeClr>
            </a:solid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7ECA518-1128-8DB2-88CA-942F544A3F37}"/>
              </a:ext>
            </a:extLst>
          </p:cNvPr>
          <p:cNvSpPr txBox="1"/>
          <p:nvPr/>
        </p:nvSpPr>
        <p:spPr>
          <a:xfrm>
            <a:off x="5055754" y="3161017"/>
            <a:ext cx="1969881" cy="584775"/>
          </a:xfrm>
          <a:prstGeom prst="rect">
            <a:avLst/>
          </a:prstGeom>
          <a:noFill/>
        </p:spPr>
        <p:txBody>
          <a:bodyPr wrap="square" rtlCol="0">
            <a:spAutoFit/>
          </a:bodyPr>
          <a:lstStyle/>
          <a:p>
            <a:pPr algn="ctr"/>
            <a:r>
              <a:rPr lang="en-US" sz="1600" b="1" dirty="0">
                <a:solidFill>
                  <a:schemeClr val="bg1"/>
                </a:solidFill>
              </a:rPr>
              <a:t>Mastering Productivity</a:t>
            </a:r>
          </a:p>
        </p:txBody>
      </p:sp>
      <p:grpSp>
        <p:nvGrpSpPr>
          <p:cNvPr id="105" name="Group 104">
            <a:extLst>
              <a:ext uri="{FF2B5EF4-FFF2-40B4-BE49-F238E27FC236}">
                <a16:creationId xmlns:a16="http://schemas.microsoft.com/office/drawing/2014/main" id="{A64571AB-EF7B-7EE4-B352-8460DA8E1507}"/>
              </a:ext>
            </a:extLst>
          </p:cNvPr>
          <p:cNvGrpSpPr/>
          <p:nvPr/>
        </p:nvGrpSpPr>
        <p:grpSpPr>
          <a:xfrm>
            <a:off x="2186840" y="2166388"/>
            <a:ext cx="1616429" cy="1616429"/>
            <a:chOff x="3179735" y="1742865"/>
            <a:chExt cx="1616429" cy="1616429"/>
          </a:xfrm>
          <a:solidFill>
            <a:srgbClr val="1FD3D2"/>
          </a:solidFill>
        </p:grpSpPr>
        <p:sp>
          <p:nvSpPr>
            <p:cNvPr id="6" name="Oval 5">
              <a:extLst>
                <a:ext uri="{FF2B5EF4-FFF2-40B4-BE49-F238E27FC236}">
                  <a16:creationId xmlns:a16="http://schemas.microsoft.com/office/drawing/2014/main" id="{5CEA69C7-82EC-E2BE-B92E-DC5AE168A0BD}"/>
                </a:ext>
              </a:extLst>
            </p:cNvPr>
            <p:cNvSpPr/>
            <p:nvPr/>
          </p:nvSpPr>
          <p:spPr>
            <a:xfrm>
              <a:off x="3179735" y="1742865"/>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8F47139B-907F-4790-CCBE-882243E73D81}"/>
                </a:ext>
              </a:extLst>
            </p:cNvPr>
            <p:cNvSpPr txBox="1"/>
            <p:nvPr/>
          </p:nvSpPr>
          <p:spPr>
            <a:xfrm>
              <a:off x="3389895" y="2266438"/>
              <a:ext cx="1217110" cy="584775"/>
            </a:xfrm>
            <a:prstGeom prst="rect">
              <a:avLst/>
            </a:prstGeom>
            <a:noFill/>
          </p:spPr>
          <p:txBody>
            <a:bodyPr wrap="square" rtlCol="0">
              <a:spAutoFit/>
            </a:bodyPr>
            <a:lstStyle/>
            <a:p>
              <a:pPr algn="ctr"/>
              <a:r>
                <a:rPr lang="en-US" sz="1600" b="1" dirty="0">
                  <a:solidFill>
                    <a:schemeClr val="bg1"/>
                  </a:solidFill>
                </a:rPr>
                <a:t>Prioritizing </a:t>
              </a:r>
            </a:p>
            <a:p>
              <a:pPr algn="ctr"/>
              <a:r>
                <a:rPr lang="en-US" sz="1600" b="1" dirty="0">
                  <a:solidFill>
                    <a:schemeClr val="bg1"/>
                  </a:solidFill>
                </a:rPr>
                <a:t>Techniques</a:t>
              </a:r>
            </a:p>
          </p:txBody>
        </p:sp>
      </p:grpSp>
      <p:grpSp>
        <p:nvGrpSpPr>
          <p:cNvPr id="107" name="Group 106">
            <a:extLst>
              <a:ext uri="{FF2B5EF4-FFF2-40B4-BE49-F238E27FC236}">
                <a16:creationId xmlns:a16="http://schemas.microsoft.com/office/drawing/2014/main" id="{F987208B-92DD-5F0F-1971-024F064FF5DF}"/>
              </a:ext>
            </a:extLst>
          </p:cNvPr>
          <p:cNvGrpSpPr/>
          <p:nvPr/>
        </p:nvGrpSpPr>
        <p:grpSpPr>
          <a:xfrm>
            <a:off x="-1466224" y="-4218183"/>
            <a:ext cx="16002000" cy="16002000"/>
            <a:chOff x="3515781" y="3146266"/>
            <a:chExt cx="1616429" cy="1616429"/>
          </a:xfrm>
          <a:solidFill>
            <a:srgbClr val="D26020"/>
          </a:solidFill>
        </p:grpSpPr>
        <p:sp>
          <p:nvSpPr>
            <p:cNvPr id="108" name="Oval 107">
              <a:extLst>
                <a:ext uri="{FF2B5EF4-FFF2-40B4-BE49-F238E27FC236}">
                  <a16:creationId xmlns:a16="http://schemas.microsoft.com/office/drawing/2014/main" id="{61E47EAF-C8C4-B017-D654-010D2609AF0C}"/>
                </a:ext>
              </a:extLst>
            </p:cNvPr>
            <p:cNvSpPr/>
            <p:nvPr/>
          </p:nvSpPr>
          <p:spPr>
            <a:xfrm>
              <a:off x="3515781" y="3146266"/>
              <a:ext cx="1616429" cy="1616429"/>
            </a:xfrm>
            <a:prstGeom prst="ellipse">
              <a:avLst/>
            </a:prstGeom>
            <a:grpFill/>
            <a:ln>
              <a:noFill/>
            </a:ln>
            <a:effectLst>
              <a:outerShdw blurRad="304800" dist="330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A0CDCCFF-1FCD-F385-1ED2-CB68093AC854}"/>
                </a:ext>
              </a:extLst>
            </p:cNvPr>
            <p:cNvSpPr txBox="1"/>
            <p:nvPr/>
          </p:nvSpPr>
          <p:spPr>
            <a:xfrm>
              <a:off x="3727787" y="3593785"/>
              <a:ext cx="1217110" cy="71507"/>
            </a:xfrm>
            <a:prstGeom prst="rect">
              <a:avLst/>
            </a:prstGeom>
            <a:grpFill/>
          </p:spPr>
          <p:txBody>
            <a:bodyPr wrap="square" rtlCol="0">
              <a:spAutoFit/>
            </a:bodyPr>
            <a:lstStyle/>
            <a:p>
              <a:pPr algn="ctr"/>
              <a:r>
                <a:rPr lang="en-US" sz="4000" b="1" dirty="0">
                  <a:solidFill>
                    <a:schemeClr val="bg1"/>
                  </a:solidFill>
                </a:rPr>
                <a:t>Setting Achievable Goals</a:t>
              </a:r>
            </a:p>
          </p:txBody>
        </p:sp>
      </p:grpSp>
      <p:sp>
        <p:nvSpPr>
          <p:cNvPr id="2" name="TextBox 1">
            <a:extLst>
              <a:ext uri="{FF2B5EF4-FFF2-40B4-BE49-F238E27FC236}">
                <a16:creationId xmlns:a16="http://schemas.microsoft.com/office/drawing/2014/main" id="{899C8A32-7C32-C1B2-551A-0BD0708061E3}"/>
              </a:ext>
            </a:extLst>
          </p:cNvPr>
          <p:cNvSpPr txBox="1"/>
          <p:nvPr/>
        </p:nvSpPr>
        <p:spPr>
          <a:xfrm>
            <a:off x="356250" y="1782448"/>
            <a:ext cx="5198816" cy="1015665"/>
          </a:xfrm>
          <a:prstGeom prst="rect">
            <a:avLst/>
          </a:prstGeom>
          <a:solidFill>
            <a:srgbClr val="D26020"/>
          </a:solidFill>
        </p:spPr>
        <p:txBody>
          <a:bodyPr wrap="square" rtlCol="0">
            <a:spAutoFit/>
          </a:bodyPr>
          <a:lstStyle/>
          <a:p>
            <a:pPr algn="ctr"/>
            <a:r>
              <a:rPr lang="en-US" sz="2000" b="1" dirty="0">
                <a:solidFill>
                  <a:schemeClr val="bg1"/>
                </a:solidFill>
              </a:rPr>
              <a:t>Setting goals is vital for growth, providing direction, motivation, and a roadmap for success. Here's why it matters:</a:t>
            </a:r>
          </a:p>
        </p:txBody>
      </p:sp>
      <p:sp>
        <p:nvSpPr>
          <p:cNvPr id="3" name="TextBox 2">
            <a:extLst>
              <a:ext uri="{FF2B5EF4-FFF2-40B4-BE49-F238E27FC236}">
                <a16:creationId xmlns:a16="http://schemas.microsoft.com/office/drawing/2014/main" id="{1A902FC3-D0FC-E8C4-6639-C69875A87E0D}"/>
              </a:ext>
            </a:extLst>
          </p:cNvPr>
          <p:cNvSpPr txBox="1"/>
          <p:nvPr/>
        </p:nvSpPr>
        <p:spPr>
          <a:xfrm>
            <a:off x="375769" y="3017694"/>
            <a:ext cx="5642115" cy="2862314"/>
          </a:xfrm>
          <a:prstGeom prst="rect">
            <a:avLst/>
          </a:prstGeom>
          <a:solidFill>
            <a:srgbClr val="D26020"/>
          </a:solidFill>
        </p:spPr>
        <p:txBody>
          <a:bodyPr wrap="square" rtlCol="0">
            <a:spAutoFit/>
          </a:bodyPr>
          <a:lstStyle/>
          <a:p>
            <a:pPr marL="457200" indent="-457200">
              <a:buAutoNum type="arabicPeriod"/>
            </a:pPr>
            <a:r>
              <a:rPr lang="en-US" sz="2000" b="1" dirty="0">
                <a:solidFill>
                  <a:schemeClr val="bg1"/>
                </a:solidFill>
              </a:rPr>
              <a:t>Clarity and Focus: Goals clarify objectives and guide efforts towards success.</a:t>
            </a:r>
          </a:p>
          <a:p>
            <a:pPr marL="457200" indent="-457200">
              <a:buAutoNum type="arabicPeriod"/>
            </a:pPr>
            <a:r>
              <a:rPr lang="en-US" sz="2000" b="1" dirty="0">
                <a:solidFill>
                  <a:schemeClr val="bg1"/>
                </a:solidFill>
              </a:rPr>
              <a:t>Motivation: Goals provide purpose, driving action through challenges.</a:t>
            </a:r>
          </a:p>
          <a:p>
            <a:pPr marL="457200" indent="-457200">
              <a:buAutoNum type="arabicPeriod"/>
            </a:pPr>
            <a:r>
              <a:rPr lang="en-US" sz="2000" b="1" dirty="0">
                <a:solidFill>
                  <a:schemeClr val="bg1"/>
                </a:solidFill>
              </a:rPr>
              <a:t> Progress </a:t>
            </a:r>
            <a:r>
              <a:rPr lang="en-US" sz="2000" b="1" dirty="0" err="1">
                <a:solidFill>
                  <a:schemeClr val="bg1"/>
                </a:solidFill>
              </a:rPr>
              <a:t>Measurement:Goals</a:t>
            </a:r>
            <a:r>
              <a:rPr lang="en-US" sz="2000" b="1" dirty="0">
                <a:solidFill>
                  <a:schemeClr val="bg1"/>
                </a:solidFill>
              </a:rPr>
              <a:t> track achievements, allowing adjustments for success.</a:t>
            </a:r>
          </a:p>
          <a:p>
            <a:pPr marL="457200" indent="-457200">
              <a:buAutoNum type="arabicPeriod"/>
            </a:pPr>
            <a:r>
              <a:rPr lang="en-US" sz="2000" b="1" dirty="0">
                <a:solidFill>
                  <a:schemeClr val="bg1"/>
                </a:solidFill>
              </a:rPr>
              <a:t>Accountability: Clear goals hold individuals responsible, boosting commitment.</a:t>
            </a:r>
          </a:p>
        </p:txBody>
      </p:sp>
      <p:sp>
        <p:nvSpPr>
          <p:cNvPr id="5" name="TextBox 4">
            <a:extLst>
              <a:ext uri="{FF2B5EF4-FFF2-40B4-BE49-F238E27FC236}">
                <a16:creationId xmlns:a16="http://schemas.microsoft.com/office/drawing/2014/main" id="{77ED24AC-55DC-BAF3-D637-5D061ED83D26}"/>
              </a:ext>
            </a:extLst>
          </p:cNvPr>
          <p:cNvSpPr txBox="1"/>
          <p:nvPr/>
        </p:nvSpPr>
        <p:spPr>
          <a:xfrm>
            <a:off x="6705244" y="1652239"/>
            <a:ext cx="5075197" cy="4462752"/>
          </a:xfrm>
          <a:prstGeom prst="rect">
            <a:avLst/>
          </a:prstGeom>
          <a:solidFill>
            <a:srgbClr val="D26020"/>
          </a:solidFill>
        </p:spPr>
        <p:txBody>
          <a:bodyPr wrap="square" rtlCol="0">
            <a:spAutoFit/>
          </a:bodyPr>
          <a:lstStyle/>
          <a:p>
            <a:r>
              <a:rPr lang="en-US" sz="2400" b="1" dirty="0">
                <a:solidFill>
                  <a:schemeClr val="bg1"/>
                </a:solidFill>
              </a:rPr>
              <a:t>SMART</a:t>
            </a:r>
            <a:r>
              <a:rPr lang="en-US" sz="2000" b="1" dirty="0">
                <a:solidFill>
                  <a:schemeClr val="bg1"/>
                </a:solidFill>
              </a:rPr>
              <a:t> Criteria: </a:t>
            </a:r>
          </a:p>
          <a:p>
            <a:r>
              <a:rPr lang="en-US" sz="3200" b="1" dirty="0">
                <a:solidFill>
                  <a:schemeClr val="bg1"/>
                </a:solidFill>
              </a:rPr>
              <a:t>S</a:t>
            </a:r>
            <a:r>
              <a:rPr lang="en-US" sz="2000" b="1" dirty="0">
                <a:solidFill>
                  <a:schemeClr val="bg1"/>
                </a:solidFill>
              </a:rPr>
              <a:t>pecific: Define goals clearly with what, why, who, where, and resources.</a:t>
            </a:r>
          </a:p>
          <a:p>
            <a:r>
              <a:rPr lang="en-US" sz="3200" b="1" dirty="0">
                <a:solidFill>
                  <a:schemeClr val="bg1"/>
                </a:solidFill>
              </a:rPr>
              <a:t>M</a:t>
            </a:r>
            <a:r>
              <a:rPr lang="en-US" sz="2000" b="1" dirty="0">
                <a:solidFill>
                  <a:schemeClr val="bg1"/>
                </a:solidFill>
              </a:rPr>
              <a:t>easurable: Set measurable criteria for tracking and achievement determination.</a:t>
            </a:r>
          </a:p>
          <a:p>
            <a:r>
              <a:rPr lang="en-US" sz="3200" b="1" dirty="0">
                <a:solidFill>
                  <a:schemeClr val="bg1"/>
                </a:solidFill>
              </a:rPr>
              <a:t>A</a:t>
            </a:r>
            <a:r>
              <a:rPr lang="en-US" sz="2000" b="1" dirty="0">
                <a:solidFill>
                  <a:schemeClr val="bg1"/>
                </a:solidFill>
              </a:rPr>
              <a:t>chievable: Ensure goals are realistic given resources, capabilities, and constraints.4.</a:t>
            </a:r>
          </a:p>
          <a:p>
            <a:r>
              <a:rPr lang="en-US" sz="3200" b="1" dirty="0">
                <a:solidFill>
                  <a:schemeClr val="bg1"/>
                </a:solidFill>
              </a:rPr>
              <a:t>R</a:t>
            </a:r>
            <a:r>
              <a:rPr lang="en-US" sz="2000" b="1" dirty="0">
                <a:solidFill>
                  <a:schemeClr val="bg1"/>
                </a:solidFill>
              </a:rPr>
              <a:t>elevant: Align goals with values, priorities, and long-term objectives.</a:t>
            </a:r>
          </a:p>
          <a:p>
            <a:r>
              <a:rPr lang="en-US" sz="3200" b="1" dirty="0">
                <a:solidFill>
                  <a:schemeClr val="bg1"/>
                </a:solidFill>
              </a:rPr>
              <a:t>T</a:t>
            </a:r>
            <a:r>
              <a:rPr lang="en-US" sz="2000" b="1" dirty="0">
                <a:solidFill>
                  <a:schemeClr val="bg1"/>
                </a:solidFill>
              </a:rPr>
              <a:t>ime-Bound: Set deadlines to create urgency and maintain focus.</a:t>
            </a:r>
          </a:p>
        </p:txBody>
      </p:sp>
    </p:spTree>
    <p:extLst>
      <p:ext uri="{BB962C8B-B14F-4D97-AF65-F5344CB8AC3E}">
        <p14:creationId xmlns:p14="http://schemas.microsoft.com/office/powerpoint/2010/main" val="32707898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6">
      <a:dk1>
        <a:srgbClr val="000000"/>
      </a:dk1>
      <a:lt1>
        <a:srgbClr val="FFFFFF"/>
      </a:lt1>
      <a:dk2>
        <a:srgbClr val="1FD3D2"/>
      </a:dk2>
      <a:lt2>
        <a:srgbClr val="1F97EE"/>
      </a:lt2>
      <a:accent1>
        <a:srgbClr val="87CE42"/>
      </a:accent1>
      <a:accent2>
        <a:srgbClr val="FFC82D"/>
      </a:accent2>
      <a:accent3>
        <a:srgbClr val="FE9C31"/>
      </a:accent3>
      <a:accent4>
        <a:srgbClr val="F95FB7"/>
      </a:accent4>
      <a:accent5>
        <a:srgbClr val="E058F6"/>
      </a:accent5>
      <a:accent6>
        <a:srgbClr val="B359F9"/>
      </a:accent6>
      <a:hlink>
        <a:srgbClr val="1F97EE"/>
      </a:hlink>
      <a:folHlink>
        <a:srgbClr val="1FD3D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41098</TotalTime>
  <Words>1095</Words>
  <Application>Microsoft Office PowerPoint</Application>
  <PresentationFormat>Widescreen</PresentationFormat>
  <Paragraphs>222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Infographic</dc:title>
  <dc:creator>Iryna Siletska</dc:creator>
  <cp:lastModifiedBy>jainam00shah@gmail.com</cp:lastModifiedBy>
  <cp:revision>4589</cp:revision>
  <dcterms:created xsi:type="dcterms:W3CDTF">2021-03-15T16:54:13Z</dcterms:created>
  <dcterms:modified xsi:type="dcterms:W3CDTF">2024-03-30T01:55:03Z</dcterms:modified>
</cp:coreProperties>
</file>