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808B8"/>
    <a:srgbClr val="FFCC00"/>
    <a:srgbClr val="404040"/>
    <a:srgbClr val="7030A0"/>
    <a:srgbClr val="CB07A1"/>
    <a:srgbClr val="FB090F"/>
    <a:srgbClr val="00A9E7"/>
    <a:srgbClr val="18E00E"/>
    <a:srgbClr val="D10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11.07.2008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-9163049" y="0"/>
            <a:ext cx="12257059" cy="6858000"/>
            <a:chOff x="1" y="0"/>
            <a:chExt cx="12257059" cy="6858000"/>
          </a:xfrm>
        </p:grpSpPr>
        <p:sp>
          <p:nvSpPr>
            <p:cNvPr id="121" name="Rectangle 120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-9601595" y="0"/>
            <a:ext cx="12192000" cy="6858000"/>
            <a:chOff x="1" y="0"/>
            <a:chExt cx="12192000" cy="6858000"/>
          </a:xfrm>
        </p:grpSpPr>
        <p:sp>
          <p:nvSpPr>
            <p:cNvPr id="125" name="Rectangle 124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-10040141" y="-3"/>
            <a:ext cx="12192000" cy="6858000"/>
            <a:chOff x="1" y="0"/>
            <a:chExt cx="12192000" cy="6858000"/>
          </a:xfrm>
        </p:grpSpPr>
        <p:sp>
          <p:nvSpPr>
            <p:cNvPr id="129" name="Rectangle 128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10440251" y="-6"/>
            <a:ext cx="12192000" cy="6858000"/>
            <a:chOff x="1" y="0"/>
            <a:chExt cx="12192000" cy="6858000"/>
          </a:xfrm>
        </p:grpSpPr>
        <p:sp>
          <p:nvSpPr>
            <p:cNvPr id="133" name="Rectangle 13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 rot="16200000">
              <a:off x="10633191" y="3198156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-10878797" y="-10"/>
            <a:ext cx="12192000" cy="6858000"/>
            <a:chOff x="1" y="0"/>
            <a:chExt cx="12192000" cy="6858000"/>
          </a:xfrm>
        </p:grpSpPr>
        <p:sp>
          <p:nvSpPr>
            <p:cNvPr id="137" name="Rectangle 13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141" name="Rectangle 140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45" name="Rectangle 144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155565" y="417363"/>
            <a:ext cx="8743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USB </a:t>
            </a:r>
            <a:r>
              <a:rPr lang="en-US" sz="6000" b="1" dirty="0">
                <a:solidFill>
                  <a:srgbClr val="FF0000"/>
                </a:solidFill>
                <a:latin typeface="Tw Cen MT" panose="020B0602020104020603" pitchFamily="34" charset="0"/>
              </a:rPr>
              <a:t>-</a:t>
            </a:r>
            <a:endParaRPr lang="en-US" sz="6000" b="1" dirty="0" smtClean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UNIVERSAL</a:t>
            </a:r>
            <a:r>
              <a:rPr lang="en-US" sz="60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6000" b="1" dirty="0" smtClean="0">
                <a:solidFill>
                  <a:srgbClr val="FFC000"/>
                </a:solidFill>
                <a:latin typeface="Tw Cen MT" panose="020B0602020104020603" pitchFamily="34" charset="0"/>
              </a:rPr>
              <a:t>SERIAL</a:t>
            </a:r>
            <a:r>
              <a:rPr lang="en-US" sz="60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BUS</a:t>
            </a:r>
            <a:endParaRPr lang="en-US" sz="60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5750" y="5797461"/>
            <a:ext cx="5098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JAINAM  : 202106100110079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NAISHAL : 202106100110100</a:t>
            </a:r>
          </a:p>
          <a:p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483838" y="3198153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ARCHITECTURE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5070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33191" y="3198156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2759227" y="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3200" y="215900"/>
            <a:ext cx="608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808B8"/>
                </a:solidFill>
                <a:latin typeface="Tw Cen MT" panose="020B0602020104020603" pitchFamily="34" charset="0"/>
              </a:rPr>
              <a:t>THREE TIER ARCHITECTURE OF USB</a:t>
            </a:r>
            <a:endParaRPr lang="en-US" sz="2800" b="1" dirty="0">
              <a:solidFill>
                <a:srgbClr val="E808B8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5921" y="1143000"/>
            <a:ext cx="6979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USB Device communication supports a three tier architecture.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The tire specifies the device end point, function and the device features required by the client application.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26596" y="3518016"/>
            <a:ext cx="6469117" cy="2425261"/>
            <a:chOff x="1557122" y="3116540"/>
            <a:chExt cx="6469117" cy="2425261"/>
          </a:xfrm>
        </p:grpSpPr>
        <p:sp>
          <p:nvSpPr>
            <p:cNvPr id="51" name="Rectangle 50"/>
            <p:cNvSpPr/>
            <p:nvPr/>
          </p:nvSpPr>
          <p:spPr>
            <a:xfrm>
              <a:off x="2140447" y="3116540"/>
              <a:ext cx="5286703" cy="5465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dobe Garamond Pro Bold" panose="02020702060506020403" pitchFamily="18" charset="0"/>
                </a:rPr>
                <a:t>Client application’s requirement of device feature</a:t>
              </a:r>
              <a:endParaRPr lang="en-US" sz="2000" b="1" dirty="0">
                <a:solidFill>
                  <a:schemeClr val="tx1"/>
                </a:solidFill>
                <a:latin typeface="Adobe Garamond Pro Bold" panose="02020702060506020403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56212" y="4995263"/>
              <a:ext cx="5286703" cy="5465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dobe Garamond Pro Bold" panose="02020702060506020403" pitchFamily="18" charset="0"/>
                </a:rPr>
                <a:t>The Host Controller</a:t>
              </a:r>
              <a:endParaRPr lang="en-US" sz="2000" b="1" dirty="0">
                <a:solidFill>
                  <a:schemeClr val="tx1"/>
                </a:solidFill>
                <a:latin typeface="Adobe Garamond Pro Bold" panose="02020702060506020403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40447" y="4065099"/>
              <a:ext cx="5286703" cy="5465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dobe Garamond Pro Bold" panose="02020702060506020403" pitchFamily="18" charset="0"/>
                </a:rPr>
                <a:t>USB Driver Selection</a:t>
              </a:r>
              <a:endParaRPr lang="en-US" sz="2000" b="1" dirty="0">
                <a:solidFill>
                  <a:schemeClr val="tx1"/>
                </a:solidFill>
                <a:latin typeface="Adobe Garamond Pro Bold" panose="02020702060506020403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72887" y="3864088"/>
              <a:ext cx="645335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57122" y="4812647"/>
              <a:ext cx="645335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2"/>
              <a:endCxn id="53" idx="0"/>
            </p:cNvCxnSpPr>
            <p:nvPr/>
          </p:nvCxnSpPr>
          <p:spPr>
            <a:xfrm>
              <a:off x="4783799" y="3663078"/>
              <a:ext cx="0" cy="40202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99564" y="4611637"/>
              <a:ext cx="0" cy="40202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54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5070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33191" y="3198156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2759227" y="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3200" y="215900"/>
            <a:ext cx="608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808B8"/>
                </a:solidFill>
                <a:latin typeface="Tw Cen MT" panose="020B0602020104020603" pitchFamily="34" charset="0"/>
              </a:rPr>
              <a:t>THREE TIER ARCHITECTURE OF USB</a:t>
            </a:r>
            <a:endParaRPr lang="en-US" sz="2800" b="1" dirty="0">
              <a:solidFill>
                <a:srgbClr val="E808B8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5921" y="1143000"/>
            <a:ext cx="6979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A High level IO instruction in the application results in a system call for operating system.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The function call identifiers a specific driver along with required parameter.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The endpoint is on the device and identifies the final data source or sink.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It helps to define the directional character of the communication, i.e. unidirectional , half duplex.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The endpoint determines the communication mode and nature of the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17208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5070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14201" y="3198136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2759227" y="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3283954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62087" y="330200"/>
            <a:ext cx="608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04040"/>
                </a:solidFill>
                <a:latin typeface="Tw Cen MT" panose="020B0602020104020603" pitchFamily="34" charset="0"/>
              </a:rPr>
              <a:t>TIERED STAR NEWORK TOPOLOGY</a:t>
            </a:r>
            <a:endParaRPr lang="en-US" sz="2800" b="1" dirty="0">
              <a:solidFill>
                <a:srgbClr val="404040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593" y="1348720"/>
            <a:ext cx="7449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USB connects devices in “TIERED STAR NETWORK ” Topology.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The Root star node is the host with a spoke to a USB hub.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A USB hub simply divides a star to connect additional stars making it a tired star Network.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A powered HUB may connect up to 4 new 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Hubs are used to support lower bandwidth devices.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Technically, a device may be connected six level away from host through the layers of hubs.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w Cen MT" panose="020B0602020104020603" pitchFamily="34" charset="0"/>
              </a:rPr>
              <a:t>Theoretically, </a:t>
            </a:r>
            <a:r>
              <a:rPr lang="en-US" sz="2400" dirty="0" err="1" smtClean="0">
                <a:latin typeface="Tw Cen MT" panose="020B0602020104020603" pitchFamily="34" charset="0"/>
              </a:rPr>
              <a:t>upto</a:t>
            </a:r>
            <a:r>
              <a:rPr lang="en-US" sz="2400" dirty="0" smtClean="0">
                <a:latin typeface="Tw Cen MT" panose="020B0602020104020603" pitchFamily="34" charset="0"/>
              </a:rPr>
              <a:t> 127 devices can be connected including hub devices over a maximum of seven tiers including root.</a:t>
            </a:r>
          </a:p>
        </p:txBody>
      </p:sp>
    </p:spTree>
    <p:extLst>
      <p:ext uri="{BB962C8B-B14F-4D97-AF65-F5344CB8AC3E}">
        <p14:creationId xmlns:p14="http://schemas.microsoft.com/office/powerpoint/2010/main" val="412744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34604" y="0"/>
            <a:ext cx="12192000" cy="6858000"/>
            <a:chOff x="16097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6097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33190" y="3198143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2759227" y="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3283954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10" t="33556" r="29630" b="12371"/>
          <a:stretch/>
        </p:blipFill>
        <p:spPr>
          <a:xfrm>
            <a:off x="123326" y="1110355"/>
            <a:ext cx="7337229" cy="53031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862087" y="330200"/>
            <a:ext cx="608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04040"/>
                </a:solidFill>
                <a:latin typeface="Tw Cen MT" panose="020B0602020104020603" pitchFamily="34" charset="0"/>
              </a:rPr>
              <a:t>TIERED STAR NEWORK TOPOLOGY</a:t>
            </a:r>
            <a:endParaRPr lang="en-US" sz="2800" b="1" dirty="0">
              <a:solidFill>
                <a:srgbClr val="40404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2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5070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33190" y="3198136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2759227" y="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3283954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438577" y="1328102"/>
            <a:ext cx="71352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w Cen MT" panose="020B0602020104020603" pitchFamily="34" charset="0"/>
              </a:rPr>
              <a:t>USB HUB provisions are as follows 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w Cen MT" panose="020B0602020104020603" pitchFamily="34" charset="0"/>
              </a:rPr>
              <a:t>Connectivity :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Dynamic attachments for peripherals in the down-stream.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w Cen MT" panose="020B0602020104020603" pitchFamily="34" charset="0"/>
              </a:rPr>
              <a:t>Power :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For the attached device ports. Technically, hubs may be self-powered hub may support up to 500mA for the attached device ports. Also, for power management, host may direct shutting down inactive devices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w Cen MT" panose="020B0602020104020603" pitchFamily="34" charset="0"/>
              </a:rPr>
              <a:t>Signal repetition : Communication, between host and peripherals needs to be repeated to ensure no loss in signal strength 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62087" y="330200"/>
            <a:ext cx="608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62626"/>
                </a:solidFill>
                <a:latin typeface="Tw Cen MT" panose="020B0602020104020603" pitchFamily="34" charset="0"/>
              </a:rPr>
              <a:t>TIERED STAR NEWORK TOPOLOGY</a:t>
            </a:r>
            <a:endParaRPr lang="en-US" sz="2800" b="1" dirty="0">
              <a:solidFill>
                <a:srgbClr val="26262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6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5070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51066" y="3198143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2759227" y="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3283954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-3836977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3370" y="2028588"/>
            <a:ext cx="6905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ANY</a:t>
            </a:r>
            <a:r>
              <a:rPr lang="en-US" sz="8800" b="1" dirty="0" smtClean="0">
                <a:solidFill>
                  <a:srgbClr val="18E00E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8800" b="1" dirty="0" smtClean="0">
                <a:solidFill>
                  <a:srgbClr val="00B05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QUERIES ?</a:t>
            </a:r>
            <a:endParaRPr lang="en-US" sz="8800" b="1" dirty="0">
              <a:solidFill>
                <a:srgbClr val="00B05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4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5070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51066" y="3198143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2759227" y="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3283954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-3836977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3370" y="2028588"/>
            <a:ext cx="6905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T</a:t>
            </a:r>
            <a:r>
              <a:rPr lang="en-US" sz="9600" b="1" dirty="0" smtClean="0"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H</a:t>
            </a:r>
            <a:r>
              <a:rPr lang="en-US" sz="9600" b="1" dirty="0" smtClean="0"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A</a:t>
            </a:r>
            <a:r>
              <a:rPr lang="en-US" sz="9600" b="1" dirty="0" smtClean="0">
                <a:solidFill>
                  <a:srgbClr val="FF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N</a:t>
            </a:r>
            <a:r>
              <a:rPr lang="en-US" sz="9600" b="1" dirty="0" smtClean="0">
                <a:solidFill>
                  <a:srgbClr val="262626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K</a:t>
            </a:r>
          </a:p>
          <a:p>
            <a:pPr algn="ctr"/>
            <a:r>
              <a:rPr lang="en-US" sz="9600" b="1" dirty="0" smtClean="0">
                <a:solidFill>
                  <a:srgbClr val="CB07A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Y</a:t>
            </a:r>
            <a:r>
              <a:rPr lang="en-US" sz="9600" b="1" dirty="0" smtClean="0"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O</a:t>
            </a:r>
            <a:r>
              <a:rPr lang="en-US" sz="96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U</a:t>
            </a:r>
            <a:endParaRPr lang="en-US" sz="96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7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135" name="Rectangle 134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9601595" y="0"/>
            <a:ext cx="12192000" cy="6858000"/>
            <a:chOff x="1" y="0"/>
            <a:chExt cx="12192000" cy="6858000"/>
          </a:xfrm>
        </p:grpSpPr>
        <p:sp>
          <p:nvSpPr>
            <p:cNvPr id="139" name="Rectangle 138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10040141" y="-3"/>
            <a:ext cx="12192000" cy="6858000"/>
            <a:chOff x="1" y="0"/>
            <a:chExt cx="12192000" cy="6858000"/>
          </a:xfrm>
        </p:grpSpPr>
        <p:sp>
          <p:nvSpPr>
            <p:cNvPr id="143" name="Rectangle 14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-10440251" y="-6"/>
            <a:ext cx="12192000" cy="6858000"/>
            <a:chOff x="1" y="0"/>
            <a:chExt cx="12192000" cy="6858000"/>
          </a:xfrm>
        </p:grpSpPr>
        <p:sp>
          <p:nvSpPr>
            <p:cNvPr id="147" name="Rectangle 14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 rot="16200000">
              <a:off x="10633191" y="3198156"/>
              <a:ext cx="2603357" cy="461665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10878797" y="-10"/>
            <a:ext cx="12192000" cy="6858000"/>
            <a:chOff x="1" y="0"/>
            <a:chExt cx="12192000" cy="6858000"/>
          </a:xfrm>
        </p:grpSpPr>
        <p:sp>
          <p:nvSpPr>
            <p:cNvPr id="151" name="Rectangle 150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155" name="Rectangle 154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59" name="Rectangle 158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2967056" y="1351493"/>
            <a:ext cx="77887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A Few Years Ago - say mid 1990s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w Cen MT" panose="020B0602020104020603" pitchFamily="34" charset="0"/>
              </a:rPr>
              <a:t> </a:t>
            </a:r>
            <a:r>
              <a:rPr lang="en-US" sz="2400" b="1" dirty="0" smtClean="0">
                <a:latin typeface="Tw Cen MT" panose="020B0602020104020603" pitchFamily="34" charset="0"/>
              </a:rPr>
              <a:t>One </a:t>
            </a:r>
            <a:r>
              <a:rPr lang="en-US" sz="2400" b="1" dirty="0">
                <a:latin typeface="Tw Cen MT" panose="020B0602020104020603" pitchFamily="34" charset="0"/>
              </a:rPr>
              <a:t>major problem faced by PC Industries was ,PCs were intended to support all input output devices which includes devices such as mice , keyboard , modems, printers, joysticks etc. So Earlier each devices were having that own different cables and ports which leads to bulky ports and cables which were difficult to handle , also each were having their own protocols (For initiating and maintaining the connection) and their own drivers whose installation and loading drivers was  major exercise.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32501" y="444914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90F"/>
                </a:solidFill>
                <a:latin typeface="Tw Cen MT" panose="020B0602020104020603" pitchFamily="34" charset="0"/>
              </a:rPr>
              <a:t>PROBLEM BEFORE USB</a:t>
            </a:r>
            <a:endParaRPr lang="en-US" sz="2400" b="1" dirty="0">
              <a:solidFill>
                <a:srgbClr val="FF090F"/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483838" y="3198153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ARCHITECTURE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61" name="Rectangle 60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65" name="Rectangle 64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-10040141" y="-3"/>
            <a:ext cx="12192000" cy="6858000"/>
            <a:chOff x="1" y="0"/>
            <a:chExt cx="12192000" cy="6858000"/>
          </a:xfrm>
        </p:grpSpPr>
        <p:sp>
          <p:nvSpPr>
            <p:cNvPr id="69" name="Rectangle 68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-10440251" y="-6"/>
            <a:ext cx="12192000" cy="6858000"/>
            <a:chOff x="1" y="0"/>
            <a:chExt cx="12192000" cy="6858000"/>
          </a:xfrm>
        </p:grpSpPr>
        <p:sp>
          <p:nvSpPr>
            <p:cNvPr id="73" name="Rectangle 7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10633191" y="3198156"/>
              <a:ext cx="2603357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-10878797" y="-10"/>
            <a:ext cx="12192000" cy="6858000"/>
            <a:chOff x="1" y="0"/>
            <a:chExt cx="12192000" cy="6858000"/>
          </a:xfrm>
        </p:grpSpPr>
        <p:sp>
          <p:nvSpPr>
            <p:cNvPr id="77" name="Rectangle 7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95" name="Rectangle 94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DF7BA7FA-E60A-F5A8-29E1-6203A7BA08A4}"/>
              </a:ext>
            </a:extLst>
          </p:cNvPr>
          <p:cNvSpPr txBox="1"/>
          <p:nvPr/>
        </p:nvSpPr>
        <p:spPr>
          <a:xfrm>
            <a:off x="2551159" y="1350447"/>
            <a:ext cx="785304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w Cen MT" panose="020B0602020104020603" pitchFamily="34" charset="0"/>
              </a:rPr>
              <a:t>To </a:t>
            </a:r>
            <a:r>
              <a:rPr lang="en-US" sz="2400" b="1" dirty="0">
                <a:latin typeface="Tw Cen MT" panose="020B0602020104020603" pitchFamily="34" charset="0"/>
              </a:rPr>
              <a:t>solve this all the major HW and SW Industries collaborated to define a Universal Serial Bus (USB) Standard. USB offers a common cable and connection configuration which supports a plug-and-play </a:t>
            </a:r>
            <a:r>
              <a:rPr lang="en-US" sz="2400" b="1" dirty="0" smtClean="0">
                <a:latin typeface="Tw Cen MT" panose="020B0602020104020603" pitchFamily="34" charset="0"/>
              </a:rPr>
              <a:t>interface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w Cen MT" panose="020B0602020104020603" pitchFamily="34" charset="0"/>
              </a:rPr>
              <a:t>The </a:t>
            </a:r>
            <a:r>
              <a:rPr lang="en-US" sz="2400" b="1" dirty="0">
                <a:latin typeface="Tw Cen MT" panose="020B0602020104020603" pitchFamily="34" charset="0"/>
              </a:rPr>
              <a:t>Industries considers a USB Interface to be </a:t>
            </a:r>
            <a:r>
              <a:rPr lang="en-US" sz="2400" b="1" dirty="0" smtClean="0">
                <a:latin typeface="Tw Cen MT" panose="020B0602020104020603" pitchFamily="34" charset="0"/>
              </a:rPr>
              <a:t>HOT-SWAPPABLE</a:t>
            </a:r>
            <a:r>
              <a:rPr lang="en-US" sz="2400" b="1" dirty="0">
                <a:latin typeface="Tw Cen MT" panose="020B0602020104020603" pitchFamily="34" charset="0"/>
              </a:rPr>
              <a:t> - which means one can plug-out a device and plug-in another device in that same slot without rebooting a </a:t>
            </a:r>
            <a:r>
              <a:rPr lang="en-US" sz="2400" b="1" dirty="0" smtClean="0">
                <a:latin typeface="Tw Cen MT" panose="020B0602020104020603" pitchFamily="34" charset="0"/>
              </a:rPr>
              <a:t>PC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w Cen MT" panose="020B0602020104020603" pitchFamily="34" charset="0"/>
              </a:rPr>
              <a:t>USB </a:t>
            </a:r>
            <a:r>
              <a:rPr lang="en-US" sz="2400" b="1" dirty="0">
                <a:latin typeface="Tw Cen MT" panose="020B0602020104020603" pitchFamily="34" charset="0"/>
              </a:rPr>
              <a:t>Protocol automatically detects presence of a newly connected device, gives it a valid address and also identifies drivers to communicate with it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48785" y="444391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SOLUTION</a:t>
            </a:r>
            <a:endParaRPr lang="en-US" sz="2400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483838" y="3198153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ARCHITECTURE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204970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0440251" y="-6"/>
            <a:ext cx="12216500" cy="6858000"/>
            <a:chOff x="1" y="0"/>
            <a:chExt cx="122165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83990" y="3198158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10878797" y="-10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F7BD0A2-91BD-67EA-9040-4113737459BB}"/>
              </a:ext>
            </a:extLst>
          </p:cNvPr>
          <p:cNvSpPr txBox="1"/>
          <p:nvPr/>
        </p:nvSpPr>
        <p:spPr>
          <a:xfrm>
            <a:off x="2048673" y="923331"/>
            <a:ext cx="793615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The first USB specifications were formulated in mid 1990s. 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USB 1.1 : 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w Cen MT" panose="020B0602020104020603" pitchFamily="34" charset="0"/>
              </a:rPr>
              <a:t>It </a:t>
            </a:r>
            <a:r>
              <a:rPr lang="en-US" sz="2400" b="1" dirty="0">
                <a:latin typeface="Tw Cen MT" panose="020B0602020104020603" pitchFamily="34" charset="0"/>
              </a:rPr>
              <a:t>was announced in 1995 and was released in 1996. It became very popular and remained popular till the year </a:t>
            </a:r>
            <a:r>
              <a:rPr lang="en-US" sz="2400" b="1" dirty="0" smtClean="0">
                <a:latin typeface="Tw Cen MT" panose="020B0602020104020603" pitchFamily="34" charset="0"/>
              </a:rPr>
              <a:t>2000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w Cen MT" panose="020B0602020104020603" pitchFamily="34" charset="0"/>
              </a:rPr>
              <a:t>Within </a:t>
            </a:r>
            <a:r>
              <a:rPr lang="en-US" sz="2400" b="1" dirty="0">
                <a:latin typeface="Tw Cen MT" panose="020B0602020104020603" pitchFamily="34" charset="0"/>
              </a:rPr>
              <a:t>the frame of specification of USB 1.1, Intel announced USB host controller and Philips announced USB audio for isochronous (occurring at the same time) communication with customer electronic devices.</a:t>
            </a:r>
          </a:p>
        </p:txBody>
      </p:sp>
      <p:pic>
        <p:nvPicPr>
          <p:cNvPr id="151" name="Picture 32" descr="A picture containing cable, connector, plug, adapter&#10;&#10;Description automatically generated">
            <a:extLst>
              <a:ext uri="{FF2B5EF4-FFF2-40B4-BE49-F238E27FC236}">
                <a16:creationId xmlns:a16="http://schemas.microsoft.com/office/drawing/2014/main" id="{4347D9F7-02F3-6098-ACE2-0624AE67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90" y="5011104"/>
            <a:ext cx="2297502" cy="15412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76E08477-3F40-D7BB-9CB9-F5248008A4C0}"/>
              </a:ext>
            </a:extLst>
          </p:cNvPr>
          <p:cNvSpPr txBox="1"/>
          <p:nvPr/>
        </p:nvSpPr>
        <p:spPr>
          <a:xfrm rot="-180000">
            <a:off x="9131195" y="6253418"/>
            <a:ext cx="1113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USB 1.1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47AD7C7-698C-E853-5AF5-DF4C3E330F21}"/>
              </a:ext>
            </a:extLst>
          </p:cNvPr>
          <p:cNvSpPr/>
          <p:nvPr/>
        </p:nvSpPr>
        <p:spPr>
          <a:xfrm>
            <a:off x="8431100" y="5078318"/>
            <a:ext cx="215661" cy="2300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679455" y="321451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USB - A BRIEF HISTORY</a:t>
            </a:r>
            <a:endParaRPr lang="en-US" sz="24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483838" y="3198153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ARCHITECTURE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106180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0440251" y="-6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46467" y="3198124"/>
              <a:ext cx="260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10886530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7BD0A2-91BD-67EA-9040-4113737459BB}"/>
              </a:ext>
            </a:extLst>
          </p:cNvPr>
          <p:cNvSpPr txBox="1"/>
          <p:nvPr/>
        </p:nvSpPr>
        <p:spPr>
          <a:xfrm>
            <a:off x="2116873" y="839814"/>
            <a:ext cx="793615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USB 2.0 </a:t>
            </a:r>
            <a:r>
              <a:rPr lang="en-US" sz="2400" b="1" dirty="0">
                <a:latin typeface="Tw Cen MT" panose="020B0602020104020603" pitchFamily="34" charset="0"/>
              </a:rPr>
              <a:t>: 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w Cen MT" panose="020B0602020104020603" pitchFamily="34" charset="0"/>
              </a:rPr>
              <a:t>It </a:t>
            </a:r>
            <a:r>
              <a:rPr lang="en-US" sz="2400" b="1" dirty="0">
                <a:latin typeface="Tw Cen MT" panose="020B0602020104020603" pitchFamily="34" charset="0"/>
              </a:rPr>
              <a:t>was announced in April </a:t>
            </a:r>
            <a:r>
              <a:rPr lang="en-US" sz="2400" b="1" dirty="0" smtClean="0">
                <a:latin typeface="Tw Cen MT" panose="020B0602020104020603" pitchFamily="34" charset="0"/>
              </a:rPr>
              <a:t>2000.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w Cen MT" panose="020B0602020104020603" pitchFamily="34" charset="0"/>
              </a:rPr>
              <a:t>USB </a:t>
            </a:r>
            <a:r>
              <a:rPr lang="en-US" sz="2400" b="1" dirty="0">
                <a:latin typeface="Tw Cen MT" panose="020B0602020104020603" pitchFamily="34" charset="0"/>
              </a:rPr>
              <a:t>Interface of most PCs supports USB </a:t>
            </a:r>
            <a:r>
              <a:rPr lang="en-US" sz="2400" b="1" dirty="0" smtClean="0">
                <a:latin typeface="Tw Cen MT" panose="020B0602020104020603" pitchFamily="34" charset="0"/>
              </a:rPr>
              <a:t>2.0.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w Cen MT" panose="020B0602020104020603" pitchFamily="34" charset="0"/>
              </a:rPr>
              <a:t>Also </a:t>
            </a:r>
            <a:r>
              <a:rPr lang="en-US" sz="2400" b="1" dirty="0">
                <a:latin typeface="Tw Cen MT" panose="020B0602020104020603" pitchFamily="34" charset="0"/>
              </a:rPr>
              <a:t>USB 2.0 is used to obtain enhanced </a:t>
            </a:r>
            <a:r>
              <a:rPr lang="en-US" sz="2400" b="1" dirty="0" smtClean="0">
                <a:latin typeface="Tw Cen MT" panose="020B0602020104020603" pitchFamily="34" charset="0"/>
              </a:rPr>
              <a:t>connection.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w Cen MT" panose="020B0602020104020603" pitchFamily="34" charset="0"/>
              </a:rPr>
              <a:t>USB </a:t>
            </a:r>
            <a:r>
              <a:rPr lang="en-US" sz="2400" b="1" dirty="0">
                <a:latin typeface="Tw Cen MT" panose="020B0602020104020603" pitchFamily="34" charset="0"/>
              </a:rPr>
              <a:t>2.0 cable may extend </a:t>
            </a:r>
            <a:r>
              <a:rPr lang="en-US" sz="2400" b="1" dirty="0" smtClean="0">
                <a:latin typeface="Tw Cen MT" panose="020B0602020104020603" pitchFamily="34" charset="0"/>
              </a:rPr>
              <a:t>up to </a:t>
            </a:r>
            <a:r>
              <a:rPr lang="en-US" sz="2400" b="1" dirty="0">
                <a:latin typeface="Tw Cen MT" panose="020B0602020104020603" pitchFamily="34" charset="0"/>
              </a:rPr>
              <a:t>5 m operating at 5v supply </a:t>
            </a:r>
            <a:r>
              <a:rPr lang="en-US" sz="2400" b="1" dirty="0" smtClean="0">
                <a:latin typeface="Tw Cen MT" panose="020B0602020104020603" pitchFamily="34" charset="0"/>
              </a:rPr>
              <a:t>500mA.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w Cen MT" panose="020B0602020104020603" pitchFamily="34" charset="0"/>
              </a:rPr>
              <a:t>USB </a:t>
            </a:r>
            <a:r>
              <a:rPr lang="en-US" sz="2400" b="1" dirty="0">
                <a:latin typeface="Tw Cen MT" panose="020B0602020104020603" pitchFamily="34" charset="0"/>
              </a:rPr>
              <a:t>2.0 is capable of utilizing </a:t>
            </a:r>
            <a:r>
              <a:rPr lang="en-US" sz="2400" b="1" dirty="0" smtClean="0">
                <a:latin typeface="Tw Cen MT" panose="020B0602020104020603" pitchFamily="34" charset="0"/>
              </a:rPr>
              <a:t>up to </a:t>
            </a:r>
            <a:r>
              <a:rPr lang="en-US" sz="2400" b="1" dirty="0">
                <a:latin typeface="Tw Cen MT" panose="020B0602020104020603" pitchFamily="34" charset="0"/>
              </a:rPr>
              <a:t>90% of USB bandwidth (speed</a:t>
            </a:r>
            <a:r>
              <a:rPr lang="en-US" sz="2400" b="1" dirty="0" smtClean="0">
                <a:latin typeface="Tw Cen MT" panose="020B0602020104020603" pitchFamily="34" charset="0"/>
              </a:rPr>
              <a:t>).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pic>
        <p:nvPicPr>
          <p:cNvPr id="35" name="Picture 32" descr="A picture containing cable, connector, adapter&#10;&#10;Description automatically generated">
            <a:extLst>
              <a:ext uri="{FF2B5EF4-FFF2-40B4-BE49-F238E27FC236}">
                <a16:creationId xmlns:a16="http://schemas.microsoft.com/office/drawing/2014/main" id="{4347D9F7-02F3-6098-ACE2-0624AE67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3707">
            <a:off x="6831979" y="4192031"/>
            <a:ext cx="2239159" cy="22636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6E08477-3F40-D7BB-9CB9-F5248008A4C0}"/>
              </a:ext>
            </a:extLst>
          </p:cNvPr>
          <p:cNvSpPr txBox="1"/>
          <p:nvPr/>
        </p:nvSpPr>
        <p:spPr>
          <a:xfrm rot="21076641">
            <a:off x="7684825" y="6089603"/>
            <a:ext cx="1082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USB </a:t>
            </a:r>
            <a:r>
              <a:rPr lang="en-US" b="1" dirty="0" smtClean="0"/>
              <a:t>2.0</a:t>
            </a:r>
            <a:endParaRPr 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7AD7C7-698C-E853-5AF5-DF4C3E330F21}"/>
              </a:ext>
            </a:extLst>
          </p:cNvPr>
          <p:cNvSpPr/>
          <p:nvPr/>
        </p:nvSpPr>
        <p:spPr>
          <a:xfrm>
            <a:off x="6706151" y="4403481"/>
            <a:ext cx="224428" cy="2311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679455" y="321451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USB - A BRIEF HISTORY</a:t>
            </a:r>
            <a:endParaRPr lang="en-US" sz="24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-483838" y="3198153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ARCHITECTURE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3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139911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0440251" y="-6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50187" y="3198158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10878797" y="-10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836671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F7BD0A2-91BD-67EA-9040-4113737459BB}"/>
              </a:ext>
            </a:extLst>
          </p:cNvPr>
          <p:cNvSpPr txBox="1"/>
          <p:nvPr/>
        </p:nvSpPr>
        <p:spPr>
          <a:xfrm>
            <a:off x="2116873" y="973160"/>
            <a:ext cx="79361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USB 3.0 </a:t>
            </a:r>
            <a:r>
              <a:rPr lang="en-US" sz="2400" b="1" dirty="0">
                <a:latin typeface="Tw Cen MT" panose="020B0602020104020603" pitchFamily="34" charset="0"/>
              </a:rPr>
              <a:t>: 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w Cen MT" panose="020B0602020104020603" pitchFamily="34" charset="0"/>
              </a:rPr>
              <a:t>Its specification was announced on 17th November </a:t>
            </a:r>
            <a:r>
              <a:rPr lang="en-US" sz="2400" b="1" dirty="0" smtClean="0">
                <a:latin typeface="Tw Cen MT" panose="020B0602020104020603" pitchFamily="34" charset="0"/>
              </a:rPr>
              <a:t>2008.</a:t>
            </a:r>
            <a:endParaRPr lang="en-US" sz="2400" b="1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w Cen MT" panose="020B0602020104020603" pitchFamily="34" charset="0"/>
              </a:rPr>
              <a:t>The availability of USB 3.0 was extended to be from </a:t>
            </a:r>
            <a:r>
              <a:rPr lang="en-US" sz="2400" b="1" dirty="0" smtClean="0">
                <a:latin typeface="Tw Cen MT" panose="020B0602020104020603" pitchFamily="34" charset="0"/>
              </a:rPr>
              <a:t>2010.</a:t>
            </a:r>
            <a:endParaRPr lang="en-US" sz="2400" b="1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w Cen MT" panose="020B0602020104020603" pitchFamily="34" charset="0"/>
              </a:rPr>
              <a:t>USB 3.0 was officially termed to be </a:t>
            </a:r>
            <a:r>
              <a:rPr lang="en-US" sz="2400" b="1" dirty="0" smtClean="0">
                <a:latin typeface="Tw Cen MT" panose="020B0602020104020603" pitchFamily="34" charset="0"/>
              </a:rPr>
              <a:t>“ SUPER-SPEED ”.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pic>
        <p:nvPicPr>
          <p:cNvPr id="39" name="Picture 4" descr="What Is USB 3.0? (USB 3.0 Definition)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8412">
            <a:off x="5826390" y="3783261"/>
            <a:ext cx="3983169" cy="26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47AD7C7-698C-E853-5AF5-DF4C3E330F21}"/>
              </a:ext>
            </a:extLst>
          </p:cNvPr>
          <p:cNvSpPr/>
          <p:nvPr/>
        </p:nvSpPr>
        <p:spPr>
          <a:xfrm>
            <a:off x="5930254" y="4149746"/>
            <a:ext cx="224428" cy="2311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E08477-3F40-D7BB-9CB9-F5248008A4C0}"/>
              </a:ext>
            </a:extLst>
          </p:cNvPr>
          <p:cNvSpPr txBox="1"/>
          <p:nvPr/>
        </p:nvSpPr>
        <p:spPr>
          <a:xfrm rot="21076641">
            <a:off x="6318504" y="6121401"/>
            <a:ext cx="10824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USB 3</a:t>
            </a:r>
            <a:r>
              <a:rPr lang="en-US" sz="2000" b="1" dirty="0" smtClean="0"/>
              <a:t>.0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9455" y="321451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USB - A BRIEF HISTORY</a:t>
            </a:r>
            <a:endParaRPr lang="en-US" sz="24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139912" y="-28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0440251" y="-6"/>
            <a:ext cx="12195464" cy="6858000"/>
            <a:chOff x="1" y="0"/>
            <a:chExt cx="12195464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62954" y="3198144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10878797" y="-10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60069"/>
              </p:ext>
            </p:extLst>
          </p:nvPr>
        </p:nvGraphicFramePr>
        <p:xfrm>
          <a:off x="1959415" y="596900"/>
          <a:ext cx="7697528" cy="6101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7259">
                  <a:extLst>
                    <a:ext uri="{9D8B030D-6E8A-4147-A177-3AD203B41FA5}">
                      <a16:colId xmlns:a16="http://schemas.microsoft.com/office/drawing/2014/main" val="774802906"/>
                    </a:ext>
                  </a:extLst>
                </a:gridCol>
                <a:gridCol w="1747259">
                  <a:extLst>
                    <a:ext uri="{9D8B030D-6E8A-4147-A177-3AD203B41FA5}">
                      <a16:colId xmlns:a16="http://schemas.microsoft.com/office/drawing/2014/main" val="2906695728"/>
                    </a:ext>
                  </a:extLst>
                </a:gridCol>
                <a:gridCol w="2381173">
                  <a:extLst>
                    <a:ext uri="{9D8B030D-6E8A-4147-A177-3AD203B41FA5}">
                      <a16:colId xmlns:a16="http://schemas.microsoft.com/office/drawing/2014/main" val="911054614"/>
                    </a:ext>
                  </a:extLst>
                </a:gridCol>
                <a:gridCol w="1821837">
                  <a:extLst>
                    <a:ext uri="{9D8B030D-6E8A-4147-A177-3AD203B41FA5}">
                      <a16:colId xmlns:a16="http://schemas.microsoft.com/office/drawing/2014/main" val="574412016"/>
                    </a:ext>
                  </a:extLst>
                </a:gridCol>
              </a:tblGrid>
              <a:tr h="5604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Application’s environment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USB Specifications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Some Observations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33524"/>
                  </a:ext>
                </a:extLst>
              </a:tr>
              <a:tr h="11227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Interactive I/P as in-games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10- 100 kbps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USB 1.1(announced in 95, but released in 96, popular till 2000)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cost interface for human I/F devices like mouse, keyboards, joysticks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69536"/>
                  </a:ext>
                </a:extLst>
              </a:tr>
              <a:tr h="18965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Bulk transfer for data services as required in ISDN, audio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 1.5-12 Mbps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USB 1.1(Intel announced USB host controller &amp; Philips announced USB audio for isochronous communications with consumer electronics devices)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Useful when latency is to regularly guaranteed like in speech &amp; audio.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79536"/>
                  </a:ext>
                </a:extLst>
              </a:tr>
              <a:tr h="13807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Bulk transfer at high speed as required in LANs &amp; video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 50- 480 Mbps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USB 2.0(announced in Apr 2000)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Useful for data transfers with very low latency(flash memory devices, projection devices)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72771"/>
                  </a:ext>
                </a:extLst>
              </a:tr>
              <a:tr h="11227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Bulk transfer at ultra high speed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UHS 1-5 </a:t>
                      </a:r>
                      <a:r>
                        <a:rPr lang="en-US" sz="1600" dirty="0" err="1" smtClean="0"/>
                        <a:t>Gbps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USB 3.0 (announced Nov 2008)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Handles variety of real time media data at 500 Mbps or more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1936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549401" y="67618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USB - A BRIEF HISTORY</a:t>
            </a:r>
            <a:endParaRPr lang="en-US" sz="24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483838" y="3198153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ARCHITECTURE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6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204970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72819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33191" y="3198156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10878797" y="-10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1320508" y="-14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5647316" y="2038340"/>
            <a:ext cx="1468978" cy="1530776"/>
            <a:chOff x="6488272" y="2209800"/>
            <a:chExt cx="1591582" cy="1866900"/>
          </a:xfrm>
        </p:grpSpPr>
        <p:sp>
          <p:nvSpPr>
            <p:cNvPr id="146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3819039" y="2068216"/>
            <a:ext cx="1468978" cy="1530776"/>
            <a:chOff x="3991395" y="2209800"/>
            <a:chExt cx="1591582" cy="1866900"/>
          </a:xfrm>
          <a:solidFill>
            <a:srgbClr val="0070C0"/>
          </a:solidFill>
        </p:grpSpPr>
        <p:sp>
          <p:nvSpPr>
            <p:cNvPr id="149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1942930" y="2055942"/>
            <a:ext cx="1468978" cy="1530776"/>
            <a:chOff x="1494518" y="2209800"/>
            <a:chExt cx="1591582" cy="1866900"/>
          </a:xfrm>
          <a:solidFill>
            <a:srgbClr val="FF0000"/>
          </a:solidFill>
        </p:grpSpPr>
        <p:sp>
          <p:nvSpPr>
            <p:cNvPr id="152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54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1942930" y="2989392"/>
            <a:ext cx="1468978" cy="248609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3819039" y="3001666"/>
            <a:ext cx="1468978" cy="248609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5647316" y="2971790"/>
            <a:ext cx="1468978" cy="248609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BC4C89E-AEC9-4EFC-967F-5EA35A3AAE4E}"/>
              </a:ext>
            </a:extLst>
          </p:cNvPr>
          <p:cNvGrpSpPr/>
          <p:nvPr/>
        </p:nvGrpSpPr>
        <p:grpSpPr>
          <a:xfrm>
            <a:off x="1979643" y="3406085"/>
            <a:ext cx="1489933" cy="1690540"/>
            <a:chOff x="1531231" y="3559943"/>
            <a:chExt cx="1614286" cy="206174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31B2A75-FB0A-437A-8125-F1D20CC48347}"/>
                </a:ext>
              </a:extLst>
            </p:cNvPr>
            <p:cNvSpPr txBox="1"/>
            <p:nvPr/>
          </p:nvSpPr>
          <p:spPr>
            <a:xfrm>
              <a:off x="1531231" y="3559943"/>
              <a:ext cx="1591582" cy="1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Human </a:t>
              </a:r>
              <a:r>
                <a:rPr lang="en-US" b="1" dirty="0" smtClean="0">
                  <a:solidFill>
                    <a:srgbClr val="FF0000"/>
                  </a:solidFill>
                  <a:latin typeface="Tw Cen MT" panose="020B0602020104020603" pitchFamily="34" charset="0"/>
                </a:rPr>
                <a:t>Interaction Device Class</a:t>
              </a:r>
              <a:endParaRPr lang="en-US" b="1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1D059CF-E439-4FFA-9F4D-8D4AEE67AF68}"/>
                </a:ext>
              </a:extLst>
            </p:cNvPr>
            <p:cNvSpPr txBox="1"/>
            <p:nvPr/>
          </p:nvSpPr>
          <p:spPr>
            <a:xfrm>
              <a:off x="1553935" y="4698358"/>
              <a:ext cx="1591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Tw Cen MT" panose="020B0602020104020603" pitchFamily="34" charset="0"/>
                </a:rPr>
                <a:t>Mice,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Tw Cen MT" panose="020B0602020104020603" pitchFamily="34" charset="0"/>
                </a:rPr>
                <a:t>Keyboard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Tw Cen MT" panose="020B0602020104020603" pitchFamily="34" charset="0"/>
                </a:rPr>
                <a:t> </a:t>
              </a:r>
              <a:r>
                <a:rPr lang="en-US" b="1" dirty="0">
                  <a:latin typeface="Tw Cen MT" panose="020B0602020104020603" pitchFamily="34" charset="0"/>
                </a:rPr>
                <a:t>Joystick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3778900" y="3441151"/>
            <a:ext cx="1614944" cy="1558075"/>
            <a:chOff x="3951255" y="3582735"/>
            <a:chExt cx="1749731" cy="1900193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51255" y="3582735"/>
              <a:ext cx="1749731" cy="78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  <a:latin typeface="Tw Cen MT" panose="020B0602020104020603" pitchFamily="34" charset="0"/>
                </a:rPr>
                <a:t>Communication Device Class</a:t>
              </a:r>
              <a:endParaRPr lang="en-US" b="1" dirty="0">
                <a:solidFill>
                  <a:srgbClr val="0070C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88219" y="4559598"/>
              <a:ext cx="1591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Tw Cen MT" panose="020B0602020104020603" pitchFamily="34" charset="0"/>
                </a:rPr>
                <a:t>Analog </a:t>
              </a:r>
              <a:r>
                <a:rPr lang="en-US" b="1" dirty="0" smtClean="0">
                  <a:latin typeface="Tw Cen MT" panose="020B0602020104020603" pitchFamily="34" charset="0"/>
                </a:rPr>
                <a:t>modems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Tw Cen MT" panose="020B0602020104020603" pitchFamily="34" charset="0"/>
                </a:rPr>
                <a:t>DLS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DD93539-C723-4DBF-A38F-89757146CF6F}"/>
              </a:ext>
            </a:extLst>
          </p:cNvPr>
          <p:cNvGrpSpPr/>
          <p:nvPr/>
        </p:nvGrpSpPr>
        <p:grpSpPr>
          <a:xfrm>
            <a:off x="5633990" y="3384129"/>
            <a:ext cx="1488328" cy="2096825"/>
            <a:chOff x="6473832" y="3555588"/>
            <a:chExt cx="1612546" cy="2557240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E70DA12-9072-46DF-B72E-39402345EEC3}"/>
                </a:ext>
              </a:extLst>
            </p:cNvPr>
            <p:cNvSpPr txBox="1"/>
            <p:nvPr/>
          </p:nvSpPr>
          <p:spPr>
            <a:xfrm>
              <a:off x="6494796" y="3555588"/>
              <a:ext cx="1591582" cy="78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Printer Device Class</a:t>
              </a:r>
              <a:endParaRPr lang="en-US" b="1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A669BBC-E05E-4A57-8B37-7C1ED4C4A29B}"/>
                </a:ext>
              </a:extLst>
            </p:cNvPr>
            <p:cNvSpPr txBox="1"/>
            <p:nvPr/>
          </p:nvSpPr>
          <p:spPr>
            <a:xfrm>
              <a:off x="6473832" y="4498792"/>
              <a:ext cx="1591582" cy="161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Tw Cen MT" panose="020B0602020104020603" pitchFamily="34" charset="0"/>
                </a:rPr>
                <a:t>Multi-function peripherals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Tw Cen MT" panose="020B0602020104020603" pitchFamily="34" charset="0"/>
                </a:rPr>
                <a:t>Facsimile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Tw Cen MT" panose="020B0602020104020603" pitchFamily="34" charset="0"/>
                </a:rPr>
                <a:t>Scanning</a:t>
              </a:r>
              <a:endParaRPr lang="en-US" sz="16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7475593" y="2068216"/>
            <a:ext cx="1468978" cy="1530776"/>
            <a:chOff x="3991395" y="2209800"/>
            <a:chExt cx="1591582" cy="1866900"/>
          </a:xfrm>
        </p:grpSpPr>
        <p:sp>
          <p:nvSpPr>
            <p:cNvPr id="167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69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7475593" y="3001666"/>
            <a:ext cx="1468978" cy="248609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7435454" y="3441152"/>
            <a:ext cx="1614944" cy="1539346"/>
            <a:chOff x="3951255" y="3582735"/>
            <a:chExt cx="1749731" cy="1877353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51255" y="3582735"/>
              <a:ext cx="1749731" cy="78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C00"/>
                  </a:solidFill>
                  <a:latin typeface="Tw Cen MT" panose="020B0602020104020603" pitchFamily="34" charset="0"/>
                </a:rPr>
                <a:t>Mass Storage Device Class</a:t>
              </a:r>
              <a:endParaRPr lang="en-US" b="1" dirty="0">
                <a:solidFill>
                  <a:srgbClr val="FFCC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91394" y="4536758"/>
              <a:ext cx="1591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Tw Cen MT" panose="020B0602020104020603" pitchFamily="34" charset="0"/>
                </a:rPr>
                <a:t>Hard-drives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Tw Cen MT" panose="020B0602020104020603" pitchFamily="34" charset="0"/>
                </a:rPr>
                <a:t>CD ROMs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Tw Cen MT" panose="020B0602020104020603" pitchFamily="34" charset="0"/>
                </a:rPr>
                <a:t>DVDs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9293" y="676977"/>
            <a:ext cx="571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CLASSIFICATION OF DEVICES</a:t>
            </a:r>
            <a:endParaRPr lang="en-US" sz="24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-483838" y="3198153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ARCHITECTURE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0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65059" y="0"/>
            <a:ext cx="12257059" cy="6858000"/>
            <a:chOff x="1" y="0"/>
            <a:chExt cx="12257059" cy="6858000"/>
          </a:xfrm>
        </p:grpSpPr>
        <p:sp>
          <p:nvSpPr>
            <p:cNvPr id="82" name="Rectangle 8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0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0876655" y="3167375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588279" y="0"/>
            <a:ext cx="12192000" cy="6858000"/>
            <a:chOff x="1" y="0"/>
            <a:chExt cx="12192000" cy="6858000"/>
          </a:xfrm>
        </p:grpSpPr>
        <p:sp>
          <p:nvSpPr>
            <p:cNvPr id="86" name="Rectangle 85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1091323" y="0"/>
            <a:ext cx="12192000" cy="6858000"/>
            <a:chOff x="1" y="0"/>
            <a:chExt cx="12192000" cy="6858000"/>
          </a:xfrm>
        </p:grpSpPr>
        <p:sp>
          <p:nvSpPr>
            <p:cNvPr id="90" name="Rectangle 89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HISTORY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1650700" y="0"/>
            <a:ext cx="12192000" cy="6858000"/>
            <a:chOff x="1" y="0"/>
            <a:chExt cx="12192000" cy="6858000"/>
          </a:xfrm>
        </p:grpSpPr>
        <p:sp>
          <p:nvSpPr>
            <p:cNvPr id="94" name="Rectangle 9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621263" y="3221667"/>
              <a:ext cx="260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CLASSIFICATION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2203723" y="-28"/>
            <a:ext cx="12192000" cy="6858000"/>
            <a:chOff x="1" y="0"/>
            <a:chExt cx="12192000" cy="6858000"/>
          </a:xfrm>
        </p:grpSpPr>
        <p:sp>
          <p:nvSpPr>
            <p:cNvPr id="123" name="Rectangle 122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3184" y="3167390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MODES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1252411" y="21170"/>
            <a:ext cx="12192000" cy="6858000"/>
            <a:chOff x="1" y="0"/>
            <a:chExt cx="12192000" cy="6858000"/>
          </a:xfrm>
        </p:grpSpPr>
        <p:sp>
          <p:nvSpPr>
            <p:cNvPr id="134" name="Rectangle 13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rgbClr val="E80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16200000">
              <a:off x="10783184" y="3198167"/>
              <a:ext cx="223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ARCHITECTURE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-11755455" y="0"/>
            <a:ext cx="12192000" cy="6858000"/>
            <a:chOff x="1" y="0"/>
            <a:chExt cx="12192000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0890325" y="2127325"/>
              <a:ext cx="1301675" cy="2603350"/>
            </a:xfrm>
            <a:custGeom>
              <a:avLst/>
              <a:gdLst>
                <a:gd name="connsiteX0" fmla="*/ 1301675 w 1301675"/>
                <a:gd name="connsiteY0" fmla="*/ 0 h 2603350"/>
                <a:gd name="connsiteX1" fmla="*/ 1301675 w 1301675"/>
                <a:gd name="connsiteY1" fmla="*/ 2603350 h 2603350"/>
                <a:gd name="connsiteX2" fmla="*/ 0 w 1301675"/>
                <a:gd name="connsiteY2" fmla="*/ 1301675 h 2603350"/>
                <a:gd name="connsiteX3" fmla="*/ 1301675 w 1301675"/>
                <a:gd name="connsiteY3" fmla="*/ 0 h 2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675" h="2603350">
                  <a:moveTo>
                    <a:pt x="1301675" y="0"/>
                  </a:moveTo>
                  <a:lnTo>
                    <a:pt x="1301675" y="2603350"/>
                  </a:lnTo>
                  <a:cubicBezTo>
                    <a:pt x="582780" y="2603350"/>
                    <a:pt x="0" y="2020570"/>
                    <a:pt x="0" y="1301675"/>
                  </a:cubicBezTo>
                  <a:cubicBezTo>
                    <a:pt x="0" y="582780"/>
                    <a:pt x="582780" y="0"/>
                    <a:pt x="13016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10783184" y="3167389"/>
              <a:ext cx="223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TOPOLOGY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080966" y="765877"/>
            <a:ext cx="571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MODES OF COMMUNICATION</a:t>
            </a:r>
            <a:endParaRPr lang="en-US" sz="24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1752600" y="1447801"/>
            <a:ext cx="1032072" cy="841570"/>
            <a:chOff x="1494518" y="1953293"/>
            <a:chExt cx="1591582" cy="2123407"/>
          </a:xfrm>
          <a:solidFill>
            <a:srgbClr val="FF0000"/>
          </a:solidFill>
        </p:grpSpPr>
        <p:sp>
          <p:nvSpPr>
            <p:cNvPr id="104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1953293"/>
              <a:ext cx="894433" cy="144792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6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1752600" y="2067789"/>
            <a:ext cx="1032072" cy="73365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1B2A75-FB0A-437A-8125-F1D20CC48347}"/>
              </a:ext>
            </a:extLst>
          </p:cNvPr>
          <p:cNvSpPr txBox="1"/>
          <p:nvPr/>
        </p:nvSpPr>
        <p:spPr>
          <a:xfrm>
            <a:off x="1603854" y="2338508"/>
            <a:ext cx="1321495" cy="38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Interrupt</a:t>
            </a:r>
            <a:endParaRPr lang="en-US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48205" y="1629837"/>
            <a:ext cx="276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For Devices like </a:t>
            </a:r>
            <a:r>
              <a:rPr lang="en-US" b="1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Keyborad</a:t>
            </a:r>
            <a:r>
              <a:rPr lang="en-US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, Mice, Joystick, etc.</a:t>
            </a:r>
            <a:endParaRPr lang="en-US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2676849" y="3180222"/>
            <a:ext cx="1032072" cy="841570"/>
            <a:chOff x="1494518" y="1953293"/>
            <a:chExt cx="1591582" cy="2123407"/>
          </a:xfrm>
          <a:solidFill>
            <a:srgbClr val="FF0000"/>
          </a:solidFill>
        </p:grpSpPr>
        <p:sp>
          <p:nvSpPr>
            <p:cNvPr id="110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1953293"/>
              <a:ext cx="894433" cy="185343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112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2676849" y="3800210"/>
            <a:ext cx="1032072" cy="73365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1B2A75-FB0A-437A-8125-F1D20CC48347}"/>
              </a:ext>
            </a:extLst>
          </p:cNvPr>
          <p:cNvSpPr txBox="1"/>
          <p:nvPr/>
        </p:nvSpPr>
        <p:spPr>
          <a:xfrm>
            <a:off x="2528103" y="3879618"/>
            <a:ext cx="1321495" cy="67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Bulk Transfer</a:t>
            </a:r>
            <a:endParaRPr lang="en-US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62375" y="3032505"/>
            <a:ext cx="4698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Usually medium speed devices like printer. One main characteristics of this transfer it is in “error correction mode”</a:t>
            </a:r>
            <a:endParaRPr lang="en-US" sz="24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3925936" y="5006213"/>
            <a:ext cx="1032072" cy="841570"/>
            <a:chOff x="1494518" y="1953293"/>
            <a:chExt cx="1591582" cy="2123407"/>
          </a:xfrm>
          <a:solidFill>
            <a:srgbClr val="FF0000"/>
          </a:solidFill>
        </p:grpSpPr>
        <p:sp>
          <p:nvSpPr>
            <p:cNvPr id="116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1953293"/>
              <a:ext cx="894433" cy="185343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118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3925936" y="5626201"/>
            <a:ext cx="1032072" cy="73365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1B2A75-FB0A-437A-8125-F1D20CC48347}"/>
              </a:ext>
            </a:extLst>
          </p:cNvPr>
          <p:cNvSpPr txBox="1"/>
          <p:nvPr/>
        </p:nvSpPr>
        <p:spPr>
          <a:xfrm>
            <a:off x="3836779" y="5713530"/>
            <a:ext cx="119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Isochronous</a:t>
            </a:r>
            <a:endParaRPr lang="en-U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067051" y="4934134"/>
            <a:ext cx="45608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Usually for media like audio and video. These transfer are carried out without any error correction support. Mostly, the communication is for real time or near-real-time communication</a:t>
            </a:r>
            <a:endParaRPr lang="en-US" sz="2000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804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Garamond Pro Bold</vt:lpstr>
      <vt:lpstr>Arial</vt:lpstr>
      <vt:lpstr>Calibri</vt:lpstr>
      <vt:lpstr>Calibri Light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Shah Abhay</cp:lastModifiedBy>
  <cp:revision>38</cp:revision>
  <dcterms:created xsi:type="dcterms:W3CDTF">2017-01-05T13:17:27Z</dcterms:created>
  <dcterms:modified xsi:type="dcterms:W3CDTF">2008-07-10T22:21:45Z</dcterms:modified>
</cp:coreProperties>
</file>