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6"/>
  </p:notesMasterIdLst>
  <p:sldIdLst>
    <p:sldId id="256" r:id="rId2"/>
    <p:sldId id="258" r:id="rId3"/>
    <p:sldId id="260" r:id="rId4"/>
    <p:sldId id="274" r:id="rId5"/>
    <p:sldId id="259" r:id="rId6"/>
    <p:sldId id="257" r:id="rId7"/>
    <p:sldId id="268" r:id="rId8"/>
    <p:sldId id="269" r:id="rId9"/>
    <p:sldId id="270" r:id="rId10"/>
    <p:sldId id="271" r:id="rId11"/>
    <p:sldId id="272" r:id="rId12"/>
    <p:sldId id="264" r:id="rId13"/>
    <p:sldId id="263" r:id="rId14"/>
    <p:sldId id="266" r:id="rId15"/>
    <p:sldId id="278" r:id="rId16"/>
    <p:sldId id="279" r:id="rId17"/>
    <p:sldId id="265" r:id="rId18"/>
    <p:sldId id="262" r:id="rId19"/>
    <p:sldId id="275" r:id="rId20"/>
    <p:sldId id="276" r:id="rId21"/>
    <p:sldId id="277" r:id="rId22"/>
    <p:sldId id="280" r:id="rId23"/>
    <p:sldId id="267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ini Eswar" initials="JE" lastIdx="1" clrIdx="0">
    <p:extLst>
      <p:ext uri="{19B8F6BF-5375-455C-9EA6-DF929625EA0E}">
        <p15:presenceInfo xmlns:p15="http://schemas.microsoft.com/office/powerpoint/2012/main" userId="3581fdb5ea0c91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3D6F-F014-4234-A25A-0398ED797440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765D0-76E8-4C74-98F7-C205F5CA8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647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BCA4F-71AC-4D02-AD8C-5BE45FFEA0F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72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3B5B-7724-97C2-4D6F-C791E2AD4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4EB63-515D-043C-5E01-F0AA84A5B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100F7-6960-71AB-856C-DA899BC48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783D-E382-4471-85CB-28910D1718C0}" type="datetime1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C18BB-623B-F4E4-7122-A11AFAFA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9BEA6-6EA9-71EF-31BA-9A727BA7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9E67-C471-4452-9AE2-AB168695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57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750F-8EFB-6535-66B7-093DA60B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BFF6C-20DD-1C21-4102-ACDE00E64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A02F3-B336-28C0-89C3-2048FBAC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F30A-3153-4FE3-8533-AE94D2574647}" type="datetime1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01536-EC65-C5D8-C9D6-09A4A279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D50F6-0E01-33C9-0DBA-C6197B70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9E67-C471-4452-9AE2-AB168695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51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9B2C4-425E-454D-E751-B7983F403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45039-B0FB-D536-AA4A-86BD00A25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E318F-6E2A-F913-5BA5-CFAB95CA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4439-E242-41BE-AB8A-48037A0A0B36}" type="datetime1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CAF5B-A12B-0459-892E-E4B273A25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91586-23EA-2487-4606-207960A0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9E67-C471-4452-9AE2-AB168695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50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1303-3331-F886-5078-B0F32BF6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C55E2-2620-0831-1867-08FF30F2D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E7389-99ED-C7FF-304F-323ECE00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7BA8-F3F6-426C-BB13-5A8AF87E7FDD}" type="datetime1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04732-09C1-7111-01DA-C1086E32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31EA2-FAA8-35A3-8190-81579771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9E67-C471-4452-9AE2-AB168695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26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D7D6-2D9A-5694-5850-D3A26F517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DE6F6-5172-1A40-4854-32BED19DA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8AC03-81B6-7A24-E154-3C213EC6D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47AC-6F65-4B9A-9DE8-40A1CA7405DF}" type="datetime1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63ECE-B177-2E24-9A88-3469B6B5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FA37B-2B4A-E662-5247-97183096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9E67-C471-4452-9AE2-AB168695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6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AD3A-667B-4D90-5DFF-F8F0EE370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4CF13-7486-2CD4-32A7-8F2DF2401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3F317-41A5-EF62-B739-DBF7B4579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77CE6-5087-04E1-C751-CCF0B50A8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CA60-3924-4AD6-B99A-442A393156C9}" type="datetime1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4947A-DF0E-1A1B-EA82-09DE357BD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DBB8D-FB5A-D153-4653-A76DCDD2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9E67-C471-4452-9AE2-AB168695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37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ADCF-169C-9EFB-D957-390A3F5D1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4EC09-9D96-671F-7D21-507C55919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A0464-5C99-215F-9A5E-40927FDA1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50322-CD2B-18FC-A5CA-D0E34AB7B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A78AE-3944-989D-0AC7-53429D755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2B54A0-F23F-C0EB-122C-C0B19413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9CA-2845-4E8F-9FBE-71152A5A9484}" type="datetime1">
              <a:rPr lang="en-IN" smtClean="0"/>
              <a:t>26-10-2024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C73D62-C52C-1A93-92E8-0F7CA74B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EADAC8-B848-A88F-3747-046A9260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9E67-C471-4452-9AE2-AB168695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02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6910-ACB6-ADF4-F98D-FF36409D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92CEC-FE42-6B9A-8834-D737528F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93C4-2A8E-4321-BB71-BD88520A3A64}" type="datetime1">
              <a:rPr lang="en-IN" smtClean="0"/>
              <a:t>26-10-2024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FDECC7-7563-FBEA-F59F-38DCF47C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5CCF9-B909-3C01-28A0-4A85ED4D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9E67-C471-4452-9AE2-AB168695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63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94713C-6CED-EC7A-1FFF-C2DFB79BD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BB0D-C303-42CC-8075-D8B66684CBDD}" type="datetime1">
              <a:rPr lang="en-IN" smtClean="0"/>
              <a:t>26-10-2024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7C8ACF-88C6-B975-296C-D0D12162A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9772E-6BDB-2CC1-8438-4D9A6901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9E67-C471-4452-9AE2-AB168695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47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2EA1-FAE3-5CAE-6508-FAA5A288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80C38-54A0-1FC9-3C69-70B8670AB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4D9D3-9487-41C8-06A1-258DE9E1F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87917-0DFE-45AB-3FB4-B509C32E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5CB0-7EA8-4EF7-91A8-5AF5C2345280}" type="datetime1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A411C-A33F-36CF-698E-CA23B7C87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10A90-054D-B2AC-4895-AF328B0A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9E67-C471-4452-9AE2-AB168695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93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F3193-8B26-FDC2-375E-A1E433646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116E68-5199-E3C4-FA5E-667704740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AC338-A79C-FBDE-6366-48790934B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51E79-BF82-64D7-4628-B740BDD4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764F5-6C1C-4957-A473-8ADFE34FAADC}" type="datetime1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D9349-3C6E-29F1-2889-664BE243C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68C10-9266-8D6F-F83B-297631751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9E67-C471-4452-9AE2-AB168695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91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9E56F-5964-3EEA-D27F-BD7A8DD6A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022D1-18F7-3FE6-1AA3-8C4873F44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C4E9F-FFE3-368E-8F4F-B541716CE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02D05-00B8-4254-94A8-88B9EF087DF6}" type="datetime1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DD59F-63DD-6D85-33A4-7BA234793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37052-2AAD-6D99-9BF2-AAD368BF2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99E67-C471-4452-9AE2-AB168695F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75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09/icac3n60023.2023.10541835" TargetMode="External"/><Relationship Id="rId13" Type="http://schemas.openxmlformats.org/officeDocument/2006/relationships/hyperlink" Target="https://doi.org/10.1109/iec57380.2023.10438812" TargetMode="External"/><Relationship Id="rId3" Type="http://schemas.openxmlformats.org/officeDocument/2006/relationships/hyperlink" Target="https://doi.org/10.1109/icitiit61487.2024.10580446" TargetMode="External"/><Relationship Id="rId7" Type="http://schemas.openxmlformats.org/officeDocument/2006/relationships/hyperlink" Target="https://doi.org/10.1109/idciot59759.2024.10467633" TargetMode="External"/><Relationship Id="rId12" Type="http://schemas.openxmlformats.org/officeDocument/2006/relationships/hyperlink" Target="https://doi.org/10.1109/smartgencon60755.2023.10442775" TargetMode="External"/><Relationship Id="rId2" Type="http://schemas.openxmlformats.org/officeDocument/2006/relationships/hyperlink" Target="https://doi.org/10.1109/icmi60790.2024.1058582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09/ic2pct60090.2024.10486341" TargetMode="External"/><Relationship Id="rId11" Type="http://schemas.openxmlformats.org/officeDocument/2006/relationships/hyperlink" Target="https://doi.org/10.1109/ictbig59752.2023.10455970" TargetMode="External"/><Relationship Id="rId5" Type="http://schemas.openxmlformats.org/officeDocument/2006/relationships/hyperlink" Target="https://doi.org/10.1109/isdfs60797.2024.10527344" TargetMode="External"/><Relationship Id="rId15" Type="http://schemas.openxmlformats.org/officeDocument/2006/relationships/hyperlink" Target="https://doi.org/10.1109/icrtcst61793.2024.10578472" TargetMode="External"/><Relationship Id="rId10" Type="http://schemas.openxmlformats.org/officeDocument/2006/relationships/hyperlink" Target="https://doi.org/10.1109/iiai-aai-winter61682.2023.00060" TargetMode="External"/><Relationship Id="rId4" Type="http://schemas.openxmlformats.org/officeDocument/2006/relationships/hyperlink" Target="https://doi.org/10.1109/icaaic60222.2024.10575110" TargetMode="External"/><Relationship Id="rId9" Type="http://schemas.openxmlformats.org/officeDocument/2006/relationships/hyperlink" Target="https://doi.org/10.1109/iciip61524.2023.10537706" TargetMode="External"/><Relationship Id="rId14" Type="http://schemas.openxmlformats.org/officeDocument/2006/relationships/hyperlink" Target="https://ieeexplore.ieee.org/document/10609847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0026-03B9-6875-084D-5F976C06F5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REVIEW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/>
            </a:br>
            <a:r>
              <a:rPr lang="en-IN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HYBRID MACHINE LEARNING MODEL TO DETECT AND MITIGATE PHISHING ATTACKS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8DFE6-A3CD-C5FB-61EB-6845AC637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87317"/>
            <a:ext cx="12192000" cy="2804055"/>
          </a:xfrm>
        </p:spPr>
        <p:txBody>
          <a:bodyPr>
            <a:normAutofit fontScale="70000" lnSpcReduction="20000"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CATEGORY : RESEARCH</a:t>
            </a:r>
          </a:p>
          <a:p>
            <a:pPr algn="l"/>
            <a:endParaRPr lang="en-IN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&amp; REGSTRATIONNUMBER:</a:t>
            </a:r>
          </a:p>
          <a:p>
            <a:pPr algn="l"/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DR.S. PRABAKERAN, B.TECH, M.E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PHD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AKBARSAGARI MOHMMAD FAZI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L(RA2111030010175) </a:t>
            </a:r>
          </a:p>
          <a:p>
            <a:pPr algn="l"/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                                                                                                                                                                                       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SAI VARDHAN REDDY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(RA2111030010190)</a:t>
            </a:r>
          </a:p>
          <a:p>
            <a:pPr algn="l"/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– DEPARTMENT OF                                                                                                                                                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JAINI ESWAR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(RA2111030010190)</a:t>
            </a:r>
          </a:p>
          <a:p>
            <a:pPr algn="l"/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AND COMMUNICATIONS                                                                                                         </a:t>
            </a:r>
          </a:p>
          <a:p>
            <a:pPr algn="l"/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SRM INSTITUTE OF SCIENCE &amp; TECHNOLOGY (SRMIST) </a:t>
            </a:r>
          </a:p>
          <a:p>
            <a:pPr algn="l"/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KATTANKULATHUR, CHENGALPATTU DISTRICT - 603 203</a:t>
            </a:r>
          </a:p>
          <a:p>
            <a:pPr algn="l"/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TAMIL NADU, INDIA </a:t>
            </a:r>
          </a:p>
          <a:p>
            <a:pPr algn="l"/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WWW.SRMIST.EDU.IN</a:t>
            </a:r>
          </a:p>
        </p:txBody>
      </p:sp>
      <p:pic>
        <p:nvPicPr>
          <p:cNvPr id="4" name="Picture 3" descr="SRM Institute of Science and Technology - Wikipedia">
            <a:extLst>
              <a:ext uri="{FF2B5EF4-FFF2-40B4-BE49-F238E27FC236}">
                <a16:creationId xmlns:a16="http://schemas.microsoft.com/office/drawing/2014/main" id="{77CE9206-B4A2-2784-EBA4-970EB1569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270" y="217127"/>
            <a:ext cx="1661019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477B2-C121-04BF-1AC3-F673BA34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9E67-C471-4452-9AE2-AB168695F6C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16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EAD07B1-78AC-8C94-4299-78300E9D9B0B}"/>
              </a:ext>
            </a:extLst>
          </p:cNvPr>
          <p:cNvGraphicFramePr>
            <a:graphicFrameLocks noGrp="1"/>
          </p:cNvGraphicFramePr>
          <p:nvPr/>
        </p:nvGraphicFramePr>
        <p:xfrm>
          <a:off x="1012370" y="719665"/>
          <a:ext cx="10199916" cy="54198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9087">
                  <a:extLst>
                    <a:ext uri="{9D8B030D-6E8A-4147-A177-3AD203B41FA5}">
                      <a16:colId xmlns:a16="http://schemas.microsoft.com/office/drawing/2014/main" val="70745174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80875459"/>
                    </a:ext>
                  </a:extLst>
                </a:gridCol>
                <a:gridCol w="3135086">
                  <a:extLst>
                    <a:ext uri="{9D8B030D-6E8A-4147-A177-3AD203B41FA5}">
                      <a16:colId xmlns:a16="http://schemas.microsoft.com/office/drawing/2014/main" val="1461628104"/>
                    </a:ext>
                  </a:extLst>
                </a:gridCol>
                <a:gridCol w="2710543">
                  <a:extLst>
                    <a:ext uri="{9D8B030D-6E8A-4147-A177-3AD203B41FA5}">
                      <a16:colId xmlns:a16="http://schemas.microsoft.com/office/drawing/2014/main" val="2187697765"/>
                    </a:ext>
                  </a:extLst>
                </a:gridCol>
              </a:tblGrid>
              <a:tr h="1806626">
                <a:tc>
                  <a:txBody>
                    <a:bodyPr/>
                    <a:lstStyle/>
                    <a:p>
                      <a:r>
                        <a:rPr lang="en-IN" dirty="0"/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L. Pullagura, D. M. Rao, N. V. Kumari, R. K. Lanke, S. K. Gowda Katta and R. Chiwariro, "A Study of Suspicious E-Mail Detection Techniques," (IDCIoT), Bengaluru, India, 2024, pp. 1120-1126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Naive Bayes Algorithm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N-Gram Approach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K-Nearest Neighbor (KNN)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Random Weight Network (RWN)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Dependence on Training Data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Adaptability Issues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Heuristic Algorithm Limitations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20579"/>
                  </a:ext>
                </a:extLst>
              </a:tr>
              <a:tr h="1806626">
                <a:tc>
                  <a:txBody>
                    <a:bodyPr/>
                    <a:lstStyle/>
                    <a:p>
                      <a:r>
                        <a:rPr lang="en-IN" b="1" dirty="0"/>
                        <a:t>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N. Jindal, D. Rastogi, K. Joshi and D. Gupta, "Identification of Phishing Attacks using Machine Learning," (ICIIP), Solan, India, 2023, pp. 941-946</a:t>
                      </a:r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1" dirty="0"/>
                        <a:t>Logistic RegressionGradient BoostingExtreme Gradient BoostingMultilayer PerceptronNaive Bayes Each classifier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1" dirty="0"/>
                        <a:t>Principal Components 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Dataset Limitations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Feature Selection Constraints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Model Complexity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Dynamic Nature of Phishing Attacks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242276"/>
                  </a:ext>
                </a:extLst>
              </a:tr>
              <a:tr h="1806626">
                <a:tc>
                  <a:txBody>
                    <a:bodyPr/>
                    <a:lstStyle/>
                    <a:p>
                      <a:r>
                        <a:rPr lang="en-IN" b="1" dirty="0"/>
                        <a:t>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A. Chien and P. </a:t>
                      </a:r>
                      <a:r>
                        <a:rPr lang="en-US" sz="1400" b="1" dirty="0" err="1"/>
                        <a:t>Khethavath</a:t>
                      </a:r>
                      <a:r>
                        <a:rPr lang="en-US" sz="1400" b="1" dirty="0"/>
                        <a:t>, "Email Feature Classification and Analysis of Phishing Email Detection Using Machine Learning Techniques," (CSDE), Nadi, Fiji, 2023, pp. 1-8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Naive Bayes, Support Vector Machine, Random Forest, and </a:t>
                      </a:r>
                      <a:r>
                        <a:rPr lang="en-US" sz="1400" b="1" dirty="0" err="1"/>
                        <a:t>Adaboost</a:t>
                      </a:r>
                      <a:r>
                        <a:rPr lang="en-US" sz="1400" b="1" dirty="0"/>
                        <a:t> classifier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 Feed Forward Neural Networks (FFNN)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BERT (Bidirectional Encoder Representations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Insufficient Real Email Datasets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Credibility of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Performance Variability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Limited Feature 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Algorithm Limitations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23282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92B7B-52C2-ACAE-42BF-BB5617BB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9E67-C471-4452-9AE2-AB168695F6C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65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F487FB-B211-9B5A-94C7-0F68AE38AC7E}"/>
              </a:ext>
            </a:extLst>
          </p:cNvPr>
          <p:cNvGraphicFramePr>
            <a:graphicFrameLocks noGrp="1"/>
          </p:cNvGraphicFramePr>
          <p:nvPr/>
        </p:nvGraphicFramePr>
        <p:xfrm>
          <a:off x="1001486" y="719666"/>
          <a:ext cx="10210800" cy="544164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59971">
                  <a:extLst>
                    <a:ext uri="{9D8B030D-6E8A-4147-A177-3AD203B41FA5}">
                      <a16:colId xmlns:a16="http://schemas.microsoft.com/office/drawing/2014/main" val="1582485246"/>
                    </a:ext>
                  </a:extLst>
                </a:gridCol>
                <a:gridCol w="3472543">
                  <a:extLst>
                    <a:ext uri="{9D8B030D-6E8A-4147-A177-3AD203B41FA5}">
                      <a16:colId xmlns:a16="http://schemas.microsoft.com/office/drawing/2014/main" val="2775452850"/>
                    </a:ext>
                  </a:extLst>
                </a:gridCol>
                <a:gridCol w="3156857">
                  <a:extLst>
                    <a:ext uri="{9D8B030D-6E8A-4147-A177-3AD203B41FA5}">
                      <a16:colId xmlns:a16="http://schemas.microsoft.com/office/drawing/2014/main" val="1692321512"/>
                    </a:ext>
                  </a:extLst>
                </a:gridCol>
                <a:gridCol w="2721429">
                  <a:extLst>
                    <a:ext uri="{9D8B030D-6E8A-4147-A177-3AD203B41FA5}">
                      <a16:colId xmlns:a16="http://schemas.microsoft.com/office/drawing/2014/main" val="2384916802"/>
                    </a:ext>
                  </a:extLst>
                </a:gridCol>
              </a:tblGrid>
              <a:tr h="1813883">
                <a:tc>
                  <a:txBody>
                    <a:bodyPr/>
                    <a:lstStyle/>
                    <a:p>
                      <a:r>
                        <a:rPr lang="en-IN" dirty="0"/>
                        <a:t>13.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T. Matsuda, T. Fujimaki and M. Sonoda, "Spam Email Clustering by Ordered Pair of Modality: 2023 15th International Congress on Advanced Applied Informatics Winter (IIAI-AAI-Winter)," (IIAI-AAI-Winter), Bali, Indonesia, 2023, pp. 290-295.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XGBoost Algorithm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UMAP (Uniform Manifold Approximation and Projection)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Limited Data for Verification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Challenges in Classification Accuracy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Ineffectiveness of Traditional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Features Temporal Limitations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137376"/>
                  </a:ext>
                </a:extLst>
              </a:tr>
              <a:tr h="1813883">
                <a:tc>
                  <a:txBody>
                    <a:bodyPr/>
                    <a:lstStyle/>
                    <a:p>
                      <a:r>
                        <a:rPr lang="en-IN" b="1" dirty="0"/>
                        <a:t>14.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T. Ige, C. Kiekintveld and A. Piplai, "An Investigation into the Performances of the State-of-the-art Machine Learning Approaches for Various Cyber-attack Detection: A Survey," (eIT), Eau Claire, WI, USA, 2024, pp. 135-144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1" dirty="0"/>
                        <a:t>Categorization of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1" dirty="0"/>
                        <a:t>Algorithms Performance 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Insufficient Research on Specific Attacks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Limitations in SQL Injection Detection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Performance Variability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Lack of Studies on Compromised Databases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918094"/>
                  </a:ext>
                </a:extLst>
              </a:tr>
              <a:tr h="1813883">
                <a:tc>
                  <a:txBody>
                    <a:bodyPr/>
                    <a:lstStyle/>
                    <a:p>
                      <a:r>
                        <a:rPr lang="en-IN" b="1" dirty="0"/>
                        <a:t>15,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K. S. Priya, J. Bala Chandrika and M. P. Lakshmi, "Machine Learning-Based Phishing Website Detection A Comprehensive Approach for Cyber security," (ICRTCST), Jamshedpur, India, 2024, pp. 344-349.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1" dirty="0"/>
                        <a:t>Random Forest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1" dirty="0"/>
                        <a:t>algorithmLogistic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1" dirty="0"/>
                        <a:t>Regression TF-IDF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1" dirty="0"/>
                        <a:t>Dependence on Dataset Quality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1" dirty="0"/>
                        <a:t>Feature Selection Challenge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1" dirty="0"/>
                        <a:t>Traditional Techniques Insufficiency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74098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3140B-670E-C0A4-7057-0DC318DD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9E67-C471-4452-9AE2-AB168695F6C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701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25A7-5EDB-5284-98C2-445843A2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6A948-B541-C42D-2077-4B7DE360D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SpamAssassin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Combines rule-based and statistical methods; limited phishing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PhishTank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Community-driven database of phishing sites; lacks real-time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Safe Browsing: ML-based identification of phishing sites; focuses on web threats.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Defender: ML and heuristic-based anti-phishing protection; faces challenges with false positives and evolving threats.</a:t>
            </a: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9EB76-0CCA-0BFB-DCBE-622BF489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9E67-C471-4452-9AE2-AB168695F6C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074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4390-0B15-D649-8EF9-276F50BC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Idea: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7310-D68C-91DD-C0B2-F2C1470F4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ML model combining supervised learning (e.g., decision trees, SVM) or unsupervised learning (e.g., clustering, anomaly detection).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detection of both known and novel phishing threats</a:t>
            </a:r>
            <a:r>
              <a:rPr lang="en-US" sz="1600" dirty="0"/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E783F5-DFC7-52AF-2AA3-CEA28FB7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9E67-C471-4452-9AE2-AB168695F6C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689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FC87-1372-45FA-7A9C-72B55702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5B5B-3DEE-70E8-A20C-000525AF4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 often use singular approaches (feature-based or behavior-based).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research on effective hybrid ML models for phishing detection.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adaptability and processing of current systems.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DBA2ABB-C708-6F01-70D5-AC96A649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9E67-C471-4452-9AE2-AB168695F6C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098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FCB0-7E5C-425A-C865-70189F0CE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MITIGATION STRATEGY FOR PROPOSED MODEL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2AF67-184D-4335-A540-3D75C2FAB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458" y="288386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this mitigation strategy is to identify and extract unique "signatures" from phishing emails that can help in recognizing and blocking similar phishing attempts in the future.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35B08-2C74-0AD7-DD56-6139B955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9E67-C471-4452-9AE2-AB168695F6C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96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FA36-984F-7278-A666-FC351A5F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EE947-9449-9EEA-F454-CFFAB9A0E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a novel phishing signature extraction and mitigation strategy has been developed. </a:t>
            </a:r>
          </a:p>
          <a:p>
            <a:r>
              <a:rPr lang="en-US" sz="2400" dirty="0"/>
              <a:t>After identifying phishing emails, the system extracts key terms and patterns indicative of phishing behavior using the TF-IDF method. These "phishing signatures" are saved in a CSV file and used to filter incoming emails based on their similarity to known phishing patterns. </a:t>
            </a:r>
          </a:p>
          <a:p>
            <a:r>
              <a:rPr lang="en-US" sz="2400" dirty="0"/>
              <a:t>This strategy is lightweight, data-driven, and adaptive, making it easy to implement without additional hardware requirements. By continually updating the phishing signature database, this method provides a dynamic and evolving defense against phishing attacks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8F237-EC62-CDF0-0DD5-004CCAC3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9E67-C471-4452-9AE2-AB168695F6C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945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D4E1-FE38-77F0-9095-D91A44C5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 for proposed model:</a:t>
            </a:r>
          </a:p>
        </p:txBody>
      </p:sp>
      <p:pic>
        <p:nvPicPr>
          <p:cNvPr id="1026" name="Picture 2" descr="An End to End Guide on NLP Pipeline - Analytics Vidhya">
            <a:extLst>
              <a:ext uri="{FF2B5EF4-FFF2-40B4-BE49-F238E27FC236}">
                <a16:creationId xmlns:a16="http://schemas.microsoft.com/office/drawing/2014/main" id="{774E3490-68D9-227D-F2AD-03B916AF9F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38575" y="2119910"/>
            <a:ext cx="451485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CD6CA-DAB2-82B9-36D5-D265F6F9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9E67-C471-4452-9AE2-AB168695F6C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250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91CA-1225-EF52-77EA-84110D76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 for proposed machine learning model: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4F439A-FA33-A7EC-F40D-4FA697F62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89960" y="1536569"/>
            <a:ext cx="5989319" cy="464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8C7FF-4A77-95BB-4C60-CD8F8D21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9E67-C471-4452-9AE2-AB168695F6C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611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A8B1-3D8B-B5FF-5E89-A2892CC4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 DIAGRAM FOR PROPOSED MODEL</a:t>
            </a:r>
            <a:endParaRPr lang="en-IN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D16FF6-C506-8E94-796A-93506C67E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056" y="1530849"/>
            <a:ext cx="7561780" cy="507543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A8C6C-83B2-D8BA-3659-9B776AFF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9E67-C471-4452-9AE2-AB168695F6C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1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18A7-F32D-88F7-1FDE-4EC55F0B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BEDDE-7572-3354-EA39-EF7E708BE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issue: Email phishing as a critical cybersecurity threat.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Develop a hybrid ML model framework to enhance detection, prediction, and mitigation.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 Integrate supervised or unsupervised learning models.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Goals: Improve accuracy, reduce false positives, adapt to new phishing techniques.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5BB96AE-4FD8-F01E-033C-6607190A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9E67-C471-4452-9AE2-AB168695F6C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440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857B-2BC6-783B-F648-24228654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ACTIVITY DIAGRAM FOR PROPOSED MODEL</a:t>
            </a:r>
            <a:endParaRPr lang="en-IN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74932F-591D-F3E9-E263-F144342FB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380" y="1540276"/>
            <a:ext cx="7880278" cy="496202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6138-6B5A-22CC-79ED-5E7E3F4A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9E67-C471-4452-9AE2-AB168695F6C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267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1116-0941-7142-84AD-B76583C9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DIAGRAM FOR PROPOSED MODEL</a:t>
            </a:r>
            <a:endParaRPr lang="en-IN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D3B3AB-3AA6-F467-EA46-F285B5B1F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522" y="1385871"/>
            <a:ext cx="5167900" cy="497160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124EF-DA89-D79F-A90B-E7D6D427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9E67-C471-4452-9AE2-AB168695F6C7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831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78A1-90F2-2AF1-7B27-CCA2A9B8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COMPARISION OF OUR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CF41BA-5D58-1D0A-BD87-D6143A8AA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462" y="1690688"/>
            <a:ext cx="6952594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82148-7D59-A8BF-F622-335B41CE1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9E67-C471-4452-9AE2-AB168695F6C7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413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79AC-2E4E-D1F5-CFA4-EFD0BE22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39" y="365125"/>
            <a:ext cx="10960261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CDF4B0F-E8F5-1F2B-D95F-3958509309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47206"/>
            <a:ext cx="10515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Champa, A. I., Rabbi, M. F., &amp;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Zibran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F. (2024).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Curated Datasets and Feature Analysis for Phishing Email Detection with Machine Learning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https://doi.org/10.1109/icmi60790.2024.10585821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2BEC202-E822-59C7-D6B6-26B083C72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02414"/>
            <a:ext cx="113537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Priya, S.,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Gutema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D., &amp; Singh, S. (2024).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Survey of Recent Phishing Attacks Detection Techniques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https://doi.org/10.1109/icitiit61487.2024.10580446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94A3B027-4A87-0E1B-5B76-53E4D8C64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47574"/>
            <a:ext cx="11353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Rajoju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Sathvika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V.,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G. N. S.,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Tejashwini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C., &amp; Reddy, G. A. (2024).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Phishing Detection System using Random Forest Algorithm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https://doi.org/10.1109/icaaic60222.2024.10575110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07D35D3-63F9-F856-55B6-35BDCAF66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78370"/>
            <a:ext cx="11353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Champa, A. I., Rabbi, F., &amp;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Zibran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F. (2024a).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Phishing Emails Escape Detection: A Closer Look at the Failure Points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https://doi.org/10.1109/isdfs60797.2024.10527344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CAF5A942-2088-5624-B8D9-59EF54DE6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15604"/>
            <a:ext cx="11353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Gunjan, N., &amp; Prasad, R. (2024).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Phishing Email Detection Using Machine Learning: A Critical Review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https://doi.org/10.1109/ic2pct60090.2024.10486341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4733638-103D-D29F-1E2C-A6CC4FE2C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3260820"/>
            <a:ext cx="11353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Pullagura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L., Rao, D. M., Kumari, N. V.,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 K., Katta, S. K. G., &amp;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Chiwariro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 (2024).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Study of Suspicious E-Mail Detection Techniques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https://doi.org/10.1109/idciot59759.2024.10467633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AC942B25-1F88-A16C-675A-3A7F0D5B6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8" y="3689876"/>
            <a:ext cx="113538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Jain, N., Jaiswal, P., Sharma, S., Sharma, K., &amp; Sharma, V. (2023).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Machine Learning based Approach to Detect Phishing Attack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https://doi.org/10.1109/icac3n60023.2023.10541835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F7663C4C-AC27-08E3-107E-0236E5388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8" y="3948597"/>
            <a:ext cx="113538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Jindal, N., Rastogi, D., Joshi, K., &amp; Gupta, D. (2023).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Phishing Attacks using Machine Learning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https://doi.org/10.1109/iciip61524.2023.10537706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E84571AB-B2EC-0448-41D8-3F0FBA026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768" y="10597681"/>
            <a:ext cx="105732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Matsuda, T., Fujimaki, T., &amp;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Sonoda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(2023).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Spam Email Clustering by Ordered Pair of Modality: 2023 15th International Congress on Advanced Applied Informatics Winter (IIAI-AAI-Winter)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https://doi.org/10.1109/iiai-aai-winter61682.2023.00060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1298ADE9-3865-D957-ADE7-44F2DC376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8" y="4261159"/>
            <a:ext cx="113538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A, L. S. S., S, Y., &amp;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Jayapandian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N. (2023).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Based Spam E-Mail Detection Using Logistic Regression Algorithm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https://doi.org/10.1109/ictbig59752.2023.10455970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C03BF4C4-4700-38D5-D831-37DE2E5FB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8" y="4432234"/>
            <a:ext cx="113538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Divakarla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U., &amp; Chandrasekaran, K. (2023).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Predicting Phishing Emails and Websites to Fight Cybersecurity Threats Using Machine Learning Algorithms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https://doi.org/10.1109/smartgencon60755.2023.10442775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77F680CA-F475-16F4-40C9-0D99BE686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8" y="4866632"/>
            <a:ext cx="112587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Yozbaky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 S., &amp;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Alanezi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(2023).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Review of Different Content-Based Phishing Email Detection Methods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https://doi.org/10.1109/iec57380.2023.10438812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BCD024EB-E427-FE85-CB96-3414B2E01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7" y="5099814"/>
            <a:ext cx="113538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Investigation into the Performances of the State-of-the-art Machine Learning Approaches for Various Cyber-attack Detection: A Survey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(2024, May 30). IEEE Conference Publication | IEEE Xplore.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https://ieeexplore.ieee.org/document/10609847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1497EC9A-9D83-C6B7-5903-398DE23B1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6" y="5467335"/>
            <a:ext cx="113538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Priya, K. S., Chandrika, J. B., &amp; Lakshmi, M. P. (2024).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Learning-Based Phishing Website Detection A Comprehensive Approach for Cyber security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https://doi.org/10.1109/icrtcst61793.2024.10578472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5DABBDB5-C5AE-5FB8-B075-153E465CD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765" y="14650790"/>
            <a:ext cx="105732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Rajoju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Sathvika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V.,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G. N. S.,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Tejashwini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C., &amp; Reddy, G. A. (2024b).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Phishing Detection System using Random Forest Algorithm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https://doi.org/10.1109/icaaic60222.2024.10575110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38F35F15-6F05-D167-EA32-F52291BC7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6" y="5957681"/>
            <a:ext cx="113538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Pullagura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L., Rao, D. M., Kumari, N. V.,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 K., Katta, S. K. G., &amp;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Chiwariro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 (2024b).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Study of Suspicious E-Mail Detection Techniques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https://doi.org/10.1109/idciot59759.2024.10467633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A3CB786B-E64F-4BE4-AC5C-8973B841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9E67-C471-4452-9AE2-AB168695F6C7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603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C3F3-E6A3-EE38-D639-5E4B0B92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14ED-E3B9-D8B1-A2AD-9D4821123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10515600" cy="3433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7200" dirty="0">
                <a:latin typeface="Algerian" panose="04020705040A02060702" pitchFamily="82" charset="0"/>
              </a:rPr>
              <a:t>thankyou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05830-6E6B-86DF-8FD8-85C4D3CF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9E67-C471-4452-9AE2-AB168695F6C7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66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5605-3167-FF8C-B386-5FDA671A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AC8E0-B595-A4B1-05AB-26FE4F6EA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of email phishing in cybersecurity.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challenges with existing phishing detection systems.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of machine learning for addressing these challenges.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concept of hybrid ML models.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41715-8785-E9C5-5A00-DD19BEDD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9E67-C471-4452-9AE2-AB168695F6C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693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54CE2-690F-9DEB-FCA7-C44A457FC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65125"/>
            <a:ext cx="10896599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Infographic: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629FAF-6E8E-744E-4645-D4A1DC244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5360" y="1389728"/>
            <a:ext cx="4612639" cy="478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D60859-3E11-AA27-774B-88477F3BEC51}"/>
              </a:ext>
            </a:extLst>
          </p:cNvPr>
          <p:cNvSpPr txBox="1"/>
          <p:nvPr/>
        </p:nvSpPr>
        <p:spPr>
          <a:xfrm>
            <a:off x="457201" y="1808480"/>
            <a:ext cx="6573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Signs of a Phishing 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Suspicious Sender Address: Slight variations in legitimate email addresses.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Greetings: Lack of personalization (e.g., "Dear Customer").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 Mistakes: Poor spelling and grammar.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Unusual Requests: Asking for sensitive information or urgent actions.</a:t>
            </a:r>
          </a:p>
          <a:p>
            <a:endParaRPr lang="en-IN" sz="24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3CA15B-D97D-608E-86E2-FA2473A9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9E67-C471-4452-9AE2-AB168695F6C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90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D031-E7E3-3CA4-676A-63D5AE18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E9829-894B-7E7C-1B37-36C2921BD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comprehensive hybrid framework using machine learning to detect and mitigate phishing email attacks.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2230A-3E72-500E-5B13-AEA17765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9E67-C471-4452-9AE2-AB168695F6C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374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59DC-DFCE-F07E-94BF-26249226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9A448-9BDB-A748-21F6-ECBC74F4E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false positive rates in current phishing detection systems.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adapting to evolving phishing tactics.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existing models that use either feature-based or behavior-based approaches.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an integrated ML approach.</a:t>
            </a:r>
          </a:p>
          <a:p>
            <a:pPr algn="just"/>
            <a:endParaRPr lang="en-US" sz="1600" dirty="0"/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3A127-1EC4-9A89-C4F3-DA42F1A8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9E67-C471-4452-9AE2-AB168695F6C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88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158A5F-7AC8-0F87-397C-87739F581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585137"/>
              </p:ext>
            </p:extLst>
          </p:nvPr>
        </p:nvGraphicFramePr>
        <p:xfrm>
          <a:off x="843280" y="1600200"/>
          <a:ext cx="10477864" cy="50850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76983">
                  <a:extLst>
                    <a:ext uri="{9D8B030D-6E8A-4147-A177-3AD203B41FA5}">
                      <a16:colId xmlns:a16="http://schemas.microsoft.com/office/drawing/2014/main" val="4242332862"/>
                    </a:ext>
                  </a:extLst>
                </a:gridCol>
                <a:gridCol w="3565042">
                  <a:extLst>
                    <a:ext uri="{9D8B030D-6E8A-4147-A177-3AD203B41FA5}">
                      <a16:colId xmlns:a16="http://schemas.microsoft.com/office/drawing/2014/main" val="3781142783"/>
                    </a:ext>
                  </a:extLst>
                </a:gridCol>
                <a:gridCol w="3128220">
                  <a:extLst>
                    <a:ext uri="{9D8B030D-6E8A-4147-A177-3AD203B41FA5}">
                      <a16:colId xmlns:a16="http://schemas.microsoft.com/office/drawing/2014/main" val="4107946010"/>
                    </a:ext>
                  </a:extLst>
                </a:gridCol>
                <a:gridCol w="2807619">
                  <a:extLst>
                    <a:ext uri="{9D8B030D-6E8A-4147-A177-3AD203B41FA5}">
                      <a16:colId xmlns:a16="http://schemas.microsoft.com/office/drawing/2014/main" val="3150603468"/>
                    </a:ext>
                  </a:extLst>
                </a:gridCol>
              </a:tblGrid>
              <a:tr h="1166528">
                <a:tc>
                  <a:txBody>
                    <a:bodyPr/>
                    <a:lstStyle/>
                    <a:p>
                      <a:r>
                        <a:rPr lang="en-IN" sz="2000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b="1" kern="100" dirty="0">
                          <a:effectLst/>
                        </a:rPr>
                        <a:t>Title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</a:rPr>
                        <a:t>(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</a:rPr>
                        <a:t>Name of the journal, author and publication details)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kern="100" dirty="0">
                          <a:effectLst/>
                        </a:rPr>
                        <a:t>Methodology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</a:rPr>
                        <a:t>(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</a:rPr>
                        <a:t>Provide a Summary of key studies and their findings)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 dirty="0">
                          <a:effectLst/>
                        </a:rPr>
                        <a:t>Identification of gaps and limitations</a:t>
                      </a:r>
                      <a:r>
                        <a:rPr lang="en-IN" sz="1100" b="1" kern="100" dirty="0">
                          <a:effectLst/>
                        </a:rPr>
                        <a:t>.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200" dirty="0">
                          <a:solidFill>
                            <a:schemeClr val="lt1"/>
                          </a:solidFill>
                          <a:effectLst/>
                        </a:rPr>
                        <a:t>(Identify the limitations of the Research Paper)</a:t>
                      </a:r>
                      <a:endParaRPr lang="en-IN" sz="1400" i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2360841155"/>
                  </a:ext>
                </a:extLst>
              </a:tr>
              <a:tr h="1190347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L. S. S. A, Y. S. V and N. Jayapandian, "Machine Learning Based Spam E-Mail Detection Using Logistic Regression Algorithm, (ICTBIG), Indore, India, 2023, pp. 1-6.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using Logistic Regression, considering data quality, feature relevance, and model adaptability.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Sensitivity to Spam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Patterns Potential for False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Negatives Data Imbalance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Feature Extraction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66493"/>
                  </a:ext>
                </a:extLst>
              </a:tr>
              <a:tr h="1252997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/>
                        <a:t> </a:t>
                      </a:r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U. Divakarla and K. Chandrasekaran, "Predicting Phishing Emails and Websites to Fight Cybersecurity Threats Using Machine Learning Algorithms, (SMART GENCON), Bangalore, India, 2023, pp. 1-10.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Extreme Gradient Boosting (XGBoost) and Random Forest.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Dependence on Labeled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Data Generalization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Issues Computational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Costs Overfitting Risks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893571"/>
                  </a:ext>
                </a:extLst>
              </a:tr>
              <a:tr h="1475214">
                <a:tc>
                  <a:txBody>
                    <a:bodyPr/>
                    <a:lstStyle/>
                    <a:p>
                      <a:r>
                        <a:rPr lang="en-IN" b="1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/>
                        <a:t>R. S. Al- Yozbaky and M. Alanezi, "A Review of Different Content-Based Phishing Email Detection Methods ,(IEC), Erbil, Iraq, 2023, pp. 20-25.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Supervised Learning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Techniques:Hybrid Feature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SelectionDeep Learning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TechniquesUnsupervised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Dependence on Supervised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Nature of Phishing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AttacksNeed for Integration of Multiple Approaches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5056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CABD4E5-729B-FE83-8071-40E2E2DE5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280" y="1"/>
            <a:ext cx="9824720" cy="1168399"/>
          </a:xfrm>
        </p:spPr>
        <p:txBody>
          <a:bodyPr>
            <a:normAutofit/>
          </a:bodyPr>
          <a:lstStyle/>
          <a:p>
            <a:pPr algn="l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B5FD5-B367-C4C7-C0D0-C2CF6413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9E67-C471-4452-9AE2-AB168695F6C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31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722583B-8FF1-972E-8F78-31062420EFD4}"/>
              </a:ext>
            </a:extLst>
          </p:cNvPr>
          <p:cNvGraphicFramePr>
            <a:graphicFrameLocks noGrp="1"/>
          </p:cNvGraphicFramePr>
          <p:nvPr/>
        </p:nvGraphicFramePr>
        <p:xfrm>
          <a:off x="936171" y="719665"/>
          <a:ext cx="10232570" cy="547430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8126">
                  <a:extLst>
                    <a:ext uri="{9D8B030D-6E8A-4147-A177-3AD203B41FA5}">
                      <a16:colId xmlns:a16="http://schemas.microsoft.com/office/drawing/2014/main" val="1144147039"/>
                    </a:ext>
                  </a:extLst>
                </a:gridCol>
                <a:gridCol w="3557719">
                  <a:extLst>
                    <a:ext uri="{9D8B030D-6E8A-4147-A177-3AD203B41FA5}">
                      <a16:colId xmlns:a16="http://schemas.microsoft.com/office/drawing/2014/main" val="3230144352"/>
                    </a:ext>
                  </a:extLst>
                </a:gridCol>
                <a:gridCol w="3172207">
                  <a:extLst>
                    <a:ext uri="{9D8B030D-6E8A-4147-A177-3AD203B41FA5}">
                      <a16:colId xmlns:a16="http://schemas.microsoft.com/office/drawing/2014/main" val="376249822"/>
                    </a:ext>
                  </a:extLst>
                </a:gridCol>
                <a:gridCol w="2654518">
                  <a:extLst>
                    <a:ext uri="{9D8B030D-6E8A-4147-A177-3AD203B41FA5}">
                      <a16:colId xmlns:a16="http://schemas.microsoft.com/office/drawing/2014/main" val="855034194"/>
                    </a:ext>
                  </a:extLst>
                </a:gridCol>
              </a:tblGrid>
              <a:tr h="1800701">
                <a:tc>
                  <a:txBody>
                    <a:bodyPr/>
                    <a:lstStyle/>
                    <a:p>
                      <a:r>
                        <a:rPr lang="en-IN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S. Priya, D. Gutema  and S. Singh, "A Comprehensive Survey of Recent Phishing Attacks Detection Techniques," (ICITIIT), Kottayam, India, 2024, pp. 1-6.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Machine Learning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Techniques Blacklist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Techniques Whitelist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Techniques Fuzzv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Evolving Nature of Phishing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Attacks Challenges with Public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Datasets Complexity of Heuristic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39905"/>
                  </a:ext>
                </a:extLst>
              </a:tr>
              <a:tr h="2014344">
                <a:tc>
                  <a:txBody>
                    <a:bodyPr/>
                    <a:lstStyle/>
                    <a:p>
                      <a:r>
                        <a:rPr lang="en-IN" b="1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R. Rajoju, V. Sathvika, G. N. S. Smaran, C. Tejashwini and G. A. Reddy, "Text Phishing Detection System using Random Forest Algorithm," ,(ICAAIC), Salem, India, 2024, pp. 1332-1339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Random forest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Bag of Words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 Custom Feature Extraction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Text 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Dataset Size and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Diversity Feature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Engineering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Constraints Algorithmic Bias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236522"/>
                  </a:ext>
                </a:extLst>
              </a:tr>
              <a:tr h="1659260">
                <a:tc>
                  <a:txBody>
                    <a:bodyPr/>
                    <a:lstStyle/>
                    <a:p>
                      <a:r>
                        <a:rPr lang="en-IN" b="1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A. I. Champa, M. F. Rabbi and M. F. Zibran, "Curated Datasets and Feature Analysis for Phishing Email Detection with Machine Learning," (ICMI), Mt Pleasant, MI, USA, 2024, pp. 1-7.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Dataset Curation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Data Processing Feature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Feature EngineeringMachine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Learning 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1" dirty="0"/>
                        <a:t>Linguistic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1" dirty="0"/>
                        <a:t>Constraints Feature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1" dirty="0"/>
                        <a:t>Considerations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1" dirty="0"/>
                        <a:t>Dataset Imbalance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87253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F174B-8CA2-9120-CC39-55B560D8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9E67-C471-4452-9AE2-AB168695F6C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14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0C5B8B-6FB7-941E-6F5E-02B866CF3425}"/>
              </a:ext>
            </a:extLst>
          </p:cNvPr>
          <p:cNvGraphicFramePr>
            <a:graphicFrameLocks noGrp="1"/>
          </p:cNvGraphicFramePr>
          <p:nvPr/>
        </p:nvGraphicFramePr>
        <p:xfrm>
          <a:off x="936171" y="719666"/>
          <a:ext cx="10308772" cy="538254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92629">
                  <a:extLst>
                    <a:ext uri="{9D8B030D-6E8A-4147-A177-3AD203B41FA5}">
                      <a16:colId xmlns:a16="http://schemas.microsoft.com/office/drawing/2014/main" val="2258686802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1354528421"/>
                    </a:ext>
                  </a:extLst>
                </a:gridCol>
                <a:gridCol w="3058886">
                  <a:extLst>
                    <a:ext uri="{9D8B030D-6E8A-4147-A177-3AD203B41FA5}">
                      <a16:colId xmlns:a16="http://schemas.microsoft.com/office/drawing/2014/main" val="2166676512"/>
                    </a:ext>
                  </a:extLst>
                </a:gridCol>
                <a:gridCol w="2775857">
                  <a:extLst>
                    <a:ext uri="{9D8B030D-6E8A-4147-A177-3AD203B41FA5}">
                      <a16:colId xmlns:a16="http://schemas.microsoft.com/office/drawing/2014/main" val="22936238"/>
                    </a:ext>
                  </a:extLst>
                </a:gridCol>
              </a:tblGrid>
              <a:tr h="1792111">
                <a:tc>
                  <a:txBody>
                    <a:bodyPr/>
                    <a:lstStyle/>
                    <a:p>
                      <a:r>
                        <a:rPr lang="en-IN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N. Jain, P. Jaiswal, S. Sharma, K. Sharma and V. Sharma, "A Machine Learning based Approach to Detect Phishing Attack," (ICAC3N), Greater Noida, India, 2023, pp. 305-309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Decision Trees, Random Forest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Support Vector Machines (SVM) Scikit-learn tool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Need for Large and Diverse Datasets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Adversarial Attacks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Feature Engineering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Challenges Overfitting Risks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556051"/>
                  </a:ext>
                </a:extLst>
              </a:tr>
              <a:tr h="1792111">
                <a:tc>
                  <a:txBody>
                    <a:bodyPr/>
                    <a:lstStyle/>
                    <a:p>
                      <a:r>
                        <a:rPr lang="en-IN" b="1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A. I. Champa, F. Rabbi and M. F. Zibran, "Why Phishing Emails Escape Detection: A Closer Look at the Failure Points," (ISDFS), San Antonio, TX, USA, 2024, pp. 1-6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dirty="0"/>
                        <a:t>Data Curation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dirty="0"/>
                        <a:t>Quantitative Analysis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400" b="1" dirty="0"/>
                        <a:t>Qualitative Analysis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Focus on Traditional ML Algorithms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Imbalanced Datasets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Limited Analysis of Failure Points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514828"/>
                  </a:ext>
                </a:extLst>
              </a:tr>
              <a:tr h="1792111">
                <a:tc>
                  <a:txBody>
                    <a:bodyPr/>
                    <a:lstStyle/>
                    <a:p>
                      <a:r>
                        <a:rPr lang="en-IN" b="1" dirty="0"/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Gunjan and R. Prasad, "Phishing Email Detection Using Machine Learning: A Critical Review," (IC2PCT), Greater Noida, India, 2024, pp. 1176-1180.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1" dirty="0"/>
                        <a:t>Support Vector Machine (SVM)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1" dirty="0"/>
                        <a:t>Naive Bayes (NB)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1" dirty="0"/>
                        <a:t>Logistic Regression (LR)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1" dirty="0"/>
                        <a:t>Artificial Neural Networks (ANN)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1" dirty="0"/>
                        <a:t>Random Forest (RF)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Limited Feature Utilization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Inadequate Exploration of Attack Types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Dependence on Manual Feature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Engineering Accuracy of NLP Tools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GPU Memory Limitations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38566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7CC39-952B-04B2-2CF3-45210FC4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9E67-C471-4452-9AE2-AB168695F6C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10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1654</TotalTime>
  <Words>2389</Words>
  <Application>Microsoft Office PowerPoint</Application>
  <PresentationFormat>Widescreen</PresentationFormat>
  <Paragraphs>241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Algerian</vt:lpstr>
      <vt:lpstr>Arial</vt:lpstr>
      <vt:lpstr>Calibri</vt:lpstr>
      <vt:lpstr>Calibri Light</vt:lpstr>
      <vt:lpstr>Times New Roman</vt:lpstr>
      <vt:lpstr>Office Theme</vt:lpstr>
      <vt:lpstr>THIRD REVIEW   HYBRID MACHINE LEARNING MODEL TO DETECT AND MITIGATE PHISHING ATTACKS</vt:lpstr>
      <vt:lpstr>Abstract:</vt:lpstr>
      <vt:lpstr>Introduction:</vt:lpstr>
      <vt:lpstr>Infographic:</vt:lpstr>
      <vt:lpstr>Objective:</vt:lpstr>
      <vt:lpstr>Problem Statement:</vt:lpstr>
      <vt:lpstr>Literature Survey:</vt:lpstr>
      <vt:lpstr>PowerPoint Presentation</vt:lpstr>
      <vt:lpstr>PowerPoint Presentation</vt:lpstr>
      <vt:lpstr>PowerPoint Presentation</vt:lpstr>
      <vt:lpstr>PowerPoint Presentation</vt:lpstr>
      <vt:lpstr>Existing Systems:</vt:lpstr>
      <vt:lpstr>Novel Idea:</vt:lpstr>
      <vt:lpstr>Research Gap:</vt:lpstr>
      <vt:lpstr>MITIGATION STRATEGY FOR PROPOSED MODEL</vt:lpstr>
      <vt:lpstr>PowerPoint Presentation</vt:lpstr>
      <vt:lpstr>Architecture diagram for proposed model:</vt:lpstr>
      <vt:lpstr>Flow Chart for proposed machine learning model:</vt:lpstr>
      <vt:lpstr>USE CASE DIAGRAM FOR PROPOSED MODEL</vt:lpstr>
      <vt:lpstr>ACTIVITY DIAGRAM FOR PROPOSED MODEL</vt:lpstr>
      <vt:lpstr>CLASS DIAGRAM FOR PROPOSED MODEL</vt:lpstr>
      <vt:lpstr>           COMPARISION OF OUR MODEL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Jaini Eswar</dc:creator>
  <cp:lastModifiedBy>Jaini Eswar</cp:lastModifiedBy>
  <cp:revision>13</cp:revision>
  <cp:lastPrinted>2024-08-02T09:11:30Z</cp:lastPrinted>
  <dcterms:created xsi:type="dcterms:W3CDTF">2024-08-01T06:14:23Z</dcterms:created>
  <dcterms:modified xsi:type="dcterms:W3CDTF">2024-10-25T20:25:57Z</dcterms:modified>
</cp:coreProperties>
</file>