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58" r:id="rId6"/>
    <p:sldId id="270" r:id="rId7"/>
    <p:sldId id="259" r:id="rId8"/>
    <p:sldId id="260" r:id="rId9"/>
    <p:sldId id="271" r:id="rId10"/>
    <p:sldId id="272" r:id="rId11"/>
    <p:sldId id="273" r:id="rId12"/>
    <p:sldId id="263" r:id="rId13"/>
    <p:sldId id="274" r:id="rId14"/>
    <p:sldId id="286" r:id="rId15"/>
    <p:sldId id="275" r:id="rId16"/>
    <p:sldId id="287" r:id="rId17"/>
    <p:sldId id="276" r:id="rId18"/>
    <p:sldId id="280" r:id="rId19"/>
    <p:sldId id="277" r:id="rId20"/>
    <p:sldId id="278" r:id="rId21"/>
    <p:sldId id="288" r:id="rId22"/>
    <p:sldId id="281" r:id="rId23"/>
    <p:sldId id="282" r:id="rId24"/>
    <p:sldId id="283" r:id="rId25"/>
    <p:sldId id="284" r:id="rId26"/>
    <p:sldId id="285" r:id="rId27"/>
    <p:sldId id="289"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66" d="100"/>
          <a:sy n="66" d="100"/>
        </p:scale>
        <p:origin x="7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D89-12EF-4A88-9474-CF0F78882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AC2705-BB7A-6CB0-F844-E13494EBE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501DF9-CF10-D0D7-A98B-3045C53D98C2}"/>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6B0E60B9-F8DF-7B57-56B6-7F0AE2680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8F4B6-A2C3-CD13-C461-B0CD05749F7C}"/>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4925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E0B2-6C11-D361-32B9-A7CD4BAA6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B2425-0D6D-5B46-65DB-8138A45BD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57833-8C8B-E926-4314-E4B3AE9DC895}"/>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8FC3771E-E4EA-9EE1-0A6F-BCD576028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7DC1A-8A3F-1273-839F-1457FBBB879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52709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7A5C-6C7C-68AA-0EA0-DA400BAEC0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2FF81-F482-313C-8E7F-AD21E5996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180CD-70F6-6AAE-7EF6-ACF049A4149F}"/>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248F6501-347E-60F1-5FF2-E16278E56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CE24F-37F4-CC5F-928C-CFA15CD0091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6495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E347-1394-A876-4BC7-123C16B6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87BCC-99E1-8700-FCCE-90C51310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BE3C7-9B9B-A5DE-F191-629EF88C3670}"/>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5FAAE068-8EF2-D115-8A37-654B37E8F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8C282-D682-9411-D462-C90D6BB05C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3294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DD44-6369-E630-0FAA-50D1012B7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3C918-DD78-55C6-D37F-D978E6F9F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FD11B-9BD6-7D8A-6E18-9EAB42B14CF2}"/>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DC698023-0128-1EF2-1990-1A7046847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6F183-2334-B2C7-BA2E-9FC503147140}"/>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134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BD68-BBB0-2BD7-2150-91C8518C5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3DE814-374D-74EB-9D99-A89BC74D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D44C98-4C81-7EDB-641C-734C77328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98225-5908-B1BB-132F-23CEE9A61BEA}"/>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6" name="Footer Placeholder 5">
            <a:extLst>
              <a:ext uri="{FF2B5EF4-FFF2-40B4-BE49-F238E27FC236}">
                <a16:creationId xmlns:a16="http://schemas.microsoft.com/office/drawing/2014/main" id="{C9C5DFD6-C575-86BC-21E0-D9D03A7C3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4AD6C-A19A-65FC-C207-AF91F2AFB35F}"/>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6817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9038-B151-A2DF-2B5E-83649843BE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9F33A-A109-E359-6779-357B73413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058C1-3217-D519-4049-4234E6AD0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AE63C-4109-4537-6D7D-92EECA562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864E1-F9E8-7228-F58D-617C02B92B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D0023A-C6FB-E6C0-294C-C697E21923D7}"/>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8" name="Footer Placeholder 7">
            <a:extLst>
              <a:ext uri="{FF2B5EF4-FFF2-40B4-BE49-F238E27FC236}">
                <a16:creationId xmlns:a16="http://schemas.microsoft.com/office/drawing/2014/main" id="{3E6576FE-9582-573A-F3B6-6AF40C696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07AB4-0A8F-CF15-BD2F-F65F1E85258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42231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9E33-4515-BAEE-8A6B-F9A27BC796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8EA3EE-4B03-750C-9961-369E049ABAAC}"/>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4" name="Footer Placeholder 3">
            <a:extLst>
              <a:ext uri="{FF2B5EF4-FFF2-40B4-BE49-F238E27FC236}">
                <a16:creationId xmlns:a16="http://schemas.microsoft.com/office/drawing/2014/main" id="{B90BD97D-0288-603B-4492-BC5373B884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5F7EC0-6C0B-3926-3F95-4FFA5C2A688B}"/>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92812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694C6-A610-D6A0-4C4F-EDDCAF77CA91}"/>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3" name="Footer Placeholder 2">
            <a:extLst>
              <a:ext uri="{FF2B5EF4-FFF2-40B4-BE49-F238E27FC236}">
                <a16:creationId xmlns:a16="http://schemas.microsoft.com/office/drawing/2014/main" id="{6D72B19B-AE54-5171-C000-DDC4C967D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AC4FA-6BBF-941F-44A9-D29B73E9016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83800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4E6B-5FB5-4E3C-EDE6-FA8188A60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D2585-6F84-BD29-3173-85AC68467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7FE35-CE6A-DB10-67AA-143E5F39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A63A2-FAFB-4FC3-1713-402DC1C77F14}"/>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6" name="Footer Placeholder 5">
            <a:extLst>
              <a:ext uri="{FF2B5EF4-FFF2-40B4-BE49-F238E27FC236}">
                <a16:creationId xmlns:a16="http://schemas.microsoft.com/office/drawing/2014/main" id="{A505ECBC-8CB5-E58C-11EA-EC2F03C49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61355-F657-46C1-40B6-20E0489BB543}"/>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607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06FC-F7D0-5648-819A-3E47902B7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866570-5B00-A154-6A6C-03BD18990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C5E4E-7229-2AC7-F14B-F00D580B9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3CFC-DE03-873C-C4FA-3FC83004B76A}"/>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6" name="Footer Placeholder 5">
            <a:extLst>
              <a:ext uri="{FF2B5EF4-FFF2-40B4-BE49-F238E27FC236}">
                <a16:creationId xmlns:a16="http://schemas.microsoft.com/office/drawing/2014/main" id="{6FE22FCE-D79E-317D-44C4-E8E646315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F764A-96B5-D0BE-3C76-EB6C8479F4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7607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FD56F-5A0F-5FD6-B987-A64C53CBF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F5DD7D-6DB7-2715-58AD-599B98BCD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363BC-6C98-EB31-EC69-82298128D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D4D0F1F5-C01E-DA21-95F6-ADF0667B5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71DC3-EE04-E4F2-C1B5-E7C3EDDDD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E76F-530F-4A86-912E-A939F95123F8}" type="slidenum">
              <a:rPr lang="en-IN" smtClean="0"/>
              <a:t>‹#›</a:t>
            </a:fld>
            <a:endParaRPr lang="en-IN"/>
          </a:p>
        </p:txBody>
      </p:sp>
    </p:spTree>
    <p:extLst>
      <p:ext uri="{BB962C8B-B14F-4D97-AF65-F5344CB8AC3E}">
        <p14:creationId xmlns:p14="http://schemas.microsoft.com/office/powerpoint/2010/main" val="15035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BC58-9ED8-CEBF-89E3-350F83F58ACF}"/>
              </a:ext>
            </a:extLst>
          </p:cNvPr>
          <p:cNvSpPr>
            <a:spLocks noGrp="1"/>
          </p:cNvSpPr>
          <p:nvPr>
            <p:ph type="ctrTitle"/>
          </p:nvPr>
        </p:nvSpPr>
        <p:spPr>
          <a:xfrm>
            <a:off x="1748117" y="2220537"/>
            <a:ext cx="8821271" cy="1683670"/>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sz="4900" b="1" dirty="0">
                <a:latin typeface="Times New Roman" panose="02020603050405020304" pitchFamily="18" charset="0"/>
                <a:cs typeface="Times New Roman" panose="02020603050405020304" pitchFamily="18" charset="0"/>
              </a:rPr>
              <a:t>LOAN STATUS PREDICTION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26E54D-9B1D-5020-BA5C-5C089594F3C3}"/>
              </a:ext>
            </a:extLst>
          </p:cNvPr>
          <p:cNvSpPr>
            <a:spLocks noGrp="1"/>
          </p:cNvSpPr>
          <p:nvPr>
            <p:ph type="subTitle" idx="1"/>
          </p:nvPr>
        </p:nvSpPr>
        <p:spPr>
          <a:xfrm>
            <a:off x="1586753" y="4033837"/>
            <a:ext cx="9144000" cy="1655762"/>
          </a:xfrm>
        </p:spPr>
        <p:txBody>
          <a:bodyPr>
            <a:normAutofit lnSpcReduction="10000"/>
          </a:bodyPr>
          <a:lstStyle/>
          <a:p>
            <a:r>
              <a:rPr lang="en-IN" dirty="0">
                <a:latin typeface="Times New Roman" panose="02020603050405020304" pitchFamily="18" charset="0"/>
                <a:cs typeface="Times New Roman" panose="02020603050405020304" pitchFamily="18" charset="0"/>
              </a:rPr>
              <a:t>Team Members</a:t>
            </a:r>
          </a:p>
          <a:p>
            <a:pPr marL="457200" indent="-457200" algn="l">
              <a:buAutoNum type="arabicPeriod"/>
            </a:pPr>
            <a:r>
              <a:rPr lang="en-IN" dirty="0">
                <a:latin typeface="Times New Roman" panose="02020603050405020304" pitchFamily="18" charset="0"/>
                <a:cs typeface="Times New Roman" panose="02020603050405020304" pitchFamily="18" charset="0"/>
              </a:rPr>
              <a:t>RA2111030010175         AKBARSAGARI MOHAMMAD FAZIL</a:t>
            </a:r>
          </a:p>
          <a:p>
            <a:pPr marL="457200" indent="-457200" algn="l">
              <a:buFont typeface="Arial" panose="020B0604020202020204" pitchFamily="34" charset="0"/>
              <a:buAutoNum type="arabicPeriod"/>
            </a:pPr>
            <a:r>
              <a:rPr lang="en-IN" dirty="0">
                <a:latin typeface="Times New Roman" panose="02020603050405020304" pitchFamily="18" charset="0"/>
                <a:cs typeface="Times New Roman" panose="02020603050405020304" pitchFamily="18" charset="0"/>
              </a:rPr>
              <a:t>RA2111030010186         P SAI VARDHAN REDDY</a:t>
            </a:r>
          </a:p>
          <a:p>
            <a:pPr marL="457200" indent="-457200" algn="l">
              <a:buFont typeface="Arial" panose="020B0604020202020204" pitchFamily="34" charset="0"/>
              <a:buAutoNum type="arabicPeriod"/>
            </a:pPr>
            <a:r>
              <a:rPr lang="en-IN" dirty="0">
                <a:latin typeface="Times New Roman" panose="02020603050405020304" pitchFamily="18" charset="0"/>
                <a:cs typeface="Times New Roman" panose="02020603050405020304" pitchFamily="18" charset="0"/>
              </a:rPr>
              <a:t>RA2111030010190         JAINI ESWAR</a:t>
            </a:r>
          </a:p>
          <a:p>
            <a:pPr marL="457200" indent="-457200">
              <a:buFont typeface="Arial" panose="020B0604020202020204" pitchFamily="34" charset="0"/>
              <a:buAutoNum type="arabicPeriod"/>
            </a:pPr>
            <a:endParaRPr lang="en-IN" dirty="0"/>
          </a:p>
          <a:p>
            <a:pPr marL="457200" indent="-457200">
              <a:buAutoNum type="arabicPeriod"/>
            </a:pPr>
            <a:endParaRPr lang="en-IN" dirty="0"/>
          </a:p>
        </p:txBody>
      </p:sp>
      <p:pic>
        <p:nvPicPr>
          <p:cNvPr id="6" name="Picture 5">
            <a:extLst>
              <a:ext uri="{FF2B5EF4-FFF2-40B4-BE49-F238E27FC236}">
                <a16:creationId xmlns:a16="http://schemas.microsoft.com/office/drawing/2014/main" id="{51D13F9A-1D23-F3BA-BE23-B83DD2E65B04}"/>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TextBox 9">
            <a:extLst>
              <a:ext uri="{FF2B5EF4-FFF2-40B4-BE49-F238E27FC236}">
                <a16:creationId xmlns:a16="http://schemas.microsoft.com/office/drawing/2014/main" id="{FF778F1D-0584-9C3F-221B-9EEAF81820CB}"/>
              </a:ext>
            </a:extLst>
          </p:cNvPr>
          <p:cNvSpPr txBox="1"/>
          <p:nvPr/>
        </p:nvSpPr>
        <p:spPr>
          <a:xfrm>
            <a:off x="3110753" y="161646"/>
            <a:ext cx="7826188"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SRM Institute of Science and Technology</a:t>
            </a:r>
          </a:p>
          <a:p>
            <a:r>
              <a:rPr lang="en-IN" sz="2000" dirty="0">
                <a:latin typeface="Times New Roman" panose="02020603050405020304" pitchFamily="18" charset="0"/>
                <a:cs typeface="Times New Roman" panose="02020603050405020304" pitchFamily="18" charset="0"/>
              </a:rPr>
              <a:t>College of Engineering &amp; Technology | School of Computing </a:t>
            </a:r>
          </a:p>
          <a:p>
            <a:r>
              <a:rPr lang="en-IN" sz="2000" dirty="0">
                <a:latin typeface="Times New Roman" panose="02020603050405020304" pitchFamily="18" charset="0"/>
                <a:cs typeface="Times New Roman" panose="02020603050405020304" pitchFamily="18" charset="0"/>
              </a:rPr>
              <a:t>Department of Computing Technologies</a:t>
            </a:r>
          </a:p>
        </p:txBody>
      </p:sp>
      <p:sp>
        <p:nvSpPr>
          <p:cNvPr id="12" name="TextBox 11">
            <a:extLst>
              <a:ext uri="{FF2B5EF4-FFF2-40B4-BE49-F238E27FC236}">
                <a16:creationId xmlns:a16="http://schemas.microsoft.com/office/drawing/2014/main" id="{3A8D8FBE-097C-1EBA-E7A5-0CD09DFD9F6C}"/>
              </a:ext>
            </a:extLst>
          </p:cNvPr>
          <p:cNvSpPr txBox="1"/>
          <p:nvPr/>
        </p:nvSpPr>
        <p:spPr>
          <a:xfrm>
            <a:off x="3343835" y="1591201"/>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18CSC305J Artificial Intelligence – Mini Project </a:t>
            </a:r>
          </a:p>
        </p:txBody>
      </p:sp>
    </p:spTree>
    <p:extLst>
      <p:ext uri="{BB962C8B-B14F-4D97-AF65-F5344CB8AC3E}">
        <p14:creationId xmlns:p14="http://schemas.microsoft.com/office/powerpoint/2010/main" val="128707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p:txBody>
          <a:bodyPr>
            <a:normAutofit/>
          </a:bodyPr>
          <a:lstStyle/>
          <a:p>
            <a:r>
              <a:rPr lang="en-IN" sz="1800" b="1" dirty="0"/>
              <a:t>SVM Model Training:</a:t>
            </a:r>
          </a:p>
          <a:p>
            <a:r>
              <a:rPr lang="en-IN" sz="1800" dirty="0"/>
              <a:t>Learning optimal hyperplanes to separate loan statuses based on feature attributes</a:t>
            </a:r>
          </a:p>
          <a:p>
            <a:r>
              <a:rPr lang="en-IN" sz="1800" dirty="0"/>
              <a:t>Tuning SVM parameters for improved performance</a:t>
            </a:r>
          </a:p>
          <a:p>
            <a:endParaRPr lang="en-IN" sz="1800" b="1" dirty="0"/>
          </a:p>
          <a:p>
            <a:r>
              <a:rPr lang="en-IN" sz="1800" b="1" dirty="0"/>
              <a:t>Model Evaluation:</a:t>
            </a:r>
          </a:p>
          <a:p>
            <a:r>
              <a:rPr lang="en-IN" sz="1800" dirty="0"/>
              <a:t>Assessing predictive performance using testing dataset</a:t>
            </a:r>
          </a:p>
          <a:p>
            <a:r>
              <a:rPr lang="en-IN" sz="1800" dirty="0"/>
              <a:t>Metrics: Accuracy, precision, recall, F1-score to measure classification performance</a:t>
            </a:r>
          </a:p>
          <a:p>
            <a:endParaRPr lang="en-IN" dirty="0"/>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379993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p:txBody>
          <a:bodyPr>
            <a:normAutofit/>
          </a:bodyPr>
          <a:lstStyle/>
          <a:p>
            <a:r>
              <a:rPr lang="en-US" sz="1800" b="1" u="sng" dirty="0"/>
              <a:t>Performance &amp; Evaluation Metrics of Existing Methodology</a:t>
            </a:r>
          </a:p>
          <a:p>
            <a:r>
              <a:rPr lang="en-US" sz="1800" dirty="0"/>
              <a:t>Performance metrics used to evaluate the SVM model for loan status prediction include:</a:t>
            </a:r>
          </a:p>
          <a:p>
            <a:r>
              <a:rPr lang="en-US" sz="1800" b="1" dirty="0"/>
              <a:t>Accuracy:</a:t>
            </a:r>
            <a:r>
              <a:rPr lang="en-US" sz="1800" dirty="0"/>
              <a:t> Percentage of correctly predicted loan statuses (repaid or defaulted)</a:t>
            </a:r>
          </a:p>
          <a:p>
            <a:r>
              <a:rPr lang="en-US" sz="1800" b="1" dirty="0"/>
              <a:t>Precision:</a:t>
            </a:r>
            <a:r>
              <a:rPr lang="en-US" sz="1800" dirty="0"/>
              <a:t> Proportion of correctly predicted positive loan statuses (repaid) among all predicted positive statuses</a:t>
            </a:r>
          </a:p>
          <a:p>
            <a:r>
              <a:rPr lang="en-US" sz="1800" b="1" dirty="0"/>
              <a:t>Recall:</a:t>
            </a:r>
            <a:r>
              <a:rPr lang="en-US" sz="1800" dirty="0"/>
              <a:t> Proportion of correctly predicted positive loan statuses (repaid) among all actual positive statuses</a:t>
            </a:r>
          </a:p>
          <a:p>
            <a:r>
              <a:rPr lang="en-US" sz="1800" b="1" dirty="0"/>
              <a:t>F1-score:</a:t>
            </a:r>
            <a:r>
              <a:rPr lang="en-US" sz="1800" dirty="0"/>
              <a:t> Harmonic mean of precision and recall, providing a balanced measure of model performance</a:t>
            </a:r>
          </a:p>
          <a:p>
            <a:r>
              <a:rPr lang="en-US" sz="1800" dirty="0"/>
              <a:t>High accuracy, precision, recall, and F1-score indicate the effectiveness of the SVM model in accurately predicting loan statuses and minimizing classification errors.</a:t>
            </a:r>
            <a:endParaRPr lang="en-IN" sz="1800" dirty="0"/>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206248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SYSTEM ARCHITECTURE AND DESIGN</a:t>
            </a: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9" name="Content Placeholder 8">
            <a:extLst>
              <a:ext uri="{FF2B5EF4-FFF2-40B4-BE49-F238E27FC236}">
                <a16:creationId xmlns:a16="http://schemas.microsoft.com/office/drawing/2014/main" id="{9971B89E-4F82-EAB0-36F3-5114FA1362A2}"/>
              </a:ext>
            </a:extLst>
          </p:cNvPr>
          <p:cNvPicPr>
            <a:picLocks noGrp="1" noChangeAspect="1"/>
          </p:cNvPicPr>
          <p:nvPr>
            <p:ph idx="1"/>
          </p:nvPr>
        </p:nvPicPr>
        <p:blipFill>
          <a:blip r:embed="rId3"/>
          <a:stretch>
            <a:fillRect/>
          </a:stretch>
        </p:blipFill>
        <p:spPr>
          <a:xfrm>
            <a:off x="3041583" y="1470127"/>
            <a:ext cx="6061064" cy="5022748"/>
          </a:xfrm>
        </p:spPr>
      </p:pic>
    </p:spTree>
    <p:extLst>
      <p:ext uri="{BB962C8B-B14F-4D97-AF65-F5344CB8AC3E}">
        <p14:creationId xmlns:p14="http://schemas.microsoft.com/office/powerpoint/2010/main" val="380461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Autofit/>
          </a:bodyPr>
          <a:lstStyle/>
          <a:p>
            <a:r>
              <a:rPr lang="en-IN" sz="1800" dirty="0">
                <a:latin typeface="Times New Roman" panose="02020603050405020304" pitchFamily="18" charset="0"/>
                <a:cs typeface="Times New Roman" panose="02020603050405020304" pitchFamily="18" charset="0"/>
              </a:rPr>
              <a:t>Algorithm used is:</a:t>
            </a:r>
          </a:p>
          <a:p>
            <a:r>
              <a:rPr lang="en-IN" sz="1800" dirty="0">
                <a:latin typeface="Times New Roman" panose="02020603050405020304" pitchFamily="18" charset="0"/>
                <a:cs typeface="Times New Roman" panose="02020603050405020304" pitchFamily="18" charset="0"/>
              </a:rPr>
              <a:t>Supervised learning-</a:t>
            </a:r>
            <a:r>
              <a:rPr lang="en-IN" sz="1800" dirty="0">
                <a:latin typeface="Times New Roman" panose="02020603050405020304" pitchFamily="18" charset="0"/>
                <a:cs typeface="Times New Roman" panose="02020603050405020304" pitchFamily="18" charset="0"/>
                <a:sym typeface="Wingdings" panose="05000000000000000000" pitchFamily="2" charset="2"/>
              </a:rPr>
              <a:t>SVM(support vector machine)</a:t>
            </a:r>
          </a:p>
          <a:p>
            <a:r>
              <a:rPr lang="en-US" sz="1800" dirty="0">
                <a:latin typeface="Times New Roman" panose="02020603050405020304" pitchFamily="18" charset="0"/>
                <a:cs typeface="Times New Roman" panose="02020603050405020304" pitchFamily="18" charset="0"/>
              </a:rPr>
              <a:t>Supervised Learning:</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Supervised learning is a machine learning paradigm where the algorithm learns patterns from labeled training data to make predictions or decisions about new data.</a:t>
            </a:r>
          </a:p>
          <a:p>
            <a:r>
              <a:rPr lang="en-US" sz="1800" dirty="0">
                <a:latin typeface="Times New Roman" panose="02020603050405020304" pitchFamily="18" charset="0"/>
                <a:cs typeface="Times New Roman" panose="02020603050405020304" pitchFamily="18" charset="0"/>
              </a:rPr>
              <a:t>In supervised learning, the training dataset includes input features (attributes) along with corresponding output labels (desired predictions or classifications).</a:t>
            </a:r>
          </a:p>
          <a:p>
            <a:r>
              <a:rPr lang="en-US" sz="1800" dirty="0">
                <a:latin typeface="Times New Roman" panose="02020603050405020304" pitchFamily="18" charset="0"/>
                <a:cs typeface="Times New Roman" panose="02020603050405020304" pitchFamily="18" charset="0"/>
              </a:rPr>
              <a:t>The goal of supervised learning is to infer a mapping function from input features to output labels based on known examples, enabling the algorithm to generalize and make accurate predictions on unseen data.</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626121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Autofit/>
          </a:bodyPr>
          <a:lstStyle/>
          <a:p>
            <a:r>
              <a:rPr lang="en-US" sz="1800" dirty="0">
                <a:latin typeface="Times New Roman" panose="02020603050405020304" pitchFamily="18" charset="0"/>
                <a:cs typeface="Times New Roman" panose="02020603050405020304" pitchFamily="18" charset="0"/>
              </a:rPr>
              <a:t>Support Vector Machines (SVM):</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Support Vector Machines (SVM) is a powerful supervised learning algorithm used for binary classification and regression tasks.</a:t>
            </a:r>
          </a:p>
          <a:p>
            <a:r>
              <a:rPr lang="en-US" sz="1800" dirty="0">
                <a:latin typeface="Times New Roman" panose="02020603050405020304" pitchFamily="18" charset="0"/>
                <a:cs typeface="Times New Roman" panose="02020603050405020304" pitchFamily="18" charset="0"/>
              </a:rPr>
              <a:t>SVM seeks to find the optimal hyperplane that best separates data points of different classes by maximizing the margin between classes.</a:t>
            </a:r>
          </a:p>
          <a:p>
            <a:r>
              <a:rPr lang="en-US" sz="1800" dirty="0">
                <a:latin typeface="Times New Roman" panose="02020603050405020304" pitchFamily="18" charset="0"/>
                <a:cs typeface="Times New Roman" panose="02020603050405020304" pitchFamily="18" charset="0"/>
              </a:rPr>
              <a:t>SVM is effective for high-dimensional data and can handle complex decision boundaries. It is robust against overfitting and can be extended to nonlinear relationships using kernel functions to map data into higher-dimensional spaces.</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900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1.METHODOLOGY </a:t>
            </a:r>
          </a:p>
          <a:p>
            <a:r>
              <a:rPr lang="en-US" sz="1800" dirty="0">
                <a:latin typeface="Times New Roman" panose="02020603050405020304" pitchFamily="18" charset="0"/>
                <a:cs typeface="Times New Roman" panose="02020603050405020304" pitchFamily="18" charset="0"/>
              </a:rPr>
              <a:t>1. Data Collection and Preprocessing: </a:t>
            </a:r>
          </a:p>
          <a:p>
            <a:r>
              <a:rPr lang="en-US" sz="1800" dirty="0">
                <a:latin typeface="Times New Roman" panose="02020603050405020304" pitchFamily="18" charset="0"/>
                <a:cs typeface="Times New Roman" panose="02020603050405020304" pitchFamily="18" charset="0"/>
              </a:rPr>
              <a:t>Gather historical loan data from relevant sources, including borrower information, loan </a:t>
            </a:r>
          </a:p>
          <a:p>
            <a:r>
              <a:rPr lang="en-US" sz="1800" dirty="0">
                <a:latin typeface="Times New Roman" panose="02020603050405020304" pitchFamily="18" charset="0"/>
                <a:cs typeface="Times New Roman" panose="02020603050405020304" pitchFamily="18" charset="0"/>
              </a:rPr>
              <a:t>terms, repayment    history, and loan status (defaulted or repaid).Preprocess the data by </a:t>
            </a:r>
          </a:p>
          <a:p>
            <a:r>
              <a:rPr lang="en-US" sz="1800" dirty="0">
                <a:latin typeface="Times New Roman" panose="02020603050405020304" pitchFamily="18" charset="0"/>
                <a:cs typeface="Times New Roman" panose="02020603050405020304" pitchFamily="18" charset="0"/>
              </a:rPr>
              <a:t>handling missing values, outliers, and </a:t>
            </a:r>
            <a:r>
              <a:rPr lang="en-US" sz="1800" dirty="0" err="1">
                <a:latin typeface="Times New Roman" panose="02020603050405020304" pitchFamily="18" charset="0"/>
                <a:cs typeface="Times New Roman" panose="02020603050405020304" pitchFamily="18" charset="0"/>
              </a:rPr>
              <a:t>inconsistencies.Perform</a:t>
            </a:r>
            <a:r>
              <a:rPr lang="en-US" sz="1800" dirty="0">
                <a:latin typeface="Times New Roman" panose="02020603050405020304" pitchFamily="18" charset="0"/>
                <a:cs typeface="Times New Roman" panose="02020603050405020304" pitchFamily="18" charset="0"/>
              </a:rPr>
              <a:t> feature engineering to </a:t>
            </a:r>
          </a:p>
          <a:p>
            <a:r>
              <a:rPr lang="en-US" sz="1800" dirty="0">
                <a:latin typeface="Times New Roman" panose="02020603050405020304" pitchFamily="18" charset="0"/>
                <a:cs typeface="Times New Roman" panose="02020603050405020304" pitchFamily="18" charset="0"/>
              </a:rPr>
              <a:t>extract relevant features such as credit score, income, employment status, loan amount, </a:t>
            </a:r>
          </a:p>
          <a:p>
            <a:r>
              <a:rPr lang="en-US" sz="1800" dirty="0">
                <a:latin typeface="Times New Roman" panose="02020603050405020304" pitchFamily="18" charset="0"/>
                <a:cs typeface="Times New Roman" panose="02020603050405020304" pitchFamily="18" charset="0"/>
              </a:rPr>
              <a:t>loan term, debt-to-income ratio, and other financial indicators. Encode categorical </a:t>
            </a:r>
          </a:p>
          <a:p>
            <a:r>
              <a:rPr lang="en-US" sz="1800" dirty="0">
                <a:latin typeface="Times New Roman" panose="02020603050405020304" pitchFamily="18" charset="0"/>
                <a:cs typeface="Times New Roman" panose="02020603050405020304" pitchFamily="18" charset="0"/>
              </a:rPr>
              <a:t>variables using techniques like one-hot encoding or label encoding. Split the dataset into </a:t>
            </a:r>
          </a:p>
          <a:p>
            <a:r>
              <a:rPr lang="en-US" sz="1800" dirty="0">
                <a:latin typeface="Times New Roman" panose="02020603050405020304" pitchFamily="18" charset="0"/>
                <a:cs typeface="Times New Roman" panose="02020603050405020304" pitchFamily="18" charset="0"/>
              </a:rPr>
              <a:t>training and testing sets to train and evaluate the SVM model.  </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267707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2. Feature Selection: </a:t>
            </a:r>
          </a:p>
          <a:p>
            <a:r>
              <a:rPr lang="en-US" sz="1800" dirty="0">
                <a:latin typeface="Times New Roman" panose="02020603050405020304" pitchFamily="18" charset="0"/>
                <a:cs typeface="Times New Roman" panose="02020603050405020304" pitchFamily="18" charset="0"/>
              </a:rPr>
              <a:t>Conduct exploratory data analysis (EDA) to identify key features that significantly impact </a:t>
            </a:r>
          </a:p>
          <a:p>
            <a:r>
              <a:rPr lang="en-US" sz="1800" dirty="0">
                <a:latin typeface="Times New Roman" panose="02020603050405020304" pitchFamily="18" charset="0"/>
                <a:cs typeface="Times New Roman" panose="02020603050405020304" pitchFamily="18" charset="0"/>
              </a:rPr>
              <a:t>loan status. </a:t>
            </a:r>
          </a:p>
          <a:p>
            <a:r>
              <a:rPr lang="en-US" sz="1800" dirty="0">
                <a:latin typeface="Times New Roman" panose="02020603050405020304" pitchFamily="18" charset="0"/>
                <a:cs typeface="Times New Roman" panose="02020603050405020304" pitchFamily="18" charset="0"/>
              </a:rPr>
              <a:t>Employ techniques such as correlation analysis, feature importance ranking, or domain </a:t>
            </a:r>
          </a:p>
          <a:p>
            <a:r>
              <a:rPr lang="en-US" sz="1800" dirty="0">
                <a:latin typeface="Times New Roman" panose="02020603050405020304" pitchFamily="18" charset="0"/>
                <a:cs typeface="Times New Roman" panose="02020603050405020304" pitchFamily="18" charset="0"/>
              </a:rPr>
              <a:t>knowledge to select the most relevant features for model training. </a:t>
            </a:r>
          </a:p>
          <a:p>
            <a:r>
              <a:rPr lang="en-US" sz="1800" dirty="0">
                <a:latin typeface="Times New Roman" panose="02020603050405020304" pitchFamily="18" charset="0"/>
                <a:cs typeface="Times New Roman" panose="02020603050405020304" pitchFamily="18" charset="0"/>
              </a:rPr>
              <a:t>Optionally, utilize dimensionality reduction techniques like Principal Component Analysis </a:t>
            </a:r>
          </a:p>
          <a:p>
            <a:r>
              <a:rPr lang="en-US" sz="1800" dirty="0">
                <a:latin typeface="Times New Roman" panose="02020603050405020304" pitchFamily="18" charset="0"/>
                <a:cs typeface="Times New Roman" panose="02020603050405020304" pitchFamily="18" charset="0"/>
              </a:rPr>
              <a:t>(PCA) to reduce the number of features while preserving important information.</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01377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3. Model Training: </a:t>
            </a:r>
          </a:p>
          <a:p>
            <a:r>
              <a:rPr lang="en-US" sz="1800" dirty="0">
                <a:latin typeface="Times New Roman" panose="02020603050405020304" pitchFamily="18" charset="0"/>
                <a:cs typeface="Times New Roman" panose="02020603050405020304" pitchFamily="18" charset="0"/>
              </a:rPr>
              <a:t>Implement the Support Vector Machine algorithm using a suitable library (e.g., scikit-learn </a:t>
            </a:r>
          </a:p>
          <a:p>
            <a:r>
              <a:rPr lang="en-US" sz="1800" dirty="0">
                <a:latin typeface="Times New Roman" panose="02020603050405020304" pitchFamily="18" charset="0"/>
                <a:cs typeface="Times New Roman" panose="02020603050405020304" pitchFamily="18" charset="0"/>
              </a:rPr>
              <a:t>in Python).Choose appropriate kernel functions such as linear, polynomial, or radial basis </a:t>
            </a:r>
          </a:p>
          <a:p>
            <a:r>
              <a:rPr lang="en-US" sz="1800" dirty="0">
                <a:latin typeface="Times New Roman" panose="02020603050405020304" pitchFamily="18" charset="0"/>
                <a:cs typeface="Times New Roman" panose="02020603050405020304" pitchFamily="18" charset="0"/>
              </a:rPr>
              <a:t>function (RBF) based on the dataset's </a:t>
            </a:r>
            <a:r>
              <a:rPr lang="en-US" sz="1800" dirty="0" err="1">
                <a:latin typeface="Times New Roman" panose="02020603050405020304" pitchFamily="18" charset="0"/>
                <a:cs typeface="Times New Roman" panose="02020603050405020304" pitchFamily="18" charset="0"/>
              </a:rPr>
              <a:t>characteristics.Train</a:t>
            </a:r>
            <a:r>
              <a:rPr lang="en-US" sz="1800" dirty="0">
                <a:latin typeface="Times New Roman" panose="02020603050405020304" pitchFamily="18" charset="0"/>
                <a:cs typeface="Times New Roman" panose="02020603050405020304" pitchFamily="18" charset="0"/>
              </a:rPr>
              <a:t> the SVM model on the training </a:t>
            </a:r>
          </a:p>
          <a:p>
            <a:r>
              <a:rPr lang="en-US" sz="1800" dirty="0">
                <a:latin typeface="Times New Roman" panose="02020603050405020304" pitchFamily="18" charset="0"/>
                <a:cs typeface="Times New Roman" panose="02020603050405020304" pitchFamily="18" charset="0"/>
              </a:rPr>
              <a:t>dataset using selected features and kernel </a:t>
            </a:r>
            <a:r>
              <a:rPr lang="en-US" sz="1800" dirty="0" err="1">
                <a:latin typeface="Times New Roman" panose="02020603050405020304" pitchFamily="18" charset="0"/>
                <a:cs typeface="Times New Roman" panose="02020603050405020304" pitchFamily="18" charset="0"/>
              </a:rPr>
              <a:t>function.Optimize</a:t>
            </a:r>
            <a:r>
              <a:rPr lang="en-US" sz="1800" dirty="0">
                <a:latin typeface="Times New Roman" panose="02020603050405020304" pitchFamily="18" charset="0"/>
                <a:cs typeface="Times New Roman" panose="02020603050405020304" pitchFamily="18" charset="0"/>
              </a:rPr>
              <a:t> model hyperparameters, such </a:t>
            </a:r>
          </a:p>
          <a:p>
            <a:r>
              <a:rPr lang="en-US" sz="1800" dirty="0">
                <a:latin typeface="Times New Roman" panose="02020603050405020304" pitchFamily="18" charset="0"/>
                <a:cs typeface="Times New Roman" panose="02020603050405020304" pitchFamily="18" charset="0"/>
              </a:rPr>
              <a:t>as the regularization parameter (C) and kernel parameters, through techniques like grid </a:t>
            </a:r>
          </a:p>
          <a:p>
            <a:r>
              <a:rPr lang="en-US" sz="1800" dirty="0">
                <a:latin typeface="Times New Roman" panose="02020603050405020304" pitchFamily="18" charset="0"/>
                <a:cs typeface="Times New Roman" panose="02020603050405020304" pitchFamily="18" charset="0"/>
              </a:rPr>
              <a:t>search or randomized </a:t>
            </a:r>
            <a:r>
              <a:rPr lang="en-US" sz="1800" dirty="0" err="1">
                <a:latin typeface="Times New Roman" panose="02020603050405020304" pitchFamily="18" charset="0"/>
                <a:cs typeface="Times New Roman" panose="02020603050405020304" pitchFamily="18" charset="0"/>
              </a:rPr>
              <a:t>search.Explore</a:t>
            </a:r>
            <a:r>
              <a:rPr lang="en-US" sz="1800" dirty="0">
                <a:latin typeface="Times New Roman" panose="02020603050405020304" pitchFamily="18" charset="0"/>
                <a:cs typeface="Times New Roman" panose="02020603050405020304" pitchFamily="18" charset="0"/>
              </a:rPr>
              <a:t> techniques like class weighting to handle imbalanced </a:t>
            </a:r>
          </a:p>
          <a:p>
            <a:r>
              <a:rPr lang="en-US" sz="1800" dirty="0">
                <a:latin typeface="Times New Roman" panose="02020603050405020304" pitchFamily="18" charset="0"/>
                <a:cs typeface="Times New Roman" panose="02020603050405020304" pitchFamily="18" charset="0"/>
              </a:rPr>
              <a:t>datasets, where the number of defaulted loans may be significantly lower than repaid </a:t>
            </a:r>
          </a:p>
          <a:p>
            <a:r>
              <a:rPr lang="en-US" sz="1800" dirty="0">
                <a:latin typeface="Times New Roman" panose="02020603050405020304" pitchFamily="18" charset="0"/>
                <a:cs typeface="Times New Roman" panose="02020603050405020304" pitchFamily="18" charset="0"/>
              </a:rPr>
              <a:t>loans. </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261111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4. Model Evaluation: </a:t>
            </a:r>
          </a:p>
          <a:p>
            <a:r>
              <a:rPr lang="en-US" sz="1800" dirty="0">
                <a:latin typeface="Times New Roman" panose="02020603050405020304" pitchFamily="18" charset="0"/>
                <a:cs typeface="Times New Roman" panose="02020603050405020304" pitchFamily="18" charset="0"/>
              </a:rPr>
              <a:t>Evaluate the trained SVM model's performance using the testing dataset. </a:t>
            </a:r>
          </a:p>
          <a:p>
            <a:r>
              <a:rPr lang="en-US" sz="1800" dirty="0">
                <a:latin typeface="Times New Roman" panose="02020603050405020304" pitchFamily="18" charset="0"/>
                <a:cs typeface="Times New Roman" panose="02020603050405020304" pitchFamily="18" charset="0"/>
              </a:rPr>
              <a:t>Calculate performance metrics including accuracy, precision, recall, F1-score, and area </a:t>
            </a:r>
          </a:p>
          <a:p>
            <a:r>
              <a:rPr lang="en-US" sz="1800" dirty="0">
                <a:latin typeface="Times New Roman" panose="02020603050405020304" pitchFamily="18" charset="0"/>
                <a:cs typeface="Times New Roman" panose="02020603050405020304" pitchFamily="18" charset="0"/>
              </a:rPr>
              <a:t>under the Receiver Operating Characteristic (ROC) curve (AUC-ROC). </a:t>
            </a:r>
          </a:p>
          <a:p>
            <a:r>
              <a:rPr lang="en-US" sz="1800" dirty="0">
                <a:latin typeface="Times New Roman" panose="02020603050405020304" pitchFamily="18" charset="0"/>
                <a:cs typeface="Times New Roman" panose="02020603050405020304" pitchFamily="18" charset="0"/>
              </a:rPr>
              <a:t>Generate a confusion matrix to visualize the model's classification results, including true </a:t>
            </a:r>
          </a:p>
          <a:p>
            <a:r>
              <a:rPr lang="en-US" sz="1800" dirty="0">
                <a:latin typeface="Times New Roman" panose="02020603050405020304" pitchFamily="18" charset="0"/>
                <a:cs typeface="Times New Roman" panose="02020603050405020304" pitchFamily="18" charset="0"/>
              </a:rPr>
              <a:t>positives, true negatives, false positives, and false negatives. </a:t>
            </a:r>
          </a:p>
          <a:p>
            <a:r>
              <a:rPr lang="en-US" sz="1800" dirty="0">
                <a:latin typeface="Times New Roman" panose="02020603050405020304" pitchFamily="18" charset="0"/>
                <a:cs typeface="Times New Roman" panose="02020603050405020304" pitchFamily="18" charset="0"/>
              </a:rPr>
              <a:t>Analyze the model's performance across different thresholds to understand trade-offs </a:t>
            </a:r>
          </a:p>
          <a:p>
            <a:r>
              <a:rPr lang="en-US" sz="1800" dirty="0">
                <a:latin typeface="Times New Roman" panose="02020603050405020304" pitchFamily="18" charset="0"/>
                <a:cs typeface="Times New Roman" panose="02020603050405020304" pitchFamily="18" charset="0"/>
              </a:rPr>
              <a:t>between precision and recall. </a:t>
            </a:r>
          </a:p>
          <a:p>
            <a:r>
              <a:rPr lang="en-US" sz="1800" dirty="0">
                <a:latin typeface="Times New Roman" panose="02020603050405020304" pitchFamily="18" charset="0"/>
                <a:cs typeface="Times New Roman" panose="02020603050405020304" pitchFamily="18" charset="0"/>
              </a:rPr>
              <a:t>Conduct cross-validation to assess the model's generalization ability and robustness to </a:t>
            </a:r>
          </a:p>
          <a:p>
            <a:r>
              <a:rPr lang="en-US" sz="1800" dirty="0">
                <a:latin typeface="Times New Roman" panose="02020603050405020304" pitchFamily="18" charset="0"/>
                <a:cs typeface="Times New Roman" panose="02020603050405020304" pitchFamily="18" charset="0"/>
              </a:rPr>
              <a:t>unseen data.</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669389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5. Deployment and Monitoring: </a:t>
            </a:r>
          </a:p>
          <a:p>
            <a:r>
              <a:rPr lang="en-US" sz="1800" dirty="0">
                <a:latin typeface="Times New Roman" panose="02020603050405020304" pitchFamily="18" charset="0"/>
                <a:cs typeface="Times New Roman" panose="02020603050405020304" pitchFamily="18" charset="0"/>
              </a:rPr>
              <a:t>Deploy the trained SVM model into production environment, integrating it into existing </a:t>
            </a:r>
          </a:p>
          <a:p>
            <a:r>
              <a:rPr lang="en-US" sz="1800" dirty="0">
                <a:latin typeface="Times New Roman" panose="02020603050405020304" pitchFamily="18" charset="0"/>
                <a:cs typeface="Times New Roman" panose="02020603050405020304" pitchFamily="18" charset="0"/>
              </a:rPr>
              <a:t>loan processing systems or FinTech platforms. </a:t>
            </a:r>
          </a:p>
          <a:p>
            <a:r>
              <a:rPr lang="en-US" sz="1800" dirty="0">
                <a:latin typeface="Times New Roman" panose="02020603050405020304" pitchFamily="18" charset="0"/>
                <a:cs typeface="Times New Roman" panose="02020603050405020304" pitchFamily="18" charset="0"/>
              </a:rPr>
              <a:t>Implement monitoring mechanisms to track the model's performance over time, detecting </a:t>
            </a:r>
          </a:p>
          <a:p>
            <a:r>
              <a:rPr lang="en-US" sz="1800" dirty="0">
                <a:latin typeface="Times New Roman" panose="02020603050405020304" pitchFamily="18" charset="0"/>
                <a:cs typeface="Times New Roman" panose="02020603050405020304" pitchFamily="18" charset="0"/>
              </a:rPr>
              <a:t>concept drift or changes in data distributions that may impact its effectiveness. </a:t>
            </a:r>
          </a:p>
          <a:p>
            <a:r>
              <a:rPr lang="en-US" sz="1800" dirty="0">
                <a:latin typeface="Times New Roman" panose="02020603050405020304" pitchFamily="18" charset="0"/>
                <a:cs typeface="Times New Roman" panose="02020603050405020304" pitchFamily="18" charset="0"/>
              </a:rPr>
              <a:t>Establish procedures for model retraining and updating to ensure continuous improvement </a:t>
            </a:r>
          </a:p>
          <a:p>
            <a:r>
              <a:rPr lang="en-US" sz="1800" dirty="0">
                <a:latin typeface="Times New Roman" panose="02020603050405020304" pitchFamily="18" charset="0"/>
                <a:cs typeface="Times New Roman" panose="02020603050405020304" pitchFamily="18" charset="0"/>
              </a:rPr>
              <a:t>and adaptability to evolving lending practices and market conditions. </a:t>
            </a:r>
          </a:p>
          <a:p>
            <a:r>
              <a:rPr lang="en-US" sz="1800" dirty="0">
                <a:latin typeface="Times New Roman" panose="02020603050405020304" pitchFamily="18" charset="0"/>
                <a:cs typeface="Times New Roman" panose="02020603050405020304" pitchFamily="18" charset="0"/>
              </a:rPr>
              <a:t>By following this methodology, financial institutions can effectively leverage Support </a:t>
            </a:r>
          </a:p>
          <a:p>
            <a:r>
              <a:rPr lang="en-US" sz="1800" dirty="0">
                <a:latin typeface="Times New Roman" panose="02020603050405020304" pitchFamily="18" charset="0"/>
                <a:cs typeface="Times New Roman" panose="02020603050405020304" pitchFamily="18" charset="0"/>
              </a:rPr>
              <a:t>Vector Machine algorithm for loan status prediction, enabling them to make data-driven </a:t>
            </a:r>
          </a:p>
          <a:p>
            <a:r>
              <a:rPr lang="en-US" sz="1800" dirty="0">
                <a:latin typeface="Times New Roman" panose="02020603050405020304" pitchFamily="18" charset="0"/>
                <a:cs typeface="Times New Roman" panose="02020603050405020304" pitchFamily="18" charset="0"/>
              </a:rPr>
              <a:t>decisions and manage credit risk more efficiently.</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51320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4119-E46A-EECB-2FD4-2EEAE644291E}"/>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ACC354A-0110-F0A1-8457-4E9F7B4DD477}"/>
              </a:ext>
            </a:extLst>
          </p:cNvPr>
          <p:cNvSpPr>
            <a:spLocks noGrp="1"/>
          </p:cNvSpPr>
          <p:nvPr>
            <p:ph idx="1"/>
          </p:nvPr>
        </p:nvSpPr>
        <p:spPr/>
        <p:txBody>
          <a:bodyPr>
            <a:noAutofit/>
          </a:bodyPr>
          <a:lstStyle/>
          <a:p>
            <a:r>
              <a:rPr lang="en-US" sz="1800" dirty="0">
                <a:latin typeface="Times New Roman" panose="02020603050405020304" pitchFamily="18" charset="0"/>
                <a:cs typeface="Times New Roman" panose="02020603050405020304" pitchFamily="18" charset="0"/>
              </a:rPr>
              <a:t>Financial institutions require accurate loan status prediction due to the rise of financial technology (FinTech) and increased credit accessibility.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Loan status prediction is essential for minimizing risks and maximizing profits by predicting whether a loan applicant will default or repay the loan.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Support Vector Machine (SVM) algorithm is proposed for loan status prediction, known for its effectiveness in classification tasks.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SVM works by finding the optimal hyperplane that best separates different classes in the feature space.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SVM is widely used due to its ability to handle high-dimensional data and nonlinear relationships effectively.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dataset used includes historical loan data with features such as credit score, income, employment status, loan amount, loan term, and other financial attributes.</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FC54D8-4A2F-36C0-B1A5-8021B939617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71998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Evaluation Metrics &amp; Performance Analysis</a:t>
            </a:r>
          </a:p>
          <a:p>
            <a:r>
              <a:rPr lang="en-US" sz="1800" b="1" dirty="0">
                <a:latin typeface="Times New Roman" panose="02020603050405020304" pitchFamily="18" charset="0"/>
                <a:cs typeface="Times New Roman" panose="02020603050405020304" pitchFamily="18" charset="0"/>
              </a:rPr>
              <a:t>Performance Metrics:</a:t>
            </a:r>
          </a:p>
          <a:p>
            <a:r>
              <a:rPr lang="en-US" sz="1800" b="1" dirty="0">
                <a:latin typeface="Times New Roman" panose="02020603050405020304" pitchFamily="18" charset="0"/>
                <a:cs typeface="Times New Roman" panose="02020603050405020304" pitchFamily="18" charset="0"/>
              </a:rPr>
              <a:t>Accuracy: </a:t>
            </a:r>
            <a:r>
              <a:rPr lang="en-US" sz="1800" dirty="0">
                <a:latin typeface="Times New Roman" panose="02020603050405020304" pitchFamily="18" charset="0"/>
                <a:cs typeface="Times New Roman" panose="02020603050405020304" pitchFamily="18" charset="0"/>
              </a:rPr>
              <a:t>Percentage of correctly predicted loan statuses (repaid or defaulted).</a:t>
            </a:r>
          </a:p>
          <a:p>
            <a:r>
              <a:rPr lang="en-US" sz="1800" b="1" dirty="0">
                <a:latin typeface="Times New Roman" panose="02020603050405020304" pitchFamily="18" charset="0"/>
                <a:cs typeface="Times New Roman" panose="02020603050405020304" pitchFamily="18" charset="0"/>
              </a:rPr>
              <a:t>Precision: </a:t>
            </a:r>
            <a:r>
              <a:rPr lang="en-US" sz="1800" dirty="0">
                <a:latin typeface="Times New Roman" panose="02020603050405020304" pitchFamily="18" charset="0"/>
                <a:cs typeface="Times New Roman" panose="02020603050405020304" pitchFamily="18" charset="0"/>
              </a:rPr>
              <a:t>Proportion of correctly predicted positive loan statuses (repaid) among all predicted positive statuses.</a:t>
            </a:r>
          </a:p>
          <a:p>
            <a:r>
              <a:rPr lang="en-US" sz="1800" b="1" dirty="0">
                <a:latin typeface="Times New Roman" panose="02020603050405020304" pitchFamily="18" charset="0"/>
                <a:cs typeface="Times New Roman" panose="02020603050405020304" pitchFamily="18" charset="0"/>
              </a:rPr>
              <a:t>Recall: </a:t>
            </a:r>
            <a:r>
              <a:rPr lang="en-US" sz="1800" dirty="0">
                <a:latin typeface="Times New Roman" panose="02020603050405020304" pitchFamily="18" charset="0"/>
                <a:cs typeface="Times New Roman" panose="02020603050405020304" pitchFamily="18" charset="0"/>
              </a:rPr>
              <a:t>Proportion of correctly predicted positive loan statuses (repaid) among all actual positive statuses.</a:t>
            </a:r>
          </a:p>
          <a:p>
            <a:r>
              <a:rPr lang="en-US" sz="1800" b="1" dirty="0">
                <a:latin typeface="Times New Roman" panose="02020603050405020304" pitchFamily="18" charset="0"/>
                <a:cs typeface="Times New Roman" panose="02020603050405020304" pitchFamily="18" charset="0"/>
              </a:rPr>
              <a:t>F1-score:</a:t>
            </a:r>
            <a:r>
              <a:rPr lang="en-US" sz="1800" dirty="0">
                <a:latin typeface="Times New Roman" panose="02020603050405020304" pitchFamily="18" charset="0"/>
                <a:cs typeface="Times New Roman" panose="02020603050405020304" pitchFamily="18" charset="0"/>
              </a:rPr>
              <a:t> Harmonic mean of precision and recall, providing a balanced measure of model performance.</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031718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Performance Analysis:</a:t>
            </a:r>
          </a:p>
          <a:p>
            <a:r>
              <a:rPr lang="en-US" sz="1800" b="1" dirty="0">
                <a:latin typeface="Times New Roman" panose="02020603050405020304" pitchFamily="18" charset="0"/>
                <a:cs typeface="Times New Roman" panose="02020603050405020304" pitchFamily="18" charset="0"/>
              </a:rPr>
              <a:t>Improved Accuracy: </a:t>
            </a:r>
            <a:r>
              <a:rPr lang="en-US" sz="1800" dirty="0">
                <a:latin typeface="Times New Roman" panose="02020603050405020304" pitchFamily="18" charset="0"/>
                <a:cs typeface="Times New Roman" panose="02020603050405020304" pitchFamily="18" charset="0"/>
              </a:rPr>
              <a:t>The enhanced system achieves higher accuracy compared to the baseline SVM model, indicating improved predictive capability.</a:t>
            </a:r>
          </a:p>
          <a:p>
            <a:r>
              <a:rPr lang="en-US" sz="1800" b="1" dirty="0">
                <a:latin typeface="Times New Roman" panose="02020603050405020304" pitchFamily="18" charset="0"/>
                <a:cs typeface="Times New Roman" panose="02020603050405020304" pitchFamily="18" charset="0"/>
              </a:rPr>
              <a:t>Enhanced Precision and Recall: </a:t>
            </a:r>
            <a:r>
              <a:rPr lang="en-US" sz="1800" dirty="0">
                <a:latin typeface="Times New Roman" panose="02020603050405020304" pitchFamily="18" charset="0"/>
                <a:cs typeface="Times New Roman" panose="02020603050405020304" pitchFamily="18" charset="0"/>
              </a:rPr>
              <a:t>Precision and recall metrics demonstrate the system's ability to correctly identify loan statuses (repaid or defaulted) with reduced false positives and false negatives.</a:t>
            </a:r>
          </a:p>
          <a:p>
            <a:r>
              <a:rPr lang="en-US" sz="1800" b="1" dirty="0">
                <a:latin typeface="Times New Roman" panose="02020603050405020304" pitchFamily="18" charset="0"/>
                <a:cs typeface="Times New Roman" panose="02020603050405020304" pitchFamily="18" charset="0"/>
              </a:rPr>
              <a:t>Robustness and Generalization: </a:t>
            </a:r>
            <a:r>
              <a:rPr lang="en-US" sz="1800" dirty="0">
                <a:latin typeface="Times New Roman" panose="02020603050405020304" pitchFamily="18" charset="0"/>
                <a:cs typeface="Times New Roman" panose="02020603050405020304" pitchFamily="18" charset="0"/>
              </a:rPr>
              <a:t>Evaluate model robustness against unseen data and diverse loan application scenarios to ensure reliable performance in real-world settings.</a:t>
            </a:r>
          </a:p>
          <a:p>
            <a:r>
              <a:rPr lang="en-US" sz="1800" b="1" dirty="0">
                <a:latin typeface="Times New Roman" panose="02020603050405020304" pitchFamily="18" charset="0"/>
                <a:cs typeface="Times New Roman" panose="02020603050405020304" pitchFamily="18" charset="0"/>
              </a:rPr>
              <a:t>Interpretability and Explainability:</a:t>
            </a:r>
          </a:p>
          <a:p>
            <a:r>
              <a:rPr lang="en-US" sz="1800" dirty="0">
                <a:latin typeface="Times New Roman" panose="02020603050405020304" pitchFamily="18" charset="0"/>
                <a:cs typeface="Times New Roman" panose="02020603050405020304" pitchFamily="18" charset="0"/>
              </a:rPr>
              <a:t>Utilize model interpretability techniques (e.g., SHAP values, LIME) to provide insights into feature importance and decision-making process, enhancing stakeholder understanding and trust in model predictions.</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832301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a:xfrm>
            <a:off x="838200" y="75330"/>
            <a:ext cx="10515600" cy="858322"/>
          </a:xfrm>
        </p:spPr>
        <p:txBody>
          <a:bodyPr>
            <a:normAutofit/>
          </a:bodyPr>
          <a:lstStyle/>
          <a:p>
            <a:pPr algn="ctr"/>
            <a:r>
              <a:rPr lang="en-IN" sz="2400" b="1" dirty="0">
                <a:latin typeface="Times New Roman" panose="02020603050405020304" pitchFamily="18" charset="0"/>
                <a:cs typeface="Times New Roman" panose="02020603050405020304" pitchFamily="18" charset="0"/>
              </a:rPr>
              <a:t>RESULTS</a:t>
            </a:r>
          </a:p>
        </p:txBody>
      </p:sp>
      <p:pic>
        <p:nvPicPr>
          <p:cNvPr id="6" name="Content Placeholder 5">
            <a:extLst>
              <a:ext uri="{FF2B5EF4-FFF2-40B4-BE49-F238E27FC236}">
                <a16:creationId xmlns:a16="http://schemas.microsoft.com/office/drawing/2014/main" id="{D11C0312-5100-2A58-49AB-038F2A677E52}"/>
              </a:ext>
            </a:extLst>
          </p:cNvPr>
          <p:cNvPicPr>
            <a:picLocks noGrp="1" noChangeAspect="1"/>
          </p:cNvPicPr>
          <p:nvPr>
            <p:ph idx="1"/>
          </p:nvPr>
        </p:nvPicPr>
        <p:blipFill>
          <a:blip r:embed="rId2"/>
          <a:stretch>
            <a:fillRect/>
          </a:stretch>
        </p:blipFill>
        <p:spPr>
          <a:xfrm>
            <a:off x="2666199" y="808522"/>
            <a:ext cx="6737684" cy="5887832"/>
          </a:xfrm>
        </p:spPr>
      </p:pic>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3">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357339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a:xfrm>
            <a:off x="838200" y="75330"/>
            <a:ext cx="10515600" cy="858322"/>
          </a:xfrm>
        </p:spPr>
        <p:txBody>
          <a:bodyPr>
            <a:normAutofit/>
          </a:bodyPr>
          <a:lstStyle/>
          <a:p>
            <a:pPr algn="ctr"/>
            <a:r>
              <a:rPr lang="en-IN" sz="2400" b="1" dirty="0">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8" name="Content Placeholder 7">
            <a:extLst>
              <a:ext uri="{FF2B5EF4-FFF2-40B4-BE49-F238E27FC236}">
                <a16:creationId xmlns:a16="http://schemas.microsoft.com/office/drawing/2014/main" id="{83E578D6-35BA-96EE-D2E2-46C56B239769}"/>
              </a:ext>
            </a:extLst>
          </p:cNvPr>
          <p:cNvPicPr>
            <a:picLocks noGrp="1" noChangeAspect="1"/>
          </p:cNvPicPr>
          <p:nvPr>
            <p:ph idx="1"/>
          </p:nvPr>
        </p:nvPicPr>
        <p:blipFill>
          <a:blip r:embed="rId3"/>
          <a:stretch>
            <a:fillRect/>
          </a:stretch>
        </p:blipFill>
        <p:spPr>
          <a:xfrm>
            <a:off x="3022333" y="1039528"/>
            <a:ext cx="6400799" cy="5380523"/>
          </a:xfrm>
        </p:spPr>
      </p:pic>
    </p:spTree>
    <p:extLst>
      <p:ext uri="{BB962C8B-B14F-4D97-AF65-F5344CB8AC3E}">
        <p14:creationId xmlns:p14="http://schemas.microsoft.com/office/powerpoint/2010/main" val="791726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a:xfrm>
            <a:off x="838200" y="75330"/>
            <a:ext cx="10515600" cy="858322"/>
          </a:xfrm>
        </p:spPr>
        <p:txBody>
          <a:bodyPr>
            <a:normAutofit/>
          </a:bodyPr>
          <a:lstStyle/>
          <a:p>
            <a:pPr algn="ctr"/>
            <a:r>
              <a:rPr lang="en-IN" sz="2400" b="1" dirty="0">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7" name="Content Placeholder 6">
            <a:extLst>
              <a:ext uri="{FF2B5EF4-FFF2-40B4-BE49-F238E27FC236}">
                <a16:creationId xmlns:a16="http://schemas.microsoft.com/office/drawing/2014/main" id="{24618A23-0764-2F3B-3C92-6E33A4466512}"/>
              </a:ext>
            </a:extLst>
          </p:cNvPr>
          <p:cNvPicPr>
            <a:picLocks noGrp="1" noChangeAspect="1"/>
          </p:cNvPicPr>
          <p:nvPr>
            <p:ph idx="1"/>
          </p:nvPr>
        </p:nvPicPr>
        <p:blipFill>
          <a:blip r:embed="rId3"/>
          <a:stretch>
            <a:fillRect/>
          </a:stretch>
        </p:blipFill>
        <p:spPr>
          <a:xfrm>
            <a:off x="3343140" y="804325"/>
            <a:ext cx="5858611" cy="5606099"/>
          </a:xfrm>
        </p:spPr>
      </p:pic>
    </p:spTree>
    <p:extLst>
      <p:ext uri="{BB962C8B-B14F-4D97-AF65-F5344CB8AC3E}">
        <p14:creationId xmlns:p14="http://schemas.microsoft.com/office/powerpoint/2010/main" val="891849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a:xfrm>
            <a:off x="2541068" y="75330"/>
            <a:ext cx="8812731" cy="1358834"/>
          </a:xfrm>
        </p:spPr>
        <p:txBody>
          <a:bodyPr>
            <a:normAutofit/>
          </a:bodyPr>
          <a:lstStyle/>
          <a:p>
            <a:pPr algn="ctr"/>
            <a:r>
              <a:rPr lang="en-IN" sz="2400" b="1" dirty="0">
                <a:latin typeface="Times New Roman" panose="02020603050405020304" pitchFamily="18" charset="0"/>
                <a:cs typeface="Times New Roman" panose="02020603050405020304" pitchFamily="18" charset="0"/>
              </a:rPr>
              <a:t>CONCLUSION AND FUTURE ENHANCEMENTS</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5" name="Content Placeholder 4">
            <a:extLst>
              <a:ext uri="{FF2B5EF4-FFF2-40B4-BE49-F238E27FC236}">
                <a16:creationId xmlns:a16="http://schemas.microsoft.com/office/drawing/2014/main" id="{CFA6726A-42AB-BB0F-98F7-7C8FF49B1F61}"/>
              </a:ext>
            </a:extLst>
          </p:cNvPr>
          <p:cNvSpPr>
            <a:spLocks noGrp="1"/>
          </p:cNvSpPr>
          <p:nvPr>
            <p:ph idx="1"/>
          </p:nvPr>
        </p:nvSpPr>
        <p:spPr/>
        <p:txBody>
          <a:bodyPr>
            <a:normAutofit fontScale="62500" lnSpcReduction="20000"/>
          </a:bodyPr>
          <a:lstStyle/>
          <a:p>
            <a:pPr marL="0" indent="0">
              <a:buNone/>
            </a:pPr>
            <a:r>
              <a:rPr lang="en-US" b="1" dirty="0"/>
              <a:t>Conclusion: </a:t>
            </a:r>
          </a:p>
          <a:p>
            <a:r>
              <a:rPr lang="en-US" dirty="0"/>
              <a:t>In conclusion, the loan status prediction project using the Support Vector Machine (SVM) algorithm presents a promising approach to addressing the challenges faced by financial institutions in managing credit risk and making informed lending decisions. </a:t>
            </a:r>
          </a:p>
          <a:p>
            <a:r>
              <a:rPr lang="en-US" dirty="0"/>
              <a:t>Through the utilization of advanced machine learning techniques, such as SVM, financial institutions can leverage historical loan data to predict whether a borrower will default or repay the loan, thereby minimizing risks and maximizing returns on investment.</a:t>
            </a:r>
          </a:p>
          <a:p>
            <a:r>
              <a:rPr lang="en-US" dirty="0"/>
              <a:t> The project involved comprehensive data preprocessing, feature selection, model training, and evaluation processes to develop an accurate and robust SVM model for loan status prediction. </a:t>
            </a:r>
          </a:p>
          <a:p>
            <a:r>
              <a:rPr lang="en-US" dirty="0"/>
              <a:t>By analyzing a diverse set of features including credit score, income, employment status, loan amount, and others, the SVM model learned to discern patterns and relationships that influence loan outcomes. </a:t>
            </a:r>
          </a:p>
          <a:p>
            <a:r>
              <a:rPr lang="en-US" dirty="0"/>
              <a:t>Evaluation of the SVM model demonstrated its effectiveness in accurately predicting loan statuses, as evidenced by high performance metrics such as accuracy, precision, recall, and F1score. </a:t>
            </a:r>
          </a:p>
          <a:p>
            <a:r>
              <a:rPr lang="en-US" dirty="0"/>
              <a:t>The model's ability to generalize well to unseen data and handle nonlinear relationships further validates its utility in real-world applications. </a:t>
            </a:r>
            <a:endParaRPr lang="en-IN" dirty="0"/>
          </a:p>
        </p:txBody>
      </p:sp>
    </p:spTree>
    <p:extLst>
      <p:ext uri="{BB962C8B-B14F-4D97-AF65-F5344CB8AC3E}">
        <p14:creationId xmlns:p14="http://schemas.microsoft.com/office/powerpoint/2010/main" val="2698053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a:xfrm>
            <a:off x="2541068" y="75330"/>
            <a:ext cx="8812731" cy="1358834"/>
          </a:xfrm>
        </p:spPr>
        <p:txBody>
          <a:bodyPr>
            <a:normAutofit/>
          </a:bodyPr>
          <a:lstStyle/>
          <a:p>
            <a:pPr algn="ctr"/>
            <a:r>
              <a:rPr lang="en-IN" sz="2400" b="1" dirty="0">
                <a:latin typeface="Times New Roman" panose="02020603050405020304" pitchFamily="18" charset="0"/>
                <a:cs typeface="Times New Roman" panose="02020603050405020304" pitchFamily="18" charset="0"/>
              </a:rPr>
              <a:t>CONCLUSION AND FUTURE ENHANCEMENTS</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5" name="Content Placeholder 4">
            <a:extLst>
              <a:ext uri="{FF2B5EF4-FFF2-40B4-BE49-F238E27FC236}">
                <a16:creationId xmlns:a16="http://schemas.microsoft.com/office/drawing/2014/main" id="{CFA6726A-42AB-BB0F-98F7-7C8FF49B1F61}"/>
              </a:ext>
            </a:extLst>
          </p:cNvPr>
          <p:cNvSpPr>
            <a:spLocks noGrp="1"/>
          </p:cNvSpPr>
          <p:nvPr>
            <p:ph idx="1"/>
          </p:nvPr>
        </p:nvSpPr>
        <p:spPr>
          <a:xfrm>
            <a:off x="606392" y="1825624"/>
            <a:ext cx="10747408" cy="4957045"/>
          </a:xfrm>
        </p:spPr>
        <p:txBody>
          <a:bodyPr>
            <a:noAutofit/>
          </a:bodyPr>
          <a:lstStyle/>
          <a:p>
            <a:r>
              <a:rPr lang="en-US" sz="1800" dirty="0"/>
              <a:t>Future Enhancements: </a:t>
            </a:r>
          </a:p>
          <a:p>
            <a:r>
              <a:rPr lang="en-US" sz="1800" dirty="0"/>
              <a:t>While the current project lays a solid foundation for loan status prediction using SVM, several avenues for future enhancements and research directions exist: </a:t>
            </a:r>
          </a:p>
          <a:p>
            <a:r>
              <a:rPr lang="en-US" sz="1800" dirty="0"/>
              <a:t>Integration of Additional Data Sources: Incorporating alternative data sources such as social media activity, transaction history, and behavioral data could enrich the feature set and improve prediction accuracy. </a:t>
            </a:r>
          </a:p>
          <a:p>
            <a:r>
              <a:rPr lang="en-US" sz="1800" dirty="0"/>
              <a:t>Ensemble Learning Techniques: Exploring ensemble learning methods such as random forests or gradient boosting to combine multiple SVM models or other classifiers could potentially enhance prediction performance. </a:t>
            </a:r>
          </a:p>
          <a:p>
            <a:r>
              <a:rPr lang="en-US" sz="1800" dirty="0"/>
              <a:t>Dynamic Model Updating: Implementing mechanisms for dynamic model updating and retraining based on incoming data streams or changes in market conditions would ensure the model's adaptability and relevance over time. </a:t>
            </a:r>
          </a:p>
          <a:p>
            <a:r>
              <a:rPr lang="en-US" sz="1800" dirty="0"/>
              <a:t>Interpretability and Explainability: Enhancing the interpretability and explainability of the SVM model's predictions could improve stakeholders' trust and understanding of the model's decision-making process, facilitating its adoption in regulatory compliance and risk management. </a:t>
            </a:r>
          </a:p>
          <a:p>
            <a:r>
              <a:rPr lang="en-US" sz="1800" dirty="0"/>
              <a:t>Cross-Domain Generalization: Investigating the generalization of the SVM model across different geographical regions, economic sectors, or demographic groups would provide insights into its robustness and applicability in diverse settings. </a:t>
            </a:r>
          </a:p>
        </p:txBody>
      </p:sp>
    </p:spTree>
    <p:extLst>
      <p:ext uri="{BB962C8B-B14F-4D97-AF65-F5344CB8AC3E}">
        <p14:creationId xmlns:p14="http://schemas.microsoft.com/office/powerpoint/2010/main" val="1976771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a:xfrm>
            <a:off x="2541068" y="75330"/>
            <a:ext cx="8812731" cy="1358834"/>
          </a:xfrm>
        </p:spPr>
        <p:txBody>
          <a:bodyPr>
            <a:normAutofit/>
          </a:bodyPr>
          <a:lstStyle/>
          <a:p>
            <a:pPr algn="ctr"/>
            <a:r>
              <a:rPr lang="en-IN" sz="2400" b="1" dirty="0">
                <a:latin typeface="Times New Roman" panose="02020603050405020304" pitchFamily="18" charset="0"/>
                <a:cs typeface="Times New Roman" panose="02020603050405020304" pitchFamily="18" charset="0"/>
              </a:rPr>
              <a:t>CONCLUSION AND FUTURE ENHANCEMENTS</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5" name="Content Placeholder 4">
            <a:extLst>
              <a:ext uri="{FF2B5EF4-FFF2-40B4-BE49-F238E27FC236}">
                <a16:creationId xmlns:a16="http://schemas.microsoft.com/office/drawing/2014/main" id="{CFA6726A-42AB-BB0F-98F7-7C8FF49B1F61}"/>
              </a:ext>
            </a:extLst>
          </p:cNvPr>
          <p:cNvSpPr>
            <a:spLocks noGrp="1"/>
          </p:cNvSpPr>
          <p:nvPr>
            <p:ph idx="1"/>
          </p:nvPr>
        </p:nvSpPr>
        <p:spPr>
          <a:xfrm>
            <a:off x="606392" y="1825624"/>
            <a:ext cx="10747408" cy="4957045"/>
          </a:xfrm>
        </p:spPr>
        <p:txBody>
          <a:bodyPr>
            <a:noAutofit/>
          </a:bodyPr>
          <a:lstStyle/>
          <a:p>
            <a:pPr marL="0" indent="0">
              <a:buNone/>
            </a:pPr>
            <a:endParaRPr lang="en-US" sz="1800" dirty="0"/>
          </a:p>
          <a:p>
            <a:r>
              <a:rPr lang="en-US" sz="1800" dirty="0"/>
              <a:t>Ethical and Fairness Considerations: Addressing potential biases in the training data and model predictions to ensure fairness and equity in lending decisions is crucial for mitigating unintended consequences and promoting responsible AI deployment in the financial industry. </a:t>
            </a:r>
          </a:p>
          <a:p>
            <a:r>
              <a:rPr lang="en-US" sz="1800" dirty="0"/>
              <a:t>By pursuing these future enhancements and research directions, the loan status prediction project using SVM can continue to evolve and contribute to the advancement of credit risk assessment practices, ultimately fostering a more stable and inclusive financial ecosystem.</a:t>
            </a:r>
            <a:endParaRPr lang="en-IN" sz="1800" dirty="0"/>
          </a:p>
        </p:txBody>
      </p:sp>
    </p:spTree>
    <p:extLst>
      <p:ext uri="{BB962C8B-B14F-4D97-AF65-F5344CB8AC3E}">
        <p14:creationId xmlns:p14="http://schemas.microsoft.com/office/powerpoint/2010/main" val="4292434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EACB-A902-561A-99C2-69845807FB14}"/>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25034B-2530-B92C-F4EC-76F883CF04D6}"/>
              </a:ext>
            </a:extLst>
          </p:cNvPr>
          <p:cNvSpPr>
            <a:spLocks noGrp="1"/>
          </p:cNvSpPr>
          <p:nvPr>
            <p:ph idx="1"/>
          </p:nvPr>
        </p:nvSpPr>
        <p:spPr/>
        <p:txBody>
          <a:bodyPr>
            <a:normAutofit/>
          </a:bodyPr>
          <a:lstStyle/>
          <a:p>
            <a:r>
              <a:rPr lang="en-US" altLang="en-US" sz="1800" dirty="0">
                <a:latin typeface="Times New Roman" panose="02020603050405020304" pitchFamily="18" charset="0"/>
                <a:cs typeface="Times New Roman" panose="02020603050405020304" pitchFamily="18" charset="0"/>
              </a:rPr>
              <a:t>Bhuvan </a:t>
            </a:r>
            <a:r>
              <a:rPr lang="en-US" altLang="en-US" sz="1800" dirty="0" err="1">
                <a:latin typeface="Times New Roman" panose="02020603050405020304" pitchFamily="18" charset="0"/>
                <a:cs typeface="Times New Roman" panose="02020603050405020304" pitchFamily="18" charset="0"/>
              </a:rPr>
              <a:t>Middha</a:t>
            </a:r>
            <a:r>
              <a:rPr lang="en-US" altLang="en-US" sz="1800" dirty="0">
                <a:latin typeface="Times New Roman" panose="02020603050405020304" pitchFamily="18" charset="0"/>
                <a:cs typeface="Times New Roman" panose="02020603050405020304" pitchFamily="18" charset="0"/>
              </a:rPr>
              <a:t>, Varun Raj, Anup </a:t>
            </a:r>
            <a:r>
              <a:rPr lang="en-US" altLang="en-US" sz="1800" dirty="0" err="1">
                <a:latin typeface="Times New Roman" panose="02020603050405020304" pitchFamily="18" charset="0"/>
                <a:cs typeface="Times New Roman" panose="02020603050405020304" pitchFamily="18" charset="0"/>
              </a:rPr>
              <a:t>Gangwar</a:t>
            </a:r>
            <a:r>
              <a:rPr lang="en-US" altLang="en-US" sz="1800" dirty="0">
                <a:latin typeface="Times New Roman" panose="02020603050405020304" pitchFamily="18" charset="0"/>
                <a:cs typeface="Times New Roman" panose="02020603050405020304" pitchFamily="18" charset="0"/>
              </a:rPr>
              <a:t>, M. Balakrishnan, Anshul Kumar and Paolo </a:t>
            </a:r>
            <a:r>
              <a:rPr lang="en-US" altLang="en-US" sz="1800" dirty="0" err="1">
                <a:latin typeface="Times New Roman" panose="02020603050405020304" pitchFamily="18" charset="0"/>
                <a:cs typeface="Times New Roman" panose="02020603050405020304" pitchFamily="18" charset="0"/>
              </a:rPr>
              <a:t>Ienne</a:t>
            </a:r>
            <a:r>
              <a:rPr lang="en-US" altLang="en-US" sz="1800" dirty="0">
                <a:latin typeface="Times New Roman" panose="02020603050405020304" pitchFamily="18" charset="0"/>
                <a:cs typeface="Times New Roman" panose="02020603050405020304" pitchFamily="18" charset="0"/>
              </a:rPr>
              <a:t>, “A Trimaran based framework for exploring design space of VLIW ASIPs with coarse grain FUs”, ISSS-2002.</a:t>
            </a:r>
          </a:p>
          <a:p>
            <a:r>
              <a:rPr lang="en-US" altLang="en-US" sz="1800" dirty="0">
                <a:latin typeface="Times New Roman" panose="02020603050405020304" pitchFamily="18" charset="0"/>
                <a:cs typeface="Times New Roman" panose="02020603050405020304" pitchFamily="18" charset="0"/>
              </a:rPr>
              <a:t>Anup </a:t>
            </a:r>
            <a:r>
              <a:rPr lang="en-US" altLang="en-US" sz="1800" dirty="0" err="1">
                <a:latin typeface="Times New Roman" panose="02020603050405020304" pitchFamily="18" charset="0"/>
                <a:cs typeface="Times New Roman" panose="02020603050405020304" pitchFamily="18" charset="0"/>
              </a:rPr>
              <a:t>Gangwar</a:t>
            </a:r>
            <a:r>
              <a:rPr lang="en-US" altLang="en-US" sz="1800" dirty="0">
                <a:latin typeface="Times New Roman" panose="02020603050405020304" pitchFamily="18" charset="0"/>
                <a:cs typeface="Times New Roman" panose="02020603050405020304" pitchFamily="18" charset="0"/>
              </a:rPr>
              <a:t>, M. Balakrishnan and Anshul Kumar, “A framework for studying the effect of VLIW processor instruction encoding and decoding schemes”, Mini Project, Dept. of CSE.</a:t>
            </a:r>
          </a:p>
          <a:p>
            <a:r>
              <a:rPr lang="en-US" altLang="en-US" sz="1800" dirty="0">
                <a:latin typeface="Times New Roman" panose="02020603050405020304" pitchFamily="18" charset="0"/>
                <a:cs typeface="Times New Roman" panose="02020603050405020304" pitchFamily="18" charset="0"/>
              </a:rPr>
              <a:t>M. Jacome and G. de. </a:t>
            </a:r>
            <a:r>
              <a:rPr lang="en-US" altLang="en-US" sz="1800" dirty="0" err="1">
                <a:latin typeface="Times New Roman" panose="02020603050405020304" pitchFamily="18" charset="0"/>
                <a:cs typeface="Times New Roman" panose="02020603050405020304" pitchFamily="18" charset="0"/>
              </a:rPr>
              <a:t>Veciana</a:t>
            </a:r>
            <a:r>
              <a:rPr lang="en-US" altLang="en-US" sz="1800" dirty="0">
                <a:latin typeface="Times New Roman" panose="02020603050405020304" pitchFamily="18" charset="0"/>
                <a:cs typeface="Times New Roman" panose="02020603050405020304" pitchFamily="18" charset="0"/>
              </a:rPr>
              <a:t>, “Design challenges for new application specific processors”, IEEE Design and Test of Computers-2000.</a:t>
            </a:r>
          </a:p>
          <a:p>
            <a:r>
              <a:rPr lang="en-US" altLang="en-US" sz="1800" dirty="0">
                <a:latin typeface="Times New Roman" panose="02020603050405020304" pitchFamily="18" charset="0"/>
                <a:cs typeface="Times New Roman" panose="02020603050405020304" pitchFamily="18" charset="0"/>
              </a:rPr>
              <a:t>B. Ramakrishna Rau and Michael S. </a:t>
            </a:r>
            <a:r>
              <a:rPr lang="en-US" altLang="en-US" sz="1800" dirty="0" err="1">
                <a:latin typeface="Times New Roman" panose="02020603050405020304" pitchFamily="18" charset="0"/>
                <a:cs typeface="Times New Roman" panose="02020603050405020304" pitchFamily="18" charset="0"/>
              </a:rPr>
              <a:t>Schlansker</a:t>
            </a:r>
            <a:r>
              <a:rPr lang="en-US" altLang="en-US" sz="1800" dirty="0">
                <a:latin typeface="Times New Roman" panose="02020603050405020304" pitchFamily="18" charset="0"/>
                <a:cs typeface="Times New Roman" panose="02020603050405020304" pitchFamily="18" charset="0"/>
              </a:rPr>
              <a:t>, “Embedded computer architecture and automation”, IEEE Computer-2001</a:t>
            </a:r>
          </a:p>
          <a:p>
            <a:r>
              <a:rPr lang="en-US" altLang="en-US" sz="1800" dirty="0">
                <a:latin typeface="Times New Roman" panose="02020603050405020304" pitchFamily="18" charset="0"/>
                <a:cs typeface="Times New Roman" panose="02020603050405020304" pitchFamily="18" charset="0"/>
              </a:rPr>
              <a:t>Michael S. </a:t>
            </a:r>
            <a:r>
              <a:rPr lang="en-US" altLang="en-US" sz="1800" dirty="0" err="1">
                <a:latin typeface="Times New Roman" panose="02020603050405020304" pitchFamily="18" charset="0"/>
                <a:cs typeface="Times New Roman" panose="02020603050405020304" pitchFamily="18" charset="0"/>
              </a:rPr>
              <a:t>Schlansker</a:t>
            </a:r>
            <a:r>
              <a:rPr lang="en-US" altLang="en-US" sz="1800" dirty="0">
                <a:latin typeface="Times New Roman" panose="02020603050405020304" pitchFamily="18" charset="0"/>
                <a:cs typeface="Times New Roman" panose="02020603050405020304" pitchFamily="18" charset="0"/>
              </a:rPr>
              <a:t> and B. Ramakrishna Rau, “EPIC: An architecture for instruction-level parallel processors”, HPCA-2000.</a:t>
            </a:r>
          </a:p>
          <a:p>
            <a:r>
              <a:rPr lang="en-US" altLang="en-US" sz="1800" dirty="0">
                <a:latin typeface="Times New Roman" panose="02020603050405020304" pitchFamily="18" charset="0"/>
                <a:cs typeface="Times New Roman" panose="02020603050405020304" pitchFamily="18" charset="0"/>
              </a:rPr>
              <a:t>N. G. </a:t>
            </a:r>
            <a:r>
              <a:rPr lang="en-US" altLang="en-US" sz="1800" dirty="0" err="1">
                <a:latin typeface="Times New Roman" panose="02020603050405020304" pitchFamily="18" charset="0"/>
                <a:cs typeface="Times New Roman" panose="02020603050405020304" pitchFamily="18" charset="0"/>
              </a:rPr>
              <a:t>Busa</a:t>
            </a:r>
            <a:r>
              <a:rPr lang="en-US" altLang="en-US" sz="1800" dirty="0">
                <a:latin typeface="Times New Roman" panose="02020603050405020304" pitchFamily="18" charset="0"/>
                <a:cs typeface="Times New Roman" panose="02020603050405020304" pitchFamily="18" charset="0"/>
              </a:rPr>
              <a:t>, A. van der Werf and M. </a:t>
            </a:r>
            <a:r>
              <a:rPr lang="en-US" altLang="en-US" sz="1800" dirty="0" err="1">
                <a:latin typeface="Times New Roman" panose="02020603050405020304" pitchFamily="18" charset="0"/>
                <a:cs typeface="Times New Roman" panose="02020603050405020304" pitchFamily="18" charset="0"/>
              </a:rPr>
              <a:t>Bekooij</a:t>
            </a:r>
            <a:r>
              <a:rPr lang="en-US" altLang="en-US" sz="1800" dirty="0">
                <a:latin typeface="Times New Roman" panose="02020603050405020304" pitchFamily="18" charset="0"/>
                <a:cs typeface="Times New Roman" panose="02020603050405020304" pitchFamily="18" charset="0"/>
              </a:rPr>
              <a:t>, “Scheduling coarse grain operations for VLIW processors”, ASPDAC-1998.</a:t>
            </a:r>
          </a:p>
          <a:p>
            <a:r>
              <a:rPr lang="en-US" altLang="en-US" sz="1800" dirty="0" err="1">
                <a:latin typeface="Times New Roman" panose="02020603050405020304" pitchFamily="18" charset="0"/>
                <a:cs typeface="Times New Roman" panose="02020603050405020304" pitchFamily="18" charset="0"/>
              </a:rPr>
              <a:t>Shail</a:t>
            </a:r>
            <a:r>
              <a:rPr lang="en-US" altLang="en-US" sz="1800" dirty="0">
                <a:latin typeface="Times New Roman" panose="02020603050405020304" pitchFamily="18" charset="0"/>
                <a:cs typeface="Times New Roman" panose="02020603050405020304" pitchFamily="18" charset="0"/>
              </a:rPr>
              <a:t> Aditya, Scott A. </a:t>
            </a:r>
            <a:r>
              <a:rPr lang="en-US" altLang="en-US" sz="1800" dirty="0" err="1">
                <a:latin typeface="Times New Roman" panose="02020603050405020304" pitchFamily="18" charset="0"/>
                <a:cs typeface="Times New Roman" panose="02020603050405020304" pitchFamily="18" charset="0"/>
              </a:rPr>
              <a:t>Mahlke</a:t>
            </a:r>
            <a:r>
              <a:rPr lang="en-US" altLang="en-US" sz="1800" dirty="0">
                <a:latin typeface="Times New Roman" panose="02020603050405020304" pitchFamily="18" charset="0"/>
                <a:cs typeface="Times New Roman" panose="02020603050405020304" pitchFamily="18" charset="0"/>
              </a:rPr>
              <a:t> and B. Ramakrishna Rau, “Code size minimization and retargetable assembly for custom EPIC and VLIW processors”, ISSS-1999.</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572E26-0498-48F9-E6B3-BBC7DD1BF5A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01770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7D9F-F1F5-7D26-65F4-C37D4821CD6C}"/>
              </a:ext>
            </a:extLst>
          </p:cNvPr>
          <p:cNvSpPr>
            <a:spLocks noGrp="1"/>
          </p:cNvSpPr>
          <p:nvPr>
            <p:ph type="title"/>
          </p:nvPr>
        </p:nvSpPr>
        <p:spPr/>
        <p:txBody>
          <a:bodyPr/>
          <a:lstStyle/>
          <a:p>
            <a:r>
              <a:rPr lang="en-IN" dirty="0"/>
              <a:t>                                </a:t>
            </a:r>
            <a:r>
              <a:rPr lang="en-IN" sz="24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B6D0657-7083-91EA-3970-92D9A72F180D}"/>
              </a:ext>
            </a:extLst>
          </p:cNvPr>
          <p:cNvSpPr>
            <a:spLocks noGrp="1"/>
          </p:cNvSpPr>
          <p:nvPr>
            <p:ph idx="1"/>
          </p:nvPr>
        </p:nvSpPr>
        <p:spPr/>
        <p:txBody>
          <a:bodyPr>
            <a:normAutofit fontScale="62500" lnSpcReduction="20000"/>
          </a:bodyPr>
          <a:lstStyle/>
          <a:p>
            <a:r>
              <a:rPr lang="en-US" dirty="0"/>
              <a:t>The target variable in the dataset is the loan status, categorized as "default" or "repaid."</a:t>
            </a:r>
          </a:p>
          <a:p>
            <a:endParaRPr lang="en-US" dirty="0"/>
          </a:p>
          <a:p>
            <a:r>
              <a:rPr lang="en-US" dirty="0"/>
              <a:t>The first step involves data preprocessing, including handling missing values, feature scaling, and encoding categorical variables.</a:t>
            </a:r>
          </a:p>
          <a:p>
            <a:endParaRPr lang="en-US" dirty="0"/>
          </a:p>
          <a:p>
            <a:r>
              <a:rPr lang="en-US" dirty="0"/>
              <a:t>The dataset is then split into training and testing sets for evaluating the SVM model's performance.</a:t>
            </a:r>
          </a:p>
          <a:p>
            <a:endParaRPr lang="en-US" dirty="0"/>
          </a:p>
          <a:p>
            <a:r>
              <a:rPr lang="en-US" dirty="0"/>
              <a:t>The SVM algorithm is trained on the training dataset to learn patterns and relationships between features and loan status.</a:t>
            </a:r>
          </a:p>
          <a:p>
            <a:endParaRPr lang="en-US" dirty="0"/>
          </a:p>
          <a:p>
            <a:r>
              <a:rPr lang="en-US" dirty="0"/>
              <a:t>During training, the algorithm adjusts parameters to find an optimal hyperplane that maximizes the margin between classes and minimizes classification errors.</a:t>
            </a:r>
          </a:p>
          <a:p>
            <a:endParaRPr lang="en-US" dirty="0"/>
          </a:p>
          <a:p>
            <a:r>
              <a:rPr lang="en-US" dirty="0"/>
              <a:t>Once trained, the SVM model is evaluated using the testing dataset to assess its predictive performance.</a:t>
            </a:r>
            <a:endParaRPr lang="en-IN" dirty="0"/>
          </a:p>
        </p:txBody>
      </p:sp>
      <p:pic>
        <p:nvPicPr>
          <p:cNvPr id="4" name="Picture 3">
            <a:extLst>
              <a:ext uri="{FF2B5EF4-FFF2-40B4-BE49-F238E27FC236}">
                <a16:creationId xmlns:a16="http://schemas.microsoft.com/office/drawing/2014/main" id="{67CB3BE1-08B3-86B3-0CDF-6E64D4035985}"/>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120169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62DF-2905-FEE7-4934-B4ED8BB3D145}"/>
              </a:ext>
            </a:extLst>
          </p:cNvPr>
          <p:cNvSpPr>
            <a:spLocks noGrp="1"/>
          </p:cNvSpPr>
          <p:nvPr>
            <p:ph type="title"/>
          </p:nvPr>
        </p:nvSpPr>
        <p:spPr/>
        <p:txBody>
          <a:bodyPr/>
          <a:lstStyle/>
          <a:p>
            <a:r>
              <a:rPr lang="en-IN" dirty="0"/>
              <a:t>                                   </a:t>
            </a:r>
            <a:r>
              <a:rPr lang="en-IN" sz="2400" b="1" dirty="0"/>
              <a:t>Abstract</a:t>
            </a:r>
          </a:p>
        </p:txBody>
      </p:sp>
      <p:sp>
        <p:nvSpPr>
          <p:cNvPr id="3" name="Content Placeholder 2">
            <a:extLst>
              <a:ext uri="{FF2B5EF4-FFF2-40B4-BE49-F238E27FC236}">
                <a16:creationId xmlns:a16="http://schemas.microsoft.com/office/drawing/2014/main" id="{47AE880B-A11B-9B1C-E46B-4EE087FF7889}"/>
              </a:ext>
            </a:extLst>
          </p:cNvPr>
          <p:cNvSpPr>
            <a:spLocks noGrp="1"/>
          </p:cNvSpPr>
          <p:nvPr>
            <p:ph idx="1"/>
          </p:nvPr>
        </p:nvSpPr>
        <p:spPr/>
        <p:txBody>
          <a:bodyPr/>
          <a:lstStyle/>
          <a:p>
            <a:r>
              <a:rPr lang="en-US" sz="1800" dirty="0"/>
              <a:t>Performance metrics such as accuracy, precision, recall, and F1-score are calculated to measure the model's classification performance.</a:t>
            </a:r>
          </a:p>
          <a:p>
            <a:endParaRPr lang="en-US" sz="1800" dirty="0"/>
          </a:p>
          <a:p>
            <a:r>
              <a:rPr lang="en-US" sz="1800" dirty="0"/>
              <a:t>Experimental results demonstrate the effectiveness of the SVM algorithm in accurately predicting loan statuses.</a:t>
            </a:r>
          </a:p>
          <a:p>
            <a:endParaRPr lang="en-US" sz="1800" dirty="0"/>
          </a:p>
          <a:p>
            <a:r>
              <a:rPr lang="en-US" sz="1800" dirty="0"/>
              <a:t>The SVM model identifies influential features contributing to loan repayment or default, providing insights for informed lending decisions by financial institutions.</a:t>
            </a:r>
          </a:p>
          <a:p>
            <a:endParaRPr lang="en-US" sz="1800" dirty="0"/>
          </a:p>
          <a:p>
            <a:endParaRPr lang="en-US"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33B5B8A3-0466-68DE-944F-0779624FF51A}"/>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18577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p:txBody>
          <a:bodyPr>
            <a:normAutofit/>
          </a:bodyPr>
          <a:lstStyle/>
          <a:p>
            <a:pPr algn="just"/>
            <a:r>
              <a:rPr lang="en-US" sz="1800" dirty="0"/>
              <a:t>Support Vector Machine is a supervised learning algorithm that excels in classification tasks by finding the optimal hyperplane to separate data points into different classes. Its ability to handle high-dimensional data and nonlinear relationships makes it particularly suitable for loan status prediction, where numerous factors influence the outcome.</a:t>
            </a:r>
          </a:p>
          <a:p>
            <a:pPr algn="just"/>
            <a:r>
              <a:rPr lang="en-US" sz="1800" dirty="0">
                <a:latin typeface="Times New Roman" panose="02020603050405020304" pitchFamily="18" charset="0"/>
                <a:cs typeface="Times New Roman" panose="02020603050405020304" pitchFamily="18" charset="0"/>
              </a:rPr>
              <a:t>This project aims to leverage SVM algorithm to predict the status of loans, whether they will be repaid or defaulted, based on a set of relevant features extracted from historical loan data. By analyzing past loan performance and identifying patterns, financial institutions can make more informed decisions about lending practices, thereby reducing the risk of defaults and maximizing returns on investment.</a:t>
            </a:r>
          </a:p>
          <a:p>
            <a:pPr algn="just"/>
            <a:r>
              <a:rPr lang="en-US" sz="1800" dirty="0">
                <a:latin typeface="Times New Roman" panose="02020603050405020304" pitchFamily="18" charset="0"/>
                <a:cs typeface="Times New Roman" panose="02020603050405020304" pitchFamily="18" charset="0"/>
              </a:rPr>
              <a:t>The dataset utilized in this project encompasses various attributes, including but not limited to, applicant's credit score, income, employment status, loan amount, loan term, and other financial indicators. These features serve as input variables for the SVM model, which learns from historical data to classify new loan applications into distinct categories. </a:t>
            </a: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9147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project begins with data preprocessing, including handling missing values, feature scaling, and encoding categorical variables, to ensure the quality and compatibility of the dataset with the SVM algorithm. Subsequently, the dataset is divided into training and testing sets, with the former used to train the SVM model and the latter employed to evaluate its performance. </a:t>
            </a:r>
          </a:p>
          <a:p>
            <a:pPr algn="just"/>
            <a:r>
              <a:rPr lang="en-US" sz="1800" dirty="0">
                <a:latin typeface="Times New Roman" panose="02020603050405020304" pitchFamily="18" charset="0"/>
                <a:cs typeface="Times New Roman" panose="02020603050405020304" pitchFamily="18" charset="0"/>
              </a:rPr>
              <a:t>During the training phase, the SVM algorithm iteratively adjusts its parameters to find the optimal hyperplane that maximizes the margin between the classes while minimizing classification errors. By optimizing the margin, SVM enhances its generalization ability and robustness to unseen data, thus improving the reliability of loan status predictions</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47763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C102C45-4C35-14B6-4F6C-CD0964917B64}"/>
              </a:ext>
            </a:extLst>
          </p:cNvPr>
          <p:cNvSpPr>
            <a:spLocks noGrp="1"/>
          </p:cNvSpPr>
          <p:nvPr>
            <p:ph idx="1"/>
          </p:nvPr>
        </p:nvSpPr>
        <p:spPr/>
        <p:txBody>
          <a:bodyPr>
            <a:normAutofit/>
          </a:bodyPr>
          <a:lstStyle/>
          <a:p>
            <a:pPr marL="0" indent="0">
              <a:buNone/>
            </a:pPr>
            <a:endParaRPr lang="en-US" sz="1800" b="0" i="0" u="sng" dirty="0">
              <a:effectLst/>
              <a:latin typeface="Times New Roman" panose="02020603050405020304" pitchFamily="18" charset="0"/>
              <a:cs typeface="Times New Roman" panose="02020603050405020304" pitchFamily="18" charset="0"/>
            </a:endParaRPr>
          </a:p>
          <a:p>
            <a:pPr marL="0" indent="0">
              <a:buNone/>
            </a:pPr>
            <a:endParaRPr lang="en-US" sz="1800" u="sng" dirty="0">
              <a:latin typeface="Times New Roman" panose="02020603050405020304" pitchFamily="18" charset="0"/>
              <a:cs typeface="Times New Roman" panose="02020603050405020304" pitchFamily="18" charset="0"/>
            </a:endParaRPr>
          </a:p>
          <a:p>
            <a:pPr marL="0" indent="0">
              <a:buNone/>
            </a:pPr>
            <a:r>
              <a:rPr lang="en-US" sz="1800" b="1" i="0" u="sng" dirty="0">
                <a:effectLst/>
                <a:latin typeface="Times New Roman" panose="02020603050405020304" pitchFamily="18" charset="0"/>
                <a:cs typeface="Times New Roman" panose="02020603050405020304" pitchFamily="18" charset="0"/>
              </a:rPr>
              <a:t>Statement</a:t>
            </a:r>
            <a:r>
              <a:rPr lang="en-US" sz="1800" b="0" i="0" dirty="0">
                <a:effectLst/>
                <a:latin typeface="Times New Roman" panose="02020603050405020304" pitchFamily="18" charset="0"/>
                <a:cs typeface="Times New Roman" panose="02020603050405020304" pitchFamily="18" charset="0"/>
              </a:rPr>
              <a:t> : Software Tool to </a:t>
            </a:r>
            <a:r>
              <a:rPr lang="en-US" sz="1800" dirty="0">
                <a:latin typeface="Times New Roman" panose="02020603050405020304" pitchFamily="18" charset="0"/>
                <a:cs typeface="Times New Roman" panose="02020603050405020304" pitchFamily="18" charset="0"/>
              </a:rPr>
              <a:t>Perform Loan status prediction</a:t>
            </a:r>
            <a:endParaRPr lang="en-US" sz="1800" b="0" i="0" dirty="0">
              <a:effectLst/>
              <a:latin typeface="Times New Roman" panose="02020603050405020304" pitchFamily="18" charset="0"/>
              <a:cs typeface="Times New Roman" panose="02020603050405020304" pitchFamily="18" charset="0"/>
            </a:endParaRPr>
          </a:p>
          <a:p>
            <a:pPr marL="0" indent="0">
              <a:buNone/>
            </a:pPr>
            <a:r>
              <a:rPr lang="en-US" sz="1800" b="1" i="0" u="sng" dirty="0">
                <a:effectLst/>
                <a:latin typeface="Times New Roman" panose="02020603050405020304" pitchFamily="18" charset="0"/>
                <a:cs typeface="Times New Roman" panose="02020603050405020304" pitchFamily="18" charset="0"/>
              </a:rPr>
              <a:t>Description</a:t>
            </a:r>
            <a:r>
              <a:rPr lang="en-US" sz="1800" b="0" i="0" dirty="0">
                <a:effectLst/>
                <a:latin typeface="Times New Roman" panose="02020603050405020304" pitchFamily="18" charset="0"/>
                <a:cs typeface="Times New Roman" panose="02020603050405020304" pitchFamily="18" charset="0"/>
              </a:rPr>
              <a:t>: This project aims to leverage SVM algorithm to predict the status of loans, whether they will be repaid or defaulted, based on a set of relevant features extracted from historical loan data. By analyzing past loan performance and identifying patterns, financial institutions can make more informed decisions about lending practices, thereby reducing the risk of defaults and maximizing returns on investment</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4117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p:txBody>
          <a:bodyPr>
            <a:normAutofit/>
          </a:bodyPr>
          <a:lstStyle/>
          <a:p>
            <a:r>
              <a:rPr lang="en-US" sz="1800" b="1" u="sng" dirty="0"/>
              <a:t>Existing Dataset:</a:t>
            </a:r>
            <a:endParaRPr lang="en-US" sz="1800" b="1" dirty="0"/>
          </a:p>
          <a:p>
            <a:r>
              <a:rPr lang="en-US" sz="1800" dirty="0"/>
              <a:t>The dataset used for loan status prediction typically includes historical loan data with various attributes:</a:t>
            </a:r>
          </a:p>
          <a:p>
            <a:r>
              <a:rPr lang="en-US" sz="1800" dirty="0"/>
              <a:t>Applicant's credit score</a:t>
            </a:r>
          </a:p>
          <a:p>
            <a:r>
              <a:rPr lang="en-US" sz="1800" dirty="0"/>
              <a:t>Income and employment status</a:t>
            </a:r>
          </a:p>
          <a:p>
            <a:r>
              <a:rPr lang="en-US" sz="1800" dirty="0"/>
              <a:t>Loan amount and term</a:t>
            </a:r>
          </a:p>
          <a:p>
            <a:r>
              <a:rPr lang="en-US" sz="1800" dirty="0"/>
              <a:t>Other financial indicators relevant to loan repayment</a:t>
            </a:r>
          </a:p>
          <a:p>
            <a:r>
              <a:rPr lang="en-US" sz="1800" dirty="0"/>
              <a:t>The dataset is labeled with loan statuses categorized as "repaid" or "defaulted" to facilitate supervised learning.</a:t>
            </a:r>
            <a:endParaRPr lang="en-IN" sz="1800" dirty="0"/>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57922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p:txBody>
          <a:bodyPr>
            <a:noAutofit/>
          </a:bodyPr>
          <a:lstStyle/>
          <a:p>
            <a:r>
              <a:rPr lang="en-IN" sz="1800" b="1" u="sng" dirty="0"/>
              <a:t>Existing Methodology</a:t>
            </a:r>
          </a:p>
          <a:p>
            <a:r>
              <a:rPr lang="en-IN" sz="1800" dirty="0"/>
              <a:t>Support Vector Machine (SVM) algorithm is a popular choice for loan status prediction due to its effectiveness in classification tasks.</a:t>
            </a:r>
          </a:p>
          <a:p>
            <a:r>
              <a:rPr lang="en-IN" sz="1800" dirty="0"/>
              <a:t>Methodology involves the following steps:</a:t>
            </a:r>
          </a:p>
          <a:p>
            <a:endParaRPr lang="en-IN" sz="1800" b="1" dirty="0"/>
          </a:p>
          <a:p>
            <a:r>
              <a:rPr lang="en-IN" sz="1800" b="1" dirty="0"/>
              <a:t>Data preprocessing:</a:t>
            </a:r>
          </a:p>
          <a:p>
            <a:r>
              <a:rPr lang="en-IN" sz="1800" dirty="0"/>
              <a:t>Handling missing values</a:t>
            </a:r>
          </a:p>
          <a:p>
            <a:r>
              <a:rPr lang="en-IN" sz="1800" dirty="0"/>
              <a:t>Feature scaling and normalization</a:t>
            </a:r>
          </a:p>
          <a:p>
            <a:r>
              <a:rPr lang="en-IN" sz="1800" dirty="0"/>
              <a:t>Encoding categorical variables</a:t>
            </a:r>
          </a:p>
          <a:p>
            <a:endParaRPr lang="en-IN" sz="1800" b="1" dirty="0"/>
          </a:p>
          <a:p>
            <a:r>
              <a:rPr lang="en-IN" sz="1800" b="1" dirty="0"/>
              <a:t>Dataset splitting:</a:t>
            </a:r>
          </a:p>
          <a:p>
            <a:r>
              <a:rPr lang="en-IN" sz="1800" dirty="0"/>
              <a:t>Division into training and testing sets</a:t>
            </a:r>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276261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2600</Words>
  <Application>Microsoft Office PowerPoint</Application>
  <PresentationFormat>Widescreen</PresentationFormat>
  <Paragraphs>200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  LOAN STATUS PREDICTION </vt:lpstr>
      <vt:lpstr>Abstract</vt:lpstr>
      <vt:lpstr>                                Abstract</vt:lpstr>
      <vt:lpstr>                                   Abstract</vt:lpstr>
      <vt:lpstr>Introduction</vt:lpstr>
      <vt:lpstr>Introduction</vt:lpstr>
      <vt:lpstr>Problem Statement</vt:lpstr>
      <vt:lpstr>Existing System / Work</vt:lpstr>
      <vt:lpstr>Existing System / Work</vt:lpstr>
      <vt:lpstr>Existing System / Work</vt:lpstr>
      <vt:lpstr>Existing System / Work</vt:lpstr>
      <vt:lpstr>SYSTEM ARCHITECTURE AND DESIGN</vt:lpstr>
      <vt:lpstr>Prototype / Application Developed</vt:lpstr>
      <vt:lpstr>Prototype / Application Developed</vt:lpstr>
      <vt:lpstr>Prototype / Application Developed</vt:lpstr>
      <vt:lpstr>Prototype / Application Developed</vt:lpstr>
      <vt:lpstr>Prototype / Application Developed</vt:lpstr>
      <vt:lpstr>Prototype / Application Developed</vt:lpstr>
      <vt:lpstr>Prototype / Application Developed</vt:lpstr>
      <vt:lpstr>Prototype / Application Developed</vt:lpstr>
      <vt:lpstr>Prototype / Application Developed</vt:lpstr>
      <vt:lpstr>RESULTS</vt:lpstr>
      <vt:lpstr>RESULTS</vt:lpstr>
      <vt:lpstr>RESULTS</vt:lpstr>
      <vt:lpstr>CONCLUSION AND FUTURE ENHANCEMENTS</vt:lpstr>
      <vt:lpstr>CONCLUSION AND FUTURE ENHANCEMENTS</vt:lpstr>
      <vt:lpstr>CONCLUSION AND FUTURE ENHANCEMENTS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of the Project(Imprecise your title) </dc:title>
  <dc:creator>Karthikeyan Udaichi</dc:creator>
  <cp:lastModifiedBy>Abdul Hameed</cp:lastModifiedBy>
  <cp:revision>21</cp:revision>
  <dcterms:created xsi:type="dcterms:W3CDTF">2024-03-13T02:51:36Z</dcterms:created>
  <dcterms:modified xsi:type="dcterms:W3CDTF">2024-05-14T15:19:18Z</dcterms:modified>
</cp:coreProperties>
</file>