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7" r:id="rId2"/>
    <p:sldId id="258" r:id="rId3"/>
    <p:sldId id="261" r:id="rId4"/>
    <p:sldId id="262" r:id="rId5"/>
    <p:sldId id="264" r:id="rId6"/>
    <p:sldId id="265" r:id="rId7"/>
    <p:sldId id="266" r:id="rId8"/>
    <p:sldId id="267"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Roboto" panose="02000000000000000000" pitchFamily="2" charset="0"/>
      <p:regular r:id="rId15"/>
      <p:bold r:id="rId16"/>
      <p:italic r:id="rId17"/>
      <p:boldItalic r:id="rId18"/>
    </p:embeddedFont>
    <p:embeddedFont>
      <p:font typeface="Verdana" panose="020B060403050404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802007ff5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802007ff5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5802007ff5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802007ff5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802007ff5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5802007ff5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802007ff5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802007ff5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5802007ff5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802007ff5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802007ff5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5802007ff5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802007ff5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802007ff5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5802007ff5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802007ff5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802007ff5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5802007ff5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802007ff5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802007ff5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5802007ff5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8</a:t>
            </a:fld>
            <a:endParaRPr lang="en-US"/>
          </a:p>
        </p:txBody>
      </p:sp>
    </p:spTree>
    <p:extLst>
      <p:ext uri="{BB962C8B-B14F-4D97-AF65-F5344CB8AC3E}">
        <p14:creationId xmlns:p14="http://schemas.microsoft.com/office/powerpoint/2010/main" val="239754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3"/>
        <p:cNvGrpSpPr/>
        <p:nvPr/>
      </p:nvGrpSpPr>
      <p:grpSpPr>
        <a:xfrm>
          <a:off x="0" y="0"/>
          <a:ext cx="0" cy="0"/>
          <a:chOff x="0" y="0"/>
          <a:chExt cx="0" cy="0"/>
        </a:xfrm>
      </p:grpSpPr>
      <p:sp>
        <p:nvSpPr>
          <p:cNvPr id="84" name="Google Shape;84;p28"/>
          <p:cNvSpPr txBox="1">
            <a:spLocks noGrp="1"/>
          </p:cNvSpPr>
          <p:nvPr>
            <p:ph type="title"/>
          </p:nvPr>
        </p:nvSpPr>
        <p:spPr>
          <a:xfrm>
            <a:off x="81115" y="445728"/>
            <a:ext cx="4284408" cy="36051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1800"/>
              <a:buFont typeface="Roboto" panose="02000000000000000000"/>
              <a:buNone/>
              <a:defRPr sz="1800" b="1"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85" name="Google Shape;85;p28"/>
          <p:cNvSpPr txBox="1">
            <a:spLocks noGrp="1"/>
          </p:cNvSpPr>
          <p:nvPr>
            <p:ph type="body" idx="1"/>
          </p:nvPr>
        </p:nvSpPr>
        <p:spPr>
          <a:xfrm>
            <a:off x="503903" y="1253331"/>
            <a:ext cx="10515600" cy="4351338"/>
          </a:xfrm>
          <a:prstGeom prst="rect">
            <a:avLst/>
          </a:prstGeom>
          <a:noFill/>
          <a:ln>
            <a:noFill/>
          </a:ln>
        </p:spPr>
        <p:txBody>
          <a:bodyPr spcFirstLastPara="1" wrap="square" lIns="91425" tIns="45700" rIns="91425" bIns="45700" anchor="t" anchorCtr="0">
            <a:noAutofit/>
          </a:bodyPr>
          <a:lstStyle>
            <a:lvl1pPr marL="457200" marR="0" lvl="0" indent="-342900" algn="just" rtl="0">
              <a:lnSpc>
                <a:spcPct val="150000"/>
              </a:lnSpc>
              <a:spcBef>
                <a:spcPts val="1000"/>
              </a:spcBef>
              <a:spcAft>
                <a:spcPts val="0"/>
              </a:spcAft>
              <a:buClr>
                <a:schemeClr val="dk1"/>
              </a:buClr>
              <a:buSzPts val="1800"/>
              <a:buFont typeface="Arial" panose="020B0604020202020204"/>
              <a:buChar char="•"/>
              <a:defRPr sz="1800" b="0" i="0" u="none" strike="noStrike" cap="none">
                <a:solidFill>
                  <a:schemeClr val="dk1"/>
                </a:solidFill>
                <a:latin typeface="Roboto" panose="02000000000000000000"/>
                <a:ea typeface="Roboto" panose="02000000000000000000"/>
                <a:cs typeface="Roboto" panose="02000000000000000000"/>
                <a:sym typeface="Roboto" panose="02000000000000000000"/>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7"/>
        <p:cNvGrpSpPr/>
        <p:nvPr/>
      </p:nvGrpSpPr>
      <p:grpSpPr>
        <a:xfrm>
          <a:off x="0" y="0"/>
          <a:ext cx="0" cy="0"/>
          <a:chOff x="0" y="0"/>
          <a:chExt cx="0" cy="0"/>
        </a:xfrm>
      </p:grpSpPr>
      <p:sp>
        <p:nvSpPr>
          <p:cNvPr id="138" name="Google Shape;138;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39" name="Google Shape;139;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0" name="Google Shape;140;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1" name="Google Shape;14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2" name="Google Shape;14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3"/>
        <p:cNvGrpSpPr/>
        <p:nvPr/>
      </p:nvGrpSpPr>
      <p:grpSpPr>
        <a:xfrm>
          <a:off x="0" y="0"/>
          <a:ext cx="0" cy="0"/>
          <a:chOff x="0" y="0"/>
          <a:chExt cx="0" cy="0"/>
        </a:xfrm>
      </p:grpSpPr>
      <p:sp>
        <p:nvSpPr>
          <p:cNvPr id="144" name="Google Shape;144;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45" name="Google Shape;145;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6" name="Google Shape;146;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7" name="Google Shape;147;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8" name="Google Shape;148;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6"/>
        <p:cNvGrpSpPr/>
        <p:nvPr/>
      </p:nvGrpSpPr>
      <p:grpSpPr>
        <a:xfrm>
          <a:off x="0" y="0"/>
          <a:ext cx="0" cy="0"/>
          <a:chOff x="0" y="0"/>
          <a:chExt cx="0" cy="0"/>
        </a:xfrm>
      </p:grpSpPr>
      <p:sp>
        <p:nvSpPr>
          <p:cNvPr id="87" name="Google Shape;87;p2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88" name="Google Shape;88;p2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9" name="Google Shape;8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0" name="Google Shape;9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1" name="Google Shape;9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3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94" name="Google Shape;94;p3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5" name="Google Shape;9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6" name="Google Shape;9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7" name="Google Shape;9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8"/>
        <p:cNvGrpSpPr/>
        <p:nvPr/>
      </p:nvGrpSpPr>
      <p:grpSpPr>
        <a:xfrm>
          <a:off x="0" y="0"/>
          <a:ext cx="0" cy="0"/>
          <a:chOff x="0" y="0"/>
          <a:chExt cx="0" cy="0"/>
        </a:xfrm>
      </p:grpSpPr>
      <p:sp>
        <p:nvSpPr>
          <p:cNvPr id="99" name="Google Shape;9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00" name="Google Shape;100;p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1" name="Google Shape;101;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2" name="Google Shape;10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3" name="Google Shape;10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 name="Google Shape;10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5"/>
        <p:cNvGrpSpPr/>
        <p:nvPr/>
      </p:nvGrpSpPr>
      <p:grpSpPr>
        <a:xfrm>
          <a:off x="0" y="0"/>
          <a:ext cx="0" cy="0"/>
          <a:chOff x="0" y="0"/>
          <a:chExt cx="0" cy="0"/>
        </a:xfrm>
      </p:grpSpPr>
      <p:sp>
        <p:nvSpPr>
          <p:cNvPr id="106" name="Google Shape;106;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07" name="Google Shape;107;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8" name="Google Shape;108;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9" name="Google Shape;109;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0" name="Google Shape;110;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1" name="Google Shape;11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2" name="Google Shape;11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3" name="Google Shape;11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sp>
        <p:nvSpPr>
          <p:cNvPr id="115" name="Google Shape;115;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6" name="Google Shape;116;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7" name="Google Shape;117;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8" name="Google Shape;118;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9"/>
        <p:cNvGrpSpPr/>
        <p:nvPr/>
      </p:nvGrpSpPr>
      <p:grpSpPr>
        <a:xfrm>
          <a:off x="0" y="0"/>
          <a:ext cx="0" cy="0"/>
          <a:chOff x="0" y="0"/>
          <a:chExt cx="0" cy="0"/>
        </a:xfrm>
      </p:grpSpPr>
      <p:sp>
        <p:nvSpPr>
          <p:cNvPr id="120" name="Google Shape;12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1" name="Google Shape;12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2" name="Google Shape;12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3"/>
        <p:cNvGrpSpPr/>
        <p:nvPr/>
      </p:nvGrpSpPr>
      <p:grpSpPr>
        <a:xfrm>
          <a:off x="0" y="0"/>
          <a:ext cx="0" cy="0"/>
          <a:chOff x="0" y="0"/>
          <a:chExt cx="0" cy="0"/>
        </a:xfrm>
      </p:grpSpPr>
      <p:sp>
        <p:nvSpPr>
          <p:cNvPr id="124" name="Google Shape;124;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25" name="Google Shape;125;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90000"/>
              </a:lnSpc>
              <a:spcBef>
                <a:spcPts val="5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6" name="Google Shape;126;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7" name="Google Shape;12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8" name="Google Shape;12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9" name="Google Shape;12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0"/>
        <p:cNvGrpSpPr/>
        <p:nvPr/>
      </p:nvGrpSpPr>
      <p:grpSpPr>
        <a:xfrm>
          <a:off x="0" y="0"/>
          <a:ext cx="0" cy="0"/>
          <a:chOff x="0" y="0"/>
          <a:chExt cx="0" cy="0"/>
        </a:xfrm>
      </p:grpSpPr>
      <p:sp>
        <p:nvSpPr>
          <p:cNvPr id="131" name="Google Shape;131;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32" name="Google Shape;132;p36"/>
          <p:cNvSpPr>
            <a:spLocks noGrp="1"/>
          </p:cNvSpPr>
          <p:nvPr>
            <p:ph type="pic" idx="2"/>
          </p:nvPr>
        </p:nvSpPr>
        <p:spPr>
          <a:xfrm>
            <a:off x="5183188" y="987425"/>
            <a:ext cx="6172200" cy="4873625"/>
          </a:xfrm>
          <a:prstGeom prst="rect">
            <a:avLst/>
          </a:prstGeom>
          <a:noFill/>
          <a:ln>
            <a:noFill/>
          </a:ln>
        </p:spPr>
      </p:sp>
      <p:sp>
        <p:nvSpPr>
          <p:cNvPr id="133" name="Google Shape;133;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4" name="Google Shape;13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5" name="Google Shape;13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6" name="Google Shape;13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pic>
        <p:nvPicPr>
          <p:cNvPr id="80" name="Google Shape;80;p27"/>
          <p:cNvPicPr preferRelativeResize="0"/>
          <p:nvPr/>
        </p:nvPicPr>
        <p:blipFill rotWithShape="1">
          <a:blip r:embed="rId13"/>
          <a:srcRect l="41240" t="9528" r="-23986" b="51129"/>
          <a:stretch>
            <a:fillRect/>
          </a:stretch>
        </p:blipFill>
        <p:spPr>
          <a:xfrm>
            <a:off x="0" y="5433568"/>
            <a:ext cx="5943600" cy="1420833"/>
          </a:xfrm>
          <a:prstGeom prst="rect">
            <a:avLst/>
          </a:prstGeom>
          <a:noFill/>
          <a:ln>
            <a:noFill/>
          </a:ln>
        </p:spPr>
      </p:pic>
      <p:sp>
        <p:nvSpPr>
          <p:cNvPr id="81" name="Google Shape;81;p27"/>
          <p:cNvSpPr txBox="1"/>
          <p:nvPr/>
        </p:nvSpPr>
        <p:spPr>
          <a:xfrm>
            <a:off x="436800" y="311400"/>
            <a:ext cx="1866400" cy="633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665"/>
              <a:buFont typeface="Arial" panose="020B0604020202020204"/>
              <a:buNone/>
            </a:pPr>
            <a:r>
              <a:rPr lang="en-US" sz="2665" b="0" i="0" u="none" strike="noStrike" cap="none">
                <a:solidFill>
                  <a:srgbClr val="FFFFFF"/>
                </a:solidFill>
                <a:latin typeface="Roboto" panose="02000000000000000000"/>
                <a:ea typeface="Roboto" panose="02000000000000000000"/>
                <a:cs typeface="Roboto" panose="02000000000000000000"/>
                <a:sym typeface="Roboto" panose="02000000000000000000"/>
              </a:rPr>
              <a:t>Welcome</a:t>
            </a:r>
            <a:endParaRPr sz="2665" b="0" i="0" u="none" strike="noStrike" cap="none">
              <a:solidFill>
                <a:srgbClr val="FFFFFF"/>
              </a:solidFill>
              <a:latin typeface="Roboto" panose="02000000000000000000"/>
              <a:ea typeface="Roboto" panose="02000000000000000000"/>
              <a:cs typeface="Roboto" panose="02000000000000000000"/>
              <a:sym typeface="Roboto" panose="02000000000000000000"/>
            </a:endParaRPr>
          </a:p>
        </p:txBody>
      </p:sp>
      <p:sp>
        <p:nvSpPr>
          <p:cNvPr id="82" name="Google Shape;82;p27"/>
          <p:cNvSpPr/>
          <p:nvPr/>
        </p:nvSpPr>
        <p:spPr>
          <a:xfrm>
            <a:off x="0" y="311400"/>
            <a:ext cx="4697600" cy="633600"/>
          </a:xfrm>
          <a:prstGeom prst="homePlate">
            <a:avLst>
              <a:gd name="adj" fmla="val 50000"/>
            </a:avLst>
          </a:prstGeom>
          <a:solidFill>
            <a:srgbClr val="274E1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5"/>
              <a:buFont typeface="Arial" panose="020B0604020202020204"/>
              <a:buNone/>
            </a:pPr>
            <a:endParaRPr sz="18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158"/>
        <p:cNvGrpSpPr/>
        <p:nvPr/>
      </p:nvGrpSpPr>
      <p:grpSpPr>
        <a:xfrm>
          <a:off x="0" y="0"/>
          <a:ext cx="0" cy="0"/>
          <a:chOff x="0" y="0"/>
          <a:chExt cx="0" cy="0"/>
        </a:xfrm>
      </p:grpSpPr>
      <p:sp>
        <p:nvSpPr>
          <p:cNvPr id="159" name="Google Shape;159;p2"/>
          <p:cNvSpPr txBox="1">
            <a:spLocks noGrp="1"/>
          </p:cNvSpPr>
          <p:nvPr>
            <p:ph type="title"/>
          </p:nvPr>
        </p:nvSpPr>
        <p:spPr>
          <a:xfrm>
            <a:off x="81115" y="445728"/>
            <a:ext cx="4284408" cy="36051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Font typeface="Roboto" panose="02000000000000000000"/>
              <a:buNone/>
            </a:pPr>
            <a:r>
              <a:rPr lang="en-US"/>
              <a:t>Title: </a:t>
            </a:r>
            <a:r>
              <a:rPr lang="en-GB">
                <a:sym typeface="+mn-ea"/>
              </a:rPr>
              <a:t>FOOD DELIVERY APP</a:t>
            </a:r>
            <a:br>
              <a:rPr lang="en-GB"/>
            </a:br>
            <a:endParaRPr lang="en-US"/>
          </a:p>
        </p:txBody>
      </p:sp>
      <p:sp>
        <p:nvSpPr>
          <p:cNvPr id="160" name="Google Shape;160;p2"/>
          <p:cNvSpPr txBox="1">
            <a:spLocks noGrp="1"/>
          </p:cNvSpPr>
          <p:nvPr>
            <p:ph type="body" idx="1"/>
          </p:nvPr>
        </p:nvSpPr>
        <p:spPr>
          <a:xfrm>
            <a:off x="503903" y="1253331"/>
            <a:ext cx="10515600" cy="435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t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Team – </a:t>
            </a:r>
            <a:r>
              <a:rPr lang="en-US" altLang="en-IN" dirty="0">
                <a:solidFill>
                  <a:srgbClr val="000000"/>
                </a:solidFill>
                <a:latin typeface="Verdana" panose="020B0604030504040204" pitchFamily="34" charset="0"/>
                <a:ea typeface="Times New Roman" panose="02020603050405020304" pitchFamily="18" charset="0"/>
                <a:cs typeface="Verdana" panose="020B0604030504040204" pitchFamily="34" charset="0"/>
                <a:sym typeface="+mn-ea"/>
              </a:rPr>
              <a:t>P34</a:t>
            </a:r>
            <a:endParaRPr lang="en-US" alt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endParaRPr>
          </a:p>
          <a:p>
            <a:pPr marL="0" lvl="0" indent="0" algn="l" rtl="0">
              <a:spcBef>
                <a:spcPts val="0"/>
              </a:spcBef>
              <a:spcAft>
                <a:spcPts val="0"/>
              </a:spcAft>
              <a:buNone/>
            </a:pPr>
            <a:endParaRPr lang="en-US" alt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endParaRPr>
          </a:p>
          <a:p>
            <a:pPr marL="0" lvl="0" indent="0" algn="l" rtl="0">
              <a:spcBef>
                <a:spcPts val="0"/>
              </a:spcBef>
              <a:spcAft>
                <a:spcPts val="0"/>
              </a:spcAft>
              <a:buNone/>
            </a:pPr>
            <a:r>
              <a:rPr lang="en-US" alt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Team Members:</a:t>
            </a:r>
            <a:endPar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endParaRPr>
          </a:p>
          <a:p>
            <a:pPr marL="0" lvl="0" indent="0" algn="l" rtl="0">
              <a:spcBef>
                <a:spcPts val="0"/>
              </a:spcBef>
              <a:spcAft>
                <a:spcPts val="0"/>
              </a:spcAft>
              <a:buNone/>
            </a:pPr>
            <a:r>
              <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1.</a:t>
            </a:r>
            <a:r>
              <a:rPr lang="en-IN" dirty="0">
                <a:solidFill>
                  <a:srgbClr val="000000"/>
                </a:solidFill>
                <a:latin typeface="Verdana" panose="020B0604030504040204" pitchFamily="34" charset="0"/>
                <a:ea typeface="Times New Roman" panose="02020603050405020304" pitchFamily="18" charset="0"/>
                <a:cs typeface="Verdana" panose="020B0604030504040204" pitchFamily="34" charset="0"/>
                <a:sym typeface="+mn-ea"/>
              </a:rPr>
              <a:t>JAINI KARTHIK</a:t>
            </a:r>
            <a:r>
              <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                         </a:t>
            </a:r>
            <a:r>
              <a:rPr lang="en-US" alt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                            </a:t>
            </a:r>
            <a:r>
              <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(21BCE5376)</a:t>
            </a:r>
            <a:endParaRPr lang="en-IN" dirty="0">
              <a:latin typeface="Verdana" panose="020B0604030504040204" pitchFamily="34" charset="0"/>
              <a:cs typeface="Verdana" panose="020B0604030504040204" pitchFamily="34" charset="0"/>
            </a:endParaRPr>
          </a:p>
          <a:p>
            <a:pPr marL="0" lvl="0" indent="0" algn="l" rtl="0">
              <a:spcBef>
                <a:spcPts val="0"/>
              </a:spcBef>
              <a:spcAft>
                <a:spcPts val="0"/>
              </a:spcAft>
              <a:buNone/>
            </a:pPr>
            <a:r>
              <a:rPr lang="en-IN" dirty="0">
                <a:latin typeface="Verdana" panose="020B0604030504040204" pitchFamily="34" charset="0"/>
                <a:cs typeface="Verdana" panose="020B0604030504040204" pitchFamily="34" charset="0"/>
                <a:sym typeface="+mn-ea"/>
              </a:rPr>
              <a:t>2.DORADLA PARDHA SARADHI RAJU                         </a:t>
            </a:r>
            <a:r>
              <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(21BCE5634)</a:t>
            </a:r>
            <a:endParaRPr lang="en-IN" dirty="0">
              <a:latin typeface="Verdana" panose="020B0604030504040204" pitchFamily="34" charset="0"/>
              <a:cs typeface="Verdana" panose="020B0604030504040204" pitchFamily="34" charset="0"/>
            </a:endParaRPr>
          </a:p>
          <a:p>
            <a:pPr marL="0" lvl="0" indent="0" algn="l" rtl="0">
              <a:spcBef>
                <a:spcPts val="0"/>
              </a:spcBef>
              <a:spcAft>
                <a:spcPts val="0"/>
              </a:spcAft>
              <a:buNone/>
            </a:pPr>
            <a:r>
              <a:rPr lang="en-IN" dirty="0">
                <a:latin typeface="Verdana" panose="020B0604030504040204" pitchFamily="34" charset="0"/>
                <a:cs typeface="Verdana" panose="020B0604030504040204" pitchFamily="34" charset="0"/>
                <a:sym typeface="+mn-ea"/>
              </a:rPr>
              <a:t>3.</a:t>
            </a:r>
            <a:r>
              <a:rPr lang="en-IN" dirty="0">
                <a:solidFill>
                  <a:srgbClr val="000000"/>
                </a:solidFill>
                <a:latin typeface="Verdana" panose="020B0604030504040204" pitchFamily="34" charset="0"/>
                <a:cs typeface="Verdana" panose="020B0604030504040204" pitchFamily="34" charset="0"/>
                <a:sym typeface="+mn-ea"/>
              </a:rPr>
              <a:t>MANDHADI THANSHITHA BHARATHI</a:t>
            </a:r>
            <a:r>
              <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                 </a:t>
            </a:r>
            <a:r>
              <a:rPr lang="en-US" alt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     </a:t>
            </a:r>
            <a:r>
              <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a:t>
            </a:r>
            <a:r>
              <a:rPr lang="en-IN" dirty="0">
                <a:solidFill>
                  <a:srgbClr val="000000"/>
                </a:solidFill>
                <a:latin typeface="Verdana" panose="020B0604030504040204" pitchFamily="34" charset="0"/>
                <a:cs typeface="Verdana" panose="020B0604030504040204" pitchFamily="34" charset="0"/>
                <a:sym typeface="+mn-ea"/>
              </a:rPr>
              <a:t>21BRS1062</a:t>
            </a:r>
            <a:r>
              <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a:t>
            </a:r>
            <a:endParaRPr lang="en-IN" dirty="0">
              <a:latin typeface="Verdana" panose="020B0604030504040204" pitchFamily="34" charset="0"/>
              <a:cs typeface="Verdana" panose="020B0604030504040204" pitchFamily="34" charset="0"/>
            </a:endParaRPr>
          </a:p>
          <a:p>
            <a:pPr marL="0" lvl="0" indent="0" algn="l" rtl="0">
              <a:spcBef>
                <a:spcPts val="0"/>
              </a:spcBef>
              <a:spcAft>
                <a:spcPts val="0"/>
              </a:spcAft>
              <a:buNone/>
            </a:pPr>
            <a:r>
              <a:rPr lang="en-IN" dirty="0">
                <a:latin typeface="Verdana" panose="020B0604030504040204" pitchFamily="34" charset="0"/>
                <a:cs typeface="Verdana" panose="020B0604030504040204" pitchFamily="34" charset="0"/>
                <a:sym typeface="+mn-ea"/>
              </a:rPr>
              <a:t>4.</a:t>
            </a:r>
            <a:r>
              <a:rPr lang="en-IN" dirty="0">
                <a:solidFill>
                  <a:srgbClr val="000000"/>
                </a:solidFill>
                <a:latin typeface="Verdana" panose="020B0604030504040204" pitchFamily="34" charset="0"/>
                <a:cs typeface="Verdana" panose="020B0604030504040204" pitchFamily="34" charset="0"/>
                <a:sym typeface="+mn-ea"/>
              </a:rPr>
              <a:t>SURI VENKATA ROHITH KUMAR</a:t>
            </a:r>
            <a:r>
              <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           </a:t>
            </a:r>
            <a:r>
              <a:rPr lang="en-US" alt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                  </a:t>
            </a:r>
            <a:r>
              <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rPr>
              <a:t>(21BCE5806)</a:t>
            </a:r>
          </a:p>
          <a:p>
            <a:pPr marL="0" lvl="0" indent="0" algn="l" rtl="0">
              <a:spcBef>
                <a:spcPts val="0"/>
              </a:spcBef>
              <a:spcAft>
                <a:spcPts val="0"/>
              </a:spcAft>
              <a:buNone/>
            </a:pPr>
            <a:r>
              <a:rPr lang="en-IN" dirty="0">
                <a:solidFill>
                  <a:srgbClr val="000000"/>
                </a:solidFill>
                <a:latin typeface="Verdana" panose="020B0604030504040204" pitchFamily="34" charset="0"/>
                <a:ea typeface="Times New Roman" panose="02020603050405020304" pitchFamily="18" charset="0"/>
                <a:cs typeface="Verdana" panose="020B0604030504040204" pitchFamily="34" charset="0"/>
                <a:sym typeface="+mn-ea"/>
              </a:rPr>
              <a:t>5.RAYANKI LAKSHMI NANDITHA                               (21BCE5463)</a:t>
            </a:r>
            <a:endParaRPr lang="en-IN" dirty="0">
              <a:solidFill>
                <a:srgbClr val="000000"/>
              </a:solidFill>
              <a:effectLst/>
              <a:latin typeface="Verdana" panose="020B0604030504040204" pitchFamily="34" charset="0"/>
              <a:ea typeface="Times New Roman" panose="02020603050405020304" pitchFamily="18" charset="0"/>
              <a:cs typeface="Verdana" panose="020B0604030504040204" pitchFamily="34" charset="0"/>
              <a:sym typeface="+mn-ea"/>
            </a:endParaRPr>
          </a:p>
          <a:p>
            <a:pPr marL="0" lvl="0" indent="0" algn="l" rtl="0">
              <a:spcBef>
                <a:spcPts val="0"/>
              </a:spcBef>
              <a:spcAft>
                <a:spcPts val="0"/>
              </a:spcAft>
              <a:buNone/>
            </a:pPr>
            <a:endParaRPr dirty="0"/>
          </a:p>
          <a:p>
            <a:pPr marL="0" lvl="0" indent="0" algn="l" rtl="0">
              <a:spcBef>
                <a:spcPts val="0"/>
              </a:spcBef>
              <a:spcAft>
                <a:spcPts val="0"/>
              </a:spcAft>
              <a:buNone/>
            </a:pPr>
            <a:r>
              <a:rPr lang="en-US" dirty="0">
                <a:sym typeface="+mn-ea"/>
              </a:rPr>
              <a:t>Affiliation Date: </a:t>
            </a:r>
            <a:endParaRPr lang="en-US" dirty="0"/>
          </a:p>
          <a:p>
            <a:pPr marL="228600" lvl="0" indent="-114300" algn="just" rtl="0">
              <a:lnSpc>
                <a:spcPct val="150000"/>
              </a:lnSpc>
              <a:spcBef>
                <a:spcPts val="0"/>
              </a:spcBef>
              <a:spcAft>
                <a:spcPts val="0"/>
              </a:spcAft>
              <a:buClr>
                <a:schemeClr val="dk1"/>
              </a:buClr>
              <a:buSzPts val="1800"/>
              <a:buNone/>
            </a:pP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5802007ff5_1_0"/>
          <p:cNvSpPr txBox="1">
            <a:spLocks noGrp="1"/>
          </p:cNvSpPr>
          <p:nvPr>
            <p:ph type="title"/>
          </p:nvPr>
        </p:nvSpPr>
        <p:spPr>
          <a:xfrm>
            <a:off x="81115" y="445728"/>
            <a:ext cx="4284300" cy="3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Introduction</a:t>
            </a:r>
          </a:p>
        </p:txBody>
      </p:sp>
      <p:sp>
        <p:nvSpPr>
          <p:cNvPr id="167" name="Google Shape;167;g25802007ff5_1_0"/>
          <p:cNvSpPr txBox="1">
            <a:spLocks noGrp="1"/>
          </p:cNvSpPr>
          <p:nvPr>
            <p:ph type="body" idx="1"/>
          </p:nvPr>
        </p:nvSpPr>
        <p:spPr>
          <a:xfrm>
            <a:off x="503903" y="1253331"/>
            <a:ext cx="10515600" cy="4351200"/>
          </a:xfrm>
          <a:prstGeom prst="rect">
            <a:avLst/>
          </a:prstGeom>
        </p:spPr>
        <p:txBody>
          <a:bodyPr spcFirstLastPara="1" wrap="square" lIns="91425" tIns="45700" rIns="91425" bIns="45700" anchor="t" anchorCtr="0">
            <a:noAutofit/>
          </a:bodyPr>
          <a:lstStyle/>
          <a:p>
            <a:pPr marL="285750" lvl="0" indent="-285750" algn="just" rtl="0">
              <a:spcBef>
                <a:spcPts val="1000"/>
              </a:spcBef>
              <a:spcAft>
                <a:spcPts val="0"/>
              </a:spcAft>
              <a:buFont typeface="Wingdings" panose="05000000000000000000" charset="0"/>
              <a:buChar char="Ø"/>
            </a:pPr>
            <a:r>
              <a:rPr lang="en-US" dirty="0">
                <a:sym typeface="+mn-ea"/>
              </a:rPr>
              <a:t>The innovative food delivery platform that brings a world of culinary delights right to your doorstep. </a:t>
            </a:r>
          </a:p>
          <a:p>
            <a:pPr marL="285750" lvl="0" indent="-285750" algn="just" rtl="0">
              <a:spcBef>
                <a:spcPts val="1000"/>
              </a:spcBef>
              <a:spcAft>
                <a:spcPts val="0"/>
              </a:spcAft>
              <a:buFont typeface="Wingdings" panose="05000000000000000000" charset="0"/>
              <a:buChar char="Ø"/>
            </a:pPr>
            <a:r>
              <a:rPr lang="en-US" dirty="0">
                <a:sym typeface="+mn-ea"/>
              </a:rPr>
              <a:t>With our user-friendly app, you can explore a vast selection of restaurants and cuisines, browse enticing menus, and place your order with ease. </a:t>
            </a:r>
          </a:p>
          <a:p>
            <a:pPr marL="285750" lvl="0" indent="-285750" algn="just" rtl="0">
              <a:spcBef>
                <a:spcPts val="1000"/>
              </a:spcBef>
              <a:spcAft>
                <a:spcPts val="0"/>
              </a:spcAft>
              <a:buFont typeface="Wingdings" panose="05000000000000000000" charset="0"/>
              <a:buChar char="Ø"/>
            </a:pPr>
            <a:r>
              <a:rPr lang="en-US" dirty="0">
                <a:sym typeface="+mn-ea"/>
              </a:rPr>
              <a:t>Whether you're craving a hearty burger, authentic ethnic dishes, or a refreshing salad, we've got you covered. Our reliable app services makes your dining experience hassle free.</a:t>
            </a:r>
          </a:p>
          <a:p>
            <a:pPr marL="285750" lvl="0" indent="-285750" algn="just" rtl="0">
              <a:spcBef>
                <a:spcPts val="1000"/>
              </a:spcBef>
              <a:spcAft>
                <a:spcPts val="0"/>
              </a:spcAft>
              <a:buFont typeface="Wingdings" panose="05000000000000000000" charset="0"/>
              <a:buChar char="Ø"/>
            </a:pPr>
            <a:r>
              <a:rPr lang="en-US" dirty="0">
                <a:sym typeface="+mn-ea"/>
              </a:rPr>
              <a:t>In the upcoming slides, we will be addressing the challenges faced by current food delivery websites and presenting our approach to tackle these issues. Additionally, we will highlight the relevant work we have done to address these problems effectively.</a:t>
            </a:r>
          </a:p>
          <a:p>
            <a:pPr marL="0" lvl="0" indent="0" algn="just" rtl="0">
              <a:spcBef>
                <a:spcPts val="1000"/>
              </a:spcBef>
              <a:spcAft>
                <a:spcPts val="0"/>
              </a:spcAft>
              <a:buNone/>
            </a:pPr>
            <a:endParaRPr lang="en-US"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5802007ff5_1_0"/>
          <p:cNvSpPr txBox="1">
            <a:spLocks noGrp="1"/>
          </p:cNvSpPr>
          <p:nvPr>
            <p:ph type="title"/>
          </p:nvPr>
        </p:nvSpPr>
        <p:spPr>
          <a:xfrm>
            <a:off x="81115" y="445728"/>
            <a:ext cx="4284300" cy="3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Problem Statement</a:t>
            </a:r>
          </a:p>
        </p:txBody>
      </p:sp>
      <p:sp>
        <p:nvSpPr>
          <p:cNvPr id="167" name="Google Shape;167;g25802007ff5_1_0"/>
          <p:cNvSpPr txBox="1">
            <a:spLocks noGrp="1"/>
          </p:cNvSpPr>
          <p:nvPr>
            <p:ph type="body" idx="1"/>
          </p:nvPr>
        </p:nvSpPr>
        <p:spPr>
          <a:xfrm>
            <a:off x="503903" y="1253331"/>
            <a:ext cx="10515600" cy="4351200"/>
          </a:xfrm>
          <a:prstGeom prst="rect">
            <a:avLst/>
          </a:prstGeom>
        </p:spPr>
        <p:txBody>
          <a:bodyPr spcFirstLastPara="1" wrap="square" lIns="91425" tIns="45700" rIns="91425" bIns="45700" anchor="t" anchorCtr="0">
            <a:noAutofit/>
          </a:bodyPr>
          <a:lstStyle/>
          <a:p>
            <a:pPr marL="285750" lvl="0" indent="-285750" algn="just" rtl="0">
              <a:spcBef>
                <a:spcPts val="1000"/>
              </a:spcBef>
              <a:spcAft>
                <a:spcPts val="0"/>
              </a:spcAft>
              <a:buFont typeface="Wingdings" panose="05000000000000000000" charset="0"/>
              <a:buChar char="Ø"/>
            </a:pPr>
            <a:r>
              <a:rPr lang="en-US" dirty="0">
                <a:sym typeface="+mn-ea"/>
              </a:rPr>
              <a:t>Food delivery apps are a pathway in connecting people more with the restaurants in their locality.</a:t>
            </a:r>
          </a:p>
          <a:p>
            <a:pPr marL="285750" lvl="0" indent="-285750" algn="just" rtl="0">
              <a:spcBef>
                <a:spcPts val="1000"/>
              </a:spcBef>
              <a:spcAft>
                <a:spcPts val="0"/>
              </a:spcAft>
              <a:buFont typeface="Wingdings" panose="05000000000000000000" charset="0"/>
              <a:buChar char="Ø"/>
            </a:pPr>
            <a:r>
              <a:rPr lang="en-US" dirty="0">
                <a:sym typeface="+mn-ea"/>
              </a:rPr>
              <a:t>This connection becomes weak when the wesite is restricted with a static menu database.</a:t>
            </a:r>
          </a:p>
          <a:p>
            <a:pPr marL="285750" lvl="0" indent="-285750" algn="just" rtl="0">
              <a:spcBef>
                <a:spcPts val="1000"/>
              </a:spcBef>
              <a:spcAft>
                <a:spcPts val="0"/>
              </a:spcAft>
              <a:buFont typeface="Wingdings" panose="05000000000000000000" charset="0"/>
              <a:buChar char="Ø"/>
            </a:pPr>
            <a:r>
              <a:rPr lang="en-US" dirty="0">
                <a:sym typeface="+mn-ea"/>
              </a:rPr>
              <a:t>The restaurants has to be treated equally.</a:t>
            </a:r>
          </a:p>
          <a:p>
            <a:pPr marL="285750" lvl="0" indent="-285750" algn="just" rtl="0">
              <a:spcBef>
                <a:spcPts val="1000"/>
              </a:spcBef>
              <a:spcAft>
                <a:spcPts val="0"/>
              </a:spcAft>
              <a:buFont typeface="Wingdings" panose="05000000000000000000" charset="0"/>
              <a:buChar char="Ø"/>
            </a:pPr>
            <a:r>
              <a:rPr lang="en-US" dirty="0">
                <a:sym typeface="+mn-ea"/>
              </a:rPr>
              <a:t>Customers has to be provided more ways to find the right dish with ease.</a:t>
            </a:r>
          </a:p>
          <a:p>
            <a:pPr marL="285750" lvl="0" indent="-285750" algn="just" rtl="0">
              <a:spcBef>
                <a:spcPts val="1000"/>
              </a:spcBef>
              <a:spcAft>
                <a:spcPts val="0"/>
              </a:spcAft>
              <a:buFont typeface="Wingdings" panose="05000000000000000000" charset="0"/>
              <a:buChar char="Ø"/>
            </a:pPr>
            <a:r>
              <a:rPr lang="en-US" dirty="0">
                <a:sym typeface="+mn-ea"/>
              </a:rPr>
              <a:t>Customer and restaurants data privacy has to be respected and protected.</a:t>
            </a:r>
          </a:p>
          <a:p>
            <a:pPr marL="0" lvl="0" indent="0" algn="just" rtl="0">
              <a:spcBef>
                <a:spcPts val="1000"/>
              </a:spcBef>
              <a:spcAft>
                <a:spcPts val="0"/>
              </a:spcAft>
              <a:buFont typeface="Wingdings" panose="05000000000000000000" charset="0"/>
              <a:buNone/>
            </a:pPr>
            <a:endParaRPr lang="en-US" dirty="0">
              <a:sym typeface="+mn-ea"/>
            </a:endParaRPr>
          </a:p>
          <a:p>
            <a:pPr marL="285750" lvl="0" indent="-285750" algn="just" rtl="0">
              <a:spcBef>
                <a:spcPts val="1000"/>
              </a:spcBef>
              <a:spcAft>
                <a:spcPts val="0"/>
              </a:spcAft>
              <a:buFont typeface="Wingdings" panose="05000000000000000000" charset="0"/>
              <a:buChar char="Ø"/>
            </a:pPr>
            <a:endParaRPr dirty="0"/>
          </a:p>
          <a:p>
            <a:pPr marL="0" lvl="0" indent="0" algn="just" rtl="0">
              <a:spcBef>
                <a:spcPts val="100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5802007ff5_1_0"/>
          <p:cNvSpPr txBox="1">
            <a:spLocks noGrp="1"/>
          </p:cNvSpPr>
          <p:nvPr>
            <p:ph type="title"/>
          </p:nvPr>
        </p:nvSpPr>
        <p:spPr>
          <a:xfrm>
            <a:off x="81115" y="445728"/>
            <a:ext cx="4284300" cy="3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Methodology/Approach</a:t>
            </a:r>
          </a:p>
        </p:txBody>
      </p:sp>
      <p:sp>
        <p:nvSpPr>
          <p:cNvPr id="167" name="Google Shape;167;g25802007ff5_1_0"/>
          <p:cNvSpPr txBox="1">
            <a:spLocks noGrp="1"/>
          </p:cNvSpPr>
          <p:nvPr>
            <p:ph type="body" idx="1"/>
          </p:nvPr>
        </p:nvSpPr>
        <p:spPr>
          <a:xfrm>
            <a:off x="503903" y="1253331"/>
            <a:ext cx="10515600" cy="4351200"/>
          </a:xfrm>
          <a:prstGeom prst="rect">
            <a:avLst/>
          </a:prstGeom>
        </p:spPr>
        <p:txBody>
          <a:bodyPr spcFirstLastPara="1" wrap="square" lIns="91425" tIns="45700" rIns="91425" bIns="45700" anchor="t" anchorCtr="0">
            <a:noAutofit/>
          </a:bodyPr>
          <a:lstStyle/>
          <a:p>
            <a:pPr marL="285750" lvl="0" indent="-285750" algn="just" rtl="0">
              <a:spcBef>
                <a:spcPts val="1000"/>
              </a:spcBef>
              <a:spcAft>
                <a:spcPts val="0"/>
              </a:spcAft>
              <a:buFont typeface="Wingdings" panose="05000000000000000000" charset="0"/>
              <a:buChar char="Ø"/>
            </a:pPr>
            <a:r>
              <a:rPr lang="en-US" sz="1800" dirty="0">
                <a:latin typeface="Roboto" panose="02000000000000000000" pitchFamily="2" charset="0"/>
                <a:cs typeface="Roboto" panose="02000000000000000000" pitchFamily="2" charset="0"/>
                <a:sym typeface="+mn-ea"/>
              </a:rPr>
              <a:t>Providing Customers and Restaurants ways to create their own menu sections based on their interests. </a:t>
            </a:r>
          </a:p>
          <a:p>
            <a:pPr marL="285750" lvl="0" indent="-285750" algn="just" rtl="0">
              <a:spcBef>
                <a:spcPts val="1000"/>
              </a:spcBef>
              <a:spcAft>
                <a:spcPts val="0"/>
              </a:spcAft>
              <a:buFont typeface="Wingdings" panose="05000000000000000000" charset="0"/>
              <a:buChar char="Ø"/>
            </a:pPr>
            <a:r>
              <a:rPr lang="en-US" sz="1800" dirty="0">
                <a:latin typeface="Roboto" panose="02000000000000000000" pitchFamily="2" charset="0"/>
                <a:cs typeface="Roboto" panose="02000000000000000000" pitchFamily="2" charset="0"/>
                <a:sym typeface="+mn-ea"/>
              </a:rPr>
              <a:t>Restaurants are ordered from top to bottom in the customer menu section on a first-come, first-served basis.</a:t>
            </a:r>
          </a:p>
          <a:p>
            <a:pPr marL="0" lvl="0" indent="0" algn="just" rtl="0">
              <a:spcBef>
                <a:spcPts val="1000"/>
              </a:spcBef>
              <a:spcAft>
                <a:spcPts val="0"/>
              </a:spcAft>
              <a:buFont typeface="Wingdings" panose="05000000000000000000" charset="0"/>
              <a:buNone/>
            </a:pPr>
            <a:r>
              <a:rPr lang="en-US" sz="1800" dirty="0">
                <a:latin typeface="Roboto" panose="02000000000000000000" pitchFamily="2" charset="0"/>
                <a:cs typeface="Roboto" panose="02000000000000000000" pitchFamily="2" charset="0"/>
                <a:sym typeface="+mn-ea"/>
              </a:rPr>
              <a:t>Technologies used:</a:t>
            </a:r>
          </a:p>
          <a:p>
            <a:pPr marL="800100" lvl="1" indent="-342900" algn="just" rtl="0">
              <a:spcBef>
                <a:spcPts val="1000"/>
              </a:spcBef>
              <a:spcAft>
                <a:spcPts val="0"/>
              </a:spcAft>
              <a:buFont typeface="Wingdings" panose="05000000000000000000" charset="0"/>
              <a:buChar char="ü"/>
            </a:pPr>
            <a:r>
              <a:rPr lang="en-US" sz="1800" dirty="0">
                <a:latin typeface="Roboto" panose="02000000000000000000" pitchFamily="2" charset="0"/>
                <a:cs typeface="Roboto" panose="02000000000000000000" pitchFamily="2" charset="0"/>
                <a:sym typeface="+mn-ea"/>
              </a:rPr>
              <a:t>React Js - Used in the frontend part of the app.</a:t>
            </a:r>
          </a:p>
          <a:p>
            <a:pPr marL="800100" lvl="1" indent="-342900" algn="just" rtl="0">
              <a:spcBef>
                <a:spcPts val="1000"/>
              </a:spcBef>
              <a:spcAft>
                <a:spcPts val="0"/>
              </a:spcAft>
              <a:buFont typeface="Wingdings" panose="05000000000000000000" charset="0"/>
              <a:buChar char="ü"/>
            </a:pPr>
            <a:r>
              <a:rPr lang="en-US" sz="1800" dirty="0">
                <a:latin typeface="Roboto" panose="02000000000000000000" pitchFamily="2" charset="0"/>
                <a:cs typeface="Roboto" panose="02000000000000000000" pitchFamily="2" charset="0"/>
                <a:sym typeface="+mn-ea"/>
              </a:rPr>
              <a:t>Node Js &amp; Express Js- Used in the backend part of the app.</a:t>
            </a:r>
          </a:p>
          <a:p>
            <a:pPr marL="800100" lvl="1" indent="-342900" algn="just" rtl="0">
              <a:spcBef>
                <a:spcPts val="1000"/>
              </a:spcBef>
              <a:spcAft>
                <a:spcPts val="0"/>
              </a:spcAft>
              <a:buFont typeface="Wingdings" panose="05000000000000000000" charset="0"/>
              <a:buChar char="ü"/>
            </a:pPr>
            <a:r>
              <a:rPr lang="en-US" sz="1800" dirty="0">
                <a:latin typeface="Roboto" panose="02000000000000000000" pitchFamily="2" charset="0"/>
                <a:cs typeface="Roboto" panose="02000000000000000000" pitchFamily="2" charset="0"/>
                <a:sym typeface="+mn-ea"/>
              </a:rPr>
              <a:t>MongoDB - Used for the database for the app.</a:t>
            </a:r>
          </a:p>
          <a:p>
            <a:pPr marL="800100" lvl="1" indent="-342900" algn="just" rtl="0">
              <a:spcBef>
                <a:spcPts val="1000"/>
              </a:spcBef>
              <a:spcAft>
                <a:spcPts val="0"/>
              </a:spcAft>
              <a:buFont typeface="Wingdings" panose="05000000000000000000" charset="0"/>
              <a:buChar char="ü"/>
            </a:pPr>
            <a:r>
              <a:rPr lang="en-US" sz="1800" dirty="0">
                <a:latin typeface="Roboto" panose="02000000000000000000" pitchFamily="2" charset="0"/>
                <a:cs typeface="Roboto" panose="02000000000000000000" pitchFamily="2" charset="0"/>
                <a:sym typeface="+mn-ea"/>
              </a:rPr>
              <a:t>Email Js - </a:t>
            </a:r>
            <a:r>
              <a:rPr lang="en-US" sz="1800" dirty="0">
                <a:solidFill>
                  <a:schemeClr val="tx1"/>
                </a:solidFill>
                <a:effectLst/>
                <a:latin typeface="Roboto" panose="02000000000000000000" pitchFamily="2" charset="0"/>
                <a:ea typeface="Roboto" panose="02000000000000000000" pitchFamily="2" charset="0"/>
                <a:cs typeface="Roboto" panose="02000000000000000000" pitchFamily="2" charset="0"/>
                <a:sym typeface="+mn-ea"/>
              </a:rPr>
              <a:t>Used to send emails and from node.js to any smtp server.</a:t>
            </a:r>
            <a:endParaRPr lang="en-US" sz="1800" dirty="0">
              <a:latin typeface="Roboto" panose="02000000000000000000" pitchFamily="2" charset="0"/>
              <a:cs typeface="Roboto" panose="02000000000000000000" pitchFamily="2" charset="0"/>
              <a:sym typeface="+mn-ea"/>
            </a:endParaRPr>
          </a:p>
          <a:p>
            <a:pPr marL="800100" lvl="1" indent="-342900" algn="just" rtl="0">
              <a:spcBef>
                <a:spcPts val="1000"/>
              </a:spcBef>
              <a:spcAft>
                <a:spcPts val="0"/>
              </a:spcAft>
              <a:buFont typeface="Wingdings" panose="05000000000000000000" charset="0"/>
              <a:buChar char="ü"/>
            </a:pPr>
            <a:r>
              <a:rPr lang="en-US" sz="1800" dirty="0">
                <a:latin typeface="Roboto" panose="02000000000000000000" pitchFamily="2" charset="0"/>
                <a:cs typeface="Roboto" panose="02000000000000000000" pitchFamily="2" charset="0"/>
                <a:sym typeface="+mn-ea"/>
              </a:rPr>
              <a:t>Material UI - Used to get advanced UI component framework.</a:t>
            </a:r>
          </a:p>
          <a:p>
            <a:pPr marL="800100" lvl="1" indent="-342900" algn="just" rtl="0">
              <a:spcBef>
                <a:spcPts val="1000"/>
              </a:spcBef>
              <a:spcAft>
                <a:spcPts val="0"/>
              </a:spcAft>
              <a:buFont typeface="Wingdings" panose="05000000000000000000" charset="0"/>
              <a:buChar char="ü"/>
            </a:pPr>
            <a:r>
              <a:rPr lang="en-US" sz="1800" dirty="0">
                <a:latin typeface="Roboto" panose="02000000000000000000" pitchFamily="2" charset="0"/>
                <a:cs typeface="Roboto" panose="02000000000000000000" pitchFamily="2" charset="0"/>
                <a:sym typeface="+mn-ea"/>
              </a:rPr>
              <a:t>Bcrypt Js - Used to hash the password entered by the user and store It in the database protecting their privacy.</a:t>
            </a:r>
          </a:p>
          <a:p>
            <a:pPr marL="285750" lvl="0" indent="-285750" algn="just" rtl="0">
              <a:spcBef>
                <a:spcPts val="1000"/>
              </a:spcBef>
              <a:spcAft>
                <a:spcPts val="0"/>
              </a:spcAft>
              <a:buFont typeface="Wingdings" panose="05000000000000000000" charset="0"/>
              <a:buChar char="Ø"/>
            </a:pPr>
            <a:endParaRPr sz="1800" dirty="0">
              <a:latin typeface="Roboto" panose="02000000000000000000" pitchFamily="2" charset="0"/>
              <a:cs typeface="Roboto" panose="02000000000000000000" pitchFamily="2" charset="0"/>
            </a:endParaRPr>
          </a:p>
          <a:p>
            <a:pPr marL="0" lvl="0" indent="0" algn="just" rtl="0">
              <a:spcBef>
                <a:spcPts val="1000"/>
              </a:spcBef>
              <a:spcAft>
                <a:spcPts val="0"/>
              </a:spcAft>
              <a:buNone/>
            </a:pPr>
            <a:endParaRPr sz="1800">
              <a:latin typeface="Roboto" panose="02000000000000000000" pitchFamily="2" charset="0"/>
              <a:cs typeface="Roboto"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5802007ff5_1_0"/>
          <p:cNvSpPr txBox="1">
            <a:spLocks noGrp="1"/>
          </p:cNvSpPr>
          <p:nvPr>
            <p:ph type="title"/>
          </p:nvPr>
        </p:nvSpPr>
        <p:spPr>
          <a:xfrm>
            <a:off x="81115" y="445728"/>
            <a:ext cx="4284300" cy="3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Result and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5802007ff5_1_0"/>
          <p:cNvSpPr txBox="1">
            <a:spLocks noGrp="1"/>
          </p:cNvSpPr>
          <p:nvPr>
            <p:ph type="title"/>
          </p:nvPr>
        </p:nvSpPr>
        <p:spPr>
          <a:xfrm>
            <a:off x="81115" y="445728"/>
            <a:ext cx="4284300" cy="3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 Discussion &amp; Conclusion</a:t>
            </a:r>
          </a:p>
        </p:txBody>
      </p:sp>
      <p:sp>
        <p:nvSpPr>
          <p:cNvPr id="167" name="Google Shape;167;g25802007ff5_1_0"/>
          <p:cNvSpPr txBox="1">
            <a:spLocks noGrp="1"/>
          </p:cNvSpPr>
          <p:nvPr>
            <p:ph type="body" idx="1"/>
          </p:nvPr>
        </p:nvSpPr>
        <p:spPr>
          <a:xfrm>
            <a:off x="503903" y="1253331"/>
            <a:ext cx="10515600" cy="4351200"/>
          </a:xfrm>
          <a:prstGeom prst="rect">
            <a:avLst/>
          </a:prstGeom>
        </p:spPr>
        <p:txBody>
          <a:bodyPr spcFirstLastPara="1" wrap="square" lIns="91425" tIns="45700" rIns="91425" bIns="45700" anchor="t" anchorCtr="0">
            <a:noAutofit/>
          </a:bodyPr>
          <a:lstStyle/>
          <a:p>
            <a:pPr marL="285750" lvl="0" indent="-285750" algn="just" rtl="0">
              <a:spcBef>
                <a:spcPts val="1000"/>
              </a:spcBef>
              <a:spcAft>
                <a:spcPts val="0"/>
              </a:spcAft>
              <a:buFont typeface="Wingdings" panose="05000000000000000000" charset="0"/>
              <a:buChar char="Ø"/>
            </a:pPr>
            <a:r>
              <a:rPr lang="en-US" dirty="0">
                <a:sym typeface="+mn-ea"/>
              </a:rPr>
              <a:t>The food delivery platform is integrated with razorpay gateway for secure payments. </a:t>
            </a:r>
          </a:p>
          <a:p>
            <a:pPr marL="285750" lvl="0" indent="-285750" algn="just" rtl="0">
              <a:spcBef>
                <a:spcPts val="1000"/>
              </a:spcBef>
              <a:spcAft>
                <a:spcPts val="0"/>
              </a:spcAft>
              <a:buFont typeface="Wingdings" panose="05000000000000000000" charset="0"/>
              <a:buChar char="Ø"/>
            </a:pPr>
            <a:r>
              <a:rPr lang="en-US" dirty="0">
                <a:sym typeface="+mn-ea"/>
              </a:rPr>
              <a:t>The food delivery platform helps customers and restaurants to make their own customised menu.</a:t>
            </a:r>
          </a:p>
          <a:p>
            <a:pPr marL="285750" lvl="0" indent="-285750" algn="just" rtl="0">
              <a:spcBef>
                <a:spcPts val="1000"/>
              </a:spcBef>
              <a:spcAft>
                <a:spcPts val="0"/>
              </a:spcAft>
              <a:buFont typeface="Wingdings" panose="05000000000000000000" charset="0"/>
              <a:buChar char="Ø"/>
            </a:pPr>
            <a:r>
              <a:rPr lang="en-US" dirty="0">
                <a:sym typeface="+mn-ea"/>
              </a:rPr>
              <a:t>Thus we conclude that our food delivery platform provides a hassle-free experience for both customers and restaurants.</a:t>
            </a:r>
          </a:p>
          <a:p>
            <a:pPr marL="285750" lvl="0" indent="-285750" algn="just" rtl="0">
              <a:spcBef>
                <a:spcPts val="1000"/>
              </a:spcBef>
              <a:spcAft>
                <a:spcPts val="0"/>
              </a:spcAft>
              <a:buFont typeface="Wingdings" panose="05000000000000000000" charset="0"/>
              <a:buChar char="Ø"/>
            </a:pPr>
            <a:r>
              <a:rPr lang="en-US" dirty="0">
                <a:sym typeface="+mn-ea"/>
              </a:rPr>
              <a:t>The food delivery platform currently lacks essential features such as an orders section and order tracking for customers. As part of our plans, we aim to develop and integrate these features with the platform's backend.</a:t>
            </a:r>
          </a:p>
          <a:p>
            <a:pPr marL="0" lvl="0" indent="0" algn="just" rtl="0">
              <a:spcBef>
                <a:spcPts val="1000"/>
              </a:spcBef>
              <a:spcAft>
                <a:spcPts val="0"/>
              </a:spcAft>
              <a:buNone/>
            </a:pPr>
            <a:endParaRPr lang="en-US" dirty="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5802007ff5_1_0"/>
          <p:cNvSpPr txBox="1">
            <a:spLocks noGrp="1"/>
          </p:cNvSpPr>
          <p:nvPr>
            <p:ph type="title"/>
          </p:nvPr>
        </p:nvSpPr>
        <p:spPr>
          <a:xfrm>
            <a:off x="81115" y="445728"/>
            <a:ext cx="4284300" cy="3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 Acknowledgment</a:t>
            </a:r>
          </a:p>
        </p:txBody>
      </p:sp>
      <p:sp>
        <p:nvSpPr>
          <p:cNvPr id="167" name="Google Shape;167;g25802007ff5_1_0"/>
          <p:cNvSpPr txBox="1">
            <a:spLocks noGrp="1"/>
          </p:cNvSpPr>
          <p:nvPr>
            <p:ph type="body" idx="1"/>
          </p:nvPr>
        </p:nvSpPr>
        <p:spPr>
          <a:xfrm>
            <a:off x="503903" y="1253331"/>
            <a:ext cx="10515600" cy="4351200"/>
          </a:xfrm>
          <a:prstGeom prst="rect">
            <a:avLst/>
          </a:prstGeom>
        </p:spPr>
        <p:txBody>
          <a:bodyPr spcFirstLastPara="1" wrap="square" lIns="91425" tIns="45700" rIns="91425" bIns="45700" anchor="t" anchorCtr="0">
            <a:noAutofit/>
          </a:bodyPr>
          <a:lstStyle/>
          <a:p>
            <a:pPr marL="285750" lvl="0" indent="-285750" algn="just" rtl="0">
              <a:spcBef>
                <a:spcPts val="1000"/>
              </a:spcBef>
              <a:spcAft>
                <a:spcPts val="0"/>
              </a:spcAft>
              <a:buFont typeface="Wingdings" panose="05000000000000000000" charset="0"/>
              <a:buChar char="Ø"/>
            </a:pPr>
            <a:r>
              <a:rPr lang="en-US" dirty="0">
                <a:sym typeface="+mn-ea"/>
              </a:rPr>
              <a:t>We would like to express our sincere appreciation to the Ethnus team for their unwavering support and guidance throughout our MERN stack course journey. Their expertise, dedication, and commitment to our learning experience have been invaluable. We are grateful for their continuous assistance, which has helped us successfully navigate and master the intricacies of the MERN stack. Thank you, Ethnus team, for your exceptional support and contributions to our growth and development.</a:t>
            </a:r>
          </a:p>
          <a:p>
            <a:pPr marL="0" lvl="0" indent="0" algn="just" rtl="0">
              <a:spcBef>
                <a:spcPts val="1000"/>
              </a:spcBef>
              <a:spcAft>
                <a:spcPts val="0"/>
              </a:spcAft>
              <a:buNone/>
            </a:pPr>
            <a:endParaRPr lang="en-US" dirty="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5802007ff5_1_0"/>
          <p:cNvSpPr txBox="1">
            <a:spLocks noGrp="1"/>
          </p:cNvSpPr>
          <p:nvPr>
            <p:ph type="title"/>
          </p:nvPr>
        </p:nvSpPr>
        <p:spPr>
          <a:xfrm>
            <a:off x="81115" y="445728"/>
            <a:ext cx="4284300" cy="36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t>
            </a:r>
          </a:p>
        </p:txBody>
      </p:sp>
      <p:sp>
        <p:nvSpPr>
          <p:cNvPr id="167" name="Google Shape;167;g25802007ff5_1_0"/>
          <p:cNvSpPr txBox="1">
            <a:spLocks noGrp="1"/>
          </p:cNvSpPr>
          <p:nvPr>
            <p:ph type="body" idx="1"/>
          </p:nvPr>
        </p:nvSpPr>
        <p:spPr>
          <a:xfrm>
            <a:off x="503903" y="1253331"/>
            <a:ext cx="10515600" cy="43512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sz="6000" dirty="0">
                <a:sym typeface="+mn-ea"/>
              </a:rPr>
              <a:t>THANK YOU</a:t>
            </a:r>
          </a:p>
        </p:txBody>
      </p:sp>
    </p:spTree>
    <p:extLst>
      <p:ext uri="{BB962C8B-B14F-4D97-AF65-F5344CB8AC3E}">
        <p14:creationId xmlns:p14="http://schemas.microsoft.com/office/powerpoint/2010/main" val="83667772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556</Words>
  <Application>Microsoft Office PowerPoint</Application>
  <PresentationFormat>Widescreen</PresentationFormat>
  <Paragraphs>50</Paragraphs>
  <Slides>8</Slides>
  <Notes>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Verdana</vt:lpstr>
      <vt:lpstr>Calibri</vt:lpstr>
      <vt:lpstr>Wingdings</vt:lpstr>
      <vt:lpstr>Arial</vt:lpstr>
      <vt:lpstr>Roboto</vt:lpstr>
      <vt:lpstr>Office Theme</vt:lpstr>
      <vt:lpstr>Title: FOOD DELIVERY APP </vt:lpstr>
      <vt:lpstr>Introduction</vt:lpstr>
      <vt:lpstr>Problem Statement</vt:lpstr>
      <vt:lpstr>Methodology/Approach</vt:lpstr>
      <vt:lpstr>Result and Analysis</vt:lpstr>
      <vt:lpstr> Discussion &amp; Conclusion</vt:lpstr>
      <vt:lpstr> Acknowledgment</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Slide</dc:title>
  <dc:creator>SHANKAR NARAYAN</dc:creator>
  <cp:lastModifiedBy>Jaini Karthik</cp:lastModifiedBy>
  <cp:revision>16</cp:revision>
  <dcterms:created xsi:type="dcterms:W3CDTF">2023-07-14T07:13:55Z</dcterms:created>
  <dcterms:modified xsi:type="dcterms:W3CDTF">2023-10-30T02:11:27Z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C05295EC2AD34B3AB1DEFFA812650F87</vt:lpwstr>
  </property>
  <property fmtid="{D5CDD505-2E9C-101B-9397-08002B2CF9AE}" pid="3" name="KSOProductBuildVer">
    <vt:lpwstr>1033-11.2.0.11219</vt:lpwstr>
  </property>
</Properties>
</file>