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1"/>
  </p:notesMasterIdLst>
  <p:sldIdLst>
    <p:sldId id="256" r:id="rId2"/>
    <p:sldId id="330" r:id="rId3"/>
    <p:sldId id="331" r:id="rId4"/>
    <p:sldId id="336" r:id="rId5"/>
    <p:sldId id="335" r:id="rId6"/>
    <p:sldId id="337" r:id="rId7"/>
    <p:sldId id="332" r:id="rId8"/>
    <p:sldId id="334" r:id="rId9"/>
    <p:sldId id="3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8C5735-DADD-4D82-882B-911CC9A302EF}">
          <p14:sldIdLst>
            <p14:sldId id="256"/>
            <p14:sldId id="330"/>
            <p14:sldId id="331"/>
            <p14:sldId id="336"/>
            <p14:sldId id="335"/>
            <p14:sldId id="337"/>
            <p14:sldId id="332"/>
            <p14:sldId id="334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A06"/>
    <a:srgbClr val="351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0" autoAdjust="0"/>
    <p:restoredTop sz="96205" autoAdjust="0"/>
  </p:normalViewPr>
  <p:slideViewPr>
    <p:cSldViewPr snapToGrid="0">
      <p:cViewPr varScale="1">
        <p:scale>
          <a:sx n="116" d="100"/>
          <a:sy n="116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EB75B-9FC4-4C42-8962-4CF8607B3A10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5092-D50F-41AD-AE4D-16AF92A116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58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5092-D50F-41AD-AE4D-16AF92A1165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8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8499-B295-4D43-BB42-EC99ED8AF184}" type="datetime1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92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102-5EE0-4632-BEFA-08B6DD7940F8}" type="datetime1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50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166C-4DEF-4575-8082-839FAE425FA3}" type="datetime1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5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DDB-B979-4FCE-8C81-F828578FB074}" type="datetime1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31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EE7-129D-4CD3-853B-DEAA2B0C5044}" type="datetime1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51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64FB-4EA7-4C85-B886-C9F8D8E62E2B}" type="datetime1">
              <a:rPr lang="en-CA" smtClean="0"/>
              <a:t>2019-03-17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30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5B62-0C35-47F1-9099-C562A16F2030}" type="datetime1">
              <a:rPr lang="en-CA" smtClean="0"/>
              <a:t>2019-03-17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6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D7E5-6721-4850-A97B-029D5C8AE5A3}" type="datetime1">
              <a:rPr lang="en-CA" smtClean="0"/>
              <a:t>2019-03-17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25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441B-B485-42DC-B653-831DC4D88611}" type="datetime1">
              <a:rPr lang="en-CA" smtClean="0"/>
              <a:t>2019-03-17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1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0AC8-E6C3-4086-85A1-453B1964322D}" type="datetime1">
              <a:rPr lang="en-CA" smtClean="0"/>
              <a:t>2019-03-17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56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8AC7-E782-440D-ADA7-E6EDF0918372}" type="datetime1">
              <a:rPr lang="en-CA" smtClean="0"/>
              <a:t>2019-03-17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79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4E26B-CDB3-4EA3-8360-D20BEDB4E927}" type="datetime1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571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7" y="0"/>
            <a:ext cx="11951369" cy="2157987"/>
          </a:xfrm>
          <a:noFill/>
        </p:spPr>
        <p:txBody>
          <a:bodyPr wrap="none">
            <a:noAutofit/>
          </a:bodyPr>
          <a:lstStyle/>
          <a:p>
            <a:r>
              <a:rPr lang="en-CA" sz="4800" b="1" dirty="0">
                <a:latin typeface="+mn-lt"/>
              </a:rPr>
              <a:t>Supervised and unsupervised learning with</a:t>
            </a:r>
            <a:br>
              <a:rPr lang="en-CA" sz="4800" b="1" dirty="0">
                <a:latin typeface="+mn-lt"/>
              </a:rPr>
            </a:br>
            <a:r>
              <a:rPr lang="en-CA" sz="4800" b="1" dirty="0">
                <a:latin typeface="+mn-lt"/>
              </a:rPr>
              <a:t>Johnson &amp; Johnson Support Ticket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8" y="2858482"/>
            <a:ext cx="11752504" cy="2447850"/>
          </a:xfrm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Ignacio Palma, Jairo Melo, Jamil Mahboob and Vikram Khade</a:t>
            </a:r>
            <a:endParaRPr lang="en-CA" sz="3600" i="1" baseline="30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i="1" dirty="0">
                <a:solidFill>
                  <a:schemeClr val="tx1">
                    <a:lumMod val="65000"/>
                  </a:schemeClr>
                </a:solidFill>
              </a:rPr>
              <a:t>York University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i="1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A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ML1000, Project presentation</a:t>
            </a:r>
          </a:p>
          <a:p>
            <a:pPr>
              <a:lnSpc>
                <a:spcPct val="100000"/>
              </a:lnSpc>
            </a:pPr>
            <a:r>
              <a:rPr lang="en-CA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22 March 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1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DF9EB-2F05-43EE-8812-5EEA10850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101" y="5429665"/>
            <a:ext cx="1642351" cy="1291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11DBEB-4699-4744-98D6-1AEFD038A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" y="4812858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7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4" y="111704"/>
            <a:ext cx="3371051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Introduction</a:t>
            </a:r>
            <a:endParaRPr lang="en-CA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396" y="1184885"/>
            <a:ext cx="8691096" cy="5354027"/>
          </a:xfrm>
        </p:spPr>
        <p:txBody>
          <a:bodyPr>
            <a:normAutofit/>
          </a:bodyPr>
          <a:lstStyle/>
          <a:p>
            <a:r>
              <a:rPr lang="en-CA" sz="3200" dirty="0"/>
              <a:t>Motivation / Objective :</a:t>
            </a:r>
          </a:p>
          <a:p>
            <a:r>
              <a:rPr lang="en-CA" dirty="0"/>
              <a:t>Information Technology Service Management at Johnson and Johnson is always looking for opportunities to improve support services processes avoiding business impact reducing time and cost.</a:t>
            </a:r>
            <a:endParaRPr lang="en-CA" sz="3200" dirty="0"/>
          </a:p>
          <a:p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2</a:t>
            </a:fld>
            <a:endParaRPr lang="en-CA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2D0614F7-56AC-684E-ADF2-6E50CD4479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2018" y="3561877"/>
            <a:ext cx="3925071" cy="31844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CED188D9-B37A-B54E-90CB-C441EA87D34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015649" y="3575004"/>
            <a:ext cx="4199264" cy="31600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1CF56FBC-8AE0-004F-9AE2-7B6FCBA6162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8253472" y="3575003"/>
            <a:ext cx="3886509" cy="31464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712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8" y="103417"/>
            <a:ext cx="5334089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Supervised Learning</a:t>
            </a:r>
            <a:endParaRPr lang="en-CA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76" y="984738"/>
            <a:ext cx="11480778" cy="5516898"/>
          </a:xfrm>
        </p:spPr>
        <p:txBody>
          <a:bodyPr>
            <a:normAutofit/>
          </a:bodyPr>
          <a:lstStyle/>
          <a:p>
            <a:r>
              <a:rPr lang="en-US" b="1" dirty="0"/>
              <a:t>What is the Problem?</a:t>
            </a:r>
            <a:endParaRPr lang="en-CA" b="1" dirty="0"/>
          </a:p>
          <a:p>
            <a:r>
              <a:rPr lang="en-CA" dirty="0"/>
              <a:t>The resolution of an issue is time sensitive, and the</a:t>
            </a:r>
            <a:r>
              <a:rPr lang="en-US" dirty="0"/>
              <a:t> escalation process is causing not only unplanned resource allocation but business impact.  Reliability team needs to identify the Group Level who will finally be involved in the resolution of the a ticket while the ticket is being created. </a:t>
            </a:r>
            <a:endParaRPr lang="en-CA" dirty="0"/>
          </a:p>
          <a:p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3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860EA-9D60-E74A-938F-454C79D9DD47}"/>
              </a:ext>
            </a:extLst>
          </p:cNvPr>
          <p:cNvSpPr/>
          <p:nvPr/>
        </p:nvSpPr>
        <p:spPr>
          <a:xfrm>
            <a:off x="459176" y="3244334"/>
            <a:ext cx="2487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Predicting Group Level</a:t>
            </a:r>
            <a:r>
              <a:rPr lang="en-CA" dirty="0"/>
              <a:t> 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CF32C4EE-82FC-384A-B7E3-8DF8B0A8ED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5227" y="3813394"/>
            <a:ext cx="3332953" cy="29080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154FFFDF-03EB-3140-B9B0-4F07C90C30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730851" y="3395548"/>
            <a:ext cx="4045941" cy="32160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35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8" y="103417"/>
            <a:ext cx="5334089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Supervised Learning</a:t>
            </a:r>
            <a:endParaRPr lang="en-CA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76" y="984738"/>
            <a:ext cx="5489932" cy="5516898"/>
          </a:xfrm>
        </p:spPr>
        <p:txBody>
          <a:bodyPr>
            <a:normAutofit/>
          </a:bodyPr>
          <a:lstStyle/>
          <a:p>
            <a:r>
              <a:rPr lang="en-US" b="1" dirty="0"/>
              <a:t>Solution</a:t>
            </a:r>
            <a:endParaRPr lang="en-CA" b="1" dirty="0"/>
          </a:p>
          <a:p>
            <a:r>
              <a:rPr lang="en-CA" dirty="0"/>
              <a:t>Predicting the Group Level using Random Forest</a:t>
            </a:r>
          </a:p>
          <a:p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4</a:t>
            </a:fld>
            <a:endParaRPr lang="en-CA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B3BD82AA-6DF2-934F-9577-65B6A7BC20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1089" y="2778604"/>
            <a:ext cx="4178885" cy="32160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3DE0AD-F9CE-F147-81C5-AD9C99D15CD6}"/>
              </a:ext>
            </a:extLst>
          </p:cNvPr>
          <p:cNvSpPr/>
          <p:nvPr/>
        </p:nvSpPr>
        <p:spPr>
          <a:xfrm>
            <a:off x="6096000" y="1019020"/>
            <a:ext cx="585363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Confusion Matrix and Statistics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Reference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Prediction Level 1 Level 2 Level 3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Level 1     385     164      12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Level 2     453    3185     155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Level 3       0       0       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Overall Statistics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  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Accuracy :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0.8199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95% CI : (0.8082, 0.8312)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No Information Rate : 0.7692         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P-Value [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Acc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&gt; NIR] : &lt; 2.2e-16      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  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Kappa : 0.4099         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Mcnemar's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Test P-Value : &lt; 2.2e-16      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Statistics by Class: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Class: Level 1 Class: Level 2 Class: Level 3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Sensitivity                 0.45943         0.9510        0.00000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Specificity                 0.94994         0.3950        1.00000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Value              0.68627         0.8397            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NaN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Neg 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Value              0.88057         0.7077        0.96164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Prevalence                  0.19247         0.7692        0.03836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Detection Rate              0.08842         0.7315        0.00000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Detection Prevalence        0.12885         0.8712        0.00000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Balanced Accuracy           0.70469         0.6730        0.50000</a:t>
            </a:r>
            <a:r>
              <a:rPr lang="en-CA" sz="1100" b="1" dirty="0">
                <a:solidFill>
                  <a:srgbClr val="00B050"/>
                </a:solidFill>
              </a:rPr>
              <a:t> 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4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8" y="103417"/>
            <a:ext cx="5334089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Supervised Learning</a:t>
            </a:r>
            <a:endParaRPr lang="en-CA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76" y="984738"/>
            <a:ext cx="11483108" cy="5516898"/>
          </a:xfrm>
        </p:spPr>
        <p:txBody>
          <a:bodyPr>
            <a:normAutofit/>
          </a:bodyPr>
          <a:lstStyle/>
          <a:p>
            <a:r>
              <a:rPr lang="en-US" b="1" dirty="0"/>
              <a:t>What is the Problem?</a:t>
            </a:r>
            <a:endParaRPr lang="en-CA" b="1" dirty="0"/>
          </a:p>
          <a:p>
            <a:r>
              <a:rPr lang="en-CA" dirty="0"/>
              <a:t>Users complain when the issue still outstanding without ETA, or the waiting time could have been used to escalate the issue or implement a workaround.</a:t>
            </a:r>
          </a:p>
          <a:p>
            <a:r>
              <a:rPr lang="en-CA" dirty="0"/>
              <a:t>New Feature Performance = Resolved - Opened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5</a:t>
            </a:fld>
            <a:endParaRPr lang="en-CA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8A84AE19-D232-7C45-954A-A5A929CF3A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85682" y="3558391"/>
            <a:ext cx="3981124" cy="31630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56A85F5C-048C-134F-9FF6-9583B45085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64346" y="3372874"/>
            <a:ext cx="3760424" cy="31630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47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8" y="103417"/>
            <a:ext cx="5334089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Supervised Learning</a:t>
            </a:r>
            <a:endParaRPr lang="en-CA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76" y="984738"/>
            <a:ext cx="6139928" cy="5516898"/>
          </a:xfrm>
        </p:spPr>
        <p:txBody>
          <a:bodyPr>
            <a:normAutofit/>
          </a:bodyPr>
          <a:lstStyle/>
          <a:p>
            <a:r>
              <a:rPr lang="en-CA" b="1" dirty="0"/>
              <a:t>Solution</a:t>
            </a:r>
          </a:p>
          <a:p>
            <a:r>
              <a:rPr lang="en-CA" dirty="0"/>
              <a:t>Predicting the performance of a new ticket using Classification and regression trees CART method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6</a:t>
            </a:fld>
            <a:endParaRPr lang="en-CA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41D0D1D1-715D-D648-906C-7CBFA31E86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1293" y="3011196"/>
            <a:ext cx="5334088" cy="36146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18EBE-58E5-6F45-9B2B-DB54105B2C16}"/>
              </a:ext>
            </a:extLst>
          </p:cNvPr>
          <p:cNvSpPr txBox="1"/>
          <p:nvPr/>
        </p:nvSpPr>
        <p:spPr>
          <a:xfrm>
            <a:off x="6528412" y="1285904"/>
            <a:ext cx="5487558" cy="53399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## Confusion Matrix and Statistics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           Reference</a:t>
            </a:r>
            <a:br>
              <a:rPr lang="en-US" dirty="0"/>
            </a:br>
            <a:r>
              <a:rPr lang="en-US" dirty="0"/>
              <a:t>## Prediction  Excellent Good Average Failed</a:t>
            </a:r>
            <a:br>
              <a:rPr lang="en-US" dirty="0"/>
            </a:br>
            <a:r>
              <a:rPr lang="en-US" dirty="0"/>
              <a:t>##   Excellent      3070  545     392    293</a:t>
            </a:r>
            <a:br>
              <a:rPr lang="en-US" dirty="0"/>
            </a:br>
            <a:r>
              <a:rPr lang="en-US" dirty="0"/>
              <a:t>##   Good              3    5       0      0</a:t>
            </a:r>
            <a:br>
              <a:rPr lang="en-US" dirty="0"/>
            </a:br>
            <a:r>
              <a:rPr lang="en-US" dirty="0"/>
              <a:t>##   Average           2    3       6      3</a:t>
            </a:r>
            <a:br>
              <a:rPr lang="en-US" dirty="0"/>
            </a:br>
            <a:r>
              <a:rPr lang="en-US" dirty="0"/>
              <a:t>##   Failed           10    7       3     12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Overall Statistics</a:t>
            </a:r>
            <a:br>
              <a:rPr lang="en-US" dirty="0"/>
            </a:br>
            <a:r>
              <a:rPr lang="en-US" dirty="0"/>
              <a:t>##                                           </a:t>
            </a:r>
            <a:br>
              <a:rPr lang="en-US" dirty="0"/>
            </a:br>
            <a:r>
              <a:rPr lang="en-US" dirty="0"/>
              <a:t>##                Accuracy : </a:t>
            </a:r>
            <a:r>
              <a:rPr lang="en-US" sz="1400" dirty="0">
                <a:solidFill>
                  <a:srgbClr val="00B050"/>
                </a:solidFill>
              </a:rPr>
              <a:t>0.7104 </a:t>
            </a:r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>##                  95% CI : (0.6967, 0.7238)</a:t>
            </a:r>
            <a:br>
              <a:rPr lang="en-US" dirty="0"/>
            </a:br>
            <a:r>
              <a:rPr lang="en-US" dirty="0"/>
              <a:t>##     No Information Rate : 0.7085          </a:t>
            </a:r>
            <a:br>
              <a:rPr lang="en-US" dirty="0"/>
            </a:br>
            <a:r>
              <a:rPr lang="en-US" dirty="0"/>
              <a:t>##     P-Value [</a:t>
            </a:r>
            <a:r>
              <a:rPr lang="en-US" dirty="0" err="1"/>
              <a:t>Acc</a:t>
            </a:r>
            <a:r>
              <a:rPr lang="en-US" dirty="0"/>
              <a:t> &gt; NIR] : 0.4021          </a:t>
            </a:r>
            <a:br>
              <a:rPr lang="en-US" dirty="0"/>
            </a:br>
            <a:r>
              <a:rPr lang="en-US" dirty="0"/>
              <a:t>##                                           </a:t>
            </a:r>
            <a:br>
              <a:rPr lang="en-US" dirty="0"/>
            </a:br>
            <a:r>
              <a:rPr lang="en-US" dirty="0"/>
              <a:t>##                   Kappa : 0.032           </a:t>
            </a:r>
            <a:br>
              <a:rPr lang="en-US" dirty="0"/>
            </a:br>
            <a:r>
              <a:rPr lang="en-US" dirty="0"/>
              <a:t>##  </a:t>
            </a:r>
            <a:r>
              <a:rPr lang="en-US" dirty="0" err="1"/>
              <a:t>Mcnemar's</a:t>
            </a:r>
            <a:r>
              <a:rPr lang="en-US" dirty="0"/>
              <a:t> Test P-Value : &lt;2e-16          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Statistics by Class: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                     Class: Excellent Class: Good Class: Average</a:t>
            </a:r>
            <a:br>
              <a:rPr lang="en-US" dirty="0"/>
            </a:br>
            <a:r>
              <a:rPr lang="en-US" dirty="0"/>
              <a:t>## Sensitivity                   0.99514    0.008929       0.014963</a:t>
            </a:r>
            <a:br>
              <a:rPr lang="en-US" dirty="0"/>
            </a:br>
            <a:r>
              <a:rPr lang="en-US" dirty="0"/>
              <a:t>## Specificity                   0.03073    0.999209       0.997976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Pred</a:t>
            </a:r>
            <a:r>
              <a:rPr lang="en-US" dirty="0"/>
              <a:t> Value                0.71395    0.625000       0.428571</a:t>
            </a:r>
            <a:br>
              <a:rPr lang="en-US" dirty="0"/>
            </a:br>
            <a:r>
              <a:rPr lang="en-US" dirty="0"/>
              <a:t>## Neg </a:t>
            </a:r>
            <a:r>
              <a:rPr lang="en-US" dirty="0" err="1"/>
              <a:t>Pred</a:t>
            </a:r>
            <a:r>
              <a:rPr lang="en-US" dirty="0"/>
              <a:t> Value                0.72222    0.872296       0.908986</a:t>
            </a:r>
            <a:br>
              <a:rPr lang="en-US" dirty="0"/>
            </a:br>
            <a:r>
              <a:rPr lang="en-US" dirty="0"/>
              <a:t>## Prevalence                    0.70854    0.128617       0.092099</a:t>
            </a:r>
            <a:br>
              <a:rPr lang="en-US" dirty="0"/>
            </a:br>
            <a:r>
              <a:rPr lang="en-US" dirty="0"/>
              <a:t>## Detection Rate                0.70510    0.001148       0.001378</a:t>
            </a:r>
            <a:br>
              <a:rPr lang="en-US" dirty="0"/>
            </a:br>
            <a:r>
              <a:rPr lang="en-US" dirty="0"/>
              <a:t>## Detection Prevalence          0.98760    0.001837       0.003215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## Balanced Accuracy             0.51294    0.504069       0.506469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2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31" y="119018"/>
            <a:ext cx="2736647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Clustering</a:t>
            </a:r>
            <a:endParaRPr lang="en-CA" sz="4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30" y="1215916"/>
            <a:ext cx="11577255" cy="1512209"/>
          </a:xfrm>
        </p:spPr>
        <p:txBody>
          <a:bodyPr wrap="square">
            <a:spAutoFit/>
          </a:bodyPr>
          <a:lstStyle/>
          <a:p>
            <a:r>
              <a:rPr lang="en-CA" dirty="0"/>
              <a:t>PAM</a:t>
            </a:r>
            <a:endParaRPr lang="en-CA" sz="2800" dirty="0"/>
          </a:p>
          <a:p>
            <a:r>
              <a:rPr lang="en-CA" dirty="0" err="1"/>
              <a:t>Undersampling</a:t>
            </a:r>
            <a:r>
              <a:rPr lang="en-CA" dirty="0"/>
              <a:t>  Level  1 and Level 2.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7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E5EFC-A97E-4DD4-944D-75326AA67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02" y="1597353"/>
            <a:ext cx="6599223" cy="50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1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31" y="119018"/>
            <a:ext cx="2722220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Cluster #8</a:t>
            </a:r>
            <a:endParaRPr lang="en-CA" sz="4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8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AFBC2-F851-44CD-AFC5-BDFDCCF95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51" y="2081535"/>
            <a:ext cx="5246463" cy="382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31" y="119018"/>
            <a:ext cx="3211135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Conclusions</a:t>
            </a:r>
            <a:endParaRPr lang="en-CA" sz="4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30" y="1215916"/>
            <a:ext cx="11577255" cy="2028248"/>
          </a:xfrm>
        </p:spPr>
        <p:txBody>
          <a:bodyPr wrap="square">
            <a:spAutoFit/>
          </a:bodyPr>
          <a:lstStyle/>
          <a:p>
            <a:r>
              <a:rPr lang="en-CA" sz="2800" dirty="0"/>
              <a:t>Recommend Random Forest for predicting group level and performance.</a:t>
            </a:r>
          </a:p>
          <a:p>
            <a:pPr marL="0" indent="0">
              <a:buNone/>
            </a:pPr>
            <a:endParaRPr lang="en-CA" sz="2800" dirty="0"/>
          </a:p>
          <a:p>
            <a:r>
              <a:rPr lang="en-CA" dirty="0"/>
              <a:t>Recommend segment given by cluster 8 for </a:t>
            </a:r>
            <a:r>
              <a:rPr lang="en-CA"/>
              <a:t>further analysis to J&amp;J.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60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243</Words>
  <Application>Microsoft Macintosh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Consolas</vt:lpstr>
      <vt:lpstr>Office Theme</vt:lpstr>
      <vt:lpstr>Supervised and unsupervised learning with Johnson &amp; Johnson Support Ticket</vt:lpstr>
      <vt:lpstr>Introduction</vt:lpstr>
      <vt:lpstr>Supervised Learning</vt:lpstr>
      <vt:lpstr>Supervised Learning</vt:lpstr>
      <vt:lpstr>Supervised Learning</vt:lpstr>
      <vt:lpstr>Supervised Learning</vt:lpstr>
      <vt:lpstr>Clustering</vt:lpstr>
      <vt:lpstr>Cluster #8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operational global CO2 flux estimation system with a  coupled meteorological and tracer transport model : A status report</dc:title>
  <dc:creator>vikram</dc:creator>
  <cp:lastModifiedBy>Jairo Melo</cp:lastModifiedBy>
  <cp:revision>1213</cp:revision>
  <dcterms:created xsi:type="dcterms:W3CDTF">2017-05-10T15:50:27Z</dcterms:created>
  <dcterms:modified xsi:type="dcterms:W3CDTF">2019-03-18T04:11:29Z</dcterms:modified>
</cp:coreProperties>
</file>