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69" r:id="rId3"/>
    <p:sldId id="270" r:id="rId4"/>
    <p:sldId id="257" r:id="rId5"/>
    <p:sldId id="271" r:id="rId6"/>
    <p:sldId id="266" r:id="rId7"/>
    <p:sldId id="272" r:id="rId8"/>
    <p:sldId id="258" r:id="rId9"/>
    <p:sldId id="273" r:id="rId10"/>
    <p:sldId id="268" r:id="rId11"/>
    <p:sldId id="274" r:id="rId12"/>
    <p:sldId id="265"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1684E4B-61C9-4C7A-BF40-BA699CAFEFCD}">
  <a:tblStyle styleId="{D1684E4B-61C9-4C7A-BF40-BA699CAFEFCD}" styleName="Table_0">
    <a:wholeTbl>
      <a:tcTxStyle>
        <a:font>
          <a:latin typeface="Arial"/>
          <a:ea typeface="Arial"/>
          <a:cs typeface="Arial"/>
        </a:font>
        <a:srgbClr val="000000"/>
      </a:tcTxStyle>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73" autoAdjust="0"/>
    <p:restoredTop sz="90075" autoAdjust="0"/>
  </p:normalViewPr>
  <p:slideViewPr>
    <p:cSldViewPr snapToGrid="0">
      <p:cViewPr varScale="1">
        <p:scale>
          <a:sx n="102" d="100"/>
          <a:sy n="102" d="100"/>
        </p:scale>
        <p:origin x="88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Shape 6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4" name="Shape 64"/>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3156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Shape 1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0" name="Shape 11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spcBef>
                <a:spcPts val="0"/>
              </a:spcBef>
              <a:buNone/>
              <a:defRPr/>
            </a:lvl1pPr>
            <a:lvl2pPr lvl="1">
              <a:spcBef>
                <a:spcPts val="0"/>
              </a:spcBef>
              <a:buNone/>
              <a:defRPr/>
            </a:lvl2pPr>
            <a:lvl3pPr lvl="2">
              <a:spcBef>
                <a:spcPts val="0"/>
              </a:spcBef>
              <a:buNone/>
              <a:defRPr/>
            </a:lvl3pPr>
            <a:lvl4pPr lvl="3">
              <a:spcBef>
                <a:spcPts val="0"/>
              </a:spcBef>
              <a:buNone/>
              <a:defRPr/>
            </a:lvl4pPr>
            <a:lvl5pPr lvl="4">
              <a:spcBef>
                <a:spcPts val="0"/>
              </a:spcBef>
              <a:buNone/>
              <a:defRPr/>
            </a:lvl5pPr>
            <a:lvl6pPr lvl="5">
              <a:spcBef>
                <a:spcPts val="0"/>
              </a:spcBef>
              <a:buNone/>
              <a:defRPr/>
            </a:lvl6pPr>
            <a:lvl7pPr lvl="6">
              <a:spcBef>
                <a:spcPts val="0"/>
              </a:spcBef>
              <a:buNone/>
              <a:defRPr/>
            </a:lvl7pPr>
            <a:lvl8pPr lvl="7">
              <a:spcBef>
                <a:spcPts val="0"/>
              </a:spcBef>
              <a:buNone/>
              <a:defRPr/>
            </a:lvl8pPr>
            <a:lvl9pPr lvl="8">
              <a:spcBef>
                <a:spcPts val="0"/>
              </a:spcBef>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spcBef>
                <a:spcPts val="0"/>
              </a:spcBef>
              <a:buNone/>
              <a:defRPr sz="1000">
                <a:solidFill>
                  <a:schemeClr val="dk2"/>
                </a:solidFill>
              </a:defRPr>
            </a:lvl1pPr>
            <a:lvl2pPr lvl="1" algn="r">
              <a:spcBef>
                <a:spcPts val="0"/>
              </a:spcBef>
              <a:buNone/>
              <a:defRPr sz="1000">
                <a:solidFill>
                  <a:schemeClr val="dk2"/>
                </a:solidFill>
              </a:defRPr>
            </a:lvl2pPr>
            <a:lvl3pPr lvl="2" algn="r">
              <a:spcBef>
                <a:spcPts val="0"/>
              </a:spcBef>
              <a:buNone/>
              <a:defRPr sz="1000">
                <a:solidFill>
                  <a:schemeClr val="dk2"/>
                </a:solidFill>
              </a:defRPr>
            </a:lvl3pPr>
            <a:lvl4pPr lvl="3" algn="r">
              <a:spcBef>
                <a:spcPts val="0"/>
              </a:spcBef>
              <a:buNone/>
              <a:defRPr sz="1000">
                <a:solidFill>
                  <a:schemeClr val="dk2"/>
                </a:solidFill>
              </a:defRPr>
            </a:lvl4pPr>
            <a:lvl5pPr lvl="4" algn="r">
              <a:spcBef>
                <a:spcPts val="0"/>
              </a:spcBef>
              <a:buNone/>
              <a:defRPr sz="1000">
                <a:solidFill>
                  <a:schemeClr val="dk2"/>
                </a:solidFill>
              </a:defRPr>
            </a:lvl5pPr>
            <a:lvl6pPr lvl="5" algn="r">
              <a:spcBef>
                <a:spcPts val="0"/>
              </a:spcBef>
              <a:buNone/>
              <a:defRPr sz="1000">
                <a:solidFill>
                  <a:schemeClr val="dk2"/>
                </a:solidFill>
              </a:defRPr>
            </a:lvl6pPr>
            <a:lvl7pPr lvl="6" algn="r">
              <a:spcBef>
                <a:spcPts val="0"/>
              </a:spcBef>
              <a:buNone/>
              <a:defRPr sz="1000">
                <a:solidFill>
                  <a:schemeClr val="dk2"/>
                </a:solidFill>
              </a:defRPr>
            </a:lvl7pPr>
            <a:lvl8pPr lvl="7" algn="r">
              <a:spcBef>
                <a:spcPts val="0"/>
              </a:spcBef>
              <a:buNone/>
              <a:defRPr sz="1000">
                <a:solidFill>
                  <a:schemeClr val="dk2"/>
                </a:solidFill>
              </a:defRPr>
            </a:lvl8pPr>
            <a:lvl9pPr lvl="8" algn="r">
              <a:spcBef>
                <a:spcPts val="0"/>
              </a:spcBef>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922693"/>
            <a:ext cx="8520600" cy="1696364"/>
          </a:xfrm>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IN" b="1" dirty="0">
                <a:solidFill>
                  <a:srgbClr val="FF0000"/>
                </a:solidFill>
                <a:latin typeface="Lato" panose="020F0502020204030203" pitchFamily="34" charset="0"/>
                <a:ea typeface="Lato" panose="020F0502020204030203" pitchFamily="34" charset="0"/>
                <a:cs typeface="Lato" panose="020F0502020204030203" pitchFamily="34" charset="0"/>
              </a:rPr>
              <a:t>Project 1: </a:t>
            </a:r>
            <a:r>
              <a:rPr lang="en-IN" b="1" dirty="0" err="1">
                <a:solidFill>
                  <a:srgbClr val="FF0000"/>
                </a:solidFill>
                <a:latin typeface="Lato" panose="020F0502020204030203" pitchFamily="34" charset="0"/>
                <a:ea typeface="Lato" panose="020F0502020204030203" pitchFamily="34" charset="0"/>
                <a:cs typeface="Lato" panose="020F0502020204030203" pitchFamily="34" charset="0"/>
              </a:rPr>
              <a:t>Protinex</a:t>
            </a:r>
            <a:endParaRPr b="1" dirty="0">
              <a:solidFill>
                <a:srgbClr val="FF0000"/>
              </a:solidFill>
              <a:latin typeface="Lato" panose="020F0502020204030203" pitchFamily="34" charset="0"/>
              <a:ea typeface="Lato" panose="020F0502020204030203" pitchFamily="34" charset="0"/>
              <a:cs typeface="Lato" panose="020F0502020204030203" pitchFamily="34" charset="0"/>
            </a:endParaRPr>
          </a:p>
        </p:txBody>
      </p:sp>
      <p:sp>
        <p:nvSpPr>
          <p:cNvPr id="55" name="Shape 55"/>
          <p:cNvSpPr txBox="1">
            <a:spLocks noGrp="1"/>
          </p:cNvSpPr>
          <p:nvPr>
            <p:ph type="subTitle" idx="1"/>
          </p:nvPr>
        </p:nvSpPr>
        <p:spPr>
          <a:xfrm>
            <a:off x="311700" y="2902905"/>
            <a:ext cx="8520600" cy="655041"/>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b="1" dirty="0">
                <a:latin typeface="Lato" panose="020F0502020204030203" pitchFamily="34" charset="0"/>
                <a:ea typeface="Lato" panose="020F0502020204030203" pitchFamily="34" charset="0"/>
                <a:cs typeface="Lato" panose="020F0502020204030203" pitchFamily="34" charset="0"/>
              </a:rPr>
              <a:t>Market Opportunity Analysis</a:t>
            </a:r>
            <a:endParaRPr b="1" dirty="0">
              <a:latin typeface="Lato" panose="020F0502020204030203" pitchFamily="34" charset="0"/>
              <a:ea typeface="Lato" panose="020F0502020204030203" pitchFamily="34" charset="0"/>
              <a:cs typeface="Lato" panose="020F0502020204030203" pitchFamily="34" charset="0"/>
            </a:endParaRPr>
          </a:p>
          <a:p>
            <a:pPr marL="0" lvl="0" indent="0">
              <a:spcBef>
                <a:spcPts val="0"/>
              </a:spcBef>
              <a:spcAft>
                <a:spcPts val="0"/>
              </a:spcAft>
              <a:buNone/>
            </a:pPr>
            <a:r>
              <a:rPr lang="en-IN" b="1" dirty="0">
                <a:latin typeface="Lato" panose="020F0502020204030203" pitchFamily="34" charset="0"/>
                <a:ea typeface="Lato" panose="020F0502020204030203" pitchFamily="34" charset="0"/>
                <a:cs typeface="Lato" panose="020F0502020204030203" pitchFamily="34" charset="0"/>
              </a:rPr>
              <a:t>Segmenting, </a:t>
            </a:r>
            <a:r>
              <a:rPr lang="en" b="1" dirty="0">
                <a:latin typeface="Lato" panose="020F0502020204030203" pitchFamily="34" charset="0"/>
                <a:ea typeface="Lato" panose="020F0502020204030203" pitchFamily="34" charset="0"/>
                <a:cs typeface="Lato" panose="020F0502020204030203" pitchFamily="34" charset="0"/>
              </a:rPr>
              <a:t>Positioning and Branding</a:t>
            </a:r>
            <a:endParaRPr b="1" dirty="0">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2" name="Rectangle 1">
            <a:extLst>
              <a:ext uri="{FF2B5EF4-FFF2-40B4-BE49-F238E27FC236}">
                <a16:creationId xmlns:a16="http://schemas.microsoft.com/office/drawing/2014/main" id="{0553C600-424A-4997-B848-3B7533B0C28F}"/>
              </a:ext>
            </a:extLst>
          </p:cNvPr>
          <p:cNvSpPr/>
          <p:nvPr/>
        </p:nvSpPr>
        <p:spPr>
          <a:xfrm>
            <a:off x="378522" y="217235"/>
            <a:ext cx="880369" cy="314253"/>
          </a:xfrm>
          <a:prstGeom prst="rect">
            <a:avLst/>
          </a:prstGeom>
        </p:spPr>
        <p:txBody>
          <a:bodyPr wrap="none">
            <a:spAutoFit/>
          </a:bodyPr>
          <a:lstStyle/>
          <a:p>
            <a:pPr lvl="0">
              <a:lnSpc>
                <a:spcPct val="107916"/>
              </a:lnSpc>
            </a:pPr>
            <a:r>
              <a:rPr lang="en" b="1" u="sng" dirty="0">
                <a:solidFill>
                  <a:schemeClr val="dk1"/>
                </a:solidFill>
                <a:latin typeface="Calibri"/>
                <a:ea typeface="Calibri"/>
                <a:cs typeface="Calibri"/>
                <a:sym typeface="Calibri"/>
              </a:rPr>
              <a:t>Answer 4</a:t>
            </a:r>
          </a:p>
        </p:txBody>
      </p:sp>
      <p:graphicFrame>
        <p:nvGraphicFramePr>
          <p:cNvPr id="4" name="Table 3">
            <a:extLst>
              <a:ext uri="{FF2B5EF4-FFF2-40B4-BE49-F238E27FC236}">
                <a16:creationId xmlns:a16="http://schemas.microsoft.com/office/drawing/2014/main" id="{A07E3CB8-2A1E-4DE4-ADF8-0445E3D03B73}"/>
              </a:ext>
            </a:extLst>
          </p:cNvPr>
          <p:cNvGraphicFramePr>
            <a:graphicFrameLocks noGrp="1"/>
          </p:cNvGraphicFramePr>
          <p:nvPr>
            <p:extLst>
              <p:ext uri="{D42A27DB-BD31-4B8C-83A1-F6EECF244321}">
                <p14:modId xmlns:p14="http://schemas.microsoft.com/office/powerpoint/2010/main" val="2433161067"/>
              </p:ext>
            </p:extLst>
          </p:nvPr>
        </p:nvGraphicFramePr>
        <p:xfrm>
          <a:off x="460424" y="542259"/>
          <a:ext cx="8185499" cy="3974744"/>
        </p:xfrm>
        <a:graphic>
          <a:graphicData uri="http://schemas.openxmlformats.org/drawingml/2006/table">
            <a:tbl>
              <a:tblPr>
                <a:tableStyleId>{D1684E4B-61C9-4C7A-BF40-BA699CAFEFCD}</a:tableStyleId>
              </a:tblPr>
              <a:tblGrid>
                <a:gridCol w="8185499">
                  <a:extLst>
                    <a:ext uri="{9D8B030D-6E8A-4147-A177-3AD203B41FA5}">
                      <a16:colId xmlns:a16="http://schemas.microsoft.com/office/drawing/2014/main" val="3495552715"/>
                    </a:ext>
                  </a:extLst>
                </a:gridCol>
              </a:tblGrid>
              <a:tr h="781842">
                <a:tc>
                  <a:txBody>
                    <a:bodyPr/>
                    <a:lstStyle/>
                    <a:p>
                      <a:pPr marL="0" marR="0">
                        <a:lnSpc>
                          <a:spcPct val="115000"/>
                        </a:lnSpc>
                        <a:spcBef>
                          <a:spcPts val="0"/>
                        </a:spcBef>
                        <a:spcAft>
                          <a:spcPts val="0"/>
                        </a:spcAft>
                      </a:pPr>
                      <a:r>
                        <a:rPr lang="en-US" sz="1200" dirty="0">
                          <a:effectLst/>
                          <a:latin typeface="Calibri" panose="020F0502020204030204" pitchFamily="34" charset="0"/>
                          <a:cs typeface="Calibri" panose="020F0502020204030204" pitchFamily="34" charset="0"/>
                        </a:rPr>
                        <a:t>Product: </a:t>
                      </a:r>
                    </a:p>
                    <a:p>
                      <a:pPr marL="0" marR="0">
                        <a:lnSpc>
                          <a:spcPct val="115000"/>
                        </a:lnSpc>
                        <a:spcBef>
                          <a:spcPts val="0"/>
                        </a:spcBef>
                        <a:spcAft>
                          <a:spcPts val="800"/>
                        </a:spcAft>
                      </a:pPr>
                      <a:r>
                        <a:rPr lang="en-US" sz="1200" dirty="0">
                          <a:effectLst/>
                          <a:latin typeface="Calibri" panose="020F0502020204030204" pitchFamily="34" charset="0"/>
                          <a:cs typeface="Calibri" panose="020F0502020204030204" pitchFamily="34" charset="0"/>
                        </a:rPr>
                        <a:t> highly nutritional, daily consumption, versatile offerings for diverse age and nutritional need segments, for general public with high income</a:t>
                      </a:r>
                    </a:p>
                    <a:p>
                      <a:pPr marL="0" marR="0">
                        <a:lnSpc>
                          <a:spcPct val="115000"/>
                        </a:lnSpc>
                        <a:spcBef>
                          <a:spcPts val="0"/>
                        </a:spcBef>
                        <a:spcAft>
                          <a:spcPts val="800"/>
                        </a:spcAft>
                      </a:pPr>
                      <a:endParaRPr lang="en-US" sz="1200" dirty="0">
                        <a:effectLst/>
                        <a:latin typeface="Calibri" panose="020F0502020204030204" pitchFamily="34" charset="0"/>
                        <a:cs typeface="Calibri" panose="020F0502020204030204" pitchFamily="34" charset="0"/>
                      </a:endParaRPr>
                    </a:p>
                  </a:txBody>
                  <a:tcPr marL="28045" marR="28045" marT="28045" marB="28045"/>
                </a:tc>
                <a:extLst>
                  <a:ext uri="{0D108BD9-81ED-4DB2-BD59-A6C34878D82A}">
                    <a16:rowId xmlns:a16="http://schemas.microsoft.com/office/drawing/2014/main" val="346922428"/>
                  </a:ext>
                </a:extLst>
              </a:tr>
              <a:tr h="891330">
                <a:tc>
                  <a:txBody>
                    <a:bodyPr/>
                    <a:lstStyle/>
                    <a:p>
                      <a:pPr marL="0" marR="0">
                        <a:lnSpc>
                          <a:spcPct val="115000"/>
                        </a:lnSpc>
                        <a:spcBef>
                          <a:spcPts val="0"/>
                        </a:spcBef>
                        <a:spcAft>
                          <a:spcPts val="0"/>
                        </a:spcAft>
                      </a:pPr>
                      <a:r>
                        <a:rPr lang="en-US" sz="1200" dirty="0">
                          <a:effectLst/>
                          <a:latin typeface="Calibri" panose="020F0502020204030204" pitchFamily="34" charset="0"/>
                          <a:cs typeface="Calibri" panose="020F0502020204030204" pitchFamily="34" charset="0"/>
                        </a:rPr>
                        <a:t>Price: Premium brand with high value and high price, made for upper class but for daily consumption. The price can be backed by claims as the perceived value increases, yet can be moderated to be more eligible for daily use and regular purchase compared to other brands. The product can be diversified to fit the dietary need of middle class as well.</a:t>
                      </a:r>
                    </a:p>
                    <a:p>
                      <a:pPr marL="0" marR="0">
                        <a:lnSpc>
                          <a:spcPct val="115000"/>
                        </a:lnSpc>
                        <a:spcBef>
                          <a:spcPts val="0"/>
                        </a:spcBef>
                        <a:spcAft>
                          <a:spcPts val="0"/>
                        </a:spcAft>
                      </a:pPr>
                      <a:endParaRPr lang="en-US" sz="1200" dirty="0">
                        <a:effectLst/>
                        <a:latin typeface="Calibri" panose="020F0502020204030204" pitchFamily="34" charset="0"/>
                        <a:cs typeface="Calibri" panose="020F0502020204030204" pitchFamily="34" charset="0"/>
                      </a:endParaRPr>
                    </a:p>
                  </a:txBody>
                  <a:tcPr marL="28045" marR="28045" marT="28045" marB="28045"/>
                </a:tc>
                <a:extLst>
                  <a:ext uri="{0D108BD9-81ED-4DB2-BD59-A6C34878D82A}">
                    <a16:rowId xmlns:a16="http://schemas.microsoft.com/office/drawing/2014/main" val="3354164208"/>
                  </a:ext>
                </a:extLst>
              </a:tr>
              <a:tr h="993654">
                <a:tc>
                  <a:txBody>
                    <a:bodyPr/>
                    <a:lstStyle/>
                    <a:p>
                      <a:pPr marL="0" marR="0">
                        <a:lnSpc>
                          <a:spcPct val="115000"/>
                        </a:lnSpc>
                        <a:spcBef>
                          <a:spcPts val="0"/>
                        </a:spcBef>
                        <a:spcAft>
                          <a:spcPts val="0"/>
                        </a:spcAft>
                      </a:pPr>
                      <a:r>
                        <a:rPr lang="en-US" sz="1200" dirty="0">
                          <a:effectLst/>
                          <a:latin typeface="Calibri" panose="020F0502020204030204" pitchFamily="34" charset="0"/>
                          <a:cs typeface="Calibri" panose="020F0502020204030204" pitchFamily="34" charset="0"/>
                        </a:rPr>
                        <a:t>Place: tier1-2, General trade stores, supermarkets, and online</a:t>
                      </a:r>
                    </a:p>
                    <a:p>
                      <a:pPr marL="0" marR="0">
                        <a:lnSpc>
                          <a:spcPct val="115000"/>
                        </a:lnSpc>
                        <a:spcBef>
                          <a:spcPts val="0"/>
                        </a:spcBef>
                        <a:spcAft>
                          <a:spcPts val="0"/>
                        </a:spcAft>
                      </a:pPr>
                      <a:endParaRPr lang="en-US" sz="1200" dirty="0">
                        <a:effectLst/>
                        <a:latin typeface="Calibri" panose="020F0502020204030204" pitchFamily="34" charset="0"/>
                        <a:cs typeface="Calibri" panose="020F0502020204030204" pitchFamily="34" charset="0"/>
                      </a:endParaRPr>
                    </a:p>
                    <a:p>
                      <a:pPr marL="0" marR="0">
                        <a:lnSpc>
                          <a:spcPct val="115000"/>
                        </a:lnSpc>
                        <a:spcBef>
                          <a:spcPts val="0"/>
                        </a:spcBef>
                        <a:spcAft>
                          <a:spcPts val="800"/>
                        </a:spcAft>
                      </a:pPr>
                      <a:endParaRPr lang="en-US" sz="1200" dirty="0">
                        <a:effectLst/>
                        <a:latin typeface="Calibri" panose="020F0502020204030204" pitchFamily="34" charset="0"/>
                        <a:cs typeface="Calibri" panose="020F0502020204030204" pitchFamily="34" charset="0"/>
                      </a:endParaRPr>
                    </a:p>
                    <a:p>
                      <a:pPr marL="0" marR="0">
                        <a:lnSpc>
                          <a:spcPct val="115000"/>
                        </a:lnSpc>
                        <a:spcBef>
                          <a:spcPts val="0"/>
                        </a:spcBef>
                        <a:spcAft>
                          <a:spcPts val="800"/>
                        </a:spcAft>
                      </a:pPr>
                      <a:r>
                        <a:rPr lang="en-US" sz="1200" dirty="0">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ea typeface="Arial" panose="020B0604020202020204" pitchFamily="34" charset="0"/>
                        <a:cs typeface="Calibri" panose="020F0502020204030204" pitchFamily="34" charset="0"/>
                      </a:endParaRPr>
                    </a:p>
                  </a:txBody>
                  <a:tcPr marL="28045" marR="28045" marT="28045" marB="28045"/>
                </a:tc>
                <a:extLst>
                  <a:ext uri="{0D108BD9-81ED-4DB2-BD59-A6C34878D82A}">
                    <a16:rowId xmlns:a16="http://schemas.microsoft.com/office/drawing/2014/main" val="60105347"/>
                  </a:ext>
                </a:extLst>
              </a:tr>
              <a:tr h="1103141">
                <a:tc>
                  <a:txBody>
                    <a:bodyPr/>
                    <a:lstStyle/>
                    <a:p>
                      <a:pPr marL="0" marR="0">
                        <a:lnSpc>
                          <a:spcPct val="115000"/>
                        </a:lnSpc>
                        <a:spcBef>
                          <a:spcPts val="0"/>
                        </a:spcBef>
                        <a:spcAft>
                          <a:spcPts val="0"/>
                        </a:spcAft>
                      </a:pPr>
                      <a:r>
                        <a:rPr lang="en-US" sz="1200" dirty="0">
                          <a:effectLst/>
                          <a:latin typeface="Calibri" panose="020F0502020204030204" pitchFamily="34" charset="0"/>
                          <a:cs typeface="Calibri" panose="020F0502020204030204" pitchFamily="34" charset="0"/>
                        </a:rPr>
                        <a:t>Promotion: Social media diet influencers, direct marketing, sales promotion, online campaigns, emotional and rational advertising</a:t>
                      </a:r>
                    </a:p>
                    <a:p>
                      <a:pPr marL="0" marR="0">
                        <a:lnSpc>
                          <a:spcPct val="115000"/>
                        </a:lnSpc>
                        <a:spcBef>
                          <a:spcPts val="0"/>
                        </a:spcBef>
                        <a:spcAft>
                          <a:spcPts val="0"/>
                        </a:spcAft>
                      </a:pPr>
                      <a:r>
                        <a:rPr lang="en-US" sz="1200" dirty="0">
                          <a:effectLst/>
                          <a:latin typeface="Calibri" panose="020F0502020204030204" pitchFamily="34" charset="0"/>
                          <a:cs typeface="Calibri" panose="020F0502020204030204" pitchFamily="34" charset="0"/>
                        </a:rPr>
                        <a:t> </a:t>
                      </a:r>
                    </a:p>
                    <a:p>
                      <a:pPr marL="0" marR="0">
                        <a:lnSpc>
                          <a:spcPct val="115000"/>
                        </a:lnSpc>
                        <a:spcBef>
                          <a:spcPts val="0"/>
                        </a:spcBef>
                        <a:spcAft>
                          <a:spcPts val="0"/>
                        </a:spcAft>
                      </a:pPr>
                      <a:r>
                        <a:rPr lang="en-US" sz="1200" dirty="0">
                          <a:effectLst/>
                          <a:latin typeface="Calibri" panose="020F0502020204030204" pitchFamily="34" charset="0"/>
                          <a:cs typeface="Calibri" panose="020F0502020204030204" pitchFamily="34" charset="0"/>
                        </a:rPr>
                        <a:t> </a:t>
                      </a:r>
                    </a:p>
                    <a:p>
                      <a:pPr marL="0" marR="0">
                        <a:lnSpc>
                          <a:spcPct val="115000"/>
                        </a:lnSpc>
                        <a:spcBef>
                          <a:spcPts val="0"/>
                        </a:spcBef>
                        <a:spcAft>
                          <a:spcPts val="0"/>
                        </a:spcAft>
                      </a:pPr>
                      <a:r>
                        <a:rPr lang="en-US" sz="1200" dirty="0">
                          <a:effectLst/>
                          <a:latin typeface="Calibri" panose="020F0502020204030204" pitchFamily="34" charset="0"/>
                          <a:cs typeface="Calibri" panose="020F0502020204030204" pitchFamily="34" charset="0"/>
                        </a:rPr>
                        <a:t> </a:t>
                      </a:r>
                    </a:p>
                    <a:p>
                      <a:pPr marL="0" marR="0">
                        <a:lnSpc>
                          <a:spcPct val="115000"/>
                        </a:lnSpc>
                        <a:spcBef>
                          <a:spcPts val="0"/>
                        </a:spcBef>
                        <a:spcAft>
                          <a:spcPts val="800"/>
                        </a:spcAft>
                      </a:pPr>
                      <a:r>
                        <a:rPr lang="en-US" sz="1200" dirty="0">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ea typeface="Arial" panose="020B0604020202020204" pitchFamily="34" charset="0"/>
                        <a:cs typeface="Calibri" panose="020F0502020204030204" pitchFamily="34" charset="0"/>
                      </a:endParaRPr>
                    </a:p>
                  </a:txBody>
                  <a:tcPr marL="28045" marR="28045" marT="28045" marB="28045"/>
                </a:tc>
                <a:extLst>
                  <a:ext uri="{0D108BD9-81ED-4DB2-BD59-A6C34878D82A}">
                    <a16:rowId xmlns:a16="http://schemas.microsoft.com/office/drawing/2014/main" val="3862013494"/>
                  </a:ext>
                </a:extLst>
              </a:tr>
            </a:tbl>
          </a:graphicData>
        </a:graphic>
      </p:graphicFrame>
    </p:spTree>
    <p:extLst>
      <p:ext uri="{BB962C8B-B14F-4D97-AF65-F5344CB8AC3E}">
        <p14:creationId xmlns:p14="http://schemas.microsoft.com/office/powerpoint/2010/main" val="3082118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97CFF-AED0-4B93-A237-210E1E12483A}"/>
              </a:ext>
            </a:extLst>
          </p:cNvPr>
          <p:cNvSpPr>
            <a:spLocks noGrp="1"/>
          </p:cNvSpPr>
          <p:nvPr>
            <p:ph type="title"/>
          </p:nvPr>
        </p:nvSpPr>
        <p:spPr/>
        <p:txBody>
          <a:bodyPr/>
          <a:lstStyle/>
          <a:p>
            <a:pPr algn="l"/>
            <a:r>
              <a:rPr lang="en-IN" sz="1800" dirty="0">
                <a:solidFill>
                  <a:srgbClr val="FF0000"/>
                </a:solidFill>
                <a:latin typeface="Lato" panose="020F0502020204030203" pitchFamily="34" charset="0"/>
                <a:ea typeface="Lato" panose="020F0502020204030203" pitchFamily="34" charset="0"/>
                <a:cs typeface="Lato" panose="020F0502020204030203" pitchFamily="34" charset="0"/>
              </a:rPr>
              <a:t>Q5. </a:t>
            </a:r>
            <a:r>
              <a:rPr lang="en-US" sz="1800" dirty="0">
                <a:solidFill>
                  <a:srgbClr val="FF0000"/>
                </a:solidFill>
                <a:latin typeface="Lato" panose="020F0502020204030203" pitchFamily="34" charset="0"/>
                <a:ea typeface="Lato" panose="020F0502020204030203" pitchFamily="34" charset="0"/>
                <a:cs typeface="Lato" panose="020F0502020204030203" pitchFamily="34" charset="0"/>
              </a:rPr>
              <a:t>Now that you have </a:t>
            </a:r>
            <a:r>
              <a:rPr lang="en-US" sz="1800" dirty="0" err="1">
                <a:solidFill>
                  <a:srgbClr val="FF0000"/>
                </a:solidFill>
                <a:latin typeface="Lato" panose="020F0502020204030203" pitchFamily="34" charset="0"/>
                <a:ea typeface="Lato" panose="020F0502020204030203" pitchFamily="34" charset="0"/>
                <a:cs typeface="Lato" panose="020F0502020204030203" pitchFamily="34" charset="0"/>
              </a:rPr>
              <a:t>finalised</a:t>
            </a:r>
            <a:r>
              <a:rPr lang="en-US" sz="1800" dirty="0">
                <a:solidFill>
                  <a:srgbClr val="FF0000"/>
                </a:solidFill>
                <a:latin typeface="Lato" panose="020F0502020204030203" pitchFamily="34" charset="0"/>
                <a:ea typeface="Lato" panose="020F0502020204030203" pitchFamily="34" charset="0"/>
                <a:cs typeface="Lato" panose="020F0502020204030203" pitchFamily="34" charset="0"/>
              </a:rPr>
              <a:t> the marketing mix for </a:t>
            </a:r>
            <a:r>
              <a:rPr lang="en-US" sz="1800" b="1" dirty="0" err="1">
                <a:solidFill>
                  <a:srgbClr val="FF0000"/>
                </a:solidFill>
                <a:latin typeface="Lato" panose="020F0502020204030203" pitchFamily="34" charset="0"/>
                <a:ea typeface="Lato" panose="020F0502020204030203" pitchFamily="34" charset="0"/>
                <a:cs typeface="Lato" panose="020F0502020204030203" pitchFamily="34" charset="0"/>
              </a:rPr>
              <a:t>Protinex</a:t>
            </a:r>
            <a:r>
              <a:rPr lang="en-US" sz="1800" dirty="0">
                <a:solidFill>
                  <a:srgbClr val="FF0000"/>
                </a:solidFill>
                <a:latin typeface="Lato" panose="020F0502020204030203" pitchFamily="34" charset="0"/>
                <a:ea typeface="Lato" panose="020F0502020204030203" pitchFamily="34" charset="0"/>
                <a:cs typeface="Lato" panose="020F0502020204030203" pitchFamily="34" charset="0"/>
              </a:rPr>
              <a:t>, you have to create a digital marketing go-to strategy. You can use the digital marketing framework you learnt in DM Channels and Metrics module. You will have to identify the digital content, digital devices, digital channels, and digital metrics to track for </a:t>
            </a:r>
            <a:r>
              <a:rPr lang="en-US" sz="1800" dirty="0" err="1">
                <a:solidFill>
                  <a:srgbClr val="FF0000"/>
                </a:solidFill>
                <a:latin typeface="Lato" panose="020F0502020204030203" pitchFamily="34" charset="0"/>
                <a:ea typeface="Lato" panose="020F0502020204030203" pitchFamily="34" charset="0"/>
                <a:cs typeface="Lato" panose="020F0502020204030203" pitchFamily="34" charset="0"/>
              </a:rPr>
              <a:t>Protinex</a:t>
            </a:r>
            <a:r>
              <a:rPr lang="en-US" sz="1800" dirty="0">
                <a:solidFill>
                  <a:srgbClr val="FF0000"/>
                </a:solidFill>
                <a:latin typeface="Lato" panose="020F0502020204030203" pitchFamily="34" charset="0"/>
                <a:ea typeface="Lato" panose="020F0502020204030203" pitchFamily="34" charset="0"/>
                <a:cs typeface="Lato" panose="020F0502020204030203" pitchFamily="34" charset="0"/>
              </a:rPr>
              <a:t>, with the rationale behind each.</a:t>
            </a:r>
            <a:br>
              <a:rPr lang="en-US" sz="1800" i="1" dirty="0">
                <a:solidFill>
                  <a:srgbClr val="FF0000"/>
                </a:solidFill>
                <a:effectLst/>
                <a:latin typeface="Lato" panose="020F0502020204030203" pitchFamily="34" charset="0"/>
                <a:ea typeface="Lato" panose="020F0502020204030203" pitchFamily="34" charset="0"/>
                <a:cs typeface="Lato" panose="020F0502020204030203" pitchFamily="34" charset="0"/>
              </a:rPr>
            </a:br>
            <a:br>
              <a:rPr lang="en-US" sz="1800" i="1" dirty="0">
                <a:solidFill>
                  <a:srgbClr val="FF0000"/>
                </a:solidFill>
                <a:effectLst/>
                <a:latin typeface="Lato" panose="020F0502020204030203" pitchFamily="34" charset="0"/>
                <a:ea typeface="Lato" panose="020F0502020204030203" pitchFamily="34" charset="0"/>
                <a:cs typeface="Lato" panose="020F0502020204030203" pitchFamily="34" charset="0"/>
              </a:rPr>
            </a:br>
            <a:endParaRPr lang="en-IN" sz="1800" i="1" dirty="0">
              <a:solidFill>
                <a:srgbClr val="FF0000"/>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023505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21D7126-F06B-4B07-AFC3-706B1BE74971}"/>
              </a:ext>
            </a:extLst>
          </p:cNvPr>
          <p:cNvGraphicFramePr>
            <a:graphicFrameLocks noGrp="1"/>
          </p:cNvGraphicFramePr>
          <p:nvPr>
            <p:extLst>
              <p:ext uri="{D42A27DB-BD31-4B8C-83A1-F6EECF244321}">
                <p14:modId xmlns:p14="http://schemas.microsoft.com/office/powerpoint/2010/main" val="3450803231"/>
              </p:ext>
            </p:extLst>
          </p:nvPr>
        </p:nvGraphicFramePr>
        <p:xfrm>
          <a:off x="460424" y="542259"/>
          <a:ext cx="8185499" cy="4286656"/>
        </p:xfrm>
        <a:graphic>
          <a:graphicData uri="http://schemas.openxmlformats.org/drawingml/2006/table">
            <a:tbl>
              <a:tblPr>
                <a:tableStyleId>{D1684E4B-61C9-4C7A-BF40-BA699CAFEFCD}</a:tableStyleId>
              </a:tblPr>
              <a:tblGrid>
                <a:gridCol w="8185499">
                  <a:extLst>
                    <a:ext uri="{9D8B030D-6E8A-4147-A177-3AD203B41FA5}">
                      <a16:colId xmlns:a16="http://schemas.microsoft.com/office/drawing/2014/main" val="3495552715"/>
                    </a:ext>
                  </a:extLst>
                </a:gridCol>
              </a:tblGrid>
              <a:tr h="781842">
                <a:tc>
                  <a:txBody>
                    <a:bodyPr/>
                    <a:lstStyle/>
                    <a:p>
                      <a:pPr marL="0" marR="0">
                        <a:lnSpc>
                          <a:spcPct val="115000"/>
                        </a:lnSpc>
                        <a:spcBef>
                          <a:spcPts val="0"/>
                        </a:spcBef>
                        <a:spcAft>
                          <a:spcPts val="0"/>
                        </a:spcAft>
                      </a:pPr>
                      <a:r>
                        <a:rPr lang="en-US" sz="1200" dirty="0">
                          <a:effectLst/>
                          <a:latin typeface="Calibri" panose="020F0502020204030204" pitchFamily="34" charset="0"/>
                          <a:cs typeface="Calibri" panose="020F0502020204030204" pitchFamily="34" charset="0"/>
                        </a:rPr>
                        <a:t>Digital Content:</a:t>
                      </a:r>
                    </a:p>
                    <a:p>
                      <a:pPr marL="0" marR="0">
                        <a:lnSpc>
                          <a:spcPct val="115000"/>
                        </a:lnSpc>
                        <a:spcBef>
                          <a:spcPts val="0"/>
                        </a:spcBef>
                        <a:spcAft>
                          <a:spcPts val="800"/>
                        </a:spcAft>
                      </a:pPr>
                      <a:r>
                        <a:rPr lang="en-US" sz="1200" dirty="0">
                          <a:effectLst/>
                          <a:latin typeface="Calibri" panose="020F0502020204030204" pitchFamily="34" charset="0"/>
                          <a:cs typeface="Calibri" panose="020F0502020204030204" pitchFamily="34" charset="0"/>
                        </a:rPr>
                        <a:t> Information about various </a:t>
                      </a:r>
                      <a:r>
                        <a:rPr lang="en-US" sz="1200" dirty="0" err="1">
                          <a:effectLst/>
                          <a:latin typeface="Calibri" panose="020F0502020204030204" pitchFamily="34" charset="0"/>
                          <a:cs typeface="Calibri" panose="020F0502020204030204" pitchFamily="34" charset="0"/>
                        </a:rPr>
                        <a:t>protinex</a:t>
                      </a:r>
                      <a:r>
                        <a:rPr lang="en-US" sz="1200" dirty="0">
                          <a:effectLst/>
                          <a:latin typeface="Calibri" panose="020F0502020204030204" pitchFamily="34" charset="0"/>
                          <a:cs typeface="Calibri" panose="020F0502020204030204" pitchFamily="34" charset="0"/>
                        </a:rPr>
                        <a:t> offerings for all age groups and their needs and the awareness of the deficiency in general intake. (blogs, ,websites promotion, emotional and informational digital adverts)</a:t>
                      </a:r>
                    </a:p>
                    <a:p>
                      <a:pPr marL="0" marR="0">
                        <a:lnSpc>
                          <a:spcPct val="115000"/>
                        </a:lnSpc>
                        <a:spcBef>
                          <a:spcPts val="0"/>
                        </a:spcBef>
                        <a:spcAft>
                          <a:spcPts val="800"/>
                        </a:spcAft>
                      </a:pPr>
                      <a:r>
                        <a:rPr lang="en-US" sz="1200" dirty="0">
                          <a:effectLst/>
                          <a:latin typeface="Calibri" panose="020F0502020204030204" pitchFamily="34" charset="0"/>
                          <a:cs typeface="Calibri" panose="020F0502020204030204" pitchFamily="34" charset="0"/>
                        </a:rPr>
                        <a:t> </a:t>
                      </a:r>
                    </a:p>
                    <a:p>
                      <a:pPr marL="0" marR="0">
                        <a:lnSpc>
                          <a:spcPct val="115000"/>
                        </a:lnSpc>
                        <a:spcBef>
                          <a:spcPts val="0"/>
                        </a:spcBef>
                        <a:spcAft>
                          <a:spcPts val="800"/>
                        </a:spcAft>
                      </a:pPr>
                      <a:endParaRPr lang="en-US" sz="1200" dirty="0">
                        <a:effectLst/>
                        <a:latin typeface="Calibri" panose="020F0502020204030204" pitchFamily="34" charset="0"/>
                        <a:cs typeface="Calibri" panose="020F0502020204030204" pitchFamily="34" charset="0"/>
                      </a:endParaRPr>
                    </a:p>
                  </a:txBody>
                  <a:tcPr marL="28045" marR="28045" marT="28045" marB="28045"/>
                </a:tc>
                <a:extLst>
                  <a:ext uri="{0D108BD9-81ED-4DB2-BD59-A6C34878D82A}">
                    <a16:rowId xmlns:a16="http://schemas.microsoft.com/office/drawing/2014/main" val="346922428"/>
                  </a:ext>
                </a:extLst>
              </a:tr>
              <a:tr h="891330">
                <a:tc>
                  <a:txBody>
                    <a:bodyPr/>
                    <a:lstStyle/>
                    <a:p>
                      <a:pPr marL="0" marR="0">
                        <a:lnSpc>
                          <a:spcPct val="115000"/>
                        </a:lnSpc>
                        <a:spcBef>
                          <a:spcPts val="0"/>
                        </a:spcBef>
                        <a:spcAft>
                          <a:spcPts val="0"/>
                        </a:spcAft>
                      </a:pPr>
                      <a:r>
                        <a:rPr lang="en-US" sz="1200" dirty="0">
                          <a:effectLst/>
                          <a:latin typeface="Calibri" panose="020F0502020204030204" pitchFamily="34" charset="0"/>
                          <a:cs typeface="Calibri" panose="020F0502020204030204" pitchFamily="34" charset="0"/>
                        </a:rPr>
                        <a:t>Digital Devices:</a:t>
                      </a:r>
                    </a:p>
                    <a:p>
                      <a:pPr marL="0" marR="0">
                        <a:lnSpc>
                          <a:spcPct val="115000"/>
                        </a:lnSpc>
                        <a:spcBef>
                          <a:spcPts val="0"/>
                        </a:spcBef>
                        <a:spcAft>
                          <a:spcPts val="0"/>
                        </a:spcAft>
                      </a:pPr>
                      <a:r>
                        <a:rPr lang="en-US" sz="1200" dirty="0">
                          <a:effectLst/>
                          <a:latin typeface="Calibri" panose="020F0502020204030204" pitchFamily="34" charset="0"/>
                          <a:cs typeface="Calibri" panose="020F0502020204030204" pitchFamily="34" charset="0"/>
                        </a:rPr>
                        <a:t> Phones, Tablet , Computer (money spent most)</a:t>
                      </a:r>
                    </a:p>
                    <a:p>
                      <a:pPr marL="0" marR="0">
                        <a:lnSpc>
                          <a:spcPct val="115000"/>
                        </a:lnSpc>
                        <a:spcBef>
                          <a:spcPts val="0"/>
                        </a:spcBef>
                        <a:spcAft>
                          <a:spcPts val="0"/>
                        </a:spcAft>
                      </a:pPr>
                      <a:r>
                        <a:rPr lang="en-US" sz="1200" dirty="0">
                          <a:effectLst/>
                          <a:latin typeface="Calibri" panose="020F0502020204030204" pitchFamily="34" charset="0"/>
                          <a:cs typeface="Calibri" panose="020F0502020204030204" pitchFamily="34" charset="0"/>
                        </a:rPr>
                        <a:t> </a:t>
                      </a:r>
                    </a:p>
                    <a:p>
                      <a:pPr marL="0" marR="0">
                        <a:lnSpc>
                          <a:spcPct val="115000"/>
                        </a:lnSpc>
                        <a:spcBef>
                          <a:spcPts val="0"/>
                        </a:spcBef>
                        <a:spcAft>
                          <a:spcPts val="0"/>
                        </a:spcAft>
                      </a:pPr>
                      <a:endParaRPr lang="en-US" sz="1200" dirty="0">
                        <a:effectLst/>
                        <a:latin typeface="Calibri" panose="020F0502020204030204" pitchFamily="34" charset="0"/>
                        <a:cs typeface="Calibri" panose="020F0502020204030204" pitchFamily="34" charset="0"/>
                      </a:endParaRPr>
                    </a:p>
                  </a:txBody>
                  <a:tcPr marL="28045" marR="28045" marT="28045" marB="28045"/>
                </a:tc>
                <a:extLst>
                  <a:ext uri="{0D108BD9-81ED-4DB2-BD59-A6C34878D82A}">
                    <a16:rowId xmlns:a16="http://schemas.microsoft.com/office/drawing/2014/main" val="3354164208"/>
                  </a:ext>
                </a:extLst>
              </a:tr>
              <a:tr h="993654">
                <a:tc>
                  <a:txBody>
                    <a:bodyPr/>
                    <a:lstStyle/>
                    <a:p>
                      <a:pPr marL="0" marR="0">
                        <a:lnSpc>
                          <a:spcPct val="115000"/>
                        </a:lnSpc>
                        <a:spcBef>
                          <a:spcPts val="0"/>
                        </a:spcBef>
                        <a:spcAft>
                          <a:spcPts val="0"/>
                        </a:spcAft>
                      </a:pPr>
                      <a:r>
                        <a:rPr lang="en-US" sz="1200" dirty="0">
                          <a:effectLst/>
                          <a:latin typeface="Calibri" panose="020F0502020204030204" pitchFamily="34" charset="0"/>
                          <a:cs typeface="Calibri" panose="020F0502020204030204" pitchFamily="34" charset="0"/>
                        </a:rPr>
                        <a:t>Digital Channels:</a:t>
                      </a:r>
                    </a:p>
                    <a:p>
                      <a:pPr marL="0" marR="0">
                        <a:lnSpc>
                          <a:spcPct val="115000"/>
                        </a:lnSpc>
                        <a:spcBef>
                          <a:spcPts val="0"/>
                        </a:spcBef>
                        <a:spcAft>
                          <a:spcPts val="0"/>
                        </a:spcAft>
                      </a:pPr>
                      <a:r>
                        <a:rPr lang="en-US" sz="1200" dirty="0">
                          <a:effectLst/>
                          <a:latin typeface="Calibri" panose="020F0502020204030204" pitchFamily="34" charset="0"/>
                          <a:cs typeface="Calibri" panose="020F0502020204030204" pitchFamily="34" charset="0"/>
                        </a:rPr>
                        <a:t>SEM for awareness, SEO for top result, display marketing for bounced leads, personalized Email marketing and remarketing for purchase stage</a:t>
                      </a:r>
                    </a:p>
                    <a:p>
                      <a:pPr marL="0" marR="0">
                        <a:lnSpc>
                          <a:spcPct val="115000"/>
                        </a:lnSpc>
                        <a:spcBef>
                          <a:spcPts val="0"/>
                        </a:spcBef>
                        <a:spcAft>
                          <a:spcPts val="0"/>
                        </a:spcAft>
                      </a:pPr>
                      <a:r>
                        <a:rPr lang="en-US" sz="1200" dirty="0">
                          <a:effectLst/>
                          <a:latin typeface="Calibri" panose="020F0502020204030204" pitchFamily="34" charset="0"/>
                          <a:cs typeface="Calibri" panose="020F0502020204030204" pitchFamily="34" charset="0"/>
                        </a:rPr>
                        <a:t>Company Website, amazon, </a:t>
                      </a:r>
                      <a:r>
                        <a:rPr lang="en-US" sz="1200" dirty="0" err="1">
                          <a:effectLst/>
                          <a:latin typeface="Calibri" panose="020F0502020204030204" pitchFamily="34" charset="0"/>
                          <a:cs typeface="Calibri" panose="020F0502020204030204" pitchFamily="34" charset="0"/>
                        </a:rPr>
                        <a:t>flipkart</a:t>
                      </a:r>
                      <a:r>
                        <a:rPr lang="en-US" sz="1200">
                          <a:effectLst/>
                          <a:latin typeface="Calibri" panose="020F0502020204030204" pitchFamily="34" charset="0"/>
                          <a:cs typeface="Calibri" panose="020F0502020204030204" pitchFamily="34" charset="0"/>
                        </a:rPr>
                        <a:t>, reviews</a:t>
                      </a:r>
                      <a:endParaRPr lang="en-US" sz="1200" dirty="0">
                        <a:effectLst/>
                        <a:latin typeface="Calibri" panose="020F0502020204030204" pitchFamily="34" charset="0"/>
                        <a:ea typeface="Arial" panose="020B0604020202020204" pitchFamily="34" charset="0"/>
                        <a:cs typeface="Calibri" panose="020F0502020204030204" pitchFamily="34" charset="0"/>
                      </a:endParaRPr>
                    </a:p>
                  </a:txBody>
                  <a:tcPr marL="28045" marR="28045" marT="28045" marB="28045"/>
                </a:tc>
                <a:extLst>
                  <a:ext uri="{0D108BD9-81ED-4DB2-BD59-A6C34878D82A}">
                    <a16:rowId xmlns:a16="http://schemas.microsoft.com/office/drawing/2014/main" val="60105347"/>
                  </a:ext>
                </a:extLst>
              </a:tr>
              <a:tr h="1103141">
                <a:tc>
                  <a:txBody>
                    <a:bodyPr/>
                    <a:lstStyle/>
                    <a:p>
                      <a:pPr marL="0" marR="0">
                        <a:lnSpc>
                          <a:spcPct val="115000"/>
                        </a:lnSpc>
                        <a:spcBef>
                          <a:spcPts val="0"/>
                        </a:spcBef>
                        <a:spcAft>
                          <a:spcPts val="0"/>
                        </a:spcAft>
                      </a:pPr>
                      <a:r>
                        <a:rPr lang="en-US" sz="1200" dirty="0">
                          <a:effectLst/>
                          <a:latin typeface="Calibri" panose="020F0502020204030204" pitchFamily="34" charset="0"/>
                          <a:cs typeface="Calibri" panose="020F0502020204030204" pitchFamily="34" charset="0"/>
                        </a:rPr>
                        <a:t>Digital Metrics:</a:t>
                      </a:r>
                    </a:p>
                    <a:p>
                      <a:pPr marL="0" marR="0">
                        <a:lnSpc>
                          <a:spcPct val="115000"/>
                        </a:lnSpc>
                        <a:spcBef>
                          <a:spcPts val="0"/>
                        </a:spcBef>
                        <a:spcAft>
                          <a:spcPts val="0"/>
                        </a:spcAft>
                      </a:pPr>
                      <a:r>
                        <a:rPr lang="en-US" sz="1200" dirty="0">
                          <a:effectLst/>
                          <a:latin typeface="Calibri" panose="020F0502020204030204" pitchFamily="34" charset="0"/>
                          <a:cs typeface="Calibri" panose="020F0502020204030204" pitchFamily="34" charset="0"/>
                        </a:rPr>
                        <a:t> visits, likes, bounce rate, demographics, </a:t>
                      </a:r>
                    </a:p>
                    <a:p>
                      <a:pPr marL="0" marR="0">
                        <a:lnSpc>
                          <a:spcPct val="115000"/>
                        </a:lnSpc>
                        <a:spcBef>
                          <a:spcPts val="0"/>
                        </a:spcBef>
                        <a:spcAft>
                          <a:spcPts val="0"/>
                        </a:spcAft>
                      </a:pPr>
                      <a:r>
                        <a:rPr lang="en-US" sz="1200" dirty="0">
                          <a:effectLst/>
                          <a:latin typeface="Calibri" panose="020F0502020204030204" pitchFamily="34" charset="0"/>
                          <a:cs typeface="Calibri" panose="020F0502020204030204" pitchFamily="34" charset="0"/>
                        </a:rPr>
                        <a:t> </a:t>
                      </a:r>
                    </a:p>
                    <a:p>
                      <a:pPr marL="0" marR="0">
                        <a:lnSpc>
                          <a:spcPct val="115000"/>
                        </a:lnSpc>
                        <a:spcBef>
                          <a:spcPts val="0"/>
                        </a:spcBef>
                        <a:spcAft>
                          <a:spcPts val="0"/>
                        </a:spcAft>
                      </a:pPr>
                      <a:r>
                        <a:rPr lang="en-US" sz="1200" dirty="0">
                          <a:effectLst/>
                          <a:latin typeface="Calibri" panose="020F0502020204030204" pitchFamily="34" charset="0"/>
                          <a:cs typeface="Calibri" panose="020F0502020204030204" pitchFamily="34" charset="0"/>
                        </a:rPr>
                        <a:t> </a:t>
                      </a:r>
                    </a:p>
                    <a:p>
                      <a:pPr marL="0" marR="0">
                        <a:lnSpc>
                          <a:spcPct val="115000"/>
                        </a:lnSpc>
                        <a:spcBef>
                          <a:spcPts val="0"/>
                        </a:spcBef>
                        <a:spcAft>
                          <a:spcPts val="800"/>
                        </a:spcAft>
                      </a:pPr>
                      <a:r>
                        <a:rPr lang="en-US" sz="1200" dirty="0">
                          <a:effectLst/>
                          <a:latin typeface="Calibri" panose="020F0502020204030204" pitchFamily="34" charset="0"/>
                          <a:cs typeface="Calibri" panose="020F0502020204030204" pitchFamily="34" charset="0"/>
                        </a:rPr>
                        <a:t> </a:t>
                      </a:r>
                      <a:endParaRPr lang="en-US" sz="1200" dirty="0">
                        <a:effectLst/>
                        <a:latin typeface="Calibri" panose="020F0502020204030204" pitchFamily="34" charset="0"/>
                        <a:ea typeface="Arial" panose="020B0604020202020204" pitchFamily="34" charset="0"/>
                        <a:cs typeface="Calibri" panose="020F0502020204030204" pitchFamily="34" charset="0"/>
                      </a:endParaRPr>
                    </a:p>
                  </a:txBody>
                  <a:tcPr marL="28045" marR="28045" marT="28045" marB="28045"/>
                </a:tc>
                <a:extLst>
                  <a:ext uri="{0D108BD9-81ED-4DB2-BD59-A6C34878D82A}">
                    <a16:rowId xmlns:a16="http://schemas.microsoft.com/office/drawing/2014/main" val="3862013494"/>
                  </a:ext>
                </a:extLst>
              </a:tr>
            </a:tbl>
          </a:graphicData>
        </a:graphic>
      </p:graphicFrame>
      <p:sp>
        <p:nvSpPr>
          <p:cNvPr id="6" name="Rectangle 5">
            <a:extLst>
              <a:ext uri="{FF2B5EF4-FFF2-40B4-BE49-F238E27FC236}">
                <a16:creationId xmlns:a16="http://schemas.microsoft.com/office/drawing/2014/main" id="{2080F53E-7E58-42ED-8AAD-65146F619C86}"/>
              </a:ext>
            </a:extLst>
          </p:cNvPr>
          <p:cNvSpPr/>
          <p:nvPr/>
        </p:nvSpPr>
        <p:spPr>
          <a:xfrm>
            <a:off x="378522" y="217235"/>
            <a:ext cx="880369" cy="314253"/>
          </a:xfrm>
          <a:prstGeom prst="rect">
            <a:avLst/>
          </a:prstGeom>
        </p:spPr>
        <p:txBody>
          <a:bodyPr wrap="none">
            <a:spAutoFit/>
          </a:bodyPr>
          <a:lstStyle/>
          <a:p>
            <a:pPr lvl="0">
              <a:lnSpc>
                <a:spcPct val="107916"/>
              </a:lnSpc>
            </a:pPr>
            <a:r>
              <a:rPr lang="en" b="1" u="sng" dirty="0">
                <a:solidFill>
                  <a:schemeClr val="dk1"/>
                </a:solidFill>
                <a:latin typeface="Calibri"/>
                <a:ea typeface="Calibri"/>
                <a:cs typeface="Calibri"/>
                <a:sym typeface="Calibri"/>
              </a:rPr>
              <a:t>Answer 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3D56-3008-4911-A694-31F10B0CE2DE}"/>
              </a:ext>
            </a:extLst>
          </p:cNvPr>
          <p:cNvSpPr>
            <a:spLocks noGrp="1"/>
          </p:cNvSpPr>
          <p:nvPr>
            <p:ph type="title"/>
          </p:nvPr>
        </p:nvSpPr>
        <p:spPr/>
        <p:txBody>
          <a:bodyPr/>
          <a:lstStyle/>
          <a:p>
            <a:r>
              <a:rPr lang="en-IN" dirty="0"/>
              <a:t>Learner Name: Jaismine Kaur</a:t>
            </a:r>
          </a:p>
        </p:txBody>
      </p:sp>
    </p:spTree>
    <p:extLst>
      <p:ext uri="{BB962C8B-B14F-4D97-AF65-F5344CB8AC3E}">
        <p14:creationId xmlns:p14="http://schemas.microsoft.com/office/powerpoint/2010/main" val="446791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97CFF-AED0-4B93-A237-210E1E12483A}"/>
              </a:ext>
            </a:extLst>
          </p:cNvPr>
          <p:cNvSpPr>
            <a:spLocks noGrp="1"/>
          </p:cNvSpPr>
          <p:nvPr>
            <p:ph type="title"/>
          </p:nvPr>
        </p:nvSpPr>
        <p:spPr/>
        <p:txBody>
          <a:bodyPr/>
          <a:lstStyle/>
          <a:p>
            <a:pPr algn="l"/>
            <a:r>
              <a:rPr lang="en-IN" sz="2000" dirty="0">
                <a:solidFill>
                  <a:srgbClr val="FF0000"/>
                </a:solidFill>
                <a:latin typeface="Lato" panose="020F0502020204030203" pitchFamily="34" charset="0"/>
                <a:ea typeface="Lato" panose="020F0502020204030203" pitchFamily="34" charset="0"/>
                <a:cs typeface="Lato" panose="020F0502020204030203" pitchFamily="34" charset="0"/>
              </a:rPr>
              <a:t>Q1.</a:t>
            </a:r>
            <a:r>
              <a:rPr lang="en-US" sz="2000" dirty="0">
                <a:solidFill>
                  <a:srgbClr val="FF0000"/>
                </a:solidFill>
                <a:effectLst/>
                <a:latin typeface="Lato" panose="020F0502020204030203" pitchFamily="34" charset="0"/>
                <a:ea typeface="Lato" panose="020F0502020204030203" pitchFamily="34" charset="0"/>
                <a:cs typeface="Lato" panose="020F0502020204030203" pitchFamily="34" charset="0"/>
              </a:rPr>
              <a:t> Based on the details shared in the video, come up with various criteria based on which </a:t>
            </a:r>
            <a:r>
              <a:rPr lang="en-US" sz="2000" b="1" dirty="0" err="1">
                <a:solidFill>
                  <a:srgbClr val="FF0000"/>
                </a:solidFill>
                <a:effectLst/>
                <a:latin typeface="Lato" panose="020F0502020204030203" pitchFamily="34" charset="0"/>
                <a:ea typeface="Lato" panose="020F0502020204030203" pitchFamily="34" charset="0"/>
                <a:cs typeface="Lato" panose="020F0502020204030203" pitchFamily="34" charset="0"/>
              </a:rPr>
              <a:t>Protinex</a:t>
            </a:r>
            <a:r>
              <a:rPr lang="en-US" sz="2000" b="1" dirty="0">
                <a:solidFill>
                  <a:srgbClr val="FF0000"/>
                </a:solidFill>
                <a:effectLst/>
                <a:latin typeface="Lato" panose="020F0502020204030203" pitchFamily="34" charset="0"/>
                <a:ea typeface="Lato" panose="020F0502020204030203" pitchFamily="34" charset="0"/>
                <a:cs typeface="Lato" panose="020F0502020204030203" pitchFamily="34" charset="0"/>
              </a:rPr>
              <a:t> </a:t>
            </a:r>
            <a:r>
              <a:rPr lang="en-US" sz="2000" dirty="0">
                <a:solidFill>
                  <a:srgbClr val="FF0000"/>
                </a:solidFill>
                <a:effectLst/>
                <a:latin typeface="Lato" panose="020F0502020204030203" pitchFamily="34" charset="0"/>
                <a:ea typeface="Lato" panose="020F0502020204030203" pitchFamily="34" charset="0"/>
                <a:cs typeface="Lato" panose="020F0502020204030203" pitchFamily="34" charset="0"/>
              </a:rPr>
              <a:t>could do segmentation, targeting and positioning. Additionally, provide your rationale for it. Mention at least three criteria for segmentation. </a:t>
            </a:r>
            <a:br>
              <a:rPr lang="en-US" sz="2000" dirty="0">
                <a:effectLst/>
                <a:latin typeface="Lato" panose="020F0502020204030203" pitchFamily="34" charset="0"/>
                <a:ea typeface="Lato" panose="020F0502020204030203" pitchFamily="34" charset="0"/>
                <a:cs typeface="Lato" panose="020F0502020204030203" pitchFamily="34" charset="0"/>
              </a:rPr>
            </a:br>
            <a:br>
              <a:rPr lang="en-US" sz="2000" dirty="0">
                <a:effectLst/>
                <a:latin typeface="Lato" panose="020F0502020204030203" pitchFamily="34" charset="0"/>
                <a:ea typeface="Lato" panose="020F0502020204030203" pitchFamily="34" charset="0"/>
                <a:cs typeface="Lato" panose="020F0502020204030203" pitchFamily="34" charset="0"/>
              </a:rPr>
            </a:br>
            <a:r>
              <a:rPr lang="en-US" sz="1600" i="1" dirty="0">
                <a:effectLst/>
                <a:latin typeface="Lato" panose="020F0502020204030203" pitchFamily="34" charset="0"/>
                <a:ea typeface="Lato" panose="020F0502020204030203" pitchFamily="34" charset="0"/>
                <a:cs typeface="Lato" panose="020F0502020204030203" pitchFamily="34" charset="0"/>
              </a:rPr>
              <a:t>(Word Limit: 200 words for your entire answer)</a:t>
            </a:r>
            <a:br>
              <a:rPr lang="en-US" sz="1600" i="1" dirty="0">
                <a:effectLst/>
                <a:latin typeface="Lato" panose="020F0502020204030203" pitchFamily="34" charset="0"/>
                <a:ea typeface="Lato" panose="020F0502020204030203" pitchFamily="34" charset="0"/>
                <a:cs typeface="Lato" panose="020F0502020204030203" pitchFamily="34" charset="0"/>
              </a:rPr>
            </a:br>
            <a:r>
              <a:rPr lang="en-US" sz="1600" i="1" dirty="0">
                <a:effectLst/>
                <a:latin typeface="Lato" panose="020F0502020204030203" pitchFamily="34" charset="0"/>
                <a:ea typeface="Lato" panose="020F0502020204030203" pitchFamily="34" charset="0"/>
                <a:cs typeface="Lato" panose="020F0502020204030203" pitchFamily="34" charset="0"/>
              </a:rPr>
              <a:t>(Note: Only the segmentation part of slide 1 will be graded in this question.)</a:t>
            </a:r>
            <a:br>
              <a:rPr lang="en-US" sz="2000" dirty="0">
                <a:effectLst/>
                <a:latin typeface="Lato" panose="020F0502020204030203" pitchFamily="34" charset="0"/>
                <a:ea typeface="Lato" panose="020F0502020204030203" pitchFamily="34" charset="0"/>
                <a:cs typeface="Lato" panose="020F0502020204030203" pitchFamily="34" charset="0"/>
              </a:rPr>
            </a:br>
            <a:r>
              <a:rPr lang="en-IN" sz="2000" dirty="0">
                <a:latin typeface="Lato" panose="020F0502020204030203" pitchFamily="34" charset="0"/>
                <a:ea typeface="Lato" panose="020F0502020204030203" pitchFamily="34" charset="0"/>
                <a:cs typeface="Lato" panose="020F0502020204030203" pitchFamily="34" charset="0"/>
              </a:rPr>
              <a:t> </a:t>
            </a:r>
          </a:p>
        </p:txBody>
      </p:sp>
    </p:spTree>
    <p:extLst>
      <p:ext uri="{BB962C8B-B14F-4D97-AF65-F5344CB8AC3E}">
        <p14:creationId xmlns:p14="http://schemas.microsoft.com/office/powerpoint/2010/main" val="4123462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2" name="Rectangle 1">
            <a:extLst>
              <a:ext uri="{FF2B5EF4-FFF2-40B4-BE49-F238E27FC236}">
                <a16:creationId xmlns:a16="http://schemas.microsoft.com/office/drawing/2014/main" id="{87F1203F-80CF-4E23-A8B2-8C32AE90AA1A}"/>
              </a:ext>
            </a:extLst>
          </p:cNvPr>
          <p:cNvSpPr/>
          <p:nvPr/>
        </p:nvSpPr>
        <p:spPr>
          <a:xfrm>
            <a:off x="378522" y="227868"/>
            <a:ext cx="880369" cy="325025"/>
          </a:xfrm>
          <a:prstGeom prst="rect">
            <a:avLst/>
          </a:prstGeom>
        </p:spPr>
        <p:txBody>
          <a:bodyPr wrap="none">
            <a:spAutoFit/>
          </a:bodyPr>
          <a:lstStyle/>
          <a:p>
            <a:pPr lvl="0">
              <a:lnSpc>
                <a:spcPct val="107916"/>
              </a:lnSpc>
            </a:pPr>
            <a:r>
              <a:rPr lang="en-IN" b="1" u="sng" dirty="0">
                <a:solidFill>
                  <a:schemeClr val="dk1"/>
                </a:solidFill>
                <a:latin typeface="Calibri"/>
                <a:ea typeface="Calibri"/>
                <a:cs typeface="Calibri"/>
                <a:sym typeface="Calibri"/>
              </a:rPr>
              <a:t>Answer 1</a:t>
            </a:r>
          </a:p>
        </p:txBody>
      </p:sp>
      <p:graphicFrame>
        <p:nvGraphicFramePr>
          <p:cNvPr id="3" name="Table 2">
            <a:extLst>
              <a:ext uri="{FF2B5EF4-FFF2-40B4-BE49-F238E27FC236}">
                <a16:creationId xmlns:a16="http://schemas.microsoft.com/office/drawing/2014/main" id="{914BFC0B-B106-4A5B-A727-1619352F42B7}"/>
              </a:ext>
            </a:extLst>
          </p:cNvPr>
          <p:cNvGraphicFramePr>
            <a:graphicFrameLocks noGrp="1"/>
          </p:cNvGraphicFramePr>
          <p:nvPr>
            <p:extLst>
              <p:ext uri="{D42A27DB-BD31-4B8C-83A1-F6EECF244321}">
                <p14:modId xmlns:p14="http://schemas.microsoft.com/office/powerpoint/2010/main" val="641742822"/>
              </p:ext>
            </p:extLst>
          </p:nvPr>
        </p:nvGraphicFramePr>
        <p:xfrm>
          <a:off x="378522" y="872445"/>
          <a:ext cx="8240027" cy="3943560"/>
        </p:xfrm>
        <a:graphic>
          <a:graphicData uri="http://schemas.openxmlformats.org/drawingml/2006/table">
            <a:tbl>
              <a:tblPr/>
              <a:tblGrid>
                <a:gridCol w="1505389">
                  <a:extLst>
                    <a:ext uri="{9D8B030D-6E8A-4147-A177-3AD203B41FA5}">
                      <a16:colId xmlns:a16="http://schemas.microsoft.com/office/drawing/2014/main" val="2982287333"/>
                    </a:ext>
                  </a:extLst>
                </a:gridCol>
                <a:gridCol w="6734638">
                  <a:extLst>
                    <a:ext uri="{9D8B030D-6E8A-4147-A177-3AD203B41FA5}">
                      <a16:colId xmlns:a16="http://schemas.microsoft.com/office/drawing/2014/main" val="866729237"/>
                    </a:ext>
                  </a:extLst>
                </a:gridCol>
              </a:tblGrid>
              <a:tr h="1420726">
                <a:tc>
                  <a:txBody>
                    <a:bodyPr/>
                    <a:lstStyle/>
                    <a:p>
                      <a:pPr rtl="0" fontAlgn="t">
                        <a:spcBef>
                          <a:spcPts val="0"/>
                        </a:spcBef>
                        <a:spcAft>
                          <a:spcPts val="0"/>
                        </a:spcAft>
                      </a:pPr>
                      <a:r>
                        <a:rPr lang="en-US" sz="1200" b="0" i="0" u="none" strike="noStrike" dirty="0">
                          <a:solidFill>
                            <a:srgbClr val="000000"/>
                          </a:solidFill>
                          <a:effectLst/>
                          <a:latin typeface="Arial" panose="020B0604020202020204" pitchFamily="34" charset="0"/>
                        </a:rPr>
                        <a:t>Segmentation</a:t>
                      </a:r>
                      <a:endParaRPr lang="en-US" sz="1200" dirty="0">
                        <a:effectLst/>
                      </a:endParaRPr>
                    </a:p>
                  </a:txBody>
                  <a:tcPr marL="47660" marR="47660" marT="47660" marB="47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200" b="1" i="0" u="none" strike="noStrike" dirty="0">
                          <a:solidFill>
                            <a:srgbClr val="000000"/>
                          </a:solidFill>
                          <a:effectLst/>
                          <a:latin typeface="Arial" panose="020B0604020202020204" pitchFamily="34" charset="0"/>
                        </a:rPr>
                        <a:t>Geographic: </a:t>
                      </a:r>
                      <a:r>
                        <a:rPr lang="en-US" sz="1200" b="0" i="0" u="none" strike="noStrike" dirty="0">
                          <a:solidFill>
                            <a:srgbClr val="000000"/>
                          </a:solidFill>
                          <a:effectLst/>
                          <a:latin typeface="Arial" panose="020B0604020202020204" pitchFamily="34" charset="0"/>
                        </a:rPr>
                        <a:t>Tier 1-2 cities </a:t>
                      </a:r>
                    </a:p>
                    <a:p>
                      <a:pPr rtl="0" fontAlgn="t">
                        <a:spcBef>
                          <a:spcPts val="0"/>
                        </a:spcBef>
                        <a:spcAft>
                          <a:spcPts val="0"/>
                        </a:spcAft>
                      </a:pPr>
                      <a:endParaRPr lang="en-US" sz="1200" dirty="0">
                        <a:effectLst/>
                      </a:endParaRPr>
                    </a:p>
                    <a:p>
                      <a:pPr rtl="0" fontAlgn="t">
                        <a:spcBef>
                          <a:spcPts val="0"/>
                        </a:spcBef>
                        <a:spcAft>
                          <a:spcPts val="0"/>
                        </a:spcAft>
                      </a:pPr>
                      <a:r>
                        <a:rPr lang="en-US" sz="1200" b="1" i="0" u="none" strike="noStrike" dirty="0">
                          <a:solidFill>
                            <a:srgbClr val="000000"/>
                          </a:solidFill>
                          <a:effectLst/>
                          <a:latin typeface="Arial" panose="020B0604020202020204" pitchFamily="34" charset="0"/>
                        </a:rPr>
                        <a:t>Demographic: </a:t>
                      </a:r>
                      <a:r>
                        <a:rPr lang="en-US" sz="1200" b="0" i="0" u="none" strike="noStrike" dirty="0">
                          <a:solidFill>
                            <a:srgbClr val="000000"/>
                          </a:solidFill>
                          <a:effectLst/>
                          <a:latin typeface="Arial" panose="020B0604020202020204" pitchFamily="34" charset="0"/>
                        </a:rPr>
                        <a:t>Every age group and gender (</a:t>
                      </a:r>
                      <a:r>
                        <a:rPr lang="en-US" sz="1200" b="0" i="0" u="none" strike="noStrike" dirty="0" err="1">
                          <a:solidFill>
                            <a:srgbClr val="000000"/>
                          </a:solidFill>
                          <a:effectLst/>
                          <a:latin typeface="Arial" panose="020B0604020202020204" pitchFamily="34" charset="0"/>
                        </a:rPr>
                        <a:t>Protinex</a:t>
                      </a:r>
                      <a:r>
                        <a:rPr lang="en-US" sz="1200" b="0" i="0" u="none" strike="noStrike" dirty="0">
                          <a:solidFill>
                            <a:srgbClr val="000000"/>
                          </a:solidFill>
                          <a:effectLst/>
                          <a:latin typeface="Arial" panose="020B0604020202020204" pitchFamily="34" charset="0"/>
                        </a:rPr>
                        <a:t> Grow, Junior, Original, Diabetes Care, Mama), upper middle class to upper class groups</a:t>
                      </a:r>
                    </a:p>
                    <a:p>
                      <a:pPr rtl="0" fontAlgn="t">
                        <a:spcBef>
                          <a:spcPts val="0"/>
                        </a:spcBef>
                        <a:spcAft>
                          <a:spcPts val="0"/>
                        </a:spcAft>
                      </a:pPr>
                      <a:endParaRPr lang="en-US" sz="1200" b="1" i="0" u="none" strike="noStrike" dirty="0">
                        <a:solidFill>
                          <a:srgbClr val="000000"/>
                        </a:solidFill>
                        <a:effectLst/>
                        <a:latin typeface="Arial" panose="020B0604020202020204" pitchFamily="34" charset="0"/>
                      </a:endParaRPr>
                    </a:p>
                    <a:p>
                      <a:pPr rtl="0" fontAlgn="t">
                        <a:spcBef>
                          <a:spcPts val="0"/>
                        </a:spcBef>
                        <a:spcAft>
                          <a:spcPts val="0"/>
                        </a:spcAft>
                      </a:pPr>
                      <a:r>
                        <a:rPr lang="en-US" sz="1200" b="1" i="0" u="none" strike="noStrike" dirty="0">
                          <a:solidFill>
                            <a:srgbClr val="000000"/>
                          </a:solidFill>
                          <a:effectLst/>
                          <a:latin typeface="Arial" panose="020B0604020202020204" pitchFamily="34" charset="0"/>
                        </a:rPr>
                        <a:t>Psychographic</a:t>
                      </a:r>
                      <a:r>
                        <a:rPr lang="en-US" sz="1200" b="0" i="0" u="none" strike="noStrike" dirty="0">
                          <a:solidFill>
                            <a:srgbClr val="000000"/>
                          </a:solidFill>
                          <a:effectLst/>
                          <a:latin typeface="Arial" panose="020B0604020202020204" pitchFamily="34" charset="0"/>
                        </a:rPr>
                        <a:t>: worried about diet as well as fitness, may suffer from triggers mentioned like fatigue, busy lifestyle, probably more effective towards the large vegetarian segment of India - from the absence of meat based high protein diet, conscious about health</a:t>
                      </a:r>
                    </a:p>
                    <a:p>
                      <a:pPr rtl="0" fontAlgn="t">
                        <a:spcBef>
                          <a:spcPts val="0"/>
                        </a:spcBef>
                        <a:spcAft>
                          <a:spcPts val="0"/>
                        </a:spcAft>
                      </a:pPr>
                      <a:endParaRPr lang="en-US" sz="1200" b="1" i="0" u="none" strike="noStrike" dirty="0">
                        <a:solidFill>
                          <a:srgbClr val="000000"/>
                        </a:solidFill>
                        <a:effectLst/>
                        <a:latin typeface="Arial" panose="020B0604020202020204" pitchFamily="34" charset="0"/>
                      </a:endParaRPr>
                    </a:p>
                    <a:p>
                      <a:pPr rtl="0" fontAlgn="t">
                        <a:spcBef>
                          <a:spcPts val="0"/>
                        </a:spcBef>
                        <a:spcAft>
                          <a:spcPts val="0"/>
                        </a:spcAft>
                      </a:pPr>
                      <a:r>
                        <a:rPr lang="en-US" sz="1200" b="1" i="0" u="none" strike="noStrike" dirty="0" err="1">
                          <a:solidFill>
                            <a:srgbClr val="000000"/>
                          </a:solidFill>
                          <a:effectLst/>
                          <a:latin typeface="Arial" panose="020B0604020202020204" pitchFamily="34" charset="0"/>
                        </a:rPr>
                        <a:t>Behavioural</a:t>
                      </a:r>
                      <a:r>
                        <a:rPr lang="en-US" sz="1200" b="1" i="0" u="none" strike="noStrike" dirty="0">
                          <a:solidFill>
                            <a:srgbClr val="000000"/>
                          </a:solidFill>
                          <a:effectLst/>
                          <a:latin typeface="Arial" panose="020B0604020202020204" pitchFamily="34" charset="0"/>
                        </a:rPr>
                        <a:t>: </a:t>
                      </a:r>
                      <a:r>
                        <a:rPr lang="en-US" sz="1200" b="0" i="0" u="none" strike="noStrike" dirty="0">
                          <a:solidFill>
                            <a:srgbClr val="000000"/>
                          </a:solidFill>
                          <a:effectLst/>
                          <a:latin typeface="Arial" panose="020B0604020202020204" pitchFamily="34" charset="0"/>
                        </a:rPr>
                        <a:t>Daily usage on a continual basis for health and balanced diet</a:t>
                      </a:r>
                      <a:endParaRPr lang="en-US" sz="1200" b="0" dirty="0">
                        <a:effectLst/>
                      </a:endParaRPr>
                    </a:p>
                  </a:txBody>
                  <a:tcPr marL="47660" marR="47660" marT="47660" marB="47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1931254"/>
                  </a:ext>
                </a:extLst>
              </a:tr>
              <a:tr h="534647">
                <a:tc>
                  <a:txBody>
                    <a:bodyPr/>
                    <a:lstStyle/>
                    <a:p>
                      <a:pPr rtl="0" fontAlgn="t">
                        <a:spcBef>
                          <a:spcPts val="0"/>
                        </a:spcBef>
                        <a:spcAft>
                          <a:spcPts val="0"/>
                        </a:spcAft>
                      </a:pPr>
                      <a:r>
                        <a:rPr lang="en-US" sz="1200" b="0" i="0" u="none" strike="noStrike">
                          <a:solidFill>
                            <a:srgbClr val="000000"/>
                          </a:solidFill>
                          <a:effectLst/>
                          <a:latin typeface="Arial" panose="020B0604020202020204" pitchFamily="34" charset="0"/>
                        </a:rPr>
                        <a:t>Targeting</a:t>
                      </a:r>
                      <a:endParaRPr lang="en-US" sz="1200">
                        <a:effectLst/>
                      </a:endParaRPr>
                    </a:p>
                  </a:txBody>
                  <a:tcPr marL="47660" marR="47660" marT="47660" marB="47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endParaRPr lang="en-US" sz="1200" dirty="0">
                        <a:effectLst/>
                      </a:endParaRPr>
                    </a:p>
                    <a:p>
                      <a:pPr rtl="0" fontAlgn="t">
                        <a:spcBef>
                          <a:spcPts val="0"/>
                        </a:spcBef>
                        <a:spcAft>
                          <a:spcPts val="0"/>
                        </a:spcAft>
                      </a:pPr>
                      <a:r>
                        <a:rPr lang="en-US" sz="1200" dirty="0">
                          <a:effectLst/>
                        </a:rPr>
                        <a:t>Differentiated strategy for different groups, their ages and needs (fitness, lack, mothers, diabetes). Premium in HFD category with high quality and low competition in the quadrant. High nutritional value catering to the diets of Indians who lack protein in their general daily intake. </a:t>
                      </a:r>
                    </a:p>
                  </a:txBody>
                  <a:tcPr marL="47660" marR="47660" marT="47660" marB="47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1693359"/>
                  </a:ext>
                </a:extLst>
              </a:tr>
              <a:tr h="745554">
                <a:tc>
                  <a:txBody>
                    <a:bodyPr/>
                    <a:lstStyle/>
                    <a:p>
                      <a:pPr rtl="0" fontAlgn="t">
                        <a:spcBef>
                          <a:spcPts val="0"/>
                        </a:spcBef>
                        <a:spcAft>
                          <a:spcPts val="0"/>
                        </a:spcAft>
                      </a:pPr>
                      <a:r>
                        <a:rPr lang="en-US" sz="1200" b="0" i="0" u="none" strike="noStrike">
                          <a:solidFill>
                            <a:srgbClr val="000000"/>
                          </a:solidFill>
                          <a:effectLst/>
                          <a:latin typeface="Arial" panose="020B0604020202020204" pitchFamily="34" charset="0"/>
                        </a:rPr>
                        <a:t>Positioning</a:t>
                      </a:r>
                      <a:endParaRPr lang="en-US" sz="1200">
                        <a:effectLst/>
                      </a:endParaRPr>
                    </a:p>
                  </a:txBody>
                  <a:tcPr marL="47660" marR="47660" marT="47660" marB="47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endParaRPr lang="en-US" sz="1200" dirty="0">
                        <a:effectLst/>
                      </a:endParaRPr>
                    </a:p>
                    <a:p>
                      <a:pPr rtl="0" fontAlgn="t">
                        <a:spcBef>
                          <a:spcPts val="0"/>
                        </a:spcBef>
                        <a:spcAft>
                          <a:spcPts val="0"/>
                        </a:spcAft>
                      </a:pPr>
                      <a:r>
                        <a:rPr lang="en-US" sz="1200" dirty="0">
                          <a:effectLst/>
                        </a:rPr>
                        <a:t>A premium, highly nutritional brand to be associated with general daily intake and direct consumer consumption instead of a problem solution product. </a:t>
                      </a:r>
                    </a:p>
                    <a:p>
                      <a:pPr rtl="0" fontAlgn="t">
                        <a:spcBef>
                          <a:spcPts val="0"/>
                        </a:spcBef>
                        <a:spcAft>
                          <a:spcPts val="0"/>
                        </a:spcAft>
                      </a:pPr>
                      <a:endParaRPr lang="en-US" sz="1200" dirty="0">
                        <a:effectLst/>
                      </a:endParaRPr>
                    </a:p>
                    <a:p>
                      <a:pPr rtl="0" fontAlgn="t">
                        <a:spcBef>
                          <a:spcPts val="0"/>
                        </a:spcBef>
                        <a:spcAft>
                          <a:spcPts val="0"/>
                        </a:spcAft>
                      </a:pPr>
                      <a:endParaRPr lang="en-US" sz="1200" dirty="0">
                        <a:effectLst/>
                      </a:endParaRPr>
                    </a:p>
                    <a:p>
                      <a:pPr rtl="0" fontAlgn="t">
                        <a:spcBef>
                          <a:spcPts val="0"/>
                        </a:spcBef>
                        <a:spcAft>
                          <a:spcPts val="0"/>
                        </a:spcAft>
                      </a:pPr>
                      <a:endParaRPr lang="en-US" sz="1200" dirty="0">
                        <a:effectLst/>
                      </a:endParaRPr>
                    </a:p>
                  </a:txBody>
                  <a:tcPr marL="47660" marR="47660" marT="47660" marB="4766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5423284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97CFF-AED0-4B93-A237-210E1E12483A}"/>
              </a:ext>
            </a:extLst>
          </p:cNvPr>
          <p:cNvSpPr>
            <a:spLocks noGrp="1"/>
          </p:cNvSpPr>
          <p:nvPr>
            <p:ph type="title"/>
          </p:nvPr>
        </p:nvSpPr>
        <p:spPr/>
        <p:txBody>
          <a:bodyPr/>
          <a:lstStyle/>
          <a:p>
            <a:pPr algn="l"/>
            <a:r>
              <a:rPr lang="en-IN" sz="1800" dirty="0">
                <a:solidFill>
                  <a:srgbClr val="FF0000"/>
                </a:solidFill>
                <a:latin typeface="Lato" panose="020F0502020204030203" pitchFamily="34" charset="0"/>
                <a:ea typeface="Lato" panose="020F0502020204030203" pitchFamily="34" charset="0"/>
                <a:cs typeface="Lato" panose="020F0502020204030203" pitchFamily="34" charset="0"/>
              </a:rPr>
              <a:t>Q2. </a:t>
            </a:r>
            <a:r>
              <a:rPr lang="en-US" sz="1800" dirty="0">
                <a:solidFill>
                  <a:srgbClr val="FF0000"/>
                </a:solidFill>
                <a:effectLst/>
                <a:latin typeface="Lato" panose="020F0502020204030203" pitchFamily="34" charset="0"/>
                <a:ea typeface="Lato" panose="020F0502020204030203" pitchFamily="34" charset="0"/>
                <a:cs typeface="Lato" panose="020F0502020204030203" pitchFamily="34" charset="0"/>
              </a:rPr>
              <a:t>Based on the information given in the video, how would you plot </a:t>
            </a:r>
            <a:r>
              <a:rPr lang="en-US" sz="1800" b="1" dirty="0" err="1">
                <a:solidFill>
                  <a:srgbClr val="FF0000"/>
                </a:solidFill>
                <a:effectLst/>
                <a:latin typeface="Lato" panose="020F0502020204030203" pitchFamily="34" charset="0"/>
                <a:ea typeface="Lato" panose="020F0502020204030203" pitchFamily="34" charset="0"/>
                <a:cs typeface="Lato" panose="020F0502020204030203" pitchFamily="34" charset="0"/>
              </a:rPr>
              <a:t>Protinex</a:t>
            </a:r>
            <a:r>
              <a:rPr lang="en-US" sz="1800" dirty="0">
                <a:solidFill>
                  <a:srgbClr val="FF0000"/>
                </a:solidFill>
                <a:effectLst/>
                <a:latin typeface="Lato" panose="020F0502020204030203" pitchFamily="34" charset="0"/>
                <a:ea typeface="Lato" panose="020F0502020204030203" pitchFamily="34" charset="0"/>
                <a:cs typeface="Lato" panose="020F0502020204030203" pitchFamily="34" charset="0"/>
              </a:rPr>
              <a:t> on the perceptual map? Have you seen any shifts in the last few years? </a:t>
            </a:r>
            <a:br>
              <a:rPr lang="en-US" sz="1800" i="1" dirty="0">
                <a:effectLst/>
                <a:latin typeface="Lato" panose="020F0502020204030203" pitchFamily="34" charset="0"/>
                <a:ea typeface="Lato" panose="020F0502020204030203" pitchFamily="34" charset="0"/>
                <a:cs typeface="Lato" panose="020F0502020204030203" pitchFamily="34" charset="0"/>
              </a:rPr>
            </a:br>
            <a:br>
              <a:rPr lang="en-US" sz="1800" i="1" dirty="0">
                <a:effectLst/>
                <a:latin typeface="Lato" panose="020F0502020204030203" pitchFamily="34" charset="0"/>
                <a:ea typeface="Lato" panose="020F0502020204030203" pitchFamily="34" charset="0"/>
                <a:cs typeface="Lato" panose="020F0502020204030203" pitchFamily="34" charset="0"/>
              </a:rPr>
            </a:br>
            <a:r>
              <a:rPr lang="en-US" sz="1600" i="1" dirty="0">
                <a:effectLst/>
                <a:latin typeface="Lato" panose="020F0502020204030203" pitchFamily="34" charset="0"/>
                <a:ea typeface="Lato" panose="020F0502020204030203" pitchFamily="34" charset="0"/>
                <a:cs typeface="Lato" panose="020F0502020204030203" pitchFamily="34" charset="0"/>
              </a:rPr>
              <a:t>(Word Limit: 120 words)</a:t>
            </a:r>
            <a:br>
              <a:rPr lang="en-US" sz="1600" i="1" dirty="0">
                <a:effectLst/>
                <a:latin typeface="Lato" panose="020F0502020204030203" pitchFamily="34" charset="0"/>
                <a:ea typeface="Lato" panose="020F0502020204030203" pitchFamily="34" charset="0"/>
                <a:cs typeface="Lato" panose="020F0502020204030203" pitchFamily="34" charset="0"/>
              </a:rPr>
            </a:br>
            <a:r>
              <a:rPr lang="en-US" sz="1600" i="1" u="sng" dirty="0">
                <a:effectLst/>
                <a:latin typeface="Lato" panose="020F0502020204030203" pitchFamily="34" charset="0"/>
                <a:ea typeface="Lato" panose="020F0502020204030203" pitchFamily="34" charset="0"/>
                <a:cs typeface="Lato" panose="020F0502020204030203" pitchFamily="34" charset="0"/>
              </a:rPr>
              <a:t>You can follow these steps:</a:t>
            </a:r>
            <a:br>
              <a:rPr lang="en-US" sz="1600" i="1" dirty="0">
                <a:effectLst/>
                <a:latin typeface="Lato" panose="020F0502020204030203" pitchFamily="34" charset="0"/>
                <a:ea typeface="Lato" panose="020F0502020204030203" pitchFamily="34" charset="0"/>
                <a:cs typeface="Lato" panose="020F0502020204030203" pitchFamily="34" charset="0"/>
              </a:rPr>
            </a:br>
            <a:r>
              <a:rPr lang="en-US" sz="1600" i="1" dirty="0">
                <a:effectLst/>
                <a:latin typeface="Lato" panose="020F0502020204030203" pitchFamily="34" charset="0"/>
                <a:ea typeface="Lato" panose="020F0502020204030203" pitchFamily="34" charset="0"/>
                <a:cs typeface="Lato" panose="020F0502020204030203" pitchFamily="34" charset="0"/>
              </a:rPr>
              <a:t>What parameters can you differentiate on? Mention the 2 most important factors with regards to HFDs.  These will act as the axes for your perceptual map.</a:t>
            </a:r>
            <a:br>
              <a:rPr lang="en-US" sz="1600" i="1" dirty="0">
                <a:effectLst/>
                <a:latin typeface="Lato" panose="020F0502020204030203" pitchFamily="34" charset="0"/>
                <a:ea typeface="Lato" panose="020F0502020204030203" pitchFamily="34" charset="0"/>
                <a:cs typeface="Lato" panose="020F0502020204030203" pitchFamily="34" charset="0"/>
              </a:rPr>
            </a:br>
            <a:r>
              <a:rPr lang="en-US" sz="1600" i="1" dirty="0">
                <a:effectLst/>
                <a:latin typeface="Lato" panose="020F0502020204030203" pitchFamily="34" charset="0"/>
                <a:ea typeface="Lato" panose="020F0502020204030203" pitchFamily="34" charset="0"/>
                <a:cs typeface="Lato" panose="020F0502020204030203" pitchFamily="34" charset="0"/>
              </a:rPr>
              <a:t>Create a perceptual map for the HFD players in India (You will have to show </a:t>
            </a:r>
            <a:r>
              <a:rPr lang="en-US" sz="1600" i="1" dirty="0" err="1">
                <a:effectLst/>
                <a:latin typeface="Lato" panose="020F0502020204030203" pitchFamily="34" charset="0"/>
                <a:ea typeface="Lato" panose="020F0502020204030203" pitchFamily="34" charset="0"/>
                <a:cs typeface="Lato" panose="020F0502020204030203" pitchFamily="34" charset="0"/>
              </a:rPr>
              <a:t>Protinex</a:t>
            </a:r>
            <a:r>
              <a:rPr lang="en-US" sz="1600" i="1" dirty="0">
                <a:effectLst/>
                <a:latin typeface="Lato" panose="020F0502020204030203" pitchFamily="34" charset="0"/>
                <a:ea typeface="Lato" panose="020F0502020204030203" pitchFamily="34" charset="0"/>
                <a:cs typeface="Lato" panose="020F0502020204030203" pitchFamily="34" charset="0"/>
              </a:rPr>
              <a:t> + competitors in the HFD sector). Add the image of your map in the solution ppt.</a:t>
            </a:r>
            <a:br>
              <a:rPr lang="en-US" sz="1800" i="1" dirty="0">
                <a:effectLst/>
                <a:latin typeface="Lato" panose="020F0502020204030203" pitchFamily="34" charset="0"/>
                <a:ea typeface="Lato" panose="020F0502020204030203" pitchFamily="34" charset="0"/>
                <a:cs typeface="Lato" panose="020F0502020204030203" pitchFamily="34" charset="0"/>
              </a:rPr>
            </a:br>
            <a:endParaRPr lang="en-IN" sz="1800" i="1"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482115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Shape 67"/>
          <p:cNvSpPr txBox="1"/>
          <p:nvPr/>
        </p:nvSpPr>
        <p:spPr>
          <a:xfrm>
            <a:off x="334730" y="274844"/>
            <a:ext cx="8185500" cy="4426090"/>
          </a:xfrm>
          <a:prstGeom prst="rect">
            <a:avLst/>
          </a:prstGeom>
          <a:noFill/>
          <a:ln w="9525" cap="flat" cmpd="sng">
            <a:solidFill>
              <a:srgbClr val="6AA84F"/>
            </a:solidFill>
            <a:prstDash val="solid"/>
            <a:round/>
            <a:headEnd type="none" w="med" len="med"/>
            <a:tailEnd type="none" w="med" len="med"/>
          </a:ln>
        </p:spPr>
        <p:txBody>
          <a:bodyPr spcFirstLastPara="1" wrap="square" lIns="91425" tIns="91425" rIns="91425" bIns="91425" anchor="t" anchorCtr="0">
            <a:noAutofit/>
          </a:bodyPr>
          <a:lstStyle/>
          <a:p>
            <a:pPr marL="0" lvl="0" indent="0" rtl="0">
              <a:lnSpc>
                <a:spcPct val="107916"/>
              </a:lnSpc>
              <a:spcBef>
                <a:spcPts val="0"/>
              </a:spcBef>
              <a:spcAft>
                <a:spcPts val="0"/>
              </a:spcAft>
              <a:buNone/>
            </a:pPr>
            <a:endParaRPr sz="1200" u="sng" dirty="0">
              <a:ln w="0"/>
              <a:solidFill>
                <a:schemeClr val="tx1"/>
              </a:solidFill>
              <a:effectLst>
                <a:outerShdw blurRad="38100" dist="19050" dir="2700000" algn="tl" rotWithShape="0">
                  <a:schemeClr val="dk1">
                    <a:alpha val="40000"/>
                  </a:schemeClr>
                </a:outerShdw>
              </a:effectLst>
              <a:highlight>
                <a:srgbClr val="FFFFFF"/>
              </a:highlight>
              <a:latin typeface="Calibri"/>
              <a:ea typeface="Calibri"/>
              <a:cs typeface="Calibri"/>
              <a:sym typeface="Calibri"/>
            </a:endParaRPr>
          </a:p>
          <a:p>
            <a:pPr marL="0" lvl="0" indent="0" rtl="0">
              <a:lnSpc>
                <a:spcPct val="107916"/>
              </a:lnSpc>
              <a:spcBef>
                <a:spcPts val="0"/>
              </a:spcBef>
              <a:spcAft>
                <a:spcPts val="0"/>
              </a:spcAft>
              <a:buNone/>
            </a:pPr>
            <a:r>
              <a:rPr lang="en-US" sz="1200" u="sng" dirty="0">
                <a:ln w="0"/>
                <a:solidFill>
                  <a:schemeClr val="tx1"/>
                </a:solidFill>
                <a:effectLst>
                  <a:outerShdw blurRad="38100" dist="19050" dir="2700000" algn="tl" rotWithShape="0">
                    <a:schemeClr val="dk1">
                      <a:alpha val="40000"/>
                    </a:schemeClr>
                  </a:outerShdw>
                </a:effectLst>
                <a:highlight>
                  <a:srgbClr val="FFFFFF"/>
                </a:highlight>
                <a:latin typeface="Calibri"/>
                <a:ea typeface="Calibri"/>
                <a:cs typeface="Calibri"/>
                <a:sym typeface="Calibri"/>
              </a:rPr>
              <a:t>Shifts:</a:t>
            </a:r>
          </a:p>
          <a:p>
            <a:pPr marL="0" lvl="0" indent="0" rtl="0">
              <a:lnSpc>
                <a:spcPct val="107916"/>
              </a:lnSpc>
              <a:spcBef>
                <a:spcPts val="0"/>
              </a:spcBef>
              <a:spcAft>
                <a:spcPts val="0"/>
              </a:spcAft>
              <a:buNone/>
            </a:pPr>
            <a:r>
              <a:rPr lang="en-US" sz="1200" dirty="0">
                <a:ln w="0"/>
                <a:solidFill>
                  <a:schemeClr val="tx1"/>
                </a:solidFill>
                <a:highlight>
                  <a:srgbClr val="FFFFFF"/>
                </a:highlight>
                <a:latin typeface="Calibri"/>
                <a:ea typeface="Calibri"/>
                <a:cs typeface="Calibri"/>
                <a:sym typeface="Calibri"/>
              </a:rPr>
              <a:t>Illness to wellness</a:t>
            </a:r>
          </a:p>
          <a:p>
            <a:pPr marL="0" lvl="0" indent="0" rtl="0">
              <a:lnSpc>
                <a:spcPct val="107916"/>
              </a:lnSpc>
              <a:spcBef>
                <a:spcPts val="0"/>
              </a:spcBef>
              <a:spcAft>
                <a:spcPts val="0"/>
              </a:spcAft>
              <a:buNone/>
            </a:pPr>
            <a:r>
              <a:rPr lang="en-US" sz="1200" dirty="0">
                <a:ln w="0"/>
                <a:solidFill>
                  <a:schemeClr val="tx1"/>
                </a:solidFill>
                <a:highlight>
                  <a:srgbClr val="FFFFFF"/>
                </a:highlight>
                <a:latin typeface="Calibri"/>
                <a:ea typeface="Calibri"/>
                <a:cs typeface="Calibri"/>
                <a:sym typeface="Calibri"/>
              </a:rPr>
              <a:t>Reactive to proactive</a:t>
            </a:r>
          </a:p>
          <a:p>
            <a:pPr marL="0" lvl="0" indent="0" rtl="0">
              <a:lnSpc>
                <a:spcPct val="107916"/>
              </a:lnSpc>
              <a:spcBef>
                <a:spcPts val="0"/>
              </a:spcBef>
              <a:spcAft>
                <a:spcPts val="0"/>
              </a:spcAft>
              <a:buNone/>
            </a:pPr>
            <a:r>
              <a:rPr lang="en-US" sz="1200" dirty="0">
                <a:ln w="0"/>
                <a:solidFill>
                  <a:schemeClr val="tx1"/>
                </a:solidFill>
                <a:highlight>
                  <a:srgbClr val="FFFFFF"/>
                </a:highlight>
                <a:latin typeface="Calibri"/>
                <a:ea typeface="Calibri"/>
                <a:cs typeface="Calibri"/>
                <a:sym typeface="Calibri"/>
              </a:rPr>
              <a:t>Pharmacy to trade stores</a:t>
            </a:r>
          </a:p>
          <a:p>
            <a:pPr marL="0" lvl="0" indent="0" rtl="0">
              <a:lnSpc>
                <a:spcPct val="107916"/>
              </a:lnSpc>
              <a:spcBef>
                <a:spcPts val="0"/>
              </a:spcBef>
              <a:spcAft>
                <a:spcPts val="0"/>
              </a:spcAft>
              <a:buNone/>
            </a:pPr>
            <a:r>
              <a:rPr lang="en-US" sz="1200" dirty="0">
                <a:ln w="0"/>
                <a:solidFill>
                  <a:schemeClr val="tx1"/>
                </a:solidFill>
                <a:highlight>
                  <a:srgbClr val="FFFFFF"/>
                </a:highlight>
                <a:latin typeface="Calibri"/>
                <a:ea typeface="Calibri"/>
                <a:cs typeface="Calibri"/>
                <a:sym typeface="Calibri"/>
              </a:rPr>
              <a:t>(doctor prescribed problem solution brand</a:t>
            </a:r>
          </a:p>
          <a:p>
            <a:pPr marL="0" lvl="0" indent="0" rtl="0">
              <a:lnSpc>
                <a:spcPct val="107916"/>
              </a:lnSpc>
              <a:spcBef>
                <a:spcPts val="0"/>
              </a:spcBef>
              <a:spcAft>
                <a:spcPts val="0"/>
              </a:spcAft>
              <a:buNone/>
            </a:pPr>
            <a:r>
              <a:rPr lang="en-US" sz="1200" dirty="0">
                <a:ln w="0"/>
                <a:solidFill>
                  <a:schemeClr val="tx1"/>
                </a:solidFill>
                <a:highlight>
                  <a:srgbClr val="FFFFFF"/>
                </a:highlight>
                <a:latin typeface="Calibri"/>
                <a:ea typeface="Calibri"/>
                <a:cs typeface="Calibri"/>
                <a:sym typeface="Calibri"/>
              </a:rPr>
              <a:t> to direct to consume brand)</a:t>
            </a:r>
          </a:p>
        </p:txBody>
      </p:sp>
      <p:sp>
        <p:nvSpPr>
          <p:cNvPr id="2" name="Rectangle 1">
            <a:extLst>
              <a:ext uri="{FF2B5EF4-FFF2-40B4-BE49-F238E27FC236}">
                <a16:creationId xmlns:a16="http://schemas.microsoft.com/office/drawing/2014/main" id="{0553C600-424A-4997-B848-3B7533B0C28F}"/>
              </a:ext>
            </a:extLst>
          </p:cNvPr>
          <p:cNvSpPr/>
          <p:nvPr/>
        </p:nvSpPr>
        <p:spPr>
          <a:xfrm>
            <a:off x="378522" y="217235"/>
            <a:ext cx="880369" cy="314253"/>
          </a:xfrm>
          <a:prstGeom prst="rect">
            <a:avLst/>
          </a:prstGeom>
        </p:spPr>
        <p:txBody>
          <a:bodyPr wrap="none">
            <a:spAutoFit/>
          </a:bodyPr>
          <a:lstStyle/>
          <a:p>
            <a:pPr lvl="0">
              <a:lnSpc>
                <a:spcPct val="107916"/>
              </a:lnSpc>
            </a:pPr>
            <a:r>
              <a:rPr lang="en" b="1" u="sng" dirty="0">
                <a:solidFill>
                  <a:schemeClr val="dk1"/>
                </a:solidFill>
                <a:latin typeface="Calibri"/>
                <a:ea typeface="Calibri"/>
                <a:cs typeface="Calibri"/>
                <a:sym typeface="Calibri"/>
              </a:rPr>
              <a:t>Answer 2</a:t>
            </a:r>
          </a:p>
        </p:txBody>
      </p:sp>
      <p:cxnSp>
        <p:nvCxnSpPr>
          <p:cNvPr id="6" name="Straight Arrow Connector 5">
            <a:extLst>
              <a:ext uri="{FF2B5EF4-FFF2-40B4-BE49-F238E27FC236}">
                <a16:creationId xmlns:a16="http://schemas.microsoft.com/office/drawing/2014/main" id="{F0BD7A27-3837-DF30-49CF-A379EE9B9C96}"/>
              </a:ext>
            </a:extLst>
          </p:cNvPr>
          <p:cNvCxnSpPr/>
          <p:nvPr/>
        </p:nvCxnSpPr>
        <p:spPr>
          <a:xfrm>
            <a:off x="4572000" y="1543987"/>
            <a:ext cx="0" cy="260828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7D39595E-B9E1-31D5-1CB8-DB2220DDF918}"/>
              </a:ext>
            </a:extLst>
          </p:cNvPr>
          <p:cNvCxnSpPr/>
          <p:nvPr/>
        </p:nvCxnSpPr>
        <p:spPr>
          <a:xfrm>
            <a:off x="2900597" y="2795666"/>
            <a:ext cx="338028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66CFDBE6-A492-BF3D-56AE-530D441F6E5E}"/>
              </a:ext>
            </a:extLst>
          </p:cNvPr>
          <p:cNvSpPr txBox="1"/>
          <p:nvPr/>
        </p:nvSpPr>
        <p:spPr>
          <a:xfrm>
            <a:off x="4485807" y="1285169"/>
            <a:ext cx="1239442" cy="307777"/>
          </a:xfrm>
          <a:prstGeom prst="rect">
            <a:avLst/>
          </a:prstGeom>
          <a:noFill/>
        </p:spPr>
        <p:txBody>
          <a:bodyPr wrap="none" rtlCol="0">
            <a:spAutoFit/>
          </a:bodyPr>
          <a:lstStyle/>
          <a:p>
            <a:r>
              <a:rPr lang="en-US" dirty="0"/>
              <a:t>High nutrition</a:t>
            </a:r>
            <a:endParaRPr lang="en-IN" dirty="0"/>
          </a:p>
        </p:txBody>
      </p:sp>
      <p:sp>
        <p:nvSpPr>
          <p:cNvPr id="10" name="TextBox 9">
            <a:extLst>
              <a:ext uri="{FF2B5EF4-FFF2-40B4-BE49-F238E27FC236}">
                <a16:creationId xmlns:a16="http://schemas.microsoft.com/office/drawing/2014/main" id="{CC7F8617-1D3B-6E45-5330-E034A0AEEE4E}"/>
              </a:ext>
            </a:extLst>
          </p:cNvPr>
          <p:cNvSpPr txBox="1"/>
          <p:nvPr/>
        </p:nvSpPr>
        <p:spPr>
          <a:xfrm>
            <a:off x="4658194" y="3918441"/>
            <a:ext cx="1140056" cy="307777"/>
          </a:xfrm>
          <a:prstGeom prst="rect">
            <a:avLst/>
          </a:prstGeom>
          <a:noFill/>
        </p:spPr>
        <p:txBody>
          <a:bodyPr wrap="none" rtlCol="0">
            <a:spAutoFit/>
          </a:bodyPr>
          <a:lstStyle/>
          <a:p>
            <a:r>
              <a:rPr lang="en-US" dirty="0"/>
              <a:t>low nutrition</a:t>
            </a:r>
            <a:endParaRPr lang="en-IN" dirty="0"/>
          </a:p>
        </p:txBody>
      </p:sp>
      <p:sp>
        <p:nvSpPr>
          <p:cNvPr id="11" name="TextBox 10">
            <a:extLst>
              <a:ext uri="{FF2B5EF4-FFF2-40B4-BE49-F238E27FC236}">
                <a16:creationId xmlns:a16="http://schemas.microsoft.com/office/drawing/2014/main" id="{1325F7E5-64CF-5A4C-2AE8-11258D24C754}"/>
              </a:ext>
            </a:extLst>
          </p:cNvPr>
          <p:cNvSpPr txBox="1"/>
          <p:nvPr/>
        </p:nvSpPr>
        <p:spPr>
          <a:xfrm>
            <a:off x="2110993" y="2487889"/>
            <a:ext cx="752129" cy="307777"/>
          </a:xfrm>
          <a:prstGeom prst="rect">
            <a:avLst/>
          </a:prstGeom>
          <a:noFill/>
        </p:spPr>
        <p:txBody>
          <a:bodyPr wrap="none" rtlCol="0">
            <a:spAutoFit/>
          </a:bodyPr>
          <a:lstStyle/>
          <a:p>
            <a:r>
              <a:rPr lang="en-US" dirty="0"/>
              <a:t>Budget</a:t>
            </a:r>
            <a:endParaRPr lang="en-IN" dirty="0"/>
          </a:p>
        </p:txBody>
      </p:sp>
      <p:sp>
        <p:nvSpPr>
          <p:cNvPr id="12" name="TextBox 11">
            <a:extLst>
              <a:ext uri="{FF2B5EF4-FFF2-40B4-BE49-F238E27FC236}">
                <a16:creationId xmlns:a16="http://schemas.microsoft.com/office/drawing/2014/main" id="{44E14630-6620-0500-A60F-3A67D99E0462}"/>
              </a:ext>
            </a:extLst>
          </p:cNvPr>
          <p:cNvSpPr txBox="1"/>
          <p:nvPr/>
        </p:nvSpPr>
        <p:spPr>
          <a:xfrm>
            <a:off x="6367072" y="2540354"/>
            <a:ext cx="880369" cy="307777"/>
          </a:xfrm>
          <a:prstGeom prst="rect">
            <a:avLst/>
          </a:prstGeom>
          <a:noFill/>
        </p:spPr>
        <p:txBody>
          <a:bodyPr wrap="none" rtlCol="0">
            <a:spAutoFit/>
          </a:bodyPr>
          <a:lstStyle/>
          <a:p>
            <a:r>
              <a:rPr lang="en-US" dirty="0"/>
              <a:t>premium</a:t>
            </a:r>
            <a:endParaRPr lang="en-IN" dirty="0"/>
          </a:p>
        </p:txBody>
      </p:sp>
      <p:pic>
        <p:nvPicPr>
          <p:cNvPr id="1028" name="Picture 4" descr="Boost Malt Drink, 250 Gm at Rs 232/piece in Ahmedabad | ID: 16215041988">
            <a:extLst>
              <a:ext uri="{FF2B5EF4-FFF2-40B4-BE49-F238E27FC236}">
                <a16:creationId xmlns:a16="http://schemas.microsoft.com/office/drawing/2014/main" id="{5C6C3343-EBAE-76DB-FED0-27A275D6F6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594" y="3350920"/>
            <a:ext cx="769886" cy="76988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rlicks Classic Malt 500 g - JioMart">
            <a:extLst>
              <a:ext uri="{FF2B5EF4-FFF2-40B4-BE49-F238E27FC236}">
                <a16:creationId xmlns:a16="http://schemas.microsoft.com/office/drawing/2014/main" id="{2FB42BE7-7459-8C6F-85E3-4FF84BD0D2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6167" y="2718475"/>
            <a:ext cx="742706" cy="74270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Bournvita Pro-Health Chocolate Drink at Rs 314/kg | Cocoa Powder in  Moradabad | ID: 18602104012">
            <a:extLst>
              <a:ext uri="{FF2B5EF4-FFF2-40B4-BE49-F238E27FC236}">
                <a16:creationId xmlns:a16="http://schemas.microsoft.com/office/drawing/2014/main" id="{F3E659B2-9104-17F2-CF63-621012299A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85690" y="2249817"/>
            <a:ext cx="476291" cy="57668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Buy ORIGINAL PROTINEX POWDER 250 GM Online - Worldwide Delivery | Prachin  Ayurved Kutir">
            <a:extLst>
              <a:ext uri="{FF2B5EF4-FFF2-40B4-BE49-F238E27FC236}">
                <a16:creationId xmlns:a16="http://schemas.microsoft.com/office/drawing/2014/main" id="{57186E3B-586F-9B95-84C2-8EF92E2C2B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5076" y="1459912"/>
            <a:ext cx="563241" cy="66119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Buy Ensure Diabetes Care- Nutrition to Help Control Blood Sugar Levels- 400  gm Jar (Vanilla Flavour) Online at Low Prices in India - Amazon.in">
            <a:extLst>
              <a:ext uri="{FF2B5EF4-FFF2-40B4-BE49-F238E27FC236}">
                <a16:creationId xmlns:a16="http://schemas.microsoft.com/office/drawing/2014/main" id="{0295B08F-6AD9-535C-A759-22D9179160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12682" y="3099092"/>
            <a:ext cx="844690" cy="844690"/>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omplan Nutrition and Health Drink Kesar Badam Refill: Buy box of 200 gm  Powder at best price in India | 1mg">
            <a:extLst>
              <a:ext uri="{FF2B5EF4-FFF2-40B4-BE49-F238E27FC236}">
                <a16:creationId xmlns:a16="http://schemas.microsoft.com/office/drawing/2014/main" id="{84A1FDEC-10DC-A6AC-9942-A6D66F7E632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25154" y="1945126"/>
            <a:ext cx="678070" cy="687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4836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97CFF-AED0-4B93-A237-210E1E12483A}"/>
              </a:ext>
            </a:extLst>
          </p:cNvPr>
          <p:cNvSpPr>
            <a:spLocks noGrp="1"/>
          </p:cNvSpPr>
          <p:nvPr>
            <p:ph type="title"/>
          </p:nvPr>
        </p:nvSpPr>
        <p:spPr/>
        <p:txBody>
          <a:bodyPr/>
          <a:lstStyle/>
          <a:p>
            <a:pPr algn="l"/>
            <a:r>
              <a:rPr lang="en-IN" sz="1800" dirty="0">
                <a:solidFill>
                  <a:srgbClr val="FF0000"/>
                </a:solidFill>
                <a:latin typeface="Lato" panose="020F0502020204030203" pitchFamily="34" charset="0"/>
                <a:ea typeface="Lato" panose="020F0502020204030203" pitchFamily="34" charset="0"/>
                <a:cs typeface="Lato" panose="020F0502020204030203" pitchFamily="34" charset="0"/>
              </a:rPr>
              <a:t>Q3. </a:t>
            </a:r>
            <a:r>
              <a:rPr lang="en-US" sz="1800" dirty="0">
                <a:solidFill>
                  <a:srgbClr val="FF0000"/>
                </a:solidFill>
                <a:effectLst/>
                <a:latin typeface="Lato" panose="020F0502020204030203" pitchFamily="34" charset="0"/>
                <a:ea typeface="Lato" panose="020F0502020204030203" pitchFamily="34" charset="0"/>
                <a:cs typeface="Lato" panose="020F0502020204030203" pitchFamily="34" charset="0"/>
              </a:rPr>
              <a:t>Drawing insights from what you saw in the video, devise a positioning statement for </a:t>
            </a:r>
            <a:r>
              <a:rPr lang="en-US" sz="1800" dirty="0" err="1">
                <a:solidFill>
                  <a:srgbClr val="FF0000"/>
                </a:solidFill>
                <a:effectLst/>
                <a:latin typeface="Lato" panose="020F0502020204030203" pitchFamily="34" charset="0"/>
                <a:ea typeface="Lato" panose="020F0502020204030203" pitchFamily="34" charset="0"/>
                <a:cs typeface="Lato" panose="020F0502020204030203" pitchFamily="34" charset="0"/>
              </a:rPr>
              <a:t>Protinex</a:t>
            </a:r>
            <a:r>
              <a:rPr lang="en-US" sz="1800" dirty="0">
                <a:solidFill>
                  <a:srgbClr val="FF0000"/>
                </a:solidFill>
                <a:effectLst/>
                <a:latin typeface="Lato" panose="020F0502020204030203" pitchFamily="34" charset="0"/>
                <a:ea typeface="Lato" panose="020F0502020204030203" pitchFamily="34" charset="0"/>
                <a:cs typeface="Lato" panose="020F0502020204030203" pitchFamily="34" charset="0"/>
              </a:rPr>
              <a:t>. </a:t>
            </a:r>
            <a:br>
              <a:rPr lang="en-US" sz="1800" dirty="0">
                <a:effectLst/>
                <a:latin typeface="Lato" panose="020F0502020204030203" pitchFamily="34" charset="0"/>
                <a:ea typeface="Lato" panose="020F0502020204030203" pitchFamily="34" charset="0"/>
                <a:cs typeface="Lato" panose="020F0502020204030203" pitchFamily="34" charset="0"/>
              </a:rPr>
            </a:br>
            <a:br>
              <a:rPr lang="en-US" sz="1800" dirty="0">
                <a:effectLst/>
                <a:latin typeface="Lato" panose="020F0502020204030203" pitchFamily="34" charset="0"/>
                <a:ea typeface="Lato" panose="020F0502020204030203" pitchFamily="34" charset="0"/>
                <a:cs typeface="Lato" panose="020F0502020204030203" pitchFamily="34" charset="0"/>
              </a:rPr>
            </a:br>
            <a:r>
              <a:rPr lang="en-US" sz="1600" i="1" dirty="0">
                <a:effectLst/>
                <a:latin typeface="Lato" panose="020F0502020204030203" pitchFamily="34" charset="0"/>
                <a:ea typeface="Lato" panose="020F0502020204030203" pitchFamily="34" charset="0"/>
                <a:cs typeface="Lato" panose="020F0502020204030203" pitchFamily="34" charset="0"/>
              </a:rPr>
              <a:t>(Word Limit: 120 words) </a:t>
            </a:r>
            <a:br>
              <a:rPr lang="en-US" sz="1600" i="1" dirty="0">
                <a:effectLst/>
                <a:latin typeface="Lato" panose="020F0502020204030203" pitchFamily="34" charset="0"/>
                <a:ea typeface="Lato" panose="020F0502020204030203" pitchFamily="34" charset="0"/>
                <a:cs typeface="Lato" panose="020F0502020204030203" pitchFamily="34" charset="0"/>
              </a:rPr>
            </a:br>
            <a:r>
              <a:rPr lang="en-US" sz="1600" i="1" dirty="0">
                <a:effectLst/>
                <a:latin typeface="Lato" panose="020F0502020204030203" pitchFamily="34" charset="0"/>
                <a:ea typeface="Lato" panose="020F0502020204030203" pitchFamily="34" charset="0"/>
                <a:cs typeface="Lato" panose="020F0502020204030203" pitchFamily="34" charset="0"/>
              </a:rPr>
              <a:t>As a recap, the  framework of a positioning statement is given below:</a:t>
            </a:r>
            <a:br>
              <a:rPr lang="en-US" sz="1600" i="1" dirty="0">
                <a:effectLst/>
                <a:latin typeface="Lato" panose="020F0502020204030203" pitchFamily="34" charset="0"/>
                <a:ea typeface="Lato" panose="020F0502020204030203" pitchFamily="34" charset="0"/>
                <a:cs typeface="Lato" panose="020F0502020204030203" pitchFamily="34" charset="0"/>
              </a:rPr>
            </a:br>
            <a:r>
              <a:rPr lang="en-US" sz="1600" i="1" dirty="0">
                <a:effectLst/>
                <a:latin typeface="Lato" panose="020F0502020204030203" pitchFamily="34" charset="0"/>
                <a:ea typeface="Lato" panose="020F0502020204030203" pitchFamily="34" charset="0"/>
                <a:cs typeface="Lato" panose="020F0502020204030203" pitchFamily="34" charset="0"/>
              </a:rPr>
              <a:t>‘For [target market], </a:t>
            </a:r>
            <a:r>
              <a:rPr lang="en-US" sz="1600" i="1" dirty="0" err="1">
                <a:effectLst/>
                <a:latin typeface="Lato" panose="020F0502020204030203" pitchFamily="34" charset="0"/>
                <a:ea typeface="Lato" panose="020F0502020204030203" pitchFamily="34" charset="0"/>
                <a:cs typeface="Lato" panose="020F0502020204030203" pitchFamily="34" charset="0"/>
              </a:rPr>
              <a:t>Protinex</a:t>
            </a:r>
            <a:r>
              <a:rPr lang="en-US" sz="1600" i="1" dirty="0">
                <a:effectLst/>
                <a:latin typeface="Lato" panose="020F0502020204030203" pitchFamily="34" charset="0"/>
                <a:ea typeface="Lato" panose="020F0502020204030203" pitchFamily="34" charset="0"/>
                <a:cs typeface="Lato" panose="020F0502020204030203" pitchFamily="34" charset="0"/>
              </a:rPr>
              <a:t> is [frame of reference/competitive set] that [key benefits, unique value claim] because [reasons to believe, evidence]’.</a:t>
            </a:r>
            <a:br>
              <a:rPr lang="en-US" sz="1600" i="1" dirty="0">
                <a:effectLst/>
                <a:latin typeface="Lato" panose="020F0502020204030203" pitchFamily="34" charset="0"/>
                <a:ea typeface="Lato" panose="020F0502020204030203" pitchFamily="34" charset="0"/>
                <a:cs typeface="Lato" panose="020F0502020204030203" pitchFamily="34" charset="0"/>
              </a:rPr>
            </a:br>
            <a:endParaRPr lang="en-IN" sz="1600" i="1"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2313474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7" name="Shape 67"/>
          <p:cNvSpPr txBox="1"/>
          <p:nvPr/>
        </p:nvSpPr>
        <p:spPr>
          <a:xfrm>
            <a:off x="460425" y="542260"/>
            <a:ext cx="8185500" cy="4426090"/>
          </a:xfrm>
          <a:prstGeom prst="rect">
            <a:avLst/>
          </a:prstGeom>
          <a:noFill/>
          <a:ln w="9525" cap="flat" cmpd="sng">
            <a:solidFill>
              <a:srgbClr val="6AA84F"/>
            </a:solidFill>
            <a:prstDash val="solid"/>
            <a:round/>
            <a:headEnd type="none" w="med" len="med"/>
            <a:tailEnd type="none" w="med" len="med"/>
          </a:ln>
        </p:spPr>
        <p:txBody>
          <a:bodyPr spcFirstLastPara="1" wrap="square" lIns="91425" tIns="91425" rIns="91425" bIns="91425" anchor="t" anchorCtr="0">
            <a:noAutofit/>
          </a:bodyPr>
          <a:lstStyle/>
          <a:p>
            <a:pPr marL="0" lvl="0" indent="0" rtl="0">
              <a:lnSpc>
                <a:spcPct val="107916"/>
              </a:lnSpc>
              <a:spcBef>
                <a:spcPts val="0"/>
              </a:spcBef>
              <a:spcAft>
                <a:spcPts val="0"/>
              </a:spcAft>
              <a:buNone/>
            </a:pPr>
            <a:endParaRPr lang="en" sz="1200" b="1" u="sng" dirty="0">
              <a:solidFill>
                <a:schemeClr val="dk1"/>
              </a:solidFill>
              <a:highlight>
                <a:srgbClr val="FFFFFF"/>
              </a:highlight>
              <a:latin typeface="Calibri"/>
              <a:ea typeface="Calibri"/>
              <a:cs typeface="Calibri"/>
              <a:sym typeface="Calibri"/>
            </a:endParaRPr>
          </a:p>
          <a:p>
            <a:pPr>
              <a:lnSpc>
                <a:spcPct val="107916"/>
              </a:lnSpc>
            </a:pPr>
            <a:r>
              <a:rPr lang="en-US" sz="1200" i="1" dirty="0">
                <a:effectLst/>
                <a:latin typeface="Lato" panose="020F0502020204030203" pitchFamily="34" charset="0"/>
                <a:ea typeface="Lato" panose="020F0502020204030203" pitchFamily="34" charset="0"/>
                <a:cs typeface="Lato" panose="020F0502020204030203" pitchFamily="34" charset="0"/>
              </a:rPr>
              <a:t>For all ages and needs, </a:t>
            </a:r>
            <a:r>
              <a:rPr lang="en-US" sz="1200" i="1" dirty="0" err="1">
                <a:effectLst/>
                <a:latin typeface="Lato" panose="020F0502020204030203" pitchFamily="34" charset="0"/>
                <a:ea typeface="Lato" panose="020F0502020204030203" pitchFamily="34" charset="0"/>
                <a:cs typeface="Lato" panose="020F0502020204030203" pitchFamily="34" charset="0"/>
              </a:rPr>
              <a:t>Protinex</a:t>
            </a:r>
            <a:r>
              <a:rPr lang="en-US" sz="1200" i="1" dirty="0">
                <a:effectLst/>
                <a:latin typeface="Lato" panose="020F0502020204030203" pitchFamily="34" charset="0"/>
                <a:ea typeface="Lato" panose="020F0502020204030203" pitchFamily="34" charset="0"/>
                <a:cs typeface="Lato" panose="020F0502020204030203" pitchFamily="34" charset="0"/>
              </a:rPr>
              <a:t> is </a:t>
            </a:r>
            <a:r>
              <a:rPr lang="en-US" sz="1200" i="1" dirty="0">
                <a:latin typeface="Lato" panose="020F0502020204030203" pitchFamily="34" charset="0"/>
                <a:ea typeface="Lato" panose="020F0502020204030203" pitchFamily="34" charset="0"/>
                <a:cs typeface="Lato" panose="020F0502020204030203" pitchFamily="34" charset="0"/>
              </a:rPr>
              <a:t>for the tier-1-2 high income individuals and families </a:t>
            </a:r>
            <a:r>
              <a:rPr lang="en-US" sz="1200" i="1" dirty="0">
                <a:effectLst/>
                <a:latin typeface="Lato" panose="020F0502020204030203" pitchFamily="34" charset="0"/>
                <a:ea typeface="Lato" panose="020F0502020204030203" pitchFamily="34" charset="0"/>
                <a:cs typeface="Lato" panose="020F0502020204030203" pitchFamily="34" charset="0"/>
              </a:rPr>
              <a:t>that lack of protein rich diets in </a:t>
            </a:r>
            <a:r>
              <a:rPr lang="en-US" sz="1200" i="1" dirty="0" err="1">
                <a:effectLst/>
                <a:latin typeface="Lato" panose="020F0502020204030203" pitchFamily="34" charset="0"/>
                <a:ea typeface="Lato" panose="020F0502020204030203" pitchFamily="34" charset="0"/>
                <a:cs typeface="Lato" panose="020F0502020204030203" pitchFamily="34" charset="0"/>
              </a:rPr>
              <a:t>thei</a:t>
            </a:r>
            <a:r>
              <a:rPr lang="en-US" sz="1200" i="1" dirty="0">
                <a:effectLst/>
                <a:latin typeface="Lato" panose="020F0502020204030203" pitchFamily="34" charset="0"/>
                <a:ea typeface="Lato" panose="020F0502020204030203" pitchFamily="34" charset="0"/>
                <a:cs typeface="Lato" panose="020F0502020204030203" pitchFamily="34" charset="0"/>
              </a:rPr>
              <a:t> general </a:t>
            </a:r>
            <a:r>
              <a:rPr lang="en-US" sz="1200" i="1" dirty="0">
                <a:latin typeface="Lato" panose="020F0502020204030203" pitchFamily="34" charset="0"/>
                <a:ea typeface="Lato" panose="020F0502020204030203" pitchFamily="34" charset="0"/>
                <a:cs typeface="Lato" panose="020F0502020204030203" pitchFamily="34" charset="0"/>
              </a:rPr>
              <a:t>intakes and can be solved with the regular nutrition rich consumption of </a:t>
            </a:r>
            <a:r>
              <a:rPr lang="en-US" sz="1200" i="1" dirty="0" err="1">
                <a:latin typeface="Lato" panose="020F0502020204030203" pitchFamily="34" charset="0"/>
                <a:ea typeface="Lato" panose="020F0502020204030203" pitchFamily="34" charset="0"/>
                <a:cs typeface="Lato" panose="020F0502020204030203" pitchFamily="34" charset="0"/>
              </a:rPr>
              <a:t>Protinex</a:t>
            </a:r>
            <a:r>
              <a:rPr lang="en-US" sz="1200" i="1" dirty="0">
                <a:latin typeface="Lato" panose="020F0502020204030203" pitchFamily="34" charset="0"/>
                <a:ea typeface="Lato" panose="020F0502020204030203" pitchFamily="34" charset="0"/>
                <a:cs typeface="Lato" panose="020F0502020204030203" pitchFamily="34" charset="0"/>
              </a:rPr>
              <a:t>. People who are in general diet conscious or suffer from triggers like fatigue, have a health condition, or want to be more fit and consume protein rich diet for muscles, or even new mothers, </a:t>
            </a:r>
            <a:r>
              <a:rPr lang="en-US" sz="1200" i="1" dirty="0" err="1">
                <a:latin typeface="Lato" panose="020F0502020204030203" pitchFamily="34" charset="0"/>
                <a:ea typeface="Lato" panose="020F0502020204030203" pitchFamily="34" charset="0"/>
                <a:cs typeface="Lato" panose="020F0502020204030203" pitchFamily="34" charset="0"/>
              </a:rPr>
              <a:t>Protinex</a:t>
            </a:r>
            <a:r>
              <a:rPr lang="en-US" sz="1200" i="1" dirty="0">
                <a:latin typeface="Lato" panose="020F0502020204030203" pitchFamily="34" charset="0"/>
                <a:ea typeface="Lato" panose="020F0502020204030203" pitchFamily="34" charset="0"/>
                <a:cs typeface="Lato" panose="020F0502020204030203" pitchFamily="34" charset="0"/>
              </a:rPr>
              <a:t> is a direct-to-consumer brand with a high prescription rate by doctors as well. The shift towards proactive and wellness state from reactive and illness has been kept in mind while trying to educate the general population of India about the protein deficient diets and general deficiency of it amongst Indians.</a:t>
            </a:r>
            <a:endParaRPr lang="en-IN" sz="1200" dirty="0">
              <a:solidFill>
                <a:srgbClr val="00B050"/>
              </a:solidFill>
              <a:highlight>
                <a:srgbClr val="FFFFFF"/>
              </a:highlight>
              <a:latin typeface="Calibri"/>
              <a:ea typeface="Calibri"/>
              <a:cs typeface="Calibri"/>
              <a:sym typeface="Calibri"/>
            </a:endParaRPr>
          </a:p>
          <a:p>
            <a:pPr marL="0" lvl="0" indent="0" rtl="0">
              <a:lnSpc>
                <a:spcPct val="107916"/>
              </a:lnSpc>
              <a:spcBef>
                <a:spcPts val="0"/>
              </a:spcBef>
              <a:spcAft>
                <a:spcPts val="0"/>
              </a:spcAft>
              <a:buNone/>
            </a:pPr>
            <a:endParaRPr sz="1200" b="1" u="sng" dirty="0">
              <a:solidFill>
                <a:schemeClr val="dk1"/>
              </a:solidFill>
              <a:highlight>
                <a:srgbClr val="FFFFFF"/>
              </a:highlight>
              <a:latin typeface="Calibri"/>
              <a:ea typeface="Calibri"/>
              <a:cs typeface="Calibri"/>
              <a:sym typeface="Calibri"/>
            </a:endParaRPr>
          </a:p>
          <a:p>
            <a:pPr marL="0" lvl="0" indent="0" rtl="0">
              <a:lnSpc>
                <a:spcPct val="107916"/>
              </a:lnSpc>
              <a:spcBef>
                <a:spcPts val="0"/>
              </a:spcBef>
              <a:spcAft>
                <a:spcPts val="0"/>
              </a:spcAft>
              <a:buNone/>
            </a:pPr>
            <a:endParaRPr sz="1200" b="1" u="sng" dirty="0">
              <a:solidFill>
                <a:schemeClr val="dk1"/>
              </a:solidFill>
              <a:highlight>
                <a:srgbClr val="FFFFFF"/>
              </a:highlight>
              <a:latin typeface="Calibri"/>
              <a:ea typeface="Calibri"/>
              <a:cs typeface="Calibri"/>
              <a:sym typeface="Calibri"/>
            </a:endParaRPr>
          </a:p>
        </p:txBody>
      </p:sp>
      <p:sp>
        <p:nvSpPr>
          <p:cNvPr id="2" name="Rectangle 1">
            <a:extLst>
              <a:ext uri="{FF2B5EF4-FFF2-40B4-BE49-F238E27FC236}">
                <a16:creationId xmlns:a16="http://schemas.microsoft.com/office/drawing/2014/main" id="{0553C600-424A-4997-B848-3B7533B0C28F}"/>
              </a:ext>
            </a:extLst>
          </p:cNvPr>
          <p:cNvSpPr/>
          <p:nvPr/>
        </p:nvSpPr>
        <p:spPr>
          <a:xfrm>
            <a:off x="378522" y="217235"/>
            <a:ext cx="880369" cy="314253"/>
          </a:xfrm>
          <a:prstGeom prst="rect">
            <a:avLst/>
          </a:prstGeom>
        </p:spPr>
        <p:txBody>
          <a:bodyPr wrap="none">
            <a:spAutoFit/>
          </a:bodyPr>
          <a:lstStyle/>
          <a:p>
            <a:pPr lvl="0">
              <a:lnSpc>
                <a:spcPct val="107916"/>
              </a:lnSpc>
            </a:pPr>
            <a:r>
              <a:rPr lang="en" b="1" u="sng" dirty="0">
                <a:solidFill>
                  <a:schemeClr val="dk1"/>
                </a:solidFill>
                <a:latin typeface="Calibri"/>
                <a:ea typeface="Calibri"/>
                <a:cs typeface="Calibri"/>
                <a:sym typeface="Calibri"/>
              </a:rPr>
              <a:t>Answer 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97CFF-AED0-4B93-A237-210E1E12483A}"/>
              </a:ext>
            </a:extLst>
          </p:cNvPr>
          <p:cNvSpPr>
            <a:spLocks noGrp="1"/>
          </p:cNvSpPr>
          <p:nvPr>
            <p:ph type="title"/>
          </p:nvPr>
        </p:nvSpPr>
        <p:spPr/>
        <p:txBody>
          <a:bodyPr/>
          <a:lstStyle/>
          <a:p>
            <a:pPr algn="l"/>
            <a:r>
              <a:rPr lang="en-IN" sz="1800" dirty="0">
                <a:solidFill>
                  <a:srgbClr val="FF0000"/>
                </a:solidFill>
                <a:latin typeface="Lato" panose="020F0502020204030203" pitchFamily="34" charset="0"/>
                <a:ea typeface="Lato" panose="020F0502020204030203" pitchFamily="34" charset="0"/>
                <a:cs typeface="Lato" panose="020F0502020204030203" pitchFamily="34" charset="0"/>
              </a:rPr>
              <a:t>Q4. </a:t>
            </a:r>
            <a:r>
              <a:rPr lang="en-US" sz="1800" dirty="0">
                <a:solidFill>
                  <a:srgbClr val="FF0000"/>
                </a:solidFill>
                <a:effectLst/>
                <a:latin typeface="Lato" panose="020F0502020204030203" pitchFamily="34" charset="0"/>
                <a:ea typeface="Lato" panose="020F0502020204030203" pitchFamily="34" charset="0"/>
                <a:cs typeface="Lato" panose="020F0502020204030203" pitchFamily="34" charset="0"/>
              </a:rPr>
              <a:t>Build your marketing mix to help </a:t>
            </a:r>
            <a:r>
              <a:rPr lang="en-US" sz="1800" b="1" dirty="0" err="1">
                <a:solidFill>
                  <a:srgbClr val="FF0000"/>
                </a:solidFill>
                <a:effectLst/>
                <a:latin typeface="Lato" panose="020F0502020204030203" pitchFamily="34" charset="0"/>
                <a:ea typeface="Lato" panose="020F0502020204030203" pitchFamily="34" charset="0"/>
                <a:cs typeface="Lato" panose="020F0502020204030203" pitchFamily="34" charset="0"/>
              </a:rPr>
              <a:t>Protinex</a:t>
            </a:r>
            <a:r>
              <a:rPr lang="en-US" sz="1800" b="1" dirty="0">
                <a:solidFill>
                  <a:srgbClr val="FF0000"/>
                </a:solidFill>
                <a:effectLst/>
                <a:latin typeface="Lato" panose="020F0502020204030203" pitchFamily="34" charset="0"/>
                <a:ea typeface="Lato" panose="020F0502020204030203" pitchFamily="34" charset="0"/>
                <a:cs typeface="Lato" panose="020F0502020204030203" pitchFamily="34" charset="0"/>
              </a:rPr>
              <a:t> </a:t>
            </a:r>
            <a:r>
              <a:rPr lang="en-US" sz="1800" dirty="0">
                <a:solidFill>
                  <a:srgbClr val="FF0000"/>
                </a:solidFill>
                <a:effectLst/>
                <a:latin typeface="Lato" panose="020F0502020204030203" pitchFamily="34" charset="0"/>
                <a:ea typeface="Lato" panose="020F0502020204030203" pitchFamily="34" charset="0"/>
                <a:cs typeface="Lato" panose="020F0502020204030203" pitchFamily="34" charset="0"/>
              </a:rPr>
              <a:t>shift from a prescription-based brand, to an everyday nutrition brand. You will have to mention the rationale behind each of these.</a:t>
            </a:r>
            <a:br>
              <a:rPr lang="en-US" sz="1800" dirty="0">
                <a:effectLst/>
                <a:latin typeface="Lato" panose="020F0502020204030203" pitchFamily="34" charset="0"/>
                <a:ea typeface="Lato" panose="020F0502020204030203" pitchFamily="34" charset="0"/>
                <a:cs typeface="Lato" panose="020F0502020204030203" pitchFamily="34" charset="0"/>
              </a:rPr>
            </a:br>
            <a:br>
              <a:rPr lang="en-US" sz="1800" dirty="0">
                <a:effectLst/>
                <a:latin typeface="Lato" panose="020F0502020204030203" pitchFamily="34" charset="0"/>
                <a:ea typeface="Lato" panose="020F0502020204030203" pitchFamily="34" charset="0"/>
                <a:cs typeface="Lato" panose="020F0502020204030203" pitchFamily="34" charset="0"/>
              </a:rPr>
            </a:br>
            <a:br>
              <a:rPr lang="en-US" sz="1800" dirty="0">
                <a:effectLst/>
                <a:latin typeface="Lato" panose="020F0502020204030203" pitchFamily="34" charset="0"/>
                <a:ea typeface="Lato" panose="020F0502020204030203" pitchFamily="34" charset="0"/>
                <a:cs typeface="Lato" panose="020F0502020204030203" pitchFamily="34" charset="0"/>
              </a:rPr>
            </a:br>
            <a:r>
              <a:rPr lang="en-US" sz="1600" i="1" dirty="0">
                <a:effectLst/>
                <a:latin typeface="Lato" panose="020F0502020204030203" pitchFamily="34" charset="0"/>
                <a:ea typeface="Lato" panose="020F0502020204030203" pitchFamily="34" charset="0"/>
                <a:cs typeface="Lato" panose="020F0502020204030203" pitchFamily="34" charset="0"/>
              </a:rPr>
              <a:t>As a recap, the 4Ps of marketing — Product, Price, Place, and Promotion — are distinct factors that marketers can influence in order to create a meaningful product or service and market it to a defined audience. </a:t>
            </a:r>
            <a:br>
              <a:rPr lang="en-US" sz="1600" i="1" dirty="0">
                <a:effectLst/>
                <a:latin typeface="Lato" panose="020F0502020204030203" pitchFamily="34" charset="0"/>
                <a:ea typeface="Lato" panose="020F0502020204030203" pitchFamily="34" charset="0"/>
                <a:cs typeface="Lato" panose="020F0502020204030203" pitchFamily="34" charset="0"/>
              </a:rPr>
            </a:br>
            <a:r>
              <a:rPr lang="en-US" sz="1600" b="1" i="1" dirty="0">
                <a:effectLst/>
                <a:latin typeface="Lato" panose="020F0502020204030203" pitchFamily="34" charset="0"/>
                <a:ea typeface="Lato" panose="020F0502020204030203" pitchFamily="34" charset="0"/>
                <a:cs typeface="Lato" panose="020F0502020204030203" pitchFamily="34" charset="0"/>
              </a:rPr>
              <a:t>Note</a:t>
            </a:r>
            <a:r>
              <a:rPr lang="en-US" sz="1600" i="1" dirty="0">
                <a:effectLst/>
                <a:latin typeface="Lato" panose="020F0502020204030203" pitchFamily="34" charset="0"/>
                <a:ea typeface="Lato" panose="020F0502020204030203" pitchFamily="34" charset="0"/>
                <a:cs typeface="Lato" panose="020F0502020204030203" pitchFamily="34" charset="0"/>
              </a:rPr>
              <a:t>: Please draft at least 30 -70 words for each of 4Ps.</a:t>
            </a:r>
            <a:br>
              <a:rPr lang="en-US" sz="1600" i="1" dirty="0">
                <a:effectLst/>
                <a:latin typeface="Lato" panose="020F0502020204030203" pitchFamily="34" charset="0"/>
                <a:ea typeface="Lato" panose="020F0502020204030203" pitchFamily="34" charset="0"/>
                <a:cs typeface="Lato" panose="020F0502020204030203" pitchFamily="34" charset="0"/>
              </a:rPr>
            </a:br>
            <a:br>
              <a:rPr lang="en-US" sz="1800" i="1" dirty="0">
                <a:effectLst/>
                <a:latin typeface="Lato" panose="020F0502020204030203" pitchFamily="34" charset="0"/>
                <a:ea typeface="Lato" panose="020F0502020204030203" pitchFamily="34" charset="0"/>
                <a:cs typeface="Lato" panose="020F0502020204030203" pitchFamily="34" charset="0"/>
              </a:rPr>
            </a:br>
            <a:endParaRPr lang="en-IN" sz="1800" i="1"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96008760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6004</TotalTime>
  <Words>1027</Words>
  <Application>Microsoft Office PowerPoint</Application>
  <PresentationFormat>On-screen Show (16:9)</PresentationFormat>
  <Paragraphs>68</Paragraphs>
  <Slides>12</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Lato</vt:lpstr>
      <vt:lpstr>Simple Light</vt:lpstr>
      <vt:lpstr>Project 1: Protinex</vt:lpstr>
      <vt:lpstr>Learner Name: Jaismine Kaur</vt:lpstr>
      <vt:lpstr>Q1. Based on the details shared in the video, come up with various criteria based on which Protinex could do segmentation, targeting and positioning. Additionally, provide your rationale for it. Mention at least three criteria for segmentation.   (Word Limit: 200 words for your entire answer) (Note: Only the segmentation part of slide 1 will be graded in this question.)  </vt:lpstr>
      <vt:lpstr>PowerPoint Presentation</vt:lpstr>
      <vt:lpstr>Q2. Based on the information given in the video, how would you plot Protinex on the perceptual map? Have you seen any shifts in the last few years?   (Word Limit: 120 words) You can follow these steps: What parameters can you differentiate on? Mention the 2 most important factors with regards to HFDs.  These will act as the axes for your perceptual map. Create a perceptual map for the HFD players in India (You will have to show Protinex + competitors in the HFD sector). Add the image of your map in the solution ppt. </vt:lpstr>
      <vt:lpstr>PowerPoint Presentation</vt:lpstr>
      <vt:lpstr>Q3. Drawing insights from what you saw in the video, devise a positioning statement for Protinex.   (Word Limit: 120 words)  As a recap, the  framework of a positioning statement is given below: ‘For [target market], Protinex is [frame of reference/competitive set] that [key benefits, unique value claim] because [reasons to believe, evidence]’. </vt:lpstr>
      <vt:lpstr>PowerPoint Presentation</vt:lpstr>
      <vt:lpstr>Q4. Build your marketing mix to help Protinex shift from a prescription-based brand, to an everyday nutrition brand. You will have to mention the rationale behind each of these.   As a recap, the 4Ps of marketing — Product, Price, Place, and Promotion — are distinct factors that marketers can influence in order to create a meaningful product or service and market it to a defined audience.  Note: Please draft at least 30 -70 words for each of 4Ps.  </vt:lpstr>
      <vt:lpstr>PowerPoint Presentation</vt:lpstr>
      <vt:lpstr>Q5. Now that you have finalised the marketing mix for Protinex, you have to create a digital marketing go-to strategy. You can use the digital marketing framework you learnt in DM Channels and Metrics module. You will have to identify the digital content, digital devices, digital channels, and digital metrics to track for Protinex, with the rationale behind each.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HPE Case Study</dc:title>
  <dc:creator>Kushal.G</dc:creator>
  <cp:lastModifiedBy>Jaismine K</cp:lastModifiedBy>
  <cp:revision>34</cp:revision>
  <dcterms:modified xsi:type="dcterms:W3CDTF">2022-10-19T18:30:50Z</dcterms:modified>
</cp:coreProperties>
</file>