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6" r:id="rId3"/>
    <p:sldId id="327" r:id="rId4"/>
    <p:sldId id="328" r:id="rId5"/>
    <p:sldId id="295" r:id="rId6"/>
    <p:sldId id="260" r:id="rId7"/>
    <p:sldId id="262" r:id="rId8"/>
    <p:sldId id="276" r:id="rId9"/>
    <p:sldId id="297" r:id="rId10"/>
    <p:sldId id="313" r:id="rId11"/>
    <p:sldId id="314" r:id="rId12"/>
    <p:sldId id="298" r:id="rId13"/>
    <p:sldId id="300" r:id="rId14"/>
    <p:sldId id="303" r:id="rId15"/>
    <p:sldId id="309" r:id="rId16"/>
    <p:sldId id="305" r:id="rId17"/>
    <p:sldId id="306" r:id="rId18"/>
    <p:sldId id="307" r:id="rId19"/>
    <p:sldId id="308" r:id="rId20"/>
    <p:sldId id="263" r:id="rId21"/>
    <p:sldId id="286" r:id="rId22"/>
    <p:sldId id="287" r:id="rId23"/>
    <p:sldId id="290" r:id="rId24"/>
    <p:sldId id="291" r:id="rId25"/>
    <p:sldId id="294" r:id="rId26"/>
    <p:sldId id="292" r:id="rId27"/>
    <p:sldId id="289" r:id="rId28"/>
    <p:sldId id="311" r:id="rId29"/>
    <p:sldId id="312"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10" r:id="rId43"/>
    <p:sldId id="299" r:id="rId44"/>
    <p:sldId id="27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43" autoAdjust="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561702"/>
            <a:ext cx="12192000" cy="199861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6000" b="1" dirty="0">
                <a:solidFill>
                  <a:schemeClr val="tx2">
                    <a:lumMod val="75000"/>
                  </a:schemeClr>
                </a:solidFill>
                <a:effectLst>
                  <a:outerShdw blurRad="38100" dist="38100" dir="2700000" algn="tl">
                    <a:srgbClr val="000000">
                      <a:alpha val="43137"/>
                    </a:srgbClr>
                  </a:outerShdw>
                </a:effectLst>
                <a:latin typeface="Lithos Pro Regular" panose="04020505030E02020A04" pitchFamily="82" charset="0"/>
                <a:cs typeface="Adobe Devanagari" panose="02040503050201020203" pitchFamily="18" charset="0"/>
              </a:rPr>
              <a:t>Karate Tournament Management System</a:t>
            </a:r>
          </a:p>
        </p:txBody>
      </p:sp>
      <p:sp>
        <p:nvSpPr>
          <p:cNvPr id="8" name="Subtitle 2"/>
          <p:cNvSpPr txBox="1">
            <a:spLocks/>
          </p:cNvSpPr>
          <p:nvPr/>
        </p:nvSpPr>
        <p:spPr>
          <a:xfrm>
            <a:off x="202845" y="4271555"/>
            <a:ext cx="11766430" cy="222068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sz="2400" b="1" dirty="0"/>
              <a:t>Group Number   :    </a:t>
            </a:r>
            <a:r>
              <a:rPr lang="en-IN" sz="2400" dirty="0">
                <a:solidFill>
                  <a:schemeClr val="tx2">
                    <a:lumMod val="75000"/>
                  </a:schemeClr>
                </a:solidFill>
              </a:rPr>
              <a:t>1</a:t>
            </a:r>
          </a:p>
          <a:p>
            <a:pPr algn="ctr"/>
            <a:r>
              <a:rPr lang="en-IN" sz="2800" dirty="0">
                <a:solidFill>
                  <a:schemeClr val="bg2">
                    <a:lumMod val="50000"/>
                  </a:schemeClr>
                </a:solidFill>
              </a:rPr>
              <a:t>Submitted By : </a:t>
            </a:r>
          </a:p>
          <a:p>
            <a:pPr algn="ctr"/>
            <a:r>
              <a:rPr lang="en-US" sz="2800" dirty="0" err="1"/>
              <a:t>Anandhuraj</a:t>
            </a:r>
            <a:r>
              <a:rPr lang="en-US" sz="2800" dirty="0"/>
              <a:t> B | </a:t>
            </a:r>
            <a:r>
              <a:rPr lang="en-US" sz="2800" dirty="0" err="1"/>
              <a:t>Aravind</a:t>
            </a:r>
            <a:r>
              <a:rPr lang="en-US" sz="2800" dirty="0"/>
              <a:t> Ghosh </a:t>
            </a:r>
          </a:p>
          <a:p>
            <a:pPr algn="ctr"/>
            <a:r>
              <a:rPr lang="en-US" sz="2800" dirty="0" err="1"/>
              <a:t>Aravind</a:t>
            </a:r>
            <a:r>
              <a:rPr lang="en-US" sz="2800" dirty="0"/>
              <a:t> TA | </a:t>
            </a:r>
            <a:r>
              <a:rPr lang="en-US" sz="2800" dirty="0" err="1"/>
              <a:t>Jaison</a:t>
            </a:r>
            <a:r>
              <a:rPr lang="en-US" sz="2800" dirty="0"/>
              <a:t> Jose </a:t>
            </a:r>
          </a:p>
          <a:p>
            <a:endParaRPr lang="en" dirty="0"/>
          </a:p>
          <a:p>
            <a:endParaRPr lang="en-IN" dirty="0"/>
          </a:p>
        </p:txBody>
      </p:sp>
    </p:spTree>
    <p:extLst>
      <p:ext uri="{BB962C8B-B14F-4D97-AF65-F5344CB8AC3E}">
        <p14:creationId xmlns:p14="http://schemas.microsoft.com/office/powerpoint/2010/main" val="88453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834" y="744582"/>
            <a:ext cx="8895806" cy="4219303"/>
          </a:xfrm>
        </p:spPr>
        <p:txBody>
          <a:bodyPr>
            <a:normAutofit lnSpcReduction="10000"/>
          </a:bodyPr>
          <a:lstStyle/>
          <a:p>
            <a:pPr marL="0" indent="0" algn="ctr">
              <a:buNone/>
            </a:pPr>
            <a:r>
              <a:rPr lang="en-US" sz="2800" dirty="0">
                <a:solidFill>
                  <a:schemeClr val="accent1">
                    <a:lumMod val="50000"/>
                  </a:schemeClr>
                </a:solidFill>
              </a:rPr>
              <a:t>Administrator Module</a:t>
            </a:r>
          </a:p>
          <a:p>
            <a:pPr algn="ctr">
              <a:buFont typeface="Wingdings" panose="05000000000000000000" pitchFamily="2" charset="2"/>
              <a:buChar char="§"/>
            </a:pPr>
            <a:endParaRPr lang="en-US" sz="2800" dirty="0">
              <a:solidFill>
                <a:schemeClr val="accent1">
                  <a:lumMod val="50000"/>
                </a:schemeClr>
              </a:solidFill>
            </a:endParaRPr>
          </a:p>
          <a:p>
            <a:pPr>
              <a:buFont typeface="Wingdings" panose="05000000000000000000" pitchFamily="2" charset="2"/>
              <a:buChar char="§"/>
            </a:pPr>
            <a:r>
              <a:rPr lang="en-US" sz="2600" dirty="0"/>
              <a:t>Administrator has overall privilege upon the software .</a:t>
            </a:r>
          </a:p>
          <a:p>
            <a:pPr>
              <a:buFont typeface="Wingdings" panose="05000000000000000000" pitchFamily="2" charset="2"/>
              <a:buChar char="§"/>
            </a:pPr>
            <a:r>
              <a:rPr lang="en-US" sz="2600" dirty="0"/>
              <a:t>Administrator access the event details, user details and arbitrator details.</a:t>
            </a:r>
          </a:p>
          <a:p>
            <a:pPr>
              <a:buFont typeface="Wingdings" panose="05000000000000000000" pitchFamily="2" charset="2"/>
              <a:buChar char="§"/>
            </a:pPr>
            <a:r>
              <a:rPr lang="en-US" sz="2600" dirty="0"/>
              <a:t>Admin can set the Tournament configuration, change passwords. </a:t>
            </a:r>
          </a:p>
          <a:p>
            <a:pPr>
              <a:buFont typeface="Wingdings" panose="05000000000000000000" pitchFamily="2" charset="2"/>
              <a:buChar char="§"/>
            </a:pPr>
            <a:r>
              <a:rPr lang="en-US" sz="2600" dirty="0"/>
              <a:t>Admin can add or remove arbitrators. He decides upon the events to be conducted in the tournament</a:t>
            </a:r>
          </a:p>
          <a:p>
            <a:endParaRPr lang="en-US" dirty="0"/>
          </a:p>
        </p:txBody>
      </p:sp>
    </p:spTree>
    <p:extLst>
      <p:ext uri="{BB962C8B-B14F-4D97-AF65-F5344CB8AC3E}">
        <p14:creationId xmlns:p14="http://schemas.microsoft.com/office/powerpoint/2010/main" val="313722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967" y="619172"/>
            <a:ext cx="8806301" cy="4187959"/>
          </a:xfrm>
        </p:spPr>
        <p:txBody>
          <a:bodyPr/>
          <a:lstStyle/>
          <a:p>
            <a:pPr marL="0" indent="0" algn="ctr">
              <a:buNone/>
            </a:pPr>
            <a:r>
              <a:rPr lang="en-US" sz="2800" dirty="0">
                <a:solidFill>
                  <a:schemeClr val="accent1">
                    <a:lumMod val="75000"/>
                  </a:schemeClr>
                </a:solidFill>
              </a:rPr>
              <a:t>Arbitrator Module</a:t>
            </a:r>
          </a:p>
          <a:p>
            <a:pPr algn="ctr">
              <a:buFont typeface="Wingdings" panose="05000000000000000000" pitchFamily="2" charset="2"/>
              <a:buChar char="§"/>
            </a:pPr>
            <a:endParaRPr lang="en-US" sz="2800" dirty="0">
              <a:solidFill>
                <a:schemeClr val="accent1">
                  <a:lumMod val="75000"/>
                </a:schemeClr>
              </a:solidFill>
            </a:endParaRPr>
          </a:p>
          <a:p>
            <a:pPr>
              <a:buFont typeface="Wingdings" panose="05000000000000000000" pitchFamily="2" charset="2"/>
              <a:buChar char="§"/>
            </a:pPr>
            <a:r>
              <a:rPr lang="en-US" sz="2400" dirty="0">
                <a:solidFill>
                  <a:schemeClr val="tx1"/>
                </a:solidFill>
              </a:rPr>
              <a:t>Arbitrator is the match area controller. </a:t>
            </a:r>
          </a:p>
          <a:p>
            <a:pPr>
              <a:buFont typeface="Wingdings" panose="05000000000000000000" pitchFamily="2" charset="2"/>
              <a:buChar char="§"/>
            </a:pPr>
            <a:r>
              <a:rPr lang="en-US" sz="2400" dirty="0">
                <a:solidFill>
                  <a:schemeClr val="tx1"/>
                </a:solidFill>
              </a:rPr>
              <a:t>Arbitrator can use this software by approval of the administrator.</a:t>
            </a:r>
          </a:p>
          <a:p>
            <a:pPr>
              <a:buFont typeface="Wingdings" panose="05000000000000000000" pitchFamily="2" charset="2"/>
              <a:buChar char="§"/>
            </a:pPr>
            <a:r>
              <a:rPr lang="en-US" sz="2400" dirty="0">
                <a:solidFill>
                  <a:schemeClr val="tx1"/>
                </a:solidFill>
              </a:rPr>
              <a:t> Arbitrator can View all participant’s details and published results. </a:t>
            </a:r>
          </a:p>
          <a:p>
            <a:pPr>
              <a:buFont typeface="Wingdings" panose="05000000000000000000" pitchFamily="2" charset="2"/>
              <a:buChar char="§"/>
            </a:pPr>
            <a:r>
              <a:rPr lang="en-US" sz="2400" dirty="0">
                <a:solidFill>
                  <a:schemeClr val="tx1"/>
                </a:solidFill>
              </a:rPr>
              <a:t> He can conduct events and publish results to the system. </a:t>
            </a:r>
          </a:p>
          <a:p>
            <a:endParaRPr lang="en-US" dirty="0"/>
          </a:p>
        </p:txBody>
      </p:sp>
    </p:spTree>
    <p:extLst>
      <p:ext uri="{BB962C8B-B14F-4D97-AF65-F5344CB8AC3E}">
        <p14:creationId xmlns:p14="http://schemas.microsoft.com/office/powerpoint/2010/main" val="2701179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2139" y="510209"/>
            <a:ext cx="872124" cy="437323"/>
          </a:xfrm>
        </p:spPr>
        <p:txBody>
          <a:bodyPr>
            <a:normAutofit/>
          </a:bodyPr>
          <a:lstStyle/>
          <a:p>
            <a:endParaRPr lang="en-US" sz="800" dirty="0"/>
          </a:p>
        </p:txBody>
      </p:sp>
      <p:sp>
        <p:nvSpPr>
          <p:cNvPr id="3" name="Content Placeholder 2"/>
          <p:cNvSpPr>
            <a:spLocks noGrp="1"/>
          </p:cNvSpPr>
          <p:nvPr>
            <p:ph idx="1"/>
          </p:nvPr>
        </p:nvSpPr>
        <p:spPr>
          <a:xfrm>
            <a:off x="847150" y="628911"/>
            <a:ext cx="9002243" cy="4543980"/>
          </a:xfrm>
        </p:spPr>
        <p:txBody>
          <a:bodyPr>
            <a:normAutofit/>
          </a:bodyPr>
          <a:lstStyle/>
          <a:p>
            <a:pPr marL="0" indent="0" algn="ctr">
              <a:buNone/>
            </a:pPr>
            <a:r>
              <a:rPr lang="en-US" sz="2600" dirty="0">
                <a:solidFill>
                  <a:schemeClr val="accent1">
                    <a:lumMod val="75000"/>
                  </a:schemeClr>
                </a:solidFill>
              </a:rPr>
              <a:t>Registration Module</a:t>
            </a:r>
          </a:p>
          <a:p>
            <a:pPr marL="0" indent="0" algn="ctr">
              <a:buNone/>
            </a:pPr>
            <a:endParaRPr lang="en-US" sz="2600" dirty="0">
              <a:solidFill>
                <a:schemeClr val="accent1">
                  <a:lumMod val="75000"/>
                </a:schemeClr>
              </a:solidFill>
            </a:endParaRPr>
          </a:p>
          <a:p>
            <a:pPr>
              <a:buFont typeface="Wingdings" panose="05000000000000000000" pitchFamily="2" charset="2"/>
              <a:buChar char="§"/>
            </a:pPr>
            <a:r>
              <a:rPr lang="en-US" sz="2400" dirty="0">
                <a:solidFill>
                  <a:schemeClr val="tx1"/>
                </a:solidFill>
              </a:rPr>
              <a:t>The participants interact with the system through this module.</a:t>
            </a:r>
          </a:p>
          <a:p>
            <a:pPr>
              <a:buFont typeface="Wingdings" panose="05000000000000000000" pitchFamily="2" charset="2"/>
              <a:buChar char="§"/>
            </a:pPr>
            <a:r>
              <a:rPr lang="en-US" sz="2400" dirty="0">
                <a:solidFill>
                  <a:schemeClr val="tx1"/>
                </a:solidFill>
              </a:rPr>
              <a:t>The module deals with registration of participants &amp; dojo(karate institutions).</a:t>
            </a:r>
          </a:p>
          <a:p>
            <a:pPr>
              <a:buFont typeface="Wingdings" panose="05000000000000000000" pitchFamily="2" charset="2"/>
              <a:buChar char="§"/>
            </a:pPr>
            <a:r>
              <a:rPr lang="en-US" sz="2400" dirty="0">
                <a:solidFill>
                  <a:schemeClr val="tx1"/>
                </a:solidFill>
              </a:rPr>
              <a:t>It provide participant list &amp; dojo list for the other modules</a:t>
            </a:r>
          </a:p>
          <a:p>
            <a:pPr marL="0" indent="0">
              <a:buNone/>
            </a:pPr>
            <a:endParaRPr lang="en-US" sz="2400" dirty="0">
              <a:solidFill>
                <a:schemeClr val="accent1">
                  <a:lumMod val="75000"/>
                </a:schemeClr>
              </a:solidFill>
            </a:endParaRPr>
          </a:p>
        </p:txBody>
      </p:sp>
    </p:spTree>
    <p:extLst>
      <p:ext uri="{BB962C8B-B14F-4D97-AF65-F5344CB8AC3E}">
        <p14:creationId xmlns:p14="http://schemas.microsoft.com/office/powerpoint/2010/main" val="335245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&amp; Hardware Requirements</a:t>
            </a:r>
          </a:p>
        </p:txBody>
      </p:sp>
      <p:sp>
        <p:nvSpPr>
          <p:cNvPr id="3" name="Content Placeholder 2"/>
          <p:cNvSpPr>
            <a:spLocks noGrp="1"/>
          </p:cNvSpPr>
          <p:nvPr>
            <p:ph idx="1"/>
          </p:nvPr>
        </p:nvSpPr>
        <p:spPr>
          <a:xfrm>
            <a:off x="677334" y="1729514"/>
            <a:ext cx="8596668" cy="3880773"/>
          </a:xfrm>
        </p:spPr>
        <p:txBody>
          <a:bodyPr>
            <a:normAutofit fontScale="92500" lnSpcReduction="10000"/>
          </a:bodyPr>
          <a:lstStyle/>
          <a:p>
            <a:r>
              <a:rPr lang="en-US" sz="2400" dirty="0"/>
              <a:t>Software </a:t>
            </a:r>
          </a:p>
          <a:p>
            <a:pPr lvl="1"/>
            <a:r>
              <a:rPr lang="en-US" sz="2400" dirty="0"/>
              <a:t>OS: minimum Windows 7 </a:t>
            </a:r>
          </a:p>
          <a:p>
            <a:pPr lvl="1"/>
            <a:r>
              <a:rPr lang="en-US" sz="2400" dirty="0"/>
              <a:t>.NET framework 4.5 or above </a:t>
            </a:r>
          </a:p>
          <a:p>
            <a:pPr lvl="1"/>
            <a:r>
              <a:rPr lang="en-US" sz="2400" dirty="0"/>
              <a:t>Microsoft access database engine</a:t>
            </a:r>
          </a:p>
          <a:p>
            <a:r>
              <a:rPr lang="en-US" sz="2400" dirty="0"/>
              <a:t>Hardware</a:t>
            </a:r>
          </a:p>
          <a:p>
            <a:pPr lvl="1"/>
            <a:r>
              <a:rPr lang="en-US" sz="2400" dirty="0"/>
              <a:t>1 gigahertz (GHz) faster 64-bit (x64) processor</a:t>
            </a:r>
          </a:p>
          <a:p>
            <a:pPr lvl="1"/>
            <a:r>
              <a:rPr lang="en-US" sz="2400" dirty="0"/>
              <a:t>2 GB RAM </a:t>
            </a:r>
          </a:p>
          <a:p>
            <a:pPr lvl="1"/>
            <a:r>
              <a:rPr lang="en-US" sz="2400" dirty="0"/>
              <a:t>20 GB available hard disk space (64-bit)</a:t>
            </a:r>
          </a:p>
          <a:p>
            <a:pPr lvl="1"/>
            <a:r>
              <a:rPr lang="en-US" sz="2400" dirty="0"/>
              <a:t>DirectX 9 graphics device with WDDM 1.0 or higher driver</a:t>
            </a:r>
          </a:p>
          <a:p>
            <a:endParaRPr lang="en-US" dirty="0"/>
          </a:p>
          <a:p>
            <a:endParaRPr lang="en-US" dirty="0"/>
          </a:p>
          <a:p>
            <a:endParaRPr lang="en-US" dirty="0"/>
          </a:p>
        </p:txBody>
      </p:sp>
    </p:spTree>
    <p:extLst>
      <p:ext uri="{BB962C8B-B14F-4D97-AF65-F5344CB8AC3E}">
        <p14:creationId xmlns:p14="http://schemas.microsoft.com/office/powerpoint/2010/main" val="3755735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009" y="2634343"/>
            <a:ext cx="7420671" cy="931817"/>
          </a:xfrm>
        </p:spPr>
        <p:txBody>
          <a:bodyPr/>
          <a:lstStyle/>
          <a:p>
            <a:pPr algn="ctr"/>
            <a:r>
              <a:rPr lang="en-US" dirty="0"/>
              <a:t>DFD</a:t>
            </a:r>
          </a:p>
        </p:txBody>
      </p:sp>
    </p:spTree>
    <p:extLst>
      <p:ext uri="{BB962C8B-B14F-4D97-AF65-F5344CB8AC3E}">
        <p14:creationId xmlns:p14="http://schemas.microsoft.com/office/powerpoint/2010/main" val="247328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CONTEXT LEVEL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405" y="2160588"/>
            <a:ext cx="7009760" cy="3881437"/>
          </a:xfrm>
        </p:spPr>
      </p:pic>
    </p:spTree>
    <p:extLst>
      <p:ext uri="{BB962C8B-B14F-4D97-AF65-F5344CB8AC3E}">
        <p14:creationId xmlns:p14="http://schemas.microsoft.com/office/powerpoint/2010/main" val="4199531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5898" y="463074"/>
            <a:ext cx="1920240" cy="977106"/>
          </a:xfrm>
        </p:spPr>
        <p:txBody>
          <a:bodyPr/>
          <a:lstStyle/>
          <a:p>
            <a:r>
              <a:rPr lang="en-US" dirty="0"/>
              <a:t>Level 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4768" y="1987826"/>
            <a:ext cx="6072153" cy="4532244"/>
          </a:xfrm>
        </p:spPr>
      </p:pic>
    </p:spTree>
    <p:extLst>
      <p:ext uri="{BB962C8B-B14F-4D97-AF65-F5344CB8AC3E}">
        <p14:creationId xmlns:p14="http://schemas.microsoft.com/office/powerpoint/2010/main" val="2355809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Level 2 : Administrator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670" y="1311966"/>
            <a:ext cx="8240331" cy="5546034"/>
          </a:xfrm>
        </p:spPr>
      </p:pic>
    </p:spTree>
    <p:extLst>
      <p:ext uri="{BB962C8B-B14F-4D97-AF65-F5344CB8AC3E}">
        <p14:creationId xmlns:p14="http://schemas.microsoft.com/office/powerpoint/2010/main" val="1187160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495" y="240030"/>
            <a:ext cx="5106246" cy="967740"/>
          </a:xfrm>
        </p:spPr>
        <p:txBody>
          <a:bodyPr/>
          <a:lstStyle/>
          <a:p>
            <a:pPr algn="ctr"/>
            <a:r>
              <a:rPr lang="en-US" dirty="0"/>
              <a:t>Level 2 : Arbitrator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9410" y="1207770"/>
            <a:ext cx="7275442" cy="5585791"/>
          </a:xfrm>
        </p:spPr>
      </p:pic>
    </p:spTree>
    <p:extLst>
      <p:ext uri="{BB962C8B-B14F-4D97-AF65-F5344CB8AC3E}">
        <p14:creationId xmlns:p14="http://schemas.microsoft.com/office/powerpoint/2010/main" val="3439170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7239" y="205740"/>
            <a:ext cx="4260426" cy="822960"/>
          </a:xfrm>
        </p:spPr>
        <p:txBody>
          <a:bodyPr>
            <a:normAutofit fontScale="90000"/>
          </a:bodyPr>
          <a:lstStyle/>
          <a:p>
            <a:pPr algn="ctr"/>
            <a:r>
              <a:rPr lang="en-US" dirty="0"/>
              <a:t>Level 2 : Registration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504" y="1192696"/>
            <a:ext cx="7613373" cy="5446643"/>
          </a:xfrm>
        </p:spPr>
      </p:pic>
    </p:spTree>
    <p:extLst>
      <p:ext uri="{BB962C8B-B14F-4D97-AF65-F5344CB8AC3E}">
        <p14:creationId xmlns:p14="http://schemas.microsoft.com/office/powerpoint/2010/main" val="144257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Introduction</a:t>
            </a:r>
          </a:p>
        </p:txBody>
      </p:sp>
      <p:sp>
        <p:nvSpPr>
          <p:cNvPr id="3" name="Content Placeholder 2"/>
          <p:cNvSpPr>
            <a:spLocks noGrp="1"/>
          </p:cNvSpPr>
          <p:nvPr>
            <p:ph idx="1"/>
          </p:nvPr>
        </p:nvSpPr>
        <p:spPr>
          <a:xfrm>
            <a:off x="677334" y="1736035"/>
            <a:ext cx="8596668" cy="4863548"/>
          </a:xfrm>
        </p:spPr>
        <p:txBody>
          <a:bodyPr>
            <a:normAutofit fontScale="92500"/>
          </a:bodyPr>
          <a:lstStyle/>
          <a:p>
            <a:r>
              <a:rPr lang="en-US" sz="2400" dirty="0"/>
              <a:t>KARATE TOURNAMENT MANAGEMENT SYSTEM is a software being developed for managing various activities in a tournament including the management and administration.</a:t>
            </a:r>
          </a:p>
          <a:p>
            <a:r>
              <a:rPr lang="en-US" sz="2400" dirty="0"/>
              <a:t>Presently existing systems requires a large number of paper work and documentation and is time consuming.</a:t>
            </a:r>
          </a:p>
          <a:p>
            <a:r>
              <a:rPr lang="en-US" sz="2400" dirty="0"/>
              <a:t>New system aims at reducing the amount of work done manually. </a:t>
            </a:r>
          </a:p>
          <a:p>
            <a:r>
              <a:rPr lang="en-US" sz="2400" dirty="0"/>
              <a:t>This software includes three levels namely: - Administrator , Arbitrator , Registration with Administrator having the highest privilege .</a:t>
            </a:r>
          </a:p>
          <a:p>
            <a:r>
              <a:rPr lang="en-US" sz="2400" dirty="0"/>
              <a:t>Microsoft Access 2016 is used as the database server (Back end) and Microsoft Visual basic 2015 is used as the front end.</a:t>
            </a:r>
          </a:p>
          <a:p>
            <a:endParaRPr lang="en-US" sz="2400" dirty="0"/>
          </a:p>
          <a:p>
            <a:endParaRPr lang="en-US" sz="2400" dirty="0"/>
          </a:p>
          <a:p>
            <a:endParaRPr lang="en-US" dirty="0"/>
          </a:p>
          <a:p>
            <a:endParaRPr lang="en-US" dirty="0"/>
          </a:p>
        </p:txBody>
      </p:sp>
    </p:spTree>
    <p:extLst>
      <p:ext uri="{BB962C8B-B14F-4D97-AF65-F5344CB8AC3E}">
        <p14:creationId xmlns:p14="http://schemas.microsoft.com/office/powerpoint/2010/main" val="3821369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80128"/>
            <a:ext cx="8816290" cy="2151531"/>
          </a:xfrm>
        </p:spPr>
        <p:txBody>
          <a:bodyPr>
            <a:normAutofit/>
          </a:bodyPr>
          <a:lstStyle/>
          <a:p>
            <a:pPr algn="ctr"/>
            <a:r>
              <a:rPr lang="en-US" sz="4400" dirty="0"/>
              <a:t>Database Tables</a:t>
            </a:r>
          </a:p>
        </p:txBody>
      </p:sp>
    </p:spTree>
    <p:extLst>
      <p:ext uri="{BB962C8B-B14F-4D97-AF65-F5344CB8AC3E}">
        <p14:creationId xmlns:p14="http://schemas.microsoft.com/office/powerpoint/2010/main" val="300714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8870"/>
          </a:xfrm>
        </p:spPr>
        <p:txBody>
          <a:bodyPr/>
          <a:lstStyle/>
          <a:p>
            <a:r>
              <a:rPr lang="en-US" dirty="0"/>
              <a:t>Participant registration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7675765"/>
              </p:ext>
            </p:extLst>
          </p:nvPr>
        </p:nvGraphicFramePr>
        <p:xfrm>
          <a:off x="677334" y="1458222"/>
          <a:ext cx="8596311" cy="4945228"/>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3994396832"/>
                    </a:ext>
                  </a:extLst>
                </a:gridCol>
                <a:gridCol w="2865437">
                  <a:extLst>
                    <a:ext uri="{9D8B030D-6E8A-4147-A177-3AD203B41FA5}">
                      <a16:colId xmlns:a16="http://schemas.microsoft.com/office/drawing/2014/main" val="2500799427"/>
                    </a:ext>
                  </a:extLst>
                </a:gridCol>
                <a:gridCol w="2865437">
                  <a:extLst>
                    <a:ext uri="{9D8B030D-6E8A-4147-A177-3AD203B41FA5}">
                      <a16:colId xmlns:a16="http://schemas.microsoft.com/office/drawing/2014/main" val="3670845005"/>
                    </a:ext>
                  </a:extLst>
                </a:gridCol>
              </a:tblGrid>
              <a:tr h="556108">
                <a:tc>
                  <a:txBody>
                    <a:bodyPr/>
                    <a:lstStyle/>
                    <a:p>
                      <a:r>
                        <a:rPr lang="en-US" sz="1800" kern="1200" dirty="0">
                          <a:solidFill>
                            <a:schemeClr val="dk1"/>
                          </a:solidFill>
                          <a:latin typeface="+mn-lt"/>
                          <a:ea typeface="+mn-ea"/>
                          <a:cs typeface="+mn-cs"/>
                        </a:rPr>
                        <a:t>       </a:t>
                      </a:r>
                      <a:r>
                        <a:rPr lang="en-US" sz="2400" kern="1200" dirty="0">
                          <a:solidFill>
                            <a:schemeClr val="bg1"/>
                          </a:solidFill>
                          <a:latin typeface="+mn-lt"/>
                          <a:ea typeface="+mn-ea"/>
                          <a:cs typeface="+mn-cs"/>
                        </a:rPr>
                        <a:t>Field Name</a:t>
                      </a:r>
                    </a:p>
                  </a:txBody>
                  <a:tcPr/>
                </a:tc>
                <a:tc>
                  <a:txBody>
                    <a:bodyPr/>
                    <a:lstStyle/>
                    <a:p>
                      <a:r>
                        <a:rPr lang="en-US" dirty="0"/>
                        <a:t>      </a:t>
                      </a:r>
                      <a:r>
                        <a:rPr lang="en-US" sz="2400" dirty="0"/>
                        <a:t>Data Type</a:t>
                      </a:r>
                    </a:p>
                  </a:txBody>
                  <a:tcPr/>
                </a:tc>
                <a:tc>
                  <a:txBody>
                    <a:bodyPr/>
                    <a:lstStyle/>
                    <a:p>
                      <a:r>
                        <a:rPr lang="en-US" dirty="0"/>
                        <a:t>      </a:t>
                      </a:r>
                      <a:r>
                        <a:rPr lang="en-US" sz="2400" dirty="0"/>
                        <a:t>Constraints</a:t>
                      </a:r>
                    </a:p>
                  </a:txBody>
                  <a:tcPr/>
                </a:tc>
                <a:extLst>
                  <a:ext uri="{0D108BD9-81ED-4DB2-BD59-A6C34878D82A}">
                    <a16:rowId xmlns:a16="http://schemas.microsoft.com/office/drawing/2014/main" val="2740234960"/>
                  </a:ext>
                </a:extLst>
              </a:tr>
              <a:tr h="344557">
                <a:tc>
                  <a:txBody>
                    <a:bodyPr/>
                    <a:lstStyle/>
                    <a:p>
                      <a:pPr algn="ctr"/>
                      <a:r>
                        <a:rPr lang="en-US" sz="1800" kern="1200" dirty="0">
                          <a:solidFill>
                            <a:schemeClr val="dk1"/>
                          </a:solidFill>
                          <a:latin typeface="+mn-lt"/>
                          <a:ea typeface="+mn-ea"/>
                          <a:cs typeface="+mn-cs"/>
                        </a:rPr>
                        <a:t>    ID</a:t>
                      </a:r>
                    </a:p>
                  </a:txBody>
                  <a:tcPr>
                    <a:solidFill>
                      <a:schemeClr val="accent1">
                        <a:lumMod val="60000"/>
                        <a:lumOff val="40000"/>
                      </a:schemeClr>
                    </a:solidFill>
                  </a:tcPr>
                </a:tc>
                <a:tc>
                  <a:txBody>
                    <a:bodyPr/>
                    <a:lstStyle/>
                    <a:p>
                      <a:pPr algn="ctr"/>
                      <a:r>
                        <a:rPr lang="en-US" dirty="0"/>
                        <a:t>Auto Number</a:t>
                      </a:r>
                    </a:p>
                  </a:txBody>
                  <a:tcPr/>
                </a:tc>
                <a:tc>
                  <a:txBody>
                    <a:bodyPr/>
                    <a:lstStyle/>
                    <a:p>
                      <a:pPr algn="ctr"/>
                      <a:r>
                        <a:rPr lang="en-US" dirty="0"/>
                        <a:t>Primary key</a:t>
                      </a:r>
                    </a:p>
                  </a:txBody>
                  <a:tcPr/>
                </a:tc>
                <a:extLst>
                  <a:ext uri="{0D108BD9-81ED-4DB2-BD59-A6C34878D82A}">
                    <a16:rowId xmlns:a16="http://schemas.microsoft.com/office/drawing/2014/main" val="2113820603"/>
                  </a:ext>
                </a:extLst>
              </a:tr>
              <a:tr h="344557">
                <a:tc>
                  <a:txBody>
                    <a:bodyPr/>
                    <a:lstStyle/>
                    <a:p>
                      <a:pPr algn="ctr"/>
                      <a:r>
                        <a:rPr lang="en-US" sz="1800" kern="1200" dirty="0">
                          <a:solidFill>
                            <a:schemeClr val="dk1"/>
                          </a:solidFill>
                          <a:latin typeface="+mn-lt"/>
                          <a:ea typeface="+mn-ea"/>
                          <a:cs typeface="+mn-cs"/>
                        </a:rPr>
                        <a:t>Name</a:t>
                      </a:r>
                    </a:p>
                  </a:txBody>
                  <a:tcPr>
                    <a:solidFill>
                      <a:schemeClr val="accent1">
                        <a:lumMod val="60000"/>
                        <a:lumOff val="40000"/>
                      </a:schemeClr>
                    </a:solidFill>
                  </a:tcPr>
                </a:tc>
                <a:tc>
                  <a:txBody>
                    <a:bodyPr/>
                    <a:lstStyle/>
                    <a:p>
                      <a:pPr algn="ctr"/>
                      <a:r>
                        <a:rPr lang="en-US" dirty="0"/>
                        <a:t>Short Text</a:t>
                      </a:r>
                    </a:p>
                  </a:txBody>
                  <a:tcPr/>
                </a:tc>
                <a:tc>
                  <a:txBody>
                    <a:bodyPr/>
                    <a:lstStyle/>
                    <a:p>
                      <a:pPr algn="ctr"/>
                      <a:r>
                        <a:rPr lang="en-US" dirty="0"/>
                        <a:t>Not null</a:t>
                      </a:r>
                    </a:p>
                  </a:txBody>
                  <a:tcPr/>
                </a:tc>
                <a:extLst>
                  <a:ext uri="{0D108BD9-81ED-4DB2-BD59-A6C34878D82A}">
                    <a16:rowId xmlns:a16="http://schemas.microsoft.com/office/drawing/2014/main" val="1230038403"/>
                  </a:ext>
                </a:extLst>
              </a:tr>
              <a:tr h="0">
                <a:tc>
                  <a:txBody>
                    <a:bodyPr/>
                    <a:lstStyle/>
                    <a:p>
                      <a:pPr algn="ctr"/>
                      <a:r>
                        <a:rPr lang="en-US" sz="1800" kern="1200" dirty="0">
                          <a:solidFill>
                            <a:schemeClr val="dk1"/>
                          </a:solidFill>
                          <a:latin typeface="+mn-lt"/>
                          <a:ea typeface="+mn-ea"/>
                          <a:cs typeface="+mn-cs"/>
                        </a:rPr>
                        <a:t>Age</a:t>
                      </a:r>
                    </a:p>
                  </a:txBody>
                  <a:tcPr>
                    <a:solidFill>
                      <a:schemeClr val="accent1">
                        <a:lumMod val="60000"/>
                        <a:lumOff val="40000"/>
                      </a:schemeClr>
                    </a:solidFill>
                  </a:tcPr>
                </a:tc>
                <a:tc>
                  <a:txBody>
                    <a:bodyPr/>
                    <a:lstStyle/>
                    <a:p>
                      <a:pPr algn="ctr"/>
                      <a:r>
                        <a:rPr lang="en-US" dirty="0"/>
                        <a:t>Short Text</a:t>
                      </a:r>
                    </a:p>
                  </a:txBody>
                  <a:tcPr/>
                </a:tc>
                <a:tc>
                  <a:txBody>
                    <a:bodyPr/>
                    <a:lstStyle/>
                    <a:p>
                      <a:pPr algn="ctr"/>
                      <a:r>
                        <a:rPr lang="en-US" dirty="0"/>
                        <a:t>Not null</a:t>
                      </a:r>
                    </a:p>
                  </a:txBody>
                  <a:tcPr/>
                </a:tc>
                <a:extLst>
                  <a:ext uri="{0D108BD9-81ED-4DB2-BD59-A6C34878D82A}">
                    <a16:rowId xmlns:a16="http://schemas.microsoft.com/office/drawing/2014/main" val="625172315"/>
                  </a:ext>
                </a:extLst>
              </a:tr>
              <a:tr h="0">
                <a:tc>
                  <a:txBody>
                    <a:bodyPr/>
                    <a:lstStyle/>
                    <a:p>
                      <a:pPr algn="ctr"/>
                      <a:r>
                        <a:rPr lang="en-US" sz="1800" kern="1200" dirty="0">
                          <a:solidFill>
                            <a:schemeClr val="dk1"/>
                          </a:solidFill>
                          <a:latin typeface="+mn-lt"/>
                          <a:ea typeface="+mn-ea"/>
                          <a:cs typeface="+mn-cs"/>
                        </a:rPr>
                        <a:t>Dojo</a:t>
                      </a:r>
                    </a:p>
                  </a:txBody>
                  <a:tcPr>
                    <a:solidFill>
                      <a:schemeClr val="accent1">
                        <a:lumMod val="60000"/>
                        <a:lumOff val="40000"/>
                      </a:schemeClr>
                    </a:solidFill>
                  </a:tcPr>
                </a:tc>
                <a:tc>
                  <a:txBody>
                    <a:bodyPr/>
                    <a:lstStyle/>
                    <a:p>
                      <a:pPr algn="ctr"/>
                      <a:r>
                        <a:rPr lang="en-US" dirty="0"/>
                        <a:t>Short Text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Not null</a:t>
                      </a:r>
                    </a:p>
                  </a:txBody>
                  <a:tcPr/>
                </a:tc>
                <a:extLst>
                  <a:ext uri="{0D108BD9-81ED-4DB2-BD59-A6C34878D82A}">
                    <a16:rowId xmlns:a16="http://schemas.microsoft.com/office/drawing/2014/main" val="143719833"/>
                  </a:ext>
                </a:extLst>
              </a:tr>
              <a:tr h="0">
                <a:tc>
                  <a:txBody>
                    <a:bodyPr/>
                    <a:lstStyle/>
                    <a:p>
                      <a:pPr algn="ctr"/>
                      <a:r>
                        <a:rPr lang="en-US" sz="1800" kern="1200" dirty="0">
                          <a:solidFill>
                            <a:schemeClr val="dk1"/>
                          </a:solidFill>
                          <a:latin typeface="+mn-lt"/>
                          <a:ea typeface="+mn-ea"/>
                          <a:cs typeface="+mn-cs"/>
                        </a:rPr>
                        <a:t>Grade</a:t>
                      </a:r>
                    </a:p>
                  </a:txBody>
                  <a:tcP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Short Text</a:t>
                      </a:r>
                    </a:p>
                  </a:txBody>
                  <a:tcPr/>
                </a:tc>
                <a:tc>
                  <a:txBody>
                    <a:bodyPr/>
                    <a:lstStyle/>
                    <a:p>
                      <a:pPr algn="ctr"/>
                      <a:r>
                        <a:rPr lang="en-US" dirty="0"/>
                        <a:t>Not null</a:t>
                      </a:r>
                    </a:p>
                  </a:txBody>
                  <a:tcPr/>
                </a:tc>
                <a:extLst>
                  <a:ext uri="{0D108BD9-81ED-4DB2-BD59-A6C34878D82A}">
                    <a16:rowId xmlns:a16="http://schemas.microsoft.com/office/drawing/2014/main" val="2335404692"/>
                  </a:ext>
                </a:extLst>
              </a:tr>
              <a:tr h="0">
                <a:tc>
                  <a:txBody>
                    <a:bodyPr/>
                    <a:lstStyle/>
                    <a:p>
                      <a:pPr algn="ctr"/>
                      <a:r>
                        <a:rPr lang="en-US" sz="1800" kern="1200" dirty="0">
                          <a:solidFill>
                            <a:schemeClr val="dk1"/>
                          </a:solidFill>
                          <a:latin typeface="+mn-lt"/>
                          <a:ea typeface="+mn-ea"/>
                          <a:cs typeface="+mn-cs"/>
                        </a:rPr>
                        <a:t>Weight</a:t>
                      </a:r>
                    </a:p>
                  </a:txBody>
                  <a:tcP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Short Text</a:t>
                      </a:r>
                    </a:p>
                  </a:txBody>
                  <a:tcPr/>
                </a:tc>
                <a:tc>
                  <a:txBody>
                    <a:bodyPr/>
                    <a:lstStyle/>
                    <a:p>
                      <a:pPr algn="ctr"/>
                      <a:r>
                        <a:rPr lang="en-US" dirty="0"/>
                        <a:t>Not null</a:t>
                      </a:r>
                    </a:p>
                  </a:txBody>
                  <a:tcPr/>
                </a:tc>
                <a:extLst>
                  <a:ext uri="{0D108BD9-81ED-4DB2-BD59-A6C34878D82A}">
                    <a16:rowId xmlns:a16="http://schemas.microsoft.com/office/drawing/2014/main" val="1379281391"/>
                  </a:ext>
                </a:extLst>
              </a:tr>
              <a:tr h="0">
                <a:tc>
                  <a:txBody>
                    <a:bodyPr/>
                    <a:lstStyle/>
                    <a:p>
                      <a:pPr algn="ctr"/>
                      <a:r>
                        <a:rPr lang="en-US" sz="1800" kern="1200" dirty="0">
                          <a:solidFill>
                            <a:schemeClr val="dk1"/>
                          </a:solidFill>
                          <a:latin typeface="+mn-lt"/>
                          <a:ea typeface="+mn-ea"/>
                          <a:cs typeface="+mn-cs"/>
                        </a:rPr>
                        <a:t>Mobile No</a:t>
                      </a:r>
                    </a:p>
                  </a:txBody>
                  <a:tcP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Number</a:t>
                      </a:r>
                    </a:p>
                  </a:txBody>
                  <a:tcPr/>
                </a:tc>
                <a:tc>
                  <a:txBody>
                    <a:bodyPr/>
                    <a:lstStyle/>
                    <a:p>
                      <a:pPr algn="ctr"/>
                      <a:r>
                        <a:rPr lang="en-US" dirty="0"/>
                        <a:t>Not null</a:t>
                      </a:r>
                    </a:p>
                  </a:txBody>
                  <a:tcPr/>
                </a:tc>
                <a:extLst>
                  <a:ext uri="{0D108BD9-81ED-4DB2-BD59-A6C34878D82A}">
                    <a16:rowId xmlns:a16="http://schemas.microsoft.com/office/drawing/2014/main" val="1659035677"/>
                  </a:ext>
                </a:extLst>
              </a:tr>
              <a:tr h="0">
                <a:tc>
                  <a:txBody>
                    <a:bodyPr/>
                    <a:lstStyle/>
                    <a:p>
                      <a:pPr algn="ctr"/>
                      <a:r>
                        <a:rPr lang="en-US" sz="1800" kern="1200" dirty="0">
                          <a:solidFill>
                            <a:schemeClr val="dk1"/>
                          </a:solidFill>
                          <a:latin typeface="+mn-lt"/>
                          <a:ea typeface="+mn-ea"/>
                          <a:cs typeface="+mn-cs"/>
                        </a:rPr>
                        <a:t>Email</a:t>
                      </a:r>
                    </a:p>
                  </a:txBody>
                  <a:tcP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Long Text</a:t>
                      </a:r>
                    </a:p>
                  </a:txBody>
                  <a:tcPr/>
                </a:tc>
                <a:tc>
                  <a:txBody>
                    <a:bodyPr/>
                    <a:lstStyle/>
                    <a:p>
                      <a:pPr algn="ctr"/>
                      <a:r>
                        <a:rPr lang="en-US" dirty="0"/>
                        <a:t>Not null</a:t>
                      </a:r>
                    </a:p>
                  </a:txBody>
                  <a:tcPr/>
                </a:tc>
                <a:extLst>
                  <a:ext uri="{0D108BD9-81ED-4DB2-BD59-A6C34878D82A}">
                    <a16:rowId xmlns:a16="http://schemas.microsoft.com/office/drawing/2014/main" val="941827858"/>
                  </a:ext>
                </a:extLst>
              </a:tr>
              <a:tr h="0">
                <a:tc>
                  <a:txBody>
                    <a:bodyPr/>
                    <a:lstStyle/>
                    <a:p>
                      <a:pPr algn="ctr"/>
                      <a:r>
                        <a:rPr lang="en-US" sz="1800" kern="1200" dirty="0">
                          <a:solidFill>
                            <a:schemeClr val="dk1"/>
                          </a:solidFill>
                          <a:latin typeface="+mn-lt"/>
                          <a:ea typeface="+mn-ea"/>
                          <a:cs typeface="+mn-cs"/>
                        </a:rPr>
                        <a:t>Gender</a:t>
                      </a:r>
                    </a:p>
                  </a:txBody>
                  <a:tcP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Short Text</a:t>
                      </a:r>
                    </a:p>
                  </a:txBody>
                  <a:tcPr/>
                </a:tc>
                <a:tc>
                  <a:txBody>
                    <a:bodyPr/>
                    <a:lstStyle/>
                    <a:p>
                      <a:pPr algn="ctr"/>
                      <a:r>
                        <a:rPr lang="en-US" dirty="0"/>
                        <a:t>Not null</a:t>
                      </a:r>
                    </a:p>
                  </a:txBody>
                  <a:tcPr/>
                </a:tc>
                <a:extLst>
                  <a:ext uri="{0D108BD9-81ED-4DB2-BD59-A6C34878D82A}">
                    <a16:rowId xmlns:a16="http://schemas.microsoft.com/office/drawing/2014/main" val="783069743"/>
                  </a:ext>
                </a:extLst>
              </a:tr>
              <a:tr h="0">
                <a:tc>
                  <a:txBody>
                    <a:bodyPr/>
                    <a:lstStyle/>
                    <a:p>
                      <a:pPr algn="ctr"/>
                      <a:r>
                        <a:rPr lang="en-US" sz="1800" kern="1200" dirty="0">
                          <a:solidFill>
                            <a:schemeClr val="dk1"/>
                          </a:solidFill>
                          <a:latin typeface="+mn-lt"/>
                          <a:ea typeface="+mn-ea"/>
                          <a:cs typeface="+mn-cs"/>
                        </a:rPr>
                        <a:t>Address</a:t>
                      </a:r>
                    </a:p>
                  </a:txBody>
                  <a:tcP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Long Text</a:t>
                      </a:r>
                    </a:p>
                  </a:txBody>
                  <a:tcPr/>
                </a:tc>
                <a:tc>
                  <a:txBody>
                    <a:bodyPr/>
                    <a:lstStyle/>
                    <a:p>
                      <a:pPr algn="ctr"/>
                      <a:r>
                        <a:rPr lang="en-US" dirty="0"/>
                        <a:t>Not null</a:t>
                      </a:r>
                    </a:p>
                  </a:txBody>
                  <a:tcPr/>
                </a:tc>
                <a:extLst>
                  <a:ext uri="{0D108BD9-81ED-4DB2-BD59-A6C34878D82A}">
                    <a16:rowId xmlns:a16="http://schemas.microsoft.com/office/drawing/2014/main" val="2834030984"/>
                  </a:ext>
                </a:extLst>
              </a:tr>
              <a:tr h="0">
                <a:tc>
                  <a:txBody>
                    <a:bodyPr/>
                    <a:lstStyle/>
                    <a:p>
                      <a:pPr algn="ctr"/>
                      <a:r>
                        <a:rPr lang="en-US" sz="1800" kern="1200" dirty="0">
                          <a:solidFill>
                            <a:schemeClr val="dk1"/>
                          </a:solidFill>
                          <a:latin typeface="+mn-lt"/>
                          <a:ea typeface="+mn-ea"/>
                          <a:cs typeface="+mn-cs"/>
                        </a:rPr>
                        <a:t>Kata</a:t>
                      </a:r>
                    </a:p>
                  </a:txBody>
                  <a:tcPr>
                    <a:solidFill>
                      <a:schemeClr val="accent1">
                        <a:lumMod val="60000"/>
                        <a:lumOff val="40000"/>
                      </a:schemeClr>
                    </a:solidFill>
                  </a:tcPr>
                </a:tc>
                <a:tc>
                  <a:txBody>
                    <a:bodyPr/>
                    <a:lstStyle/>
                    <a:p>
                      <a:pPr algn="ctr"/>
                      <a:r>
                        <a:rPr lang="en-US" dirty="0"/>
                        <a:t>Boolean</a:t>
                      </a:r>
                    </a:p>
                  </a:txBody>
                  <a:tcPr/>
                </a:tc>
                <a:tc>
                  <a:txBody>
                    <a:bodyPr/>
                    <a:lstStyle/>
                    <a:p>
                      <a:pPr algn="ctr"/>
                      <a:r>
                        <a:rPr lang="en-US" dirty="0"/>
                        <a:t>Not null</a:t>
                      </a:r>
                    </a:p>
                  </a:txBody>
                  <a:tcPr/>
                </a:tc>
                <a:extLst>
                  <a:ext uri="{0D108BD9-81ED-4DB2-BD59-A6C34878D82A}">
                    <a16:rowId xmlns:a16="http://schemas.microsoft.com/office/drawing/2014/main" val="3299879642"/>
                  </a:ext>
                </a:extLst>
              </a:tr>
              <a:tr h="0">
                <a:tc>
                  <a:txBody>
                    <a:bodyPr/>
                    <a:lstStyle/>
                    <a:p>
                      <a:pPr algn="ctr"/>
                      <a:r>
                        <a:rPr lang="en-US" sz="1800" kern="1200" dirty="0">
                          <a:solidFill>
                            <a:schemeClr val="dk1"/>
                          </a:solidFill>
                          <a:latin typeface="+mn-lt"/>
                          <a:ea typeface="+mn-ea"/>
                          <a:cs typeface="+mn-cs"/>
                        </a:rPr>
                        <a:t>Kumite</a:t>
                      </a:r>
                    </a:p>
                  </a:txBody>
                  <a:tcPr>
                    <a:solidFill>
                      <a:schemeClr val="accent1">
                        <a:lumMod val="60000"/>
                        <a:lumOff val="40000"/>
                      </a:schemeClr>
                    </a:solidFill>
                  </a:tcPr>
                </a:tc>
                <a:tc>
                  <a:txBody>
                    <a:bodyPr/>
                    <a:lstStyle/>
                    <a:p>
                      <a:pPr algn="ctr"/>
                      <a:r>
                        <a:rPr lang="en-US" dirty="0"/>
                        <a:t>Boolean</a:t>
                      </a:r>
                    </a:p>
                  </a:txBody>
                  <a:tcPr/>
                </a:tc>
                <a:tc>
                  <a:txBody>
                    <a:bodyPr/>
                    <a:lstStyle/>
                    <a:p>
                      <a:pPr algn="ctr"/>
                      <a:r>
                        <a:rPr lang="en-US" dirty="0"/>
                        <a:t>Not null</a:t>
                      </a:r>
                    </a:p>
                  </a:txBody>
                  <a:tcPr/>
                </a:tc>
                <a:extLst>
                  <a:ext uri="{0D108BD9-81ED-4DB2-BD59-A6C34878D82A}">
                    <a16:rowId xmlns:a16="http://schemas.microsoft.com/office/drawing/2014/main" val="571010485"/>
                  </a:ext>
                </a:extLst>
              </a:tr>
            </a:tbl>
          </a:graphicData>
        </a:graphic>
      </p:graphicFrame>
    </p:spTree>
    <p:extLst>
      <p:ext uri="{BB962C8B-B14F-4D97-AF65-F5344CB8AC3E}">
        <p14:creationId xmlns:p14="http://schemas.microsoft.com/office/powerpoint/2010/main" val="4177798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Dojo Table</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4170605"/>
              </p:ext>
            </p:extLst>
          </p:nvPr>
        </p:nvGraphicFramePr>
        <p:xfrm>
          <a:off x="677863" y="2160587"/>
          <a:ext cx="8596311" cy="3895657"/>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3585583905"/>
                    </a:ext>
                  </a:extLst>
                </a:gridCol>
                <a:gridCol w="2865437">
                  <a:extLst>
                    <a:ext uri="{9D8B030D-6E8A-4147-A177-3AD203B41FA5}">
                      <a16:colId xmlns:a16="http://schemas.microsoft.com/office/drawing/2014/main" val="1093073125"/>
                    </a:ext>
                  </a:extLst>
                </a:gridCol>
                <a:gridCol w="2865437">
                  <a:extLst>
                    <a:ext uri="{9D8B030D-6E8A-4147-A177-3AD203B41FA5}">
                      <a16:colId xmlns:a16="http://schemas.microsoft.com/office/drawing/2014/main" val="1911649869"/>
                    </a:ext>
                  </a:extLst>
                </a:gridCol>
              </a:tblGrid>
              <a:tr h="604285">
                <a:tc>
                  <a:txBody>
                    <a:bodyPr/>
                    <a:lstStyle/>
                    <a:p>
                      <a:pPr algn="ctr"/>
                      <a:r>
                        <a:rPr lang="en-US" sz="2400" dirty="0"/>
                        <a:t>Field Name</a:t>
                      </a:r>
                    </a:p>
                  </a:txBody>
                  <a:tcPr/>
                </a:tc>
                <a:tc>
                  <a:txBody>
                    <a:bodyPr/>
                    <a:lstStyle/>
                    <a:p>
                      <a:pPr algn="ctr"/>
                      <a:r>
                        <a:rPr lang="en-US" sz="2400" dirty="0"/>
                        <a:t>Data Type</a:t>
                      </a:r>
                    </a:p>
                  </a:txBody>
                  <a:tcPr/>
                </a:tc>
                <a:tc>
                  <a:txBody>
                    <a:bodyPr/>
                    <a:lstStyle/>
                    <a:p>
                      <a:pPr algn="ctr"/>
                      <a:r>
                        <a:rPr lang="en-US" sz="2400" dirty="0"/>
                        <a:t>Constraints</a:t>
                      </a:r>
                    </a:p>
                  </a:txBody>
                  <a:tcPr/>
                </a:tc>
                <a:extLst>
                  <a:ext uri="{0D108BD9-81ED-4DB2-BD59-A6C34878D82A}">
                    <a16:rowId xmlns:a16="http://schemas.microsoft.com/office/drawing/2014/main" val="3790409471"/>
                  </a:ext>
                </a:extLst>
              </a:tr>
              <a:tr h="470196">
                <a:tc>
                  <a:txBody>
                    <a:bodyPr/>
                    <a:lstStyle/>
                    <a:p>
                      <a:pPr algn="ctr"/>
                      <a:r>
                        <a:rPr lang="en-US" dirty="0"/>
                        <a:t>ID</a:t>
                      </a:r>
                    </a:p>
                  </a:txBody>
                  <a:tcPr>
                    <a:solidFill>
                      <a:schemeClr val="accent1">
                        <a:lumMod val="60000"/>
                        <a:lumOff val="40000"/>
                      </a:schemeClr>
                    </a:solidFill>
                  </a:tcPr>
                </a:tc>
                <a:tc>
                  <a:txBody>
                    <a:bodyPr/>
                    <a:lstStyle/>
                    <a:p>
                      <a:pPr algn="ctr"/>
                      <a:r>
                        <a:rPr lang="en-US" dirty="0"/>
                        <a:t>Auto Number</a:t>
                      </a:r>
                    </a:p>
                  </a:txBody>
                  <a:tcPr/>
                </a:tc>
                <a:tc>
                  <a:txBody>
                    <a:bodyPr/>
                    <a:lstStyle/>
                    <a:p>
                      <a:pPr algn="ctr"/>
                      <a:r>
                        <a:rPr lang="en-US" dirty="0"/>
                        <a:t>Primary key</a:t>
                      </a:r>
                    </a:p>
                  </a:txBody>
                  <a:tcPr/>
                </a:tc>
                <a:extLst>
                  <a:ext uri="{0D108BD9-81ED-4DB2-BD59-A6C34878D82A}">
                    <a16:rowId xmlns:a16="http://schemas.microsoft.com/office/drawing/2014/main" val="2291715744"/>
                  </a:ext>
                </a:extLst>
              </a:tr>
              <a:tr h="470196">
                <a:tc>
                  <a:txBody>
                    <a:bodyPr/>
                    <a:lstStyle/>
                    <a:p>
                      <a:pPr algn="ctr"/>
                      <a:r>
                        <a:rPr lang="en-US" dirty="0"/>
                        <a:t>Name</a:t>
                      </a:r>
                    </a:p>
                  </a:txBody>
                  <a:tcPr>
                    <a:solidFill>
                      <a:schemeClr val="accent1">
                        <a:lumMod val="60000"/>
                        <a:lumOff val="40000"/>
                      </a:schemeClr>
                    </a:solidFill>
                  </a:tcPr>
                </a:tc>
                <a:tc>
                  <a:txBody>
                    <a:bodyPr/>
                    <a:lstStyle/>
                    <a:p>
                      <a:pPr algn="ctr"/>
                      <a:r>
                        <a:rPr lang="en-US" dirty="0"/>
                        <a:t>Short Text</a:t>
                      </a:r>
                    </a:p>
                  </a:txBody>
                  <a:tcPr/>
                </a:tc>
                <a:tc>
                  <a:txBody>
                    <a:bodyPr/>
                    <a:lstStyle/>
                    <a:p>
                      <a:pPr algn="ctr"/>
                      <a:r>
                        <a:rPr lang="en-US" dirty="0"/>
                        <a:t>Not null</a:t>
                      </a:r>
                    </a:p>
                  </a:txBody>
                  <a:tcPr/>
                </a:tc>
                <a:extLst>
                  <a:ext uri="{0D108BD9-81ED-4DB2-BD59-A6C34878D82A}">
                    <a16:rowId xmlns:a16="http://schemas.microsoft.com/office/drawing/2014/main" val="2649043363"/>
                  </a:ext>
                </a:extLst>
              </a:tr>
              <a:tr h="470196">
                <a:tc>
                  <a:txBody>
                    <a:bodyPr/>
                    <a:lstStyle/>
                    <a:p>
                      <a:pPr algn="ctr"/>
                      <a:r>
                        <a:rPr lang="en-US" dirty="0"/>
                        <a:t>Place</a:t>
                      </a:r>
                    </a:p>
                  </a:txBody>
                  <a:tcP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Short Text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Not null</a:t>
                      </a:r>
                    </a:p>
                  </a:txBody>
                  <a:tcPr/>
                </a:tc>
                <a:extLst>
                  <a:ext uri="{0D108BD9-81ED-4DB2-BD59-A6C34878D82A}">
                    <a16:rowId xmlns:a16="http://schemas.microsoft.com/office/drawing/2014/main" val="1016846991"/>
                  </a:ext>
                </a:extLst>
              </a:tr>
              <a:tr h="470196">
                <a:tc>
                  <a:txBody>
                    <a:bodyPr/>
                    <a:lstStyle/>
                    <a:p>
                      <a:pPr algn="ctr"/>
                      <a:r>
                        <a:rPr lang="en-US" dirty="0"/>
                        <a:t>Instructor Name</a:t>
                      </a:r>
                    </a:p>
                  </a:txBody>
                  <a:tcP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Short Text</a:t>
                      </a:r>
                    </a:p>
                  </a:txBody>
                  <a:tcPr/>
                </a:tc>
                <a:tc>
                  <a:txBody>
                    <a:bodyPr/>
                    <a:lstStyle/>
                    <a:p>
                      <a:pPr algn="ctr"/>
                      <a:r>
                        <a:rPr lang="en-US" dirty="0"/>
                        <a:t>Not null</a:t>
                      </a:r>
                    </a:p>
                  </a:txBody>
                  <a:tcPr/>
                </a:tc>
                <a:extLst>
                  <a:ext uri="{0D108BD9-81ED-4DB2-BD59-A6C34878D82A}">
                    <a16:rowId xmlns:a16="http://schemas.microsoft.com/office/drawing/2014/main" val="2176124070"/>
                  </a:ext>
                </a:extLst>
              </a:tr>
              <a:tr h="470196">
                <a:tc>
                  <a:txBody>
                    <a:bodyPr/>
                    <a:lstStyle/>
                    <a:p>
                      <a:pPr algn="ctr"/>
                      <a:r>
                        <a:rPr lang="en-US" dirty="0"/>
                        <a:t>Mobile No</a:t>
                      </a:r>
                    </a:p>
                  </a:txBody>
                  <a:tcP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Number</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Not null</a:t>
                      </a:r>
                    </a:p>
                  </a:txBody>
                  <a:tcPr/>
                </a:tc>
                <a:extLst>
                  <a:ext uri="{0D108BD9-81ED-4DB2-BD59-A6C34878D82A}">
                    <a16:rowId xmlns:a16="http://schemas.microsoft.com/office/drawing/2014/main" val="486879805"/>
                  </a:ext>
                </a:extLst>
              </a:tr>
              <a:tr h="470196">
                <a:tc>
                  <a:txBody>
                    <a:bodyPr/>
                    <a:lstStyle/>
                    <a:p>
                      <a:pPr algn="ctr"/>
                      <a:r>
                        <a:rPr lang="en-US" dirty="0"/>
                        <a:t>Instructor Address</a:t>
                      </a:r>
                    </a:p>
                  </a:txBody>
                  <a:tcPr>
                    <a:solidFill>
                      <a:schemeClr val="accent1">
                        <a:lumMod val="60000"/>
                        <a:lumOff val="40000"/>
                      </a:schemeClr>
                    </a:solidFill>
                  </a:tcPr>
                </a:tc>
                <a:tc>
                  <a:txBody>
                    <a:bodyPr/>
                    <a:lstStyle/>
                    <a:p>
                      <a:pPr algn="ctr"/>
                      <a:r>
                        <a:rPr lang="en-US" dirty="0"/>
                        <a:t>Long Text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Not null</a:t>
                      </a:r>
                    </a:p>
                  </a:txBody>
                  <a:tcPr/>
                </a:tc>
                <a:extLst>
                  <a:ext uri="{0D108BD9-81ED-4DB2-BD59-A6C34878D82A}">
                    <a16:rowId xmlns:a16="http://schemas.microsoft.com/office/drawing/2014/main" val="895888783"/>
                  </a:ext>
                </a:extLst>
              </a:tr>
              <a:tr h="470196">
                <a:tc>
                  <a:txBody>
                    <a:bodyPr/>
                    <a:lstStyle/>
                    <a:p>
                      <a:pPr algn="ctr"/>
                      <a:r>
                        <a:rPr lang="en-US" dirty="0"/>
                        <a:t>Email</a:t>
                      </a:r>
                    </a:p>
                  </a:txBody>
                  <a:tcPr>
                    <a:solidFill>
                      <a:schemeClr val="accent1">
                        <a:lumMod val="60000"/>
                        <a:lumOff val="40000"/>
                      </a:schemeClr>
                    </a:solidFill>
                  </a:tcPr>
                </a:tc>
                <a:tc>
                  <a:txBody>
                    <a:bodyPr/>
                    <a:lstStyle/>
                    <a:p>
                      <a:pPr algn="ctr"/>
                      <a:r>
                        <a:rPr lang="en-US" dirty="0"/>
                        <a:t>Long Text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Not null</a:t>
                      </a:r>
                    </a:p>
                  </a:txBody>
                  <a:tcPr/>
                </a:tc>
                <a:extLst>
                  <a:ext uri="{0D108BD9-81ED-4DB2-BD59-A6C34878D82A}">
                    <a16:rowId xmlns:a16="http://schemas.microsoft.com/office/drawing/2014/main" val="3176589959"/>
                  </a:ext>
                </a:extLst>
              </a:tr>
            </a:tbl>
          </a:graphicData>
        </a:graphic>
      </p:graphicFrame>
    </p:spTree>
    <p:extLst>
      <p:ext uri="{BB962C8B-B14F-4D97-AF65-F5344CB8AC3E}">
        <p14:creationId xmlns:p14="http://schemas.microsoft.com/office/powerpoint/2010/main" val="311245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0904"/>
          </a:xfrm>
        </p:spPr>
        <p:txBody>
          <a:bodyPr/>
          <a:lstStyle/>
          <a:p>
            <a:r>
              <a:rPr lang="en-US" dirty="0"/>
              <a:t>Arbitrator Registration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2369888"/>
              </p:ext>
            </p:extLst>
          </p:nvPr>
        </p:nvGraphicFramePr>
        <p:xfrm>
          <a:off x="677863" y="2160588"/>
          <a:ext cx="8596311" cy="2754643"/>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2370717534"/>
                    </a:ext>
                  </a:extLst>
                </a:gridCol>
                <a:gridCol w="2865437">
                  <a:extLst>
                    <a:ext uri="{9D8B030D-6E8A-4147-A177-3AD203B41FA5}">
                      <a16:colId xmlns:a16="http://schemas.microsoft.com/office/drawing/2014/main" val="686099415"/>
                    </a:ext>
                  </a:extLst>
                </a:gridCol>
                <a:gridCol w="2865437">
                  <a:extLst>
                    <a:ext uri="{9D8B030D-6E8A-4147-A177-3AD203B41FA5}">
                      <a16:colId xmlns:a16="http://schemas.microsoft.com/office/drawing/2014/main" val="1568236508"/>
                    </a:ext>
                  </a:extLst>
                </a:gridCol>
              </a:tblGrid>
              <a:tr h="529603">
                <a:tc>
                  <a:txBody>
                    <a:bodyPr/>
                    <a:lstStyle/>
                    <a:p>
                      <a:pPr algn="ctr"/>
                      <a:r>
                        <a:rPr lang="en-US" sz="2400" dirty="0"/>
                        <a:t>Field Name</a:t>
                      </a:r>
                    </a:p>
                  </a:txBody>
                  <a:tcPr/>
                </a:tc>
                <a:tc>
                  <a:txBody>
                    <a:bodyPr/>
                    <a:lstStyle/>
                    <a:p>
                      <a:pPr algn="ctr"/>
                      <a:r>
                        <a:rPr lang="en-US" sz="2400" dirty="0"/>
                        <a:t>Data Type</a:t>
                      </a:r>
                    </a:p>
                  </a:txBody>
                  <a:tcPr/>
                </a:tc>
                <a:tc>
                  <a:txBody>
                    <a:bodyPr/>
                    <a:lstStyle/>
                    <a:p>
                      <a:pPr algn="ctr"/>
                      <a:r>
                        <a:rPr lang="en-US" sz="2400" dirty="0"/>
                        <a:t>Constraints</a:t>
                      </a:r>
                    </a:p>
                  </a:txBody>
                  <a:tcPr/>
                </a:tc>
                <a:extLst>
                  <a:ext uri="{0D108BD9-81ED-4DB2-BD59-A6C34878D82A}">
                    <a16:rowId xmlns:a16="http://schemas.microsoft.com/office/drawing/2014/main" val="4121795868"/>
                  </a:ext>
                </a:extLst>
              </a:tr>
              <a:tr h="370840">
                <a:tc>
                  <a:txBody>
                    <a:bodyPr/>
                    <a:lstStyle/>
                    <a:p>
                      <a:pPr algn="ctr"/>
                      <a:r>
                        <a:rPr lang="en-US" sz="1800" kern="1200" dirty="0">
                          <a:solidFill>
                            <a:schemeClr val="dk1"/>
                          </a:solidFill>
                          <a:latin typeface="+mn-lt"/>
                          <a:ea typeface="+mn-ea"/>
                          <a:cs typeface="+mn-cs"/>
                        </a:rPr>
                        <a:t>    ID</a:t>
                      </a:r>
                    </a:p>
                  </a:txBody>
                  <a:tcPr>
                    <a:solidFill>
                      <a:schemeClr val="accent1">
                        <a:lumMod val="60000"/>
                        <a:lumOff val="40000"/>
                      </a:schemeClr>
                    </a:solidFill>
                  </a:tcPr>
                </a:tc>
                <a:tc>
                  <a:txBody>
                    <a:bodyPr/>
                    <a:lstStyle/>
                    <a:p>
                      <a:pPr algn="ctr"/>
                      <a:r>
                        <a:rPr lang="en-US" dirty="0"/>
                        <a:t>Auto Number</a:t>
                      </a:r>
                    </a:p>
                  </a:txBody>
                  <a:tcPr/>
                </a:tc>
                <a:tc>
                  <a:txBody>
                    <a:bodyPr/>
                    <a:lstStyle/>
                    <a:p>
                      <a:pPr algn="ctr"/>
                      <a:r>
                        <a:rPr lang="en-US" dirty="0"/>
                        <a:t>Primary key</a:t>
                      </a:r>
                    </a:p>
                  </a:txBody>
                  <a:tcPr/>
                </a:tc>
                <a:extLst>
                  <a:ext uri="{0D108BD9-81ED-4DB2-BD59-A6C34878D82A}">
                    <a16:rowId xmlns:a16="http://schemas.microsoft.com/office/drawing/2014/main" val="1475221237"/>
                  </a:ext>
                </a:extLst>
              </a:tr>
              <a:tr h="370840">
                <a:tc>
                  <a:txBody>
                    <a:bodyPr/>
                    <a:lstStyle/>
                    <a:p>
                      <a:pPr algn="ctr"/>
                      <a:r>
                        <a:rPr lang="en-US" sz="1800" kern="1200" dirty="0">
                          <a:solidFill>
                            <a:schemeClr val="dk1"/>
                          </a:solidFill>
                          <a:latin typeface="+mn-lt"/>
                          <a:ea typeface="+mn-ea"/>
                          <a:cs typeface="+mn-cs"/>
                        </a:rPr>
                        <a:t>Name</a:t>
                      </a:r>
                    </a:p>
                  </a:txBody>
                  <a:tcPr>
                    <a:solidFill>
                      <a:schemeClr val="accent1">
                        <a:lumMod val="60000"/>
                        <a:lumOff val="40000"/>
                      </a:schemeClr>
                    </a:solidFill>
                  </a:tcPr>
                </a:tc>
                <a:tc>
                  <a:txBody>
                    <a:bodyPr/>
                    <a:lstStyle/>
                    <a:p>
                      <a:pPr algn="ctr"/>
                      <a:r>
                        <a:rPr lang="en-US" dirty="0"/>
                        <a:t>Short Text</a:t>
                      </a:r>
                    </a:p>
                  </a:txBody>
                  <a:tcPr/>
                </a:tc>
                <a:tc>
                  <a:txBody>
                    <a:bodyPr/>
                    <a:lstStyle/>
                    <a:p>
                      <a:pPr algn="ctr"/>
                      <a:r>
                        <a:rPr lang="en-US" dirty="0"/>
                        <a:t>Not null</a:t>
                      </a:r>
                    </a:p>
                  </a:txBody>
                  <a:tcPr/>
                </a:tc>
                <a:extLst>
                  <a:ext uri="{0D108BD9-81ED-4DB2-BD59-A6C34878D82A}">
                    <a16:rowId xmlns:a16="http://schemas.microsoft.com/office/drawing/2014/main" val="3132035949"/>
                  </a:ext>
                </a:extLst>
              </a:tr>
              <a:tr h="370840">
                <a:tc>
                  <a:txBody>
                    <a:bodyPr/>
                    <a:lstStyle/>
                    <a:p>
                      <a:pPr algn="ctr"/>
                      <a:r>
                        <a:rPr lang="en-US" sz="1800" kern="1200" dirty="0">
                          <a:solidFill>
                            <a:schemeClr val="dk1"/>
                          </a:solidFill>
                          <a:latin typeface="+mn-lt"/>
                          <a:ea typeface="+mn-ea"/>
                          <a:cs typeface="+mn-cs"/>
                        </a:rPr>
                        <a:t>Age</a:t>
                      </a:r>
                    </a:p>
                  </a:txBody>
                  <a:tcPr>
                    <a:solidFill>
                      <a:schemeClr val="accent1">
                        <a:lumMod val="60000"/>
                        <a:lumOff val="40000"/>
                      </a:schemeClr>
                    </a:solidFill>
                  </a:tcPr>
                </a:tc>
                <a:tc>
                  <a:txBody>
                    <a:bodyPr/>
                    <a:lstStyle/>
                    <a:p>
                      <a:pPr algn="ctr"/>
                      <a:r>
                        <a:rPr lang="en-US" dirty="0"/>
                        <a:t>Short Text</a:t>
                      </a:r>
                    </a:p>
                  </a:txBody>
                  <a:tcPr/>
                </a:tc>
                <a:tc>
                  <a:txBody>
                    <a:bodyPr/>
                    <a:lstStyle/>
                    <a:p>
                      <a:pPr algn="ctr"/>
                      <a:r>
                        <a:rPr lang="en-US" dirty="0"/>
                        <a:t>Not null</a:t>
                      </a:r>
                    </a:p>
                  </a:txBody>
                  <a:tcPr/>
                </a:tc>
                <a:extLst>
                  <a:ext uri="{0D108BD9-81ED-4DB2-BD59-A6C34878D82A}">
                    <a16:rowId xmlns:a16="http://schemas.microsoft.com/office/drawing/2014/main" val="3680928560"/>
                  </a:ext>
                </a:extLst>
              </a:tr>
              <a:tr h="370840">
                <a:tc>
                  <a:txBody>
                    <a:bodyPr/>
                    <a:lstStyle/>
                    <a:p>
                      <a:pPr algn="ctr"/>
                      <a:r>
                        <a:rPr lang="en-US" sz="1800" kern="1200" dirty="0">
                          <a:solidFill>
                            <a:schemeClr val="dk1"/>
                          </a:solidFill>
                          <a:latin typeface="+mn-lt"/>
                          <a:ea typeface="+mn-ea"/>
                          <a:cs typeface="+mn-cs"/>
                        </a:rPr>
                        <a:t>Mobile No</a:t>
                      </a:r>
                    </a:p>
                  </a:txBody>
                  <a:tcP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Number</a:t>
                      </a:r>
                    </a:p>
                  </a:txBody>
                  <a:tcPr/>
                </a:tc>
                <a:tc>
                  <a:txBody>
                    <a:bodyPr/>
                    <a:lstStyle/>
                    <a:p>
                      <a:pPr algn="ctr"/>
                      <a:r>
                        <a:rPr lang="en-US" dirty="0"/>
                        <a:t>Not null</a:t>
                      </a:r>
                    </a:p>
                  </a:txBody>
                  <a:tcPr/>
                </a:tc>
                <a:extLst>
                  <a:ext uri="{0D108BD9-81ED-4DB2-BD59-A6C34878D82A}">
                    <a16:rowId xmlns:a16="http://schemas.microsoft.com/office/drawing/2014/main" val="1490809887"/>
                  </a:ext>
                </a:extLst>
              </a:tr>
              <a:tr h="370840">
                <a:tc>
                  <a:txBody>
                    <a:bodyPr/>
                    <a:lstStyle/>
                    <a:p>
                      <a:pPr algn="ctr"/>
                      <a:r>
                        <a:rPr lang="en-US" sz="1800" kern="1200" dirty="0">
                          <a:solidFill>
                            <a:schemeClr val="dk1"/>
                          </a:solidFill>
                          <a:latin typeface="+mn-lt"/>
                          <a:ea typeface="+mn-ea"/>
                          <a:cs typeface="+mn-cs"/>
                        </a:rPr>
                        <a:t>Gender</a:t>
                      </a:r>
                    </a:p>
                  </a:txBody>
                  <a:tcPr>
                    <a:solidFill>
                      <a:schemeClr val="accent1">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Short Text</a:t>
                      </a:r>
                    </a:p>
                  </a:txBody>
                  <a:tcPr/>
                </a:tc>
                <a:tc>
                  <a:txBody>
                    <a:bodyPr/>
                    <a:lstStyle/>
                    <a:p>
                      <a:pPr algn="ctr"/>
                      <a:r>
                        <a:rPr lang="en-US" dirty="0"/>
                        <a:t>Not null</a:t>
                      </a:r>
                    </a:p>
                  </a:txBody>
                  <a:tcPr/>
                </a:tc>
                <a:extLst>
                  <a:ext uri="{0D108BD9-81ED-4DB2-BD59-A6C34878D82A}">
                    <a16:rowId xmlns:a16="http://schemas.microsoft.com/office/drawing/2014/main" val="116677679"/>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27180672"/>
                  </a:ext>
                </a:extLst>
              </a:tr>
            </a:tbl>
          </a:graphicData>
        </a:graphic>
      </p:graphicFrame>
    </p:spTree>
    <p:extLst>
      <p:ext uri="{BB962C8B-B14F-4D97-AF65-F5344CB8AC3E}">
        <p14:creationId xmlns:p14="http://schemas.microsoft.com/office/powerpoint/2010/main" val="3265785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login table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27072294"/>
              </p:ext>
            </p:extLst>
          </p:nvPr>
        </p:nvGraphicFramePr>
        <p:xfrm>
          <a:off x="677863" y="2160588"/>
          <a:ext cx="8596311" cy="2026215"/>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3978833343"/>
                    </a:ext>
                  </a:extLst>
                </a:gridCol>
                <a:gridCol w="2865437">
                  <a:extLst>
                    <a:ext uri="{9D8B030D-6E8A-4147-A177-3AD203B41FA5}">
                      <a16:colId xmlns:a16="http://schemas.microsoft.com/office/drawing/2014/main" val="1397835708"/>
                    </a:ext>
                  </a:extLst>
                </a:gridCol>
                <a:gridCol w="2865437">
                  <a:extLst>
                    <a:ext uri="{9D8B030D-6E8A-4147-A177-3AD203B41FA5}">
                      <a16:colId xmlns:a16="http://schemas.microsoft.com/office/drawing/2014/main" val="58266107"/>
                    </a:ext>
                  </a:extLst>
                </a:gridCol>
              </a:tblGrid>
              <a:tr h="542855">
                <a:tc>
                  <a:txBody>
                    <a:bodyPr/>
                    <a:lstStyle/>
                    <a:p>
                      <a:pPr algn="ctr"/>
                      <a:r>
                        <a:rPr lang="en-US" sz="2400" dirty="0"/>
                        <a:t>Field Name</a:t>
                      </a:r>
                    </a:p>
                  </a:txBody>
                  <a:tcPr/>
                </a:tc>
                <a:tc>
                  <a:txBody>
                    <a:bodyPr/>
                    <a:lstStyle/>
                    <a:p>
                      <a:pPr algn="ctr"/>
                      <a:r>
                        <a:rPr lang="en-US" sz="2400" dirty="0"/>
                        <a:t>Data Type</a:t>
                      </a:r>
                    </a:p>
                  </a:txBody>
                  <a:tcPr/>
                </a:tc>
                <a:tc>
                  <a:txBody>
                    <a:bodyPr/>
                    <a:lstStyle/>
                    <a:p>
                      <a:pPr algn="ctr"/>
                      <a:r>
                        <a:rPr lang="en-US" sz="2400" dirty="0"/>
                        <a:t>Constraints</a:t>
                      </a:r>
                    </a:p>
                  </a:txBody>
                  <a:tcPr/>
                </a:tc>
                <a:extLst>
                  <a:ext uri="{0D108BD9-81ED-4DB2-BD59-A6C34878D82A}">
                    <a16:rowId xmlns:a16="http://schemas.microsoft.com/office/drawing/2014/main" val="1810062137"/>
                  </a:ext>
                </a:extLst>
              </a:tr>
              <a:tr h="370840">
                <a:tc>
                  <a:txBody>
                    <a:bodyPr/>
                    <a:lstStyle/>
                    <a:p>
                      <a:pPr algn="ctr"/>
                      <a:r>
                        <a:rPr lang="en-US" dirty="0"/>
                        <a:t>ID</a:t>
                      </a:r>
                    </a:p>
                  </a:txBody>
                  <a:tcPr>
                    <a:solidFill>
                      <a:schemeClr val="accent1">
                        <a:lumMod val="60000"/>
                        <a:lumOff val="40000"/>
                      </a:schemeClr>
                    </a:solidFill>
                  </a:tcPr>
                </a:tc>
                <a:tc>
                  <a:txBody>
                    <a:bodyPr/>
                    <a:lstStyle/>
                    <a:p>
                      <a:pPr algn="ctr"/>
                      <a:r>
                        <a:rPr lang="en-US" dirty="0"/>
                        <a:t>Auto Number</a:t>
                      </a:r>
                    </a:p>
                  </a:txBody>
                  <a:tcPr/>
                </a:tc>
                <a:tc>
                  <a:txBody>
                    <a:bodyPr/>
                    <a:lstStyle/>
                    <a:p>
                      <a:pPr algn="ctr"/>
                      <a:r>
                        <a:rPr lang="en-US" dirty="0"/>
                        <a:t>Primary key</a:t>
                      </a:r>
                    </a:p>
                  </a:txBody>
                  <a:tcPr/>
                </a:tc>
                <a:extLst>
                  <a:ext uri="{0D108BD9-81ED-4DB2-BD59-A6C34878D82A}">
                    <a16:rowId xmlns:a16="http://schemas.microsoft.com/office/drawing/2014/main" val="2849645236"/>
                  </a:ext>
                </a:extLst>
              </a:tr>
              <a:tr h="370840">
                <a:tc>
                  <a:txBody>
                    <a:bodyPr/>
                    <a:lstStyle/>
                    <a:p>
                      <a:pPr algn="ctr"/>
                      <a:r>
                        <a:rPr lang="en-US" dirty="0"/>
                        <a:t>User Name</a:t>
                      </a:r>
                    </a:p>
                  </a:txBody>
                  <a:tcPr>
                    <a:solidFill>
                      <a:schemeClr val="accent1">
                        <a:lumMod val="60000"/>
                        <a:lumOff val="40000"/>
                      </a:schemeClr>
                    </a:solidFill>
                  </a:tcPr>
                </a:tc>
                <a:tc>
                  <a:txBody>
                    <a:bodyPr/>
                    <a:lstStyle/>
                    <a:p>
                      <a:pPr algn="ctr"/>
                      <a:r>
                        <a:rPr lang="en-US" dirty="0"/>
                        <a:t>Short Text</a:t>
                      </a:r>
                    </a:p>
                  </a:txBody>
                  <a:tcPr/>
                </a:tc>
                <a:tc>
                  <a:txBody>
                    <a:bodyPr/>
                    <a:lstStyle/>
                    <a:p>
                      <a:pPr algn="ctr"/>
                      <a:r>
                        <a:rPr lang="en-US" dirty="0"/>
                        <a:t>Not null</a:t>
                      </a:r>
                    </a:p>
                  </a:txBody>
                  <a:tcPr/>
                </a:tc>
                <a:extLst>
                  <a:ext uri="{0D108BD9-81ED-4DB2-BD59-A6C34878D82A}">
                    <a16:rowId xmlns:a16="http://schemas.microsoft.com/office/drawing/2014/main" val="2171718384"/>
                  </a:ext>
                </a:extLst>
              </a:tr>
              <a:tr h="370840">
                <a:tc>
                  <a:txBody>
                    <a:bodyPr/>
                    <a:lstStyle/>
                    <a:p>
                      <a:pPr algn="ctr"/>
                      <a:r>
                        <a:rPr lang="en-US" dirty="0"/>
                        <a:t>Password</a:t>
                      </a:r>
                    </a:p>
                  </a:txBody>
                  <a:tcPr>
                    <a:solidFill>
                      <a:schemeClr val="accent1">
                        <a:lumMod val="60000"/>
                        <a:lumOff val="40000"/>
                      </a:schemeClr>
                    </a:solidFill>
                  </a:tcPr>
                </a:tc>
                <a:tc>
                  <a:txBody>
                    <a:bodyPr/>
                    <a:lstStyle/>
                    <a:p>
                      <a:pPr algn="ctr"/>
                      <a:r>
                        <a:rPr lang="en-US" dirty="0"/>
                        <a:t>Short Text</a:t>
                      </a:r>
                    </a:p>
                  </a:txBody>
                  <a:tcPr/>
                </a:tc>
                <a:tc>
                  <a:txBody>
                    <a:bodyPr/>
                    <a:lstStyle/>
                    <a:p>
                      <a:pPr algn="ctr"/>
                      <a:r>
                        <a:rPr lang="en-US" dirty="0"/>
                        <a:t>Not null</a:t>
                      </a:r>
                    </a:p>
                  </a:txBody>
                  <a:tcPr/>
                </a:tc>
                <a:extLst>
                  <a:ext uri="{0D108BD9-81ED-4DB2-BD59-A6C34878D82A}">
                    <a16:rowId xmlns:a16="http://schemas.microsoft.com/office/drawing/2014/main" val="1727123336"/>
                  </a:ext>
                </a:extLst>
              </a:tr>
              <a:tr h="370840">
                <a:tc>
                  <a:txBody>
                    <a:bodyPr/>
                    <a:lstStyle/>
                    <a:p>
                      <a:pPr algn="ctr"/>
                      <a:r>
                        <a:rPr lang="en-US" dirty="0"/>
                        <a:t>Privilege</a:t>
                      </a:r>
                    </a:p>
                  </a:txBody>
                  <a:tcPr>
                    <a:solidFill>
                      <a:schemeClr val="accent1">
                        <a:lumMod val="60000"/>
                        <a:lumOff val="40000"/>
                      </a:schemeClr>
                    </a:solidFill>
                  </a:tcPr>
                </a:tc>
                <a:tc>
                  <a:txBody>
                    <a:bodyPr/>
                    <a:lstStyle/>
                    <a:p>
                      <a:pPr algn="ctr"/>
                      <a:r>
                        <a:rPr lang="en-US" dirty="0"/>
                        <a:t>Short Text</a:t>
                      </a:r>
                    </a:p>
                  </a:txBody>
                  <a:tcPr/>
                </a:tc>
                <a:tc>
                  <a:txBody>
                    <a:bodyPr/>
                    <a:lstStyle/>
                    <a:p>
                      <a:pPr algn="ctr"/>
                      <a:r>
                        <a:rPr lang="en-US" dirty="0"/>
                        <a:t>Not null</a:t>
                      </a:r>
                    </a:p>
                  </a:txBody>
                  <a:tcPr/>
                </a:tc>
                <a:extLst>
                  <a:ext uri="{0D108BD9-81ED-4DB2-BD59-A6C34878D82A}">
                    <a16:rowId xmlns:a16="http://schemas.microsoft.com/office/drawing/2014/main" val="1262332329"/>
                  </a:ext>
                </a:extLst>
              </a:tr>
            </a:tbl>
          </a:graphicData>
        </a:graphic>
      </p:graphicFrame>
    </p:spTree>
    <p:extLst>
      <p:ext uri="{BB962C8B-B14F-4D97-AF65-F5344CB8AC3E}">
        <p14:creationId xmlns:p14="http://schemas.microsoft.com/office/powerpoint/2010/main" val="1436861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0" y="0"/>
            <a:ext cx="12192000" cy="6864095"/>
          </a:xfrm>
          <a:prstGeom prst="rect">
            <a:avLst/>
          </a:prstGeom>
        </p:spPr>
      </p:pic>
    </p:spTree>
    <p:extLst>
      <p:ext uri="{BB962C8B-B14F-4D97-AF65-F5344CB8AC3E}">
        <p14:creationId xmlns:p14="http://schemas.microsoft.com/office/powerpoint/2010/main" val="2305693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7896"/>
          </a:xfrm>
        </p:spPr>
        <p:txBody>
          <a:bodyPr/>
          <a:lstStyle/>
          <a:p>
            <a:r>
              <a:rPr lang="en-US" dirty="0"/>
              <a:t>Create Event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5595386"/>
              </p:ext>
            </p:extLst>
          </p:nvPr>
        </p:nvGraphicFramePr>
        <p:xfrm>
          <a:off x="677863" y="1643270"/>
          <a:ext cx="8596311" cy="4808815"/>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2279610554"/>
                    </a:ext>
                  </a:extLst>
                </a:gridCol>
                <a:gridCol w="2865437">
                  <a:extLst>
                    <a:ext uri="{9D8B030D-6E8A-4147-A177-3AD203B41FA5}">
                      <a16:colId xmlns:a16="http://schemas.microsoft.com/office/drawing/2014/main" val="2940344717"/>
                    </a:ext>
                  </a:extLst>
                </a:gridCol>
                <a:gridCol w="2865437">
                  <a:extLst>
                    <a:ext uri="{9D8B030D-6E8A-4147-A177-3AD203B41FA5}">
                      <a16:colId xmlns:a16="http://schemas.microsoft.com/office/drawing/2014/main" val="1566935376"/>
                    </a:ext>
                  </a:extLst>
                </a:gridCol>
              </a:tblGrid>
              <a:tr h="583095">
                <a:tc>
                  <a:txBody>
                    <a:bodyPr/>
                    <a:lstStyle/>
                    <a:p>
                      <a:pPr algn="ctr"/>
                      <a:r>
                        <a:rPr lang="en-US" sz="2400" dirty="0"/>
                        <a:t>Field Name</a:t>
                      </a:r>
                    </a:p>
                  </a:txBody>
                  <a:tcPr/>
                </a:tc>
                <a:tc>
                  <a:txBody>
                    <a:bodyPr/>
                    <a:lstStyle/>
                    <a:p>
                      <a:pPr algn="ctr"/>
                      <a:r>
                        <a:rPr lang="en-US" sz="2400" dirty="0"/>
                        <a:t>Data Type</a:t>
                      </a:r>
                    </a:p>
                  </a:txBody>
                  <a:tcPr/>
                </a:tc>
                <a:tc>
                  <a:txBody>
                    <a:bodyPr/>
                    <a:lstStyle/>
                    <a:p>
                      <a:pPr algn="ctr"/>
                      <a:r>
                        <a:rPr lang="en-US" sz="2400" dirty="0"/>
                        <a:t>Constraints</a:t>
                      </a:r>
                    </a:p>
                  </a:txBody>
                  <a:tcPr/>
                </a:tc>
                <a:extLst>
                  <a:ext uri="{0D108BD9-81ED-4DB2-BD59-A6C34878D82A}">
                    <a16:rowId xmlns:a16="http://schemas.microsoft.com/office/drawing/2014/main" val="346472361"/>
                  </a:ext>
                </a:extLst>
              </a:tr>
              <a:tr h="422572">
                <a:tc>
                  <a:txBody>
                    <a:bodyPr/>
                    <a:lstStyle/>
                    <a:p>
                      <a:pPr algn="ctr"/>
                      <a:r>
                        <a:rPr lang="en-US" dirty="0"/>
                        <a:t>ID</a:t>
                      </a:r>
                    </a:p>
                  </a:txBody>
                  <a:tcPr>
                    <a:solidFill>
                      <a:schemeClr val="accent1">
                        <a:lumMod val="60000"/>
                        <a:lumOff val="40000"/>
                      </a:schemeClr>
                    </a:solidFill>
                  </a:tcPr>
                </a:tc>
                <a:tc>
                  <a:txBody>
                    <a:bodyPr/>
                    <a:lstStyle/>
                    <a:p>
                      <a:pPr algn="ctr"/>
                      <a:r>
                        <a:rPr lang="en-US" dirty="0"/>
                        <a:t>Auto Number</a:t>
                      </a:r>
                    </a:p>
                  </a:txBody>
                  <a:tcPr/>
                </a:tc>
                <a:tc>
                  <a:txBody>
                    <a:bodyPr/>
                    <a:lstStyle/>
                    <a:p>
                      <a:pPr algn="ctr"/>
                      <a:r>
                        <a:rPr lang="en-US" dirty="0"/>
                        <a:t>Primary key</a:t>
                      </a:r>
                    </a:p>
                  </a:txBody>
                  <a:tcPr/>
                </a:tc>
                <a:extLst>
                  <a:ext uri="{0D108BD9-81ED-4DB2-BD59-A6C34878D82A}">
                    <a16:rowId xmlns:a16="http://schemas.microsoft.com/office/drawing/2014/main" val="3086888504"/>
                  </a:ext>
                </a:extLst>
              </a:tr>
              <a:tr h="422572">
                <a:tc>
                  <a:txBody>
                    <a:bodyPr/>
                    <a:lstStyle/>
                    <a:p>
                      <a:pPr algn="ctr"/>
                      <a:r>
                        <a:rPr lang="en-US" dirty="0"/>
                        <a:t>Event Name</a:t>
                      </a:r>
                    </a:p>
                  </a:txBody>
                  <a:tcPr>
                    <a:solidFill>
                      <a:schemeClr val="accent1">
                        <a:lumMod val="60000"/>
                        <a:lumOff val="40000"/>
                      </a:schemeClr>
                    </a:solidFill>
                  </a:tcPr>
                </a:tc>
                <a:tc>
                  <a:txBody>
                    <a:bodyPr/>
                    <a:lstStyle/>
                    <a:p>
                      <a:pPr algn="ctr"/>
                      <a:r>
                        <a:rPr lang="en-US" dirty="0"/>
                        <a:t>Long Text</a:t>
                      </a:r>
                    </a:p>
                  </a:txBody>
                  <a:tcPr/>
                </a:tc>
                <a:tc>
                  <a:txBody>
                    <a:bodyPr/>
                    <a:lstStyle/>
                    <a:p>
                      <a:pPr algn="ctr"/>
                      <a:r>
                        <a:rPr lang="en-US" dirty="0"/>
                        <a:t>Not null</a:t>
                      </a:r>
                    </a:p>
                  </a:txBody>
                  <a:tcPr/>
                </a:tc>
                <a:extLst>
                  <a:ext uri="{0D108BD9-81ED-4DB2-BD59-A6C34878D82A}">
                    <a16:rowId xmlns:a16="http://schemas.microsoft.com/office/drawing/2014/main" val="3752121419"/>
                  </a:ext>
                </a:extLst>
              </a:tr>
              <a:tr h="422572">
                <a:tc>
                  <a:txBody>
                    <a:bodyPr/>
                    <a:lstStyle/>
                    <a:p>
                      <a:pPr algn="ctr"/>
                      <a:r>
                        <a:rPr lang="en-US" dirty="0"/>
                        <a:t>Event Location</a:t>
                      </a:r>
                    </a:p>
                  </a:txBody>
                  <a:tcPr>
                    <a:solidFill>
                      <a:schemeClr val="accent1">
                        <a:lumMod val="60000"/>
                        <a:lumOff val="40000"/>
                      </a:schemeClr>
                    </a:solidFill>
                  </a:tcPr>
                </a:tc>
                <a:tc>
                  <a:txBody>
                    <a:bodyPr/>
                    <a:lstStyle/>
                    <a:p>
                      <a:pPr algn="ctr"/>
                      <a:r>
                        <a:rPr lang="en-US" dirty="0"/>
                        <a:t>Long Text</a:t>
                      </a:r>
                    </a:p>
                  </a:txBody>
                  <a:tcPr/>
                </a:tc>
                <a:tc>
                  <a:txBody>
                    <a:bodyPr/>
                    <a:lstStyle/>
                    <a:p>
                      <a:pPr algn="ctr"/>
                      <a:r>
                        <a:rPr lang="en-US" dirty="0"/>
                        <a:t>Not null</a:t>
                      </a:r>
                    </a:p>
                  </a:txBody>
                  <a:tcPr/>
                </a:tc>
                <a:extLst>
                  <a:ext uri="{0D108BD9-81ED-4DB2-BD59-A6C34878D82A}">
                    <a16:rowId xmlns:a16="http://schemas.microsoft.com/office/drawing/2014/main" val="3125789370"/>
                  </a:ext>
                </a:extLst>
              </a:tr>
              <a:tr h="422572">
                <a:tc>
                  <a:txBody>
                    <a:bodyPr/>
                    <a:lstStyle/>
                    <a:p>
                      <a:pPr algn="ctr"/>
                      <a:r>
                        <a:rPr lang="en-US" dirty="0"/>
                        <a:t>Event Start Date</a:t>
                      </a:r>
                    </a:p>
                  </a:txBody>
                  <a:tcPr>
                    <a:solidFill>
                      <a:schemeClr val="accent1">
                        <a:lumMod val="60000"/>
                        <a:lumOff val="40000"/>
                      </a:schemeClr>
                    </a:solidFill>
                  </a:tcPr>
                </a:tc>
                <a:tc>
                  <a:txBody>
                    <a:bodyPr/>
                    <a:lstStyle/>
                    <a:p>
                      <a:pPr algn="ctr"/>
                      <a:r>
                        <a:rPr lang="en-US" dirty="0"/>
                        <a:t>Date/Time</a:t>
                      </a:r>
                    </a:p>
                  </a:txBody>
                  <a:tcPr/>
                </a:tc>
                <a:tc>
                  <a:txBody>
                    <a:bodyPr/>
                    <a:lstStyle/>
                    <a:p>
                      <a:pPr algn="ctr"/>
                      <a:r>
                        <a:rPr lang="en-US" dirty="0"/>
                        <a:t>Not null</a:t>
                      </a:r>
                    </a:p>
                  </a:txBody>
                  <a:tcPr/>
                </a:tc>
                <a:extLst>
                  <a:ext uri="{0D108BD9-81ED-4DB2-BD59-A6C34878D82A}">
                    <a16:rowId xmlns:a16="http://schemas.microsoft.com/office/drawing/2014/main" val="4079736235"/>
                  </a:ext>
                </a:extLst>
              </a:tr>
              <a:tr h="422572">
                <a:tc>
                  <a:txBody>
                    <a:bodyPr/>
                    <a:lstStyle/>
                    <a:p>
                      <a:pPr algn="ctr"/>
                      <a:r>
                        <a:rPr lang="en-US" dirty="0"/>
                        <a:t>Event End Date</a:t>
                      </a:r>
                    </a:p>
                  </a:txBody>
                  <a:tcPr>
                    <a:solidFill>
                      <a:schemeClr val="accent1">
                        <a:lumMod val="60000"/>
                        <a:lumOff val="40000"/>
                      </a:schemeClr>
                    </a:solidFill>
                  </a:tcPr>
                </a:tc>
                <a:tc>
                  <a:txBody>
                    <a:bodyPr/>
                    <a:lstStyle/>
                    <a:p>
                      <a:pPr algn="ctr"/>
                      <a:r>
                        <a:rPr lang="en-US" dirty="0"/>
                        <a:t>Date/Time</a:t>
                      </a:r>
                    </a:p>
                  </a:txBody>
                  <a:tcPr/>
                </a:tc>
                <a:tc>
                  <a:txBody>
                    <a:bodyPr/>
                    <a:lstStyle/>
                    <a:p>
                      <a:pPr algn="ctr"/>
                      <a:r>
                        <a:rPr lang="en-US" dirty="0"/>
                        <a:t>Not null</a:t>
                      </a:r>
                    </a:p>
                  </a:txBody>
                  <a:tcPr/>
                </a:tc>
                <a:extLst>
                  <a:ext uri="{0D108BD9-81ED-4DB2-BD59-A6C34878D82A}">
                    <a16:rowId xmlns:a16="http://schemas.microsoft.com/office/drawing/2014/main" val="1605331941"/>
                  </a:ext>
                </a:extLst>
              </a:tr>
              <a:tr h="422572">
                <a:tc>
                  <a:txBody>
                    <a:bodyPr/>
                    <a:lstStyle/>
                    <a:p>
                      <a:pPr algn="ctr"/>
                      <a:r>
                        <a:rPr lang="en-US" dirty="0"/>
                        <a:t>Kata Male Events</a:t>
                      </a:r>
                    </a:p>
                  </a:txBody>
                  <a:tcPr>
                    <a:solidFill>
                      <a:schemeClr val="accent1">
                        <a:lumMod val="60000"/>
                        <a:lumOff val="40000"/>
                      </a:schemeClr>
                    </a:solidFill>
                  </a:tcPr>
                </a:tc>
                <a:tc>
                  <a:txBody>
                    <a:bodyPr/>
                    <a:lstStyle/>
                    <a:p>
                      <a:pPr algn="ctr"/>
                      <a:r>
                        <a:rPr lang="en-US" dirty="0"/>
                        <a:t>Long Text</a:t>
                      </a:r>
                    </a:p>
                  </a:txBody>
                  <a:tcPr/>
                </a:tc>
                <a:tc>
                  <a:txBody>
                    <a:bodyPr/>
                    <a:lstStyle/>
                    <a:p>
                      <a:pPr algn="ctr"/>
                      <a:r>
                        <a:rPr lang="en-US" dirty="0"/>
                        <a:t>Not null</a:t>
                      </a:r>
                    </a:p>
                  </a:txBody>
                  <a:tcPr/>
                </a:tc>
                <a:extLst>
                  <a:ext uri="{0D108BD9-81ED-4DB2-BD59-A6C34878D82A}">
                    <a16:rowId xmlns:a16="http://schemas.microsoft.com/office/drawing/2014/main" val="735189477"/>
                  </a:ext>
                </a:extLst>
              </a:tr>
              <a:tr h="422572">
                <a:tc>
                  <a:txBody>
                    <a:bodyPr/>
                    <a:lstStyle/>
                    <a:p>
                      <a:pPr algn="ctr"/>
                      <a:r>
                        <a:rPr lang="en-US" dirty="0"/>
                        <a:t>Kata Female Events</a:t>
                      </a:r>
                    </a:p>
                  </a:txBody>
                  <a:tcPr>
                    <a:solidFill>
                      <a:schemeClr val="accent1">
                        <a:lumMod val="60000"/>
                        <a:lumOff val="40000"/>
                      </a:schemeClr>
                    </a:solidFill>
                  </a:tcPr>
                </a:tc>
                <a:tc>
                  <a:txBody>
                    <a:bodyPr/>
                    <a:lstStyle/>
                    <a:p>
                      <a:pPr algn="ctr"/>
                      <a:r>
                        <a:rPr lang="en-US" dirty="0"/>
                        <a:t>Long Text</a:t>
                      </a:r>
                    </a:p>
                  </a:txBody>
                  <a:tcPr/>
                </a:tc>
                <a:tc>
                  <a:txBody>
                    <a:bodyPr/>
                    <a:lstStyle/>
                    <a:p>
                      <a:pPr algn="ctr"/>
                      <a:r>
                        <a:rPr lang="en-US" dirty="0"/>
                        <a:t>Not null</a:t>
                      </a:r>
                    </a:p>
                  </a:txBody>
                  <a:tcPr/>
                </a:tc>
                <a:extLst>
                  <a:ext uri="{0D108BD9-81ED-4DB2-BD59-A6C34878D82A}">
                    <a16:rowId xmlns:a16="http://schemas.microsoft.com/office/drawing/2014/main" val="3925755357"/>
                  </a:ext>
                </a:extLst>
              </a:tr>
              <a:tr h="422572">
                <a:tc>
                  <a:txBody>
                    <a:bodyPr/>
                    <a:lstStyle/>
                    <a:p>
                      <a:pPr algn="ctr"/>
                      <a:r>
                        <a:rPr lang="en-US" dirty="0"/>
                        <a:t>Kumite Male Events</a:t>
                      </a:r>
                    </a:p>
                  </a:txBody>
                  <a:tcPr>
                    <a:solidFill>
                      <a:schemeClr val="accent1">
                        <a:lumMod val="60000"/>
                        <a:lumOff val="40000"/>
                      </a:schemeClr>
                    </a:solidFill>
                  </a:tcPr>
                </a:tc>
                <a:tc>
                  <a:txBody>
                    <a:bodyPr/>
                    <a:lstStyle/>
                    <a:p>
                      <a:pPr algn="ctr"/>
                      <a:r>
                        <a:rPr lang="en-US" dirty="0"/>
                        <a:t>Long Text</a:t>
                      </a:r>
                    </a:p>
                  </a:txBody>
                  <a:tcPr/>
                </a:tc>
                <a:tc>
                  <a:txBody>
                    <a:bodyPr/>
                    <a:lstStyle/>
                    <a:p>
                      <a:pPr algn="ctr"/>
                      <a:r>
                        <a:rPr lang="en-US" dirty="0"/>
                        <a:t>Not null</a:t>
                      </a:r>
                    </a:p>
                  </a:txBody>
                  <a:tcPr/>
                </a:tc>
                <a:extLst>
                  <a:ext uri="{0D108BD9-81ED-4DB2-BD59-A6C34878D82A}">
                    <a16:rowId xmlns:a16="http://schemas.microsoft.com/office/drawing/2014/main" val="4284780120"/>
                  </a:ext>
                </a:extLst>
              </a:tr>
              <a:tr h="422572">
                <a:tc>
                  <a:txBody>
                    <a:bodyPr/>
                    <a:lstStyle/>
                    <a:p>
                      <a:pPr algn="ctr"/>
                      <a:r>
                        <a:rPr lang="en-US" dirty="0"/>
                        <a:t>Kumite Female Events</a:t>
                      </a:r>
                    </a:p>
                  </a:txBody>
                  <a:tcPr>
                    <a:solidFill>
                      <a:schemeClr val="accent1">
                        <a:lumMod val="60000"/>
                        <a:lumOff val="40000"/>
                      </a:schemeClr>
                    </a:solidFill>
                  </a:tcPr>
                </a:tc>
                <a:tc>
                  <a:txBody>
                    <a:bodyPr/>
                    <a:lstStyle/>
                    <a:p>
                      <a:pPr algn="ctr"/>
                      <a:r>
                        <a:rPr lang="en-US" dirty="0"/>
                        <a:t>Long Text</a:t>
                      </a:r>
                    </a:p>
                  </a:txBody>
                  <a:tcPr/>
                </a:tc>
                <a:tc>
                  <a:txBody>
                    <a:bodyPr/>
                    <a:lstStyle/>
                    <a:p>
                      <a:pPr algn="ctr"/>
                      <a:r>
                        <a:rPr lang="en-US" dirty="0"/>
                        <a:t>Not null</a:t>
                      </a:r>
                    </a:p>
                  </a:txBody>
                  <a:tcPr/>
                </a:tc>
                <a:extLst>
                  <a:ext uri="{0D108BD9-81ED-4DB2-BD59-A6C34878D82A}">
                    <a16:rowId xmlns:a16="http://schemas.microsoft.com/office/drawing/2014/main" val="1765202034"/>
                  </a:ext>
                </a:extLst>
              </a:tr>
              <a:tr h="422572">
                <a:tc>
                  <a:txBody>
                    <a:bodyPr/>
                    <a:lstStyle/>
                    <a:p>
                      <a:pPr algn="ctr"/>
                      <a:r>
                        <a:rPr lang="en-US" dirty="0"/>
                        <a:t>Category</a:t>
                      </a:r>
                    </a:p>
                  </a:txBody>
                  <a:tcPr>
                    <a:solidFill>
                      <a:schemeClr val="accent1">
                        <a:lumMod val="60000"/>
                        <a:lumOff val="40000"/>
                      </a:schemeClr>
                    </a:solidFill>
                  </a:tcPr>
                </a:tc>
                <a:tc>
                  <a:txBody>
                    <a:bodyPr/>
                    <a:lstStyle/>
                    <a:p>
                      <a:pPr algn="ctr"/>
                      <a:r>
                        <a:rPr lang="en-US" dirty="0"/>
                        <a:t>Long Text</a:t>
                      </a:r>
                    </a:p>
                  </a:txBody>
                  <a:tcPr/>
                </a:tc>
                <a:tc>
                  <a:txBody>
                    <a:bodyPr/>
                    <a:lstStyle/>
                    <a:p>
                      <a:pPr algn="ctr"/>
                      <a:r>
                        <a:rPr lang="en-US" dirty="0"/>
                        <a:t>Not null</a:t>
                      </a:r>
                    </a:p>
                  </a:txBody>
                  <a:tcPr/>
                </a:tc>
                <a:extLst>
                  <a:ext uri="{0D108BD9-81ED-4DB2-BD59-A6C34878D82A}">
                    <a16:rowId xmlns:a16="http://schemas.microsoft.com/office/drawing/2014/main" val="1657712150"/>
                  </a:ext>
                </a:extLst>
              </a:tr>
            </a:tbl>
          </a:graphicData>
        </a:graphic>
      </p:graphicFrame>
    </p:spTree>
    <p:extLst>
      <p:ext uri="{BB962C8B-B14F-4D97-AF65-F5344CB8AC3E}">
        <p14:creationId xmlns:p14="http://schemas.microsoft.com/office/powerpoint/2010/main" val="771829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Kata Results</a:t>
            </a:r>
          </a:p>
        </p:txBody>
      </p:sp>
      <p:pic>
        <p:nvPicPr>
          <p:cNvPr id="7" name="Content Placeholder 6"/>
          <p:cNvPicPr>
            <a:picLocks noGrp="1" noChangeAspect="1"/>
          </p:cNvPicPr>
          <p:nvPr>
            <p:ph idx="1"/>
          </p:nvPr>
        </p:nvPicPr>
        <p:blipFill>
          <a:blip r:embed="rId2"/>
          <a:stretch>
            <a:fillRect/>
          </a:stretch>
        </p:blipFill>
        <p:spPr>
          <a:xfrm>
            <a:off x="1148641" y="1828800"/>
            <a:ext cx="8247150" cy="4539282"/>
          </a:xfrm>
          <a:prstGeom prst="rect">
            <a:avLst/>
          </a:prstGeom>
        </p:spPr>
      </p:pic>
    </p:spTree>
    <p:extLst>
      <p:ext uri="{BB962C8B-B14F-4D97-AF65-F5344CB8AC3E}">
        <p14:creationId xmlns:p14="http://schemas.microsoft.com/office/powerpoint/2010/main" val="4287399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721" y="2429016"/>
            <a:ext cx="8596668" cy="1320800"/>
          </a:xfrm>
        </p:spPr>
        <p:txBody>
          <a:bodyPr>
            <a:normAutofit/>
          </a:bodyPr>
          <a:lstStyle/>
          <a:p>
            <a:pPr algn="ctr"/>
            <a:r>
              <a:rPr lang="en-US" sz="6000" dirty="0"/>
              <a:t>Screenshots</a:t>
            </a:r>
          </a:p>
        </p:txBody>
      </p:sp>
    </p:spTree>
    <p:extLst>
      <p:ext uri="{BB962C8B-B14F-4D97-AF65-F5344CB8AC3E}">
        <p14:creationId xmlns:p14="http://schemas.microsoft.com/office/powerpoint/2010/main" val="2619569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12502" y="1034603"/>
            <a:ext cx="7501389" cy="5120709"/>
          </a:xfrm>
        </p:spPr>
      </p:pic>
    </p:spTree>
    <p:extLst>
      <p:ext uri="{BB962C8B-B14F-4D97-AF65-F5344CB8AC3E}">
        <p14:creationId xmlns:p14="http://schemas.microsoft.com/office/powerpoint/2010/main" val="4143165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608" y="146323"/>
            <a:ext cx="5581798" cy="755198"/>
          </a:xfrm>
        </p:spPr>
        <p:txBody>
          <a:bodyPr>
            <a:noAutofit/>
          </a:bodyPr>
          <a:lstStyle/>
          <a:p>
            <a:r>
              <a:rPr lang="en-US" sz="2400" dirty="0"/>
              <a:t>TERMS</a:t>
            </a:r>
          </a:p>
        </p:txBody>
      </p:sp>
      <p:pic>
        <p:nvPicPr>
          <p:cNvPr id="4" name="Content Placeholder 3"/>
          <p:cNvPicPr>
            <a:picLocks noGrp="1" noChangeAspect="1"/>
          </p:cNvPicPr>
          <p:nvPr>
            <p:ph idx="1"/>
          </p:nvPr>
        </p:nvPicPr>
        <p:blipFill>
          <a:blip r:embed="rId2"/>
          <a:stretch>
            <a:fillRect/>
          </a:stretch>
        </p:blipFill>
        <p:spPr>
          <a:xfrm>
            <a:off x="1326524" y="4622589"/>
            <a:ext cx="7767347" cy="2091209"/>
          </a:xfrm>
          <a:prstGeom prst="rect">
            <a:avLst/>
          </a:prstGeom>
        </p:spPr>
      </p:pic>
      <p:sp>
        <p:nvSpPr>
          <p:cNvPr id="8" name="Text Placeholder 7"/>
          <p:cNvSpPr>
            <a:spLocks noGrp="1"/>
          </p:cNvSpPr>
          <p:nvPr>
            <p:ph type="body" sz="half" idx="2"/>
          </p:nvPr>
        </p:nvSpPr>
        <p:spPr>
          <a:xfrm>
            <a:off x="402607" y="1081826"/>
            <a:ext cx="9900492" cy="3133473"/>
          </a:xfrm>
        </p:spPr>
        <p:txBody>
          <a:bodyPr>
            <a:normAutofit/>
          </a:bodyPr>
          <a:lstStyle/>
          <a:p>
            <a:pPr lvl="0">
              <a:lnSpc>
                <a:spcPct val="115000"/>
              </a:lnSpc>
              <a:spcBef>
                <a:spcPts val="0"/>
              </a:spcBef>
              <a:spcAft>
                <a:spcPts val="1000"/>
              </a:spcAft>
              <a:buClr>
                <a:srgbClr val="5FCBEF"/>
              </a:buClr>
            </a:pPr>
            <a:r>
              <a:rPr lang="en-US" sz="2000" dirty="0">
                <a:solidFill>
                  <a:prstClr val="black">
                    <a:lumMod val="75000"/>
                    <a:lumOff val="25000"/>
                  </a:prstClr>
                </a:solidFill>
                <a:latin typeface="Times New Roman" panose="02020603050405020304" pitchFamily="18" charset="0"/>
                <a:ea typeface="Calibri" panose="020F0502020204030204" pitchFamily="34" charset="0"/>
                <a:cs typeface="Times New Roman" panose="02020603050405020304" pitchFamily="18" charset="0"/>
              </a:rPr>
              <a:t>Kumite                  -Freestyle fighting (sparring)</a:t>
            </a:r>
          </a:p>
          <a:p>
            <a:pPr lvl="0">
              <a:lnSpc>
                <a:spcPct val="115000"/>
              </a:lnSpc>
              <a:spcBef>
                <a:spcPts val="0"/>
              </a:spcBef>
              <a:spcAft>
                <a:spcPts val="1000"/>
              </a:spcAft>
              <a:buClr>
                <a:srgbClr val="5FCBEF"/>
              </a:buClr>
            </a:pPr>
            <a:r>
              <a:rPr lang="en-US" sz="2000" dirty="0">
                <a:solidFill>
                  <a:prstClr val="black">
                    <a:lumMod val="75000"/>
                    <a:lumOff val="25000"/>
                  </a:prstClr>
                </a:solidFill>
                <a:latin typeface="Times New Roman" panose="02020603050405020304" pitchFamily="18" charset="0"/>
                <a:ea typeface="Calibri" panose="020F0502020204030204" pitchFamily="34" charset="0"/>
                <a:cs typeface="Times New Roman" panose="02020603050405020304" pitchFamily="18" charset="0"/>
              </a:rPr>
              <a:t>Kata                      -Japanese word describing detailed patterns of movements practiced either                                                       .                               solo or in pairs.</a:t>
            </a:r>
          </a:p>
          <a:p>
            <a:pPr lvl="0">
              <a:lnSpc>
                <a:spcPct val="115000"/>
              </a:lnSpc>
              <a:spcBef>
                <a:spcPts val="0"/>
              </a:spcBef>
              <a:spcAft>
                <a:spcPts val="1000"/>
              </a:spcAft>
              <a:buClr>
                <a:srgbClr val="5FCBEF"/>
              </a:buClr>
            </a:pPr>
            <a:r>
              <a:rPr lang="en-US" sz="2000" dirty="0">
                <a:solidFill>
                  <a:prstClr val="black">
                    <a:lumMod val="75000"/>
                    <a:lumOff val="25000"/>
                  </a:prstClr>
                </a:solidFill>
                <a:latin typeface="Times New Roman" panose="02020603050405020304" pitchFamily="18" charset="0"/>
                <a:ea typeface="Calibri" panose="020F0502020204030204" pitchFamily="34" charset="0"/>
                <a:cs typeface="Times New Roman" panose="02020603050405020304" pitchFamily="18" charset="0"/>
              </a:rPr>
              <a:t>DOJO                    -School/place of martial arts</a:t>
            </a:r>
          </a:p>
          <a:p>
            <a:pPr lvl="0">
              <a:lnSpc>
                <a:spcPct val="115000"/>
              </a:lnSpc>
              <a:spcBef>
                <a:spcPts val="0"/>
              </a:spcBef>
              <a:spcAft>
                <a:spcPts val="1000"/>
              </a:spcAft>
              <a:buClr>
                <a:srgbClr val="5FCBEF"/>
              </a:buClr>
            </a:pPr>
            <a:r>
              <a:rPr lang="en-US" sz="2000" dirty="0">
                <a:solidFill>
                  <a:prstClr val="black">
                    <a:lumMod val="75000"/>
                    <a:lumOff val="25000"/>
                  </a:prstClr>
                </a:solidFill>
                <a:latin typeface="Times New Roman" panose="02020603050405020304" pitchFamily="18" charset="0"/>
                <a:ea typeface="Calibri" panose="020F0502020204030204" pitchFamily="34" charset="0"/>
                <a:cs typeface="Times New Roman" panose="02020603050405020304" pitchFamily="18" charset="0"/>
              </a:rPr>
              <a:t>Registrar              - Tournament official handling registration process. </a:t>
            </a:r>
            <a:endParaRPr lang="en-US" sz="1800" dirty="0">
              <a:solidFill>
                <a:prstClr val="black">
                  <a:lumMod val="75000"/>
                  <a:lumOff val="25000"/>
                </a:prstClr>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Arbitrator              -Match Area Controller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05132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97541" y="744372"/>
            <a:ext cx="10722636" cy="5539699"/>
          </a:xfrm>
        </p:spPr>
      </p:pic>
    </p:spTree>
    <p:extLst>
      <p:ext uri="{BB962C8B-B14F-4D97-AF65-F5344CB8AC3E}">
        <p14:creationId xmlns:p14="http://schemas.microsoft.com/office/powerpoint/2010/main" val="2482394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782810" y="1107584"/>
            <a:ext cx="9493298" cy="4895805"/>
          </a:xfrm>
        </p:spPr>
      </p:pic>
    </p:spTree>
    <p:extLst>
      <p:ext uri="{BB962C8B-B14F-4D97-AF65-F5344CB8AC3E}">
        <p14:creationId xmlns:p14="http://schemas.microsoft.com/office/powerpoint/2010/main" val="2612067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932729" y="761628"/>
            <a:ext cx="10058400" cy="5196220"/>
          </a:xfrm>
          <a:prstGeom prst="rect">
            <a:avLst/>
          </a:prstGeom>
        </p:spPr>
      </p:pic>
    </p:spTree>
    <p:extLst>
      <p:ext uri="{BB962C8B-B14F-4D97-AF65-F5344CB8AC3E}">
        <p14:creationId xmlns:p14="http://schemas.microsoft.com/office/powerpoint/2010/main" val="2824774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949109" y="1128289"/>
            <a:ext cx="9585809" cy="4952373"/>
          </a:xfrm>
        </p:spPr>
      </p:pic>
    </p:spTree>
    <p:extLst>
      <p:ext uri="{BB962C8B-B14F-4D97-AF65-F5344CB8AC3E}">
        <p14:creationId xmlns:p14="http://schemas.microsoft.com/office/powerpoint/2010/main" val="1828824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677334" y="1030310"/>
            <a:ext cx="10099525" cy="5217777"/>
          </a:xfrm>
        </p:spPr>
      </p:pic>
    </p:spTree>
    <p:extLst>
      <p:ext uri="{BB962C8B-B14F-4D97-AF65-F5344CB8AC3E}">
        <p14:creationId xmlns:p14="http://schemas.microsoft.com/office/powerpoint/2010/main" val="932351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936251" y="1270000"/>
            <a:ext cx="9493459" cy="4921563"/>
          </a:xfrm>
        </p:spPr>
      </p:pic>
    </p:spTree>
    <p:extLst>
      <p:ext uri="{BB962C8B-B14F-4D97-AF65-F5344CB8AC3E}">
        <p14:creationId xmlns:p14="http://schemas.microsoft.com/office/powerpoint/2010/main" val="3244298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Current Status &amp; Future Scope</a:t>
            </a:r>
          </a:p>
        </p:txBody>
      </p:sp>
      <p:sp>
        <p:nvSpPr>
          <p:cNvPr id="3" name="Content Placeholder 2"/>
          <p:cNvSpPr>
            <a:spLocks noGrp="1"/>
          </p:cNvSpPr>
          <p:nvPr>
            <p:ph idx="1"/>
          </p:nvPr>
        </p:nvSpPr>
        <p:spPr/>
        <p:txBody>
          <a:bodyPr/>
          <a:lstStyle/>
          <a:p>
            <a:r>
              <a:rPr lang="en-US" dirty="0"/>
              <a:t>To be added</a:t>
            </a:r>
          </a:p>
        </p:txBody>
      </p:sp>
      <p:pic>
        <p:nvPicPr>
          <p:cNvPr id="4" name="Picture 3"/>
          <p:cNvPicPr>
            <a:picLocks noChangeAspect="1"/>
          </p:cNvPicPr>
          <p:nvPr/>
        </p:nvPicPr>
        <p:blipFill>
          <a:blip r:embed="rId2"/>
          <a:stretch>
            <a:fillRect/>
          </a:stretch>
        </p:blipFill>
        <p:spPr>
          <a:xfrm>
            <a:off x="768700" y="1054149"/>
            <a:ext cx="10345768" cy="5353887"/>
          </a:xfrm>
          <a:prstGeom prst="rect">
            <a:avLst/>
          </a:prstGeom>
        </p:spPr>
      </p:pic>
    </p:spTree>
    <p:extLst>
      <p:ext uri="{BB962C8B-B14F-4D97-AF65-F5344CB8AC3E}">
        <p14:creationId xmlns:p14="http://schemas.microsoft.com/office/powerpoint/2010/main" val="423565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781460" y="785613"/>
            <a:ext cx="10249704" cy="5295050"/>
          </a:xfrm>
        </p:spPr>
      </p:pic>
    </p:spTree>
    <p:extLst>
      <p:ext uri="{BB962C8B-B14F-4D97-AF65-F5344CB8AC3E}">
        <p14:creationId xmlns:p14="http://schemas.microsoft.com/office/powerpoint/2010/main" val="1892579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536880" y="978795"/>
            <a:ext cx="9612057" cy="5166262"/>
          </a:xfrm>
        </p:spPr>
      </p:pic>
    </p:spTree>
    <p:extLst>
      <p:ext uri="{BB962C8B-B14F-4D97-AF65-F5344CB8AC3E}">
        <p14:creationId xmlns:p14="http://schemas.microsoft.com/office/powerpoint/2010/main" val="634963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982161" y="1017432"/>
            <a:ext cx="9842668" cy="5295050"/>
          </a:xfrm>
        </p:spPr>
      </p:pic>
    </p:spTree>
    <p:extLst>
      <p:ext uri="{BB962C8B-B14F-4D97-AF65-F5344CB8AC3E}">
        <p14:creationId xmlns:p14="http://schemas.microsoft.com/office/powerpoint/2010/main" val="400068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7067" y="3155324"/>
            <a:ext cx="7766936" cy="895512"/>
          </a:xfrm>
        </p:spPr>
        <p:txBody>
          <a:bodyPr/>
          <a:lstStyle/>
          <a:p>
            <a:endParaRPr lang="en-US" dirty="0"/>
          </a:p>
        </p:txBody>
      </p:sp>
      <p:sp>
        <p:nvSpPr>
          <p:cNvPr id="6" name="Subtitle 5"/>
          <p:cNvSpPr>
            <a:spLocks noGrp="1"/>
          </p:cNvSpPr>
          <p:nvPr>
            <p:ph type="subTitle"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989080" y="656823"/>
            <a:ext cx="7150368" cy="5536951"/>
          </a:xfrm>
          <a:prstGeom prst="rect">
            <a:avLst/>
          </a:prstGeom>
        </p:spPr>
      </p:pic>
    </p:spTree>
    <p:extLst>
      <p:ext uri="{BB962C8B-B14F-4D97-AF65-F5344CB8AC3E}">
        <p14:creationId xmlns:p14="http://schemas.microsoft.com/office/powerpoint/2010/main" val="1865399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677334" y="1031776"/>
            <a:ext cx="10065963" cy="5177675"/>
          </a:xfrm>
        </p:spPr>
      </p:pic>
    </p:spTree>
    <p:extLst>
      <p:ext uri="{BB962C8B-B14F-4D97-AF65-F5344CB8AC3E}">
        <p14:creationId xmlns:p14="http://schemas.microsoft.com/office/powerpoint/2010/main" val="2663702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015731" y="1133341"/>
            <a:ext cx="9678179" cy="4985957"/>
          </a:xfrm>
        </p:spPr>
      </p:pic>
    </p:spTree>
    <p:extLst>
      <p:ext uri="{BB962C8B-B14F-4D97-AF65-F5344CB8AC3E}">
        <p14:creationId xmlns:p14="http://schemas.microsoft.com/office/powerpoint/2010/main" val="1462364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Limitations &amp; Future Scope</a:t>
            </a:r>
            <a:endParaRPr lang="en-IN" dirty="0"/>
          </a:p>
        </p:txBody>
      </p:sp>
      <p:sp>
        <p:nvSpPr>
          <p:cNvPr id="3" name="Content Placeholder 2"/>
          <p:cNvSpPr>
            <a:spLocks noGrp="1"/>
          </p:cNvSpPr>
          <p:nvPr>
            <p:ph idx="1"/>
          </p:nvPr>
        </p:nvSpPr>
        <p:spPr>
          <a:xfrm>
            <a:off x="677334" y="1645921"/>
            <a:ext cx="8596668" cy="4960942"/>
          </a:xfrm>
        </p:spPr>
        <p:txBody>
          <a:bodyPr>
            <a:normAutofit fontScale="47500" lnSpcReduction="20000"/>
          </a:bodyPr>
          <a:lstStyle/>
          <a:p>
            <a:r>
              <a:rPr lang="en-IN" sz="5100" dirty="0"/>
              <a:t>Limitations</a:t>
            </a:r>
          </a:p>
          <a:p>
            <a:pPr lvl="1"/>
            <a:r>
              <a:rPr lang="en-IN" sz="5100" dirty="0"/>
              <a:t>Have to use another software for scoreboard display</a:t>
            </a:r>
          </a:p>
          <a:p>
            <a:pPr lvl="1"/>
            <a:r>
              <a:rPr lang="en-IN" sz="5100" dirty="0"/>
              <a:t>Conducting of an event is done manually</a:t>
            </a:r>
          </a:p>
          <a:p>
            <a:pPr lvl="1"/>
            <a:r>
              <a:rPr lang="en-IN" sz="5100" dirty="0"/>
              <a:t>Certificates for the winners has to be manually written</a:t>
            </a:r>
          </a:p>
          <a:p>
            <a:r>
              <a:rPr lang="en-IN" sz="5100" dirty="0"/>
              <a:t>Future Scope </a:t>
            </a:r>
          </a:p>
          <a:p>
            <a:pPr lvl="1"/>
            <a:r>
              <a:rPr lang="en-IN" sz="5100" dirty="0"/>
              <a:t>Implemented over internet  where participants can register from home</a:t>
            </a:r>
          </a:p>
          <a:p>
            <a:pPr lvl="1"/>
            <a:r>
              <a:rPr lang="en-IN" sz="5100" dirty="0"/>
              <a:t>Scoreboard Integration</a:t>
            </a:r>
          </a:p>
          <a:p>
            <a:pPr lvl="1"/>
            <a:r>
              <a:rPr lang="en-IN" sz="5100" dirty="0"/>
              <a:t>Automatic certificate generation using data from result table</a:t>
            </a:r>
          </a:p>
          <a:p>
            <a:pPr marL="457200" lvl="1" indent="0">
              <a:buNone/>
            </a:pPr>
            <a:endParaRPr lang="en-IN" dirty="0"/>
          </a:p>
          <a:p>
            <a:pPr marL="0" indent="0">
              <a:buNone/>
            </a:pPr>
            <a:r>
              <a:rPr lang="en-IN" dirty="0"/>
              <a:t>	</a:t>
            </a:r>
          </a:p>
          <a:p>
            <a:pPr marL="0" indent="0">
              <a:buNone/>
            </a:pPr>
            <a:br>
              <a:rPr lang="en-IN" dirty="0"/>
            </a:br>
            <a:endParaRPr lang="en-IN" dirty="0"/>
          </a:p>
        </p:txBody>
      </p:sp>
    </p:spTree>
    <p:extLst>
      <p:ext uri="{BB962C8B-B14F-4D97-AF65-F5344CB8AC3E}">
        <p14:creationId xmlns:p14="http://schemas.microsoft.com/office/powerpoint/2010/main" val="3024695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73426"/>
          </a:xfrm>
        </p:spPr>
        <p:txBody>
          <a:bodyPr/>
          <a:lstStyle/>
          <a:p>
            <a:pPr algn="ctr"/>
            <a:r>
              <a:rPr lang="en-US" dirty="0"/>
              <a:t>Conclusion</a:t>
            </a: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anose="02020603050405020304" pitchFamily="18" charset="0"/>
                <a:sym typeface="+mn-ea"/>
              </a:rPr>
              <a:t>Only the authorized users who will have a valid password can run the system thus the system is secure and the administrator controls the entire system.</a:t>
            </a:r>
            <a:endParaRPr lang="en-US" sz="2400" dirty="0">
              <a:latin typeface="Times New Roman" panose="02020603050405020304" pitchFamily="18" charset="0"/>
            </a:endParaRPr>
          </a:p>
          <a:p>
            <a:r>
              <a:rPr lang="en-US" sz="2400" dirty="0">
                <a:latin typeface="Times New Roman" panose="02020603050405020304" pitchFamily="18" charset="0"/>
                <a:sym typeface="+mn-ea"/>
              </a:rPr>
              <a:t>The newly developing system can carry out tasks in short time.</a:t>
            </a:r>
            <a:endParaRPr lang="en-US" sz="2400" dirty="0">
              <a:latin typeface="Times New Roman" panose="02020603050405020304" pitchFamily="18" charset="0"/>
            </a:endParaRPr>
          </a:p>
          <a:p>
            <a:r>
              <a:rPr lang="en-US" sz="2400" dirty="0">
                <a:latin typeface="Times New Roman" panose="02020603050405020304" pitchFamily="18" charset="0"/>
                <a:sym typeface="+mn-ea"/>
              </a:rPr>
              <a:t>It is secured, accurate to an extent &amp; ease in operation. </a:t>
            </a:r>
            <a:endParaRPr lang="en-US" sz="2400" dirty="0">
              <a:latin typeface="Times New Roman" panose="02020603050405020304" pitchFamily="18" charset="0"/>
            </a:endParaRPr>
          </a:p>
          <a:p>
            <a:r>
              <a:rPr lang="en-US" sz="2400" dirty="0">
                <a:latin typeface="Times New Roman" panose="02020603050405020304" pitchFamily="18" charset="0"/>
                <a:sym typeface="+mn-ea"/>
              </a:rPr>
              <a:t>This software solves many drawback in the existing system and is more accurate, fast, less time consuming and provide more data security.</a:t>
            </a:r>
            <a:endParaRPr lang="en-IN" sz="2400" dirty="0">
              <a:latin typeface="Times New Roman" panose="02020603050405020304" pitchFamily="18" charset="0"/>
            </a:endParaRPr>
          </a:p>
          <a:p>
            <a:r>
              <a:rPr lang="en-US" sz="2400" dirty="0">
                <a:latin typeface="Times New Roman" panose="02020603050405020304" pitchFamily="18" charset="0"/>
                <a:sym typeface="+mn-ea"/>
              </a:rPr>
              <a:t>This package is developed in windows platform. The programming language used is Visual Basic with Visual Studio 2015 IDE. MS Access is used as backend database for the details to be stored.</a:t>
            </a:r>
            <a:endParaRPr lang="en-IN" sz="2400" dirty="0">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48496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9105" y="1680882"/>
            <a:ext cx="7557247" cy="2554942"/>
          </a:xfrm>
        </p:spPr>
        <p:txBody>
          <a:bodyPr>
            <a:noAutofit/>
          </a:bodyPr>
          <a:lstStyle/>
          <a:p>
            <a:r>
              <a:rPr lang="en-US" sz="8000" dirty="0"/>
              <a:t>Thank You </a:t>
            </a:r>
            <a:r>
              <a:rPr lang="en-US" sz="8000" dirty="0">
                <a:sym typeface="Wingdings" panose="05000000000000000000" pitchFamily="2" charset="2"/>
              </a:rPr>
              <a:t></a:t>
            </a:r>
            <a:endParaRPr lang="en-US" sz="8000" dirty="0"/>
          </a:p>
        </p:txBody>
      </p:sp>
    </p:spTree>
    <p:extLst>
      <p:ext uri="{BB962C8B-B14F-4D97-AF65-F5344CB8AC3E}">
        <p14:creationId xmlns:p14="http://schemas.microsoft.com/office/powerpoint/2010/main" val="30775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122"/>
          </a:xfrm>
        </p:spPr>
        <p:txBody>
          <a:bodyPr/>
          <a:lstStyle/>
          <a:p>
            <a:pPr algn="ctr"/>
            <a:r>
              <a:rPr lang="en-US" dirty="0"/>
              <a:t>Existing System</a:t>
            </a:r>
          </a:p>
        </p:txBody>
      </p:sp>
      <p:sp>
        <p:nvSpPr>
          <p:cNvPr id="3" name="Content Placeholder 2"/>
          <p:cNvSpPr>
            <a:spLocks noGrp="1"/>
          </p:cNvSpPr>
          <p:nvPr>
            <p:ph idx="1"/>
          </p:nvPr>
        </p:nvSpPr>
        <p:spPr>
          <a:xfrm>
            <a:off x="677334" y="1722783"/>
            <a:ext cx="8596668" cy="4318579"/>
          </a:xfrm>
        </p:spPr>
        <p:txBody>
          <a:bodyPr>
            <a:noAutofit/>
          </a:bodyPr>
          <a:lstStyle/>
          <a:p>
            <a:pPr algn="just"/>
            <a:r>
              <a:rPr lang="en-US" sz="2000" dirty="0"/>
              <a:t>Karate Tournament’s are still following the system of keeping records in papers which involves repetition of work, chances for data loss, time consuming and involves large amount of manual work.</a:t>
            </a:r>
          </a:p>
          <a:p>
            <a:pPr algn="just"/>
            <a:r>
              <a:rPr lang="en-US" sz="2000" dirty="0"/>
              <a:t>Now the tournament officials have to manually group the participants into different categories from the participant list.</a:t>
            </a:r>
          </a:p>
          <a:p>
            <a:pPr algn="just"/>
            <a:r>
              <a:rPr lang="en-US" sz="2000" dirty="0"/>
              <a:t>Then participant list for each event is made on each paper.</a:t>
            </a:r>
          </a:p>
          <a:p>
            <a:pPr algn="just"/>
            <a:r>
              <a:rPr lang="en-US" sz="2000" dirty="0"/>
              <a:t>Arbitrator is given this list for conducting the event and the result is written on it after the event.</a:t>
            </a:r>
          </a:p>
          <a:p>
            <a:pPr algn="just"/>
            <a:r>
              <a:rPr lang="en-US" sz="2000" dirty="0"/>
              <a:t>There is currently transfer of papers between admin &amp; arbitrator before &amp; after each event.</a:t>
            </a:r>
          </a:p>
          <a:p>
            <a:pPr algn="just"/>
            <a:r>
              <a:rPr lang="en-US" sz="2000" dirty="0"/>
              <a:t>Then the administrator rewrites the results to a separate list to prepare certificates</a:t>
            </a:r>
          </a:p>
        </p:txBody>
      </p:sp>
    </p:spTree>
    <p:extLst>
      <p:ext uri="{BB962C8B-B14F-4D97-AF65-F5344CB8AC3E}">
        <p14:creationId xmlns:p14="http://schemas.microsoft.com/office/powerpoint/2010/main" val="4135418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19302"/>
            <a:ext cx="8596668" cy="1320800"/>
          </a:xfrm>
        </p:spPr>
        <p:txBody>
          <a:bodyPr>
            <a:normAutofit/>
          </a:bodyPr>
          <a:lstStyle/>
          <a:p>
            <a:pPr algn="ctr"/>
            <a:r>
              <a:rPr lang="en-US" sz="4000" dirty="0"/>
              <a:t>Drawbacks of Existing System</a:t>
            </a:r>
          </a:p>
        </p:txBody>
      </p:sp>
      <p:sp>
        <p:nvSpPr>
          <p:cNvPr id="3" name="Content Placeholder 2"/>
          <p:cNvSpPr>
            <a:spLocks noGrp="1"/>
          </p:cNvSpPr>
          <p:nvPr>
            <p:ph idx="1"/>
          </p:nvPr>
        </p:nvSpPr>
        <p:spPr>
          <a:xfrm>
            <a:off x="677334" y="2160589"/>
            <a:ext cx="8596668" cy="4306472"/>
          </a:xfrm>
        </p:spPr>
        <p:txBody>
          <a:bodyPr>
            <a:normAutofit fontScale="55000" lnSpcReduction="20000"/>
          </a:bodyPr>
          <a:lstStyle/>
          <a:p>
            <a:r>
              <a:rPr lang="en-US" sz="5100" dirty="0"/>
              <a:t>Consumes large amount of Time in grouping participants into different categories</a:t>
            </a:r>
          </a:p>
          <a:p>
            <a:r>
              <a:rPr lang="en-US" sz="5100" dirty="0"/>
              <a:t>A typical tournament may have around 40 papers just for storing details of participants of each event.</a:t>
            </a:r>
          </a:p>
          <a:p>
            <a:r>
              <a:rPr lang="en-US" sz="5100" dirty="0"/>
              <a:t>More manual work is needed.</a:t>
            </a:r>
          </a:p>
          <a:p>
            <a:r>
              <a:rPr lang="en-US" sz="5100" dirty="0"/>
              <a:t>Lack of security of data</a:t>
            </a:r>
          </a:p>
          <a:p>
            <a:r>
              <a:rPr lang="en-US" sz="5100" dirty="0"/>
              <a:t>Hard to read handwriting which cause spelling mistakes on certificates</a:t>
            </a:r>
          </a:p>
          <a:p>
            <a:r>
              <a:rPr lang="en-US" sz="5100" dirty="0"/>
              <a:t>Human Error</a:t>
            </a:r>
          </a:p>
          <a:p>
            <a:endParaRPr lang="en-US" dirty="0"/>
          </a:p>
        </p:txBody>
      </p:sp>
    </p:spTree>
    <p:extLst>
      <p:ext uri="{BB962C8B-B14F-4D97-AF65-F5344CB8AC3E}">
        <p14:creationId xmlns:p14="http://schemas.microsoft.com/office/powerpoint/2010/main" val="3820626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9783"/>
            <a:ext cx="8596668" cy="1320800"/>
          </a:xfrm>
        </p:spPr>
        <p:txBody>
          <a:bodyPr>
            <a:normAutofit/>
          </a:bodyPr>
          <a:lstStyle/>
          <a:p>
            <a:pPr algn="ctr"/>
            <a:r>
              <a:rPr lang="en-US" sz="4000" dirty="0"/>
              <a:t>Proposed System</a:t>
            </a:r>
          </a:p>
        </p:txBody>
      </p:sp>
      <p:sp>
        <p:nvSpPr>
          <p:cNvPr id="3" name="Content Placeholder 2"/>
          <p:cNvSpPr>
            <a:spLocks noGrp="1"/>
          </p:cNvSpPr>
          <p:nvPr>
            <p:ph idx="1"/>
          </p:nvPr>
        </p:nvSpPr>
        <p:spPr>
          <a:xfrm>
            <a:off x="795130" y="1338470"/>
            <a:ext cx="8478872" cy="5271335"/>
          </a:xfrm>
        </p:spPr>
        <p:txBody>
          <a:bodyPr>
            <a:normAutofit fontScale="92500" lnSpcReduction="20000"/>
          </a:bodyPr>
          <a:lstStyle/>
          <a:p>
            <a:r>
              <a:rPr lang="en-IN" sz="2800" dirty="0"/>
              <a:t>The proposed system aims at reducing the amount of work done manually</a:t>
            </a:r>
          </a:p>
          <a:p>
            <a:r>
              <a:rPr lang="en-IN" sz="2800" dirty="0"/>
              <a:t>The system has 3 main users: Arbitrator, Admin &amp; Registrar</a:t>
            </a:r>
          </a:p>
          <a:p>
            <a:r>
              <a:rPr lang="en-IN" sz="2800" dirty="0"/>
              <a:t>The participant access the system via registrar</a:t>
            </a:r>
          </a:p>
          <a:p>
            <a:r>
              <a:rPr lang="en-IN" sz="2800" dirty="0"/>
              <a:t>The core function is to distribute participants correctly to their events just after the registration.</a:t>
            </a:r>
          </a:p>
          <a:p>
            <a:pPr algn="just"/>
            <a:r>
              <a:rPr lang="en-IN" sz="2800" dirty="0"/>
              <a:t>Admin decides the events to be conducted</a:t>
            </a:r>
          </a:p>
          <a:p>
            <a:r>
              <a:rPr lang="en-IN" sz="2800" dirty="0"/>
              <a:t>Arbitrator conduct event &amp; enter the result to the system</a:t>
            </a:r>
          </a:p>
          <a:p>
            <a:r>
              <a:rPr lang="en-IN" sz="2800" dirty="0"/>
              <a:t>The system gives results &amp; participant data sorted in the order of events , Dojo name , age which was herculean task otherwise.</a:t>
            </a:r>
          </a:p>
          <a:p>
            <a:pPr marL="0" indent="0">
              <a:buNone/>
            </a:pPr>
            <a:endParaRPr lang="en-US" sz="2800" dirty="0"/>
          </a:p>
        </p:txBody>
      </p:sp>
    </p:spTree>
    <p:extLst>
      <p:ext uri="{BB962C8B-B14F-4D97-AF65-F5344CB8AC3E}">
        <p14:creationId xmlns:p14="http://schemas.microsoft.com/office/powerpoint/2010/main" val="322707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7542" y="645459"/>
            <a:ext cx="8955740" cy="1156447"/>
          </a:xfrm>
        </p:spPr>
        <p:txBody>
          <a:bodyPr/>
          <a:lstStyle/>
          <a:p>
            <a:r>
              <a:rPr lang="en-US" sz="4800" dirty="0"/>
              <a:t>Advantages of Proposed System</a:t>
            </a:r>
          </a:p>
        </p:txBody>
      </p:sp>
      <p:sp>
        <p:nvSpPr>
          <p:cNvPr id="3" name="Subtitle 2"/>
          <p:cNvSpPr>
            <a:spLocks noGrp="1"/>
          </p:cNvSpPr>
          <p:nvPr>
            <p:ph type="subTitle" idx="1"/>
          </p:nvPr>
        </p:nvSpPr>
        <p:spPr>
          <a:xfrm>
            <a:off x="753035" y="2487707"/>
            <a:ext cx="8520968" cy="3769402"/>
          </a:xfrm>
        </p:spPr>
        <p:txBody>
          <a:bodyPr>
            <a:normAutofit/>
          </a:bodyPr>
          <a:lstStyle/>
          <a:p>
            <a:pPr marL="342900" indent="-342900" algn="l">
              <a:buFont typeface="Wingdings" panose="05000000000000000000" pitchFamily="2" charset="2"/>
              <a:buChar char="Ø"/>
            </a:pPr>
            <a:r>
              <a:rPr lang="en-US" sz="2400" dirty="0">
                <a:solidFill>
                  <a:schemeClr val="tx1"/>
                </a:solidFill>
              </a:rPr>
              <a:t>Automated system which makes all the event list and distribute the participants precisely to their systems</a:t>
            </a:r>
          </a:p>
          <a:p>
            <a:pPr marL="342900" indent="-342900" algn="l">
              <a:buFont typeface="Wingdings" panose="05000000000000000000" pitchFamily="2" charset="2"/>
              <a:buChar char="Ø"/>
            </a:pPr>
            <a:r>
              <a:rPr lang="en-US" sz="2400" dirty="0">
                <a:solidFill>
                  <a:schemeClr val="tx1"/>
                </a:solidFill>
              </a:rPr>
              <a:t>No transfer of papers is required between tournament officials.</a:t>
            </a:r>
          </a:p>
          <a:p>
            <a:pPr marL="342900" indent="-342900" algn="l">
              <a:buFont typeface="Wingdings" panose="05000000000000000000" pitchFamily="2" charset="2"/>
              <a:buChar char="Ø"/>
            </a:pPr>
            <a:r>
              <a:rPr lang="en-US" sz="2400" dirty="0">
                <a:solidFill>
                  <a:schemeClr val="tx1"/>
                </a:solidFill>
              </a:rPr>
              <a:t>Provides data security</a:t>
            </a:r>
          </a:p>
          <a:p>
            <a:pPr marL="342900" indent="-342900" algn="l">
              <a:buFont typeface="Wingdings" panose="05000000000000000000" pitchFamily="2" charset="2"/>
              <a:buChar char="Ø"/>
            </a:pPr>
            <a:r>
              <a:rPr lang="en-US" sz="2400" dirty="0">
                <a:solidFill>
                  <a:schemeClr val="tx1"/>
                </a:solidFill>
              </a:rPr>
              <a:t>Centralized control</a:t>
            </a:r>
          </a:p>
          <a:p>
            <a:pPr marL="342900" indent="-342900" algn="l">
              <a:buFont typeface="Wingdings" panose="05000000000000000000" pitchFamily="2" charset="2"/>
              <a:buChar char="Ø"/>
            </a:pPr>
            <a:r>
              <a:rPr lang="en-US" sz="2400" dirty="0">
                <a:solidFill>
                  <a:schemeClr val="tx1"/>
                </a:solidFill>
              </a:rPr>
              <a:t>Problem of spelling mistakes on certificates is solved</a:t>
            </a:r>
          </a:p>
          <a:p>
            <a:pPr marL="342900" indent="-342900" algn="l">
              <a:buFont typeface="Wingdings" panose="05000000000000000000" pitchFamily="2" charset="2"/>
              <a:buChar char="Ø"/>
            </a:pPr>
            <a:r>
              <a:rPr lang="en-US" sz="2400" dirty="0">
                <a:solidFill>
                  <a:schemeClr val="tx1"/>
                </a:solidFill>
              </a:rPr>
              <a:t>Redundancy is removed</a:t>
            </a:r>
          </a:p>
          <a:p>
            <a:pPr algn="l"/>
            <a:endParaRPr lang="en-US" dirty="0"/>
          </a:p>
        </p:txBody>
      </p:sp>
    </p:spTree>
    <p:extLst>
      <p:ext uri="{BB962C8B-B14F-4D97-AF65-F5344CB8AC3E}">
        <p14:creationId xmlns:p14="http://schemas.microsoft.com/office/powerpoint/2010/main" val="4058656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Modules</a:t>
            </a:r>
          </a:p>
        </p:txBody>
      </p:sp>
      <p:sp>
        <p:nvSpPr>
          <p:cNvPr id="3" name="Content Placeholder 2"/>
          <p:cNvSpPr>
            <a:spLocks noGrp="1"/>
          </p:cNvSpPr>
          <p:nvPr>
            <p:ph idx="1"/>
          </p:nvPr>
        </p:nvSpPr>
        <p:spPr>
          <a:xfrm>
            <a:off x="938591" y="1494383"/>
            <a:ext cx="8596668" cy="4266715"/>
          </a:xfrm>
        </p:spPr>
        <p:txBody>
          <a:bodyPr>
            <a:normAutofit/>
          </a:bodyPr>
          <a:lstStyle/>
          <a:p>
            <a:pPr marL="0" indent="0">
              <a:buNone/>
            </a:pPr>
            <a:r>
              <a:rPr lang="en-US" sz="2400" dirty="0"/>
              <a:t>This software includes three modules namely: </a:t>
            </a:r>
          </a:p>
          <a:p>
            <a:pPr>
              <a:buFont typeface="Wingdings" panose="05000000000000000000" pitchFamily="2" charset="2"/>
              <a:buChar char="Ø"/>
            </a:pPr>
            <a:r>
              <a:rPr lang="en-US" sz="2400" dirty="0"/>
              <a:t>	Administrator </a:t>
            </a:r>
          </a:p>
          <a:p>
            <a:pPr>
              <a:buFont typeface="Wingdings" panose="05000000000000000000" pitchFamily="2" charset="2"/>
              <a:buChar char="Ø"/>
            </a:pPr>
            <a:r>
              <a:rPr lang="en-US" sz="2400" dirty="0"/>
              <a:t>	Arbitrator </a:t>
            </a:r>
          </a:p>
          <a:p>
            <a:pPr>
              <a:buFont typeface="Wingdings" panose="05000000000000000000" pitchFamily="2" charset="2"/>
              <a:buChar char="Ø"/>
            </a:pPr>
            <a:r>
              <a:rPr lang="en-US" sz="2400" dirty="0"/>
              <a:t>	Registration</a:t>
            </a:r>
          </a:p>
          <a:p>
            <a:pPr marL="0" indent="0">
              <a:buNone/>
            </a:pPr>
            <a:endParaRPr lang="en-US" dirty="0"/>
          </a:p>
          <a:p>
            <a:endParaRPr lang="en-US" dirty="0"/>
          </a:p>
        </p:txBody>
      </p:sp>
    </p:spTree>
    <p:extLst>
      <p:ext uri="{BB962C8B-B14F-4D97-AF65-F5344CB8AC3E}">
        <p14:creationId xmlns:p14="http://schemas.microsoft.com/office/powerpoint/2010/main" val="15530558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1089</TotalTime>
  <Words>1010</Words>
  <Application>Microsoft Office PowerPoint</Application>
  <PresentationFormat>Widescreen</PresentationFormat>
  <Paragraphs>245</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Adobe Devanagari</vt:lpstr>
      <vt:lpstr>Arial</vt:lpstr>
      <vt:lpstr>Calibri</vt:lpstr>
      <vt:lpstr>Lithos Pro Regular</vt:lpstr>
      <vt:lpstr>Times New Roman</vt:lpstr>
      <vt:lpstr>Trebuchet MS</vt:lpstr>
      <vt:lpstr>Wingdings</vt:lpstr>
      <vt:lpstr>Wingdings 3</vt:lpstr>
      <vt:lpstr>Facet</vt:lpstr>
      <vt:lpstr>PowerPoint Presentation</vt:lpstr>
      <vt:lpstr>Introduction</vt:lpstr>
      <vt:lpstr>TERMS</vt:lpstr>
      <vt:lpstr>PowerPoint Presentation</vt:lpstr>
      <vt:lpstr>Existing System</vt:lpstr>
      <vt:lpstr>Drawbacks of Existing System</vt:lpstr>
      <vt:lpstr>Proposed System</vt:lpstr>
      <vt:lpstr>Advantages of Proposed System</vt:lpstr>
      <vt:lpstr>Modules</vt:lpstr>
      <vt:lpstr>PowerPoint Presentation</vt:lpstr>
      <vt:lpstr>PowerPoint Presentation</vt:lpstr>
      <vt:lpstr>PowerPoint Presentation</vt:lpstr>
      <vt:lpstr>Software &amp; Hardware Requirements</vt:lpstr>
      <vt:lpstr>DFD</vt:lpstr>
      <vt:lpstr>CONTEXT LEVEL</vt:lpstr>
      <vt:lpstr>Level 1</vt:lpstr>
      <vt:lpstr>Level 2 : Administrator</vt:lpstr>
      <vt:lpstr>Level 2 : Arbitrator</vt:lpstr>
      <vt:lpstr>Level 2 : Registration </vt:lpstr>
      <vt:lpstr>Database Tables</vt:lpstr>
      <vt:lpstr>Participant registration table</vt:lpstr>
      <vt:lpstr>Dojo Table</vt:lpstr>
      <vt:lpstr>Arbitrator Registration table</vt:lpstr>
      <vt:lpstr>User login table</vt:lpstr>
      <vt:lpstr>PowerPoint Presentation</vt:lpstr>
      <vt:lpstr>Create Event table</vt:lpstr>
      <vt:lpstr>Kata Results</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Current Status &amp; Future Scope</vt:lpstr>
      <vt:lpstr>PowerPoint Presentation</vt:lpstr>
      <vt:lpstr>PowerPoint Presentation</vt:lpstr>
      <vt:lpstr>PowerPoint Presentation</vt:lpstr>
      <vt:lpstr>PowerPoint Presentation</vt:lpstr>
      <vt:lpstr>PowerPoint Presentation</vt:lpstr>
      <vt:lpstr>Limitations &amp; Future Scope</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JAISON</cp:lastModifiedBy>
  <cp:revision>72</cp:revision>
  <dcterms:created xsi:type="dcterms:W3CDTF">2017-01-29T12:53:33Z</dcterms:created>
  <dcterms:modified xsi:type="dcterms:W3CDTF">2017-05-01T23:10:44Z</dcterms:modified>
</cp:coreProperties>
</file>