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4"/>
  </p:notesMasterIdLst>
  <p:handoutMasterIdLst>
    <p:handoutMasterId r:id="rId35"/>
  </p:handoutMasterIdLst>
  <p:sldIdLst>
    <p:sldId id="256" r:id="rId5"/>
    <p:sldId id="303" r:id="rId6"/>
    <p:sldId id="304" r:id="rId7"/>
    <p:sldId id="305" r:id="rId8"/>
    <p:sldId id="327" r:id="rId9"/>
    <p:sldId id="309" r:id="rId10"/>
    <p:sldId id="336" r:id="rId11"/>
    <p:sldId id="339" r:id="rId12"/>
    <p:sldId id="324" r:id="rId13"/>
    <p:sldId id="325" r:id="rId14"/>
    <p:sldId id="326" r:id="rId15"/>
    <p:sldId id="335" r:id="rId16"/>
    <p:sldId id="340" r:id="rId17"/>
    <p:sldId id="321" r:id="rId18"/>
    <p:sldId id="319" r:id="rId19"/>
    <p:sldId id="320" r:id="rId20"/>
    <p:sldId id="307" r:id="rId21"/>
    <p:sldId id="315" r:id="rId22"/>
    <p:sldId id="342" r:id="rId23"/>
    <p:sldId id="343" r:id="rId24"/>
    <p:sldId id="344" r:id="rId25"/>
    <p:sldId id="329" r:id="rId26"/>
    <p:sldId id="348" r:id="rId27"/>
    <p:sldId id="349" r:id="rId28"/>
    <p:sldId id="345" r:id="rId29"/>
    <p:sldId id="346" r:id="rId30"/>
    <p:sldId id="347" r:id="rId31"/>
    <p:sldId id="334" r:id="rId32"/>
    <p:sldId id="30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66" d="100"/>
          <a:sy n="66" d="100"/>
        </p:scale>
        <p:origin x="84" y="18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7/16/2023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styqhycZvZxjH2Jv0HhuQH2eJT_IS-1A/view?usp=sharing" TargetMode="External"/><Relationship Id="rId2" Type="http://schemas.openxmlformats.org/officeDocument/2006/relationships/hyperlink" Target="https://web.fsktm.um.edu.my/~cschan/downloads_MKLeaf_dataset.html"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64688"/>
            <a:ext cx="4941771" cy="1844672"/>
          </a:xfrm>
        </p:spPr>
        <p:txBody>
          <a:bodyPr/>
          <a:lstStyle/>
          <a:p>
            <a:pPr algn="ctr"/>
            <a:r>
              <a:rPr lang="en-US" sz="3600" b="1" dirty="0">
                <a:effectLst/>
                <a:latin typeface="Calibri" panose="020F0502020204030204" pitchFamily="34" charset="0"/>
                <a:ea typeface="Calibri" panose="020F0502020204030204" pitchFamily="34" charset="0"/>
              </a:rPr>
              <a:t>An AI Approach for Detection of Trees from Leaves Using Deep learning</a:t>
            </a:r>
            <a:br>
              <a:rPr lang="en-US" dirty="0"/>
            </a:br>
            <a:endParaRPr lang="en-US" sz="20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5CF90F-E53A-1533-E7A4-9E91F3626B9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73707C8-85A5-443B-FB0B-0B77DD15519D}"/>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7183FF03-6A65-B1EE-1109-08EC116A8BF6}"/>
              </a:ext>
            </a:extLst>
          </p:cNvPr>
          <p:cNvSpPr>
            <a:spLocks noGrp="1"/>
          </p:cNvSpPr>
          <p:nvPr>
            <p:ph type="sldNum" sz="quarter" idx="12"/>
          </p:nvPr>
        </p:nvSpPr>
        <p:spPr/>
        <p:txBody>
          <a:bodyPr/>
          <a:lstStyle/>
          <a:p>
            <a:fld id="{B5CEABB6-07DC-46E8-9B57-56EC44A396E5}" type="slidenum">
              <a:rPr lang="en-US" smtClean="0"/>
              <a:t>10</a:t>
            </a:fld>
            <a:endParaRPr lang="en-US" dirty="0"/>
          </a:p>
        </p:txBody>
      </p:sp>
      <p:pic>
        <p:nvPicPr>
          <p:cNvPr id="3" name="Picture 2">
            <a:extLst>
              <a:ext uri="{FF2B5EF4-FFF2-40B4-BE49-F238E27FC236}">
                <a16:creationId xmlns:a16="http://schemas.microsoft.com/office/drawing/2014/main" id="{91C1C6E0-46AD-27E8-EC7F-C4C3A06DDB4A}"/>
              </a:ext>
            </a:extLst>
          </p:cNvPr>
          <p:cNvPicPr>
            <a:picLocks noChangeAspect="1"/>
          </p:cNvPicPr>
          <p:nvPr/>
        </p:nvPicPr>
        <p:blipFill>
          <a:blip r:embed="rId2"/>
          <a:stretch>
            <a:fillRect/>
          </a:stretch>
        </p:blipFill>
        <p:spPr>
          <a:xfrm>
            <a:off x="622391" y="1195387"/>
            <a:ext cx="11182350" cy="4467225"/>
          </a:xfrm>
          <a:prstGeom prst="rect">
            <a:avLst/>
          </a:prstGeom>
        </p:spPr>
      </p:pic>
    </p:spTree>
    <p:extLst>
      <p:ext uri="{BB962C8B-B14F-4D97-AF65-F5344CB8AC3E}">
        <p14:creationId xmlns:p14="http://schemas.microsoft.com/office/powerpoint/2010/main" val="152978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A9757C-7627-652E-FB72-FD134A34DAF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B8162B2-1CBD-9E15-B556-E30473F6F616}"/>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9CDC862B-547F-5C10-4BFE-07B5D6A0F226}"/>
              </a:ext>
            </a:extLst>
          </p:cNvPr>
          <p:cNvSpPr>
            <a:spLocks noGrp="1"/>
          </p:cNvSpPr>
          <p:nvPr>
            <p:ph type="sldNum" sz="quarter" idx="12"/>
          </p:nvPr>
        </p:nvSpPr>
        <p:spPr/>
        <p:txBody>
          <a:bodyPr/>
          <a:lstStyle/>
          <a:p>
            <a:fld id="{B5CEABB6-07DC-46E8-9B57-56EC44A396E5}" type="slidenum">
              <a:rPr lang="en-US" smtClean="0"/>
              <a:t>11</a:t>
            </a:fld>
            <a:endParaRPr lang="en-US" dirty="0"/>
          </a:p>
        </p:txBody>
      </p:sp>
      <p:pic>
        <p:nvPicPr>
          <p:cNvPr id="7" name="SmartArt Placeholder 6">
            <a:extLst>
              <a:ext uri="{FF2B5EF4-FFF2-40B4-BE49-F238E27FC236}">
                <a16:creationId xmlns:a16="http://schemas.microsoft.com/office/drawing/2014/main" id="{AEDF83BB-A88E-46A0-C521-F34731466ECB}"/>
              </a:ext>
            </a:extLst>
          </p:cNvPr>
          <p:cNvPicPr>
            <a:picLocks noGrp="1" noChangeAspect="1"/>
          </p:cNvPicPr>
          <p:nvPr>
            <p:ph type="dgm" sz="quarter" idx="15"/>
          </p:nvPr>
        </p:nvPicPr>
        <p:blipFill>
          <a:blip r:embed="rId2"/>
          <a:stretch>
            <a:fillRect/>
          </a:stretch>
        </p:blipFill>
        <p:spPr>
          <a:xfrm>
            <a:off x="1007706" y="477520"/>
            <a:ext cx="10168294" cy="5356543"/>
          </a:xfrm>
          <a:prstGeom prst="rect">
            <a:avLst/>
          </a:prstGeom>
        </p:spPr>
      </p:pic>
    </p:spTree>
    <p:extLst>
      <p:ext uri="{BB962C8B-B14F-4D97-AF65-F5344CB8AC3E}">
        <p14:creationId xmlns:p14="http://schemas.microsoft.com/office/powerpoint/2010/main" val="283570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A9757C-7627-652E-FB72-FD134A34DAF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B8162B2-1CBD-9E15-B556-E30473F6F616}"/>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9CDC862B-547F-5C10-4BFE-07B5D6A0F226}"/>
              </a:ext>
            </a:extLst>
          </p:cNvPr>
          <p:cNvSpPr>
            <a:spLocks noGrp="1"/>
          </p:cNvSpPr>
          <p:nvPr>
            <p:ph type="sldNum" sz="quarter" idx="12"/>
          </p:nvPr>
        </p:nvSpPr>
        <p:spPr/>
        <p:txBody>
          <a:bodyPr/>
          <a:lstStyle/>
          <a:p>
            <a:fld id="{B5CEABB6-07DC-46E8-9B57-56EC44A396E5}" type="slidenum">
              <a:rPr lang="en-US" smtClean="0"/>
              <a:t>12</a:t>
            </a:fld>
            <a:endParaRPr lang="en-US" dirty="0"/>
          </a:p>
        </p:txBody>
      </p:sp>
      <p:pic>
        <p:nvPicPr>
          <p:cNvPr id="9" name="Picture 8">
            <a:extLst>
              <a:ext uri="{FF2B5EF4-FFF2-40B4-BE49-F238E27FC236}">
                <a16:creationId xmlns:a16="http://schemas.microsoft.com/office/drawing/2014/main" id="{63D5AC98-4116-A97E-B5B1-8400257EFB8E}"/>
              </a:ext>
            </a:extLst>
          </p:cNvPr>
          <p:cNvPicPr>
            <a:picLocks noChangeAspect="1"/>
          </p:cNvPicPr>
          <p:nvPr/>
        </p:nvPicPr>
        <p:blipFill>
          <a:blip r:embed="rId2"/>
          <a:stretch>
            <a:fillRect/>
          </a:stretch>
        </p:blipFill>
        <p:spPr>
          <a:xfrm>
            <a:off x="838200" y="740999"/>
            <a:ext cx="10176937" cy="3695338"/>
          </a:xfrm>
          <a:prstGeom prst="rect">
            <a:avLst/>
          </a:prstGeom>
        </p:spPr>
      </p:pic>
    </p:spTree>
    <p:extLst>
      <p:ext uri="{BB962C8B-B14F-4D97-AF65-F5344CB8AC3E}">
        <p14:creationId xmlns:p14="http://schemas.microsoft.com/office/powerpoint/2010/main" val="2070190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1449-D2A4-4186-73CA-91CE8949B4B4}"/>
              </a:ext>
            </a:extLst>
          </p:cNvPr>
          <p:cNvSpPr>
            <a:spLocks noGrp="1"/>
          </p:cNvSpPr>
          <p:nvPr>
            <p:ph type="title"/>
          </p:nvPr>
        </p:nvSpPr>
        <p:spPr>
          <a:xfrm>
            <a:off x="5476875" y="418011"/>
            <a:ext cx="5111750" cy="627018"/>
          </a:xfrm>
        </p:spPr>
        <p:txBody>
          <a:bodyPr/>
          <a:lstStyle/>
          <a:p>
            <a:r>
              <a:rPr lang="en-CA" b="0" i="0" dirty="0">
                <a:solidFill>
                  <a:srgbClr val="374151"/>
                </a:solidFill>
                <a:effectLst/>
                <a:latin typeface="Söhne"/>
              </a:rPr>
              <a:t>InceptionV3</a:t>
            </a:r>
            <a:endParaRPr lang="en-CA" dirty="0"/>
          </a:p>
        </p:txBody>
      </p:sp>
      <p:sp>
        <p:nvSpPr>
          <p:cNvPr id="3" name="Text Placeholder 2">
            <a:extLst>
              <a:ext uri="{FF2B5EF4-FFF2-40B4-BE49-F238E27FC236}">
                <a16:creationId xmlns:a16="http://schemas.microsoft.com/office/drawing/2014/main" id="{4BEC0F0C-F094-EFE3-3EAA-C880EC6011BF}"/>
              </a:ext>
            </a:extLst>
          </p:cNvPr>
          <p:cNvSpPr>
            <a:spLocks noGrp="1"/>
          </p:cNvSpPr>
          <p:nvPr>
            <p:ph type="body" idx="1"/>
          </p:nvPr>
        </p:nvSpPr>
        <p:spPr>
          <a:xfrm>
            <a:off x="5476875" y="1045029"/>
            <a:ext cx="5111750" cy="5081451"/>
          </a:xfrm>
        </p:spPr>
        <p:txBody>
          <a:bodyPr/>
          <a:lstStyle/>
          <a:p>
            <a:pPr algn="just">
              <a:buFont typeface="Arial" panose="020B0604020202020204" pitchFamily="34" charset="0"/>
              <a:buChar char="•"/>
            </a:pPr>
            <a:r>
              <a:rPr lang="en-US" sz="1600" b="0" i="0" dirty="0">
                <a:solidFill>
                  <a:srgbClr val="374151"/>
                </a:solidFill>
                <a:effectLst/>
                <a:latin typeface="Söhne"/>
              </a:rPr>
              <a:t>InceptionV3 is a convolutional neural network architecture that was introduced by </a:t>
            </a:r>
            <a:r>
              <a:rPr lang="en-US" sz="1600" b="0" i="0" dirty="0" err="1">
                <a:solidFill>
                  <a:srgbClr val="374151"/>
                </a:solidFill>
                <a:effectLst/>
                <a:latin typeface="Söhne"/>
              </a:rPr>
              <a:t>Szegedy</a:t>
            </a:r>
            <a:r>
              <a:rPr lang="en-US" sz="1600" b="0" i="0" dirty="0">
                <a:solidFill>
                  <a:srgbClr val="374151"/>
                </a:solidFill>
                <a:effectLst/>
                <a:latin typeface="Söhne"/>
              </a:rPr>
              <a:t> et al. from Google Research in their 2015 paper "Rethinking the Inception Architecture for Computer Vision".</a:t>
            </a:r>
          </a:p>
          <a:p>
            <a:pPr algn="just">
              <a:buFont typeface="Arial" panose="020B0604020202020204" pitchFamily="34" charset="0"/>
              <a:buChar char="•"/>
            </a:pPr>
            <a:r>
              <a:rPr lang="en-US" sz="1600" b="0" i="0" dirty="0">
                <a:solidFill>
                  <a:srgbClr val="374151"/>
                </a:solidFill>
                <a:effectLst/>
                <a:latin typeface="Söhne"/>
              </a:rPr>
              <a:t>It is an improvement over the previous Inception models, with better accuracy and computational efficiency, achieved through the use of multiple smaller convolutions rather than one large convolution.</a:t>
            </a:r>
          </a:p>
          <a:p>
            <a:pPr algn="just">
              <a:buFont typeface="Arial" panose="020B0604020202020204" pitchFamily="34" charset="0"/>
              <a:buChar char="•"/>
            </a:pPr>
            <a:r>
              <a:rPr lang="en-US" sz="1600" b="0" i="0" dirty="0">
                <a:solidFill>
                  <a:srgbClr val="374151"/>
                </a:solidFill>
                <a:effectLst/>
                <a:latin typeface="Söhne"/>
              </a:rPr>
              <a:t>InceptionV3 consists of a deep neural network with 48 layers, and its design includes inception modules, which are small sub-networks that allow the network to capture both local and global features.</a:t>
            </a:r>
          </a:p>
          <a:p>
            <a:pPr algn="just">
              <a:buFont typeface="Arial" panose="020B0604020202020204" pitchFamily="34" charset="0"/>
              <a:buChar char="•"/>
            </a:pPr>
            <a:r>
              <a:rPr lang="en-US" sz="1600" b="0" i="0" dirty="0">
                <a:solidFill>
                  <a:srgbClr val="374151"/>
                </a:solidFill>
                <a:effectLst/>
                <a:latin typeface="Söhne"/>
              </a:rPr>
              <a:t>InceptionV3 has been trained on large datasets such as ImageNet and has achieved state-of-the-art performance on several benchmark datasets, including the ImageNet Large Scale Visual Recognition Challenge.</a:t>
            </a:r>
          </a:p>
          <a:p>
            <a:endParaRPr lang="en-CA" dirty="0"/>
          </a:p>
        </p:txBody>
      </p:sp>
      <p:sp>
        <p:nvSpPr>
          <p:cNvPr id="4" name="Date Placeholder 3">
            <a:extLst>
              <a:ext uri="{FF2B5EF4-FFF2-40B4-BE49-F238E27FC236}">
                <a16:creationId xmlns:a16="http://schemas.microsoft.com/office/drawing/2014/main" id="{FB70EFB9-47B3-1F33-BFBB-186E6CDC175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55F4AEE-940B-9A76-D668-E2D196629848}"/>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B47004B3-153C-FCAF-DDD7-8B704FF99C66}"/>
              </a:ext>
            </a:extLst>
          </p:cNvPr>
          <p:cNvSpPr>
            <a:spLocks noGrp="1"/>
          </p:cNvSpPr>
          <p:nvPr>
            <p:ph type="sldNum" sz="quarter" idx="12"/>
          </p:nvPr>
        </p:nvSpPr>
        <p:spPr/>
        <p:txBody>
          <a:bodyPr/>
          <a:lstStyle/>
          <a:p>
            <a:fld id="{B5CEABB6-07DC-46E8-9B57-56EC44A396E5}" type="slidenum">
              <a:rPr lang="en-US" smtClean="0"/>
              <a:t>13</a:t>
            </a:fld>
            <a:endParaRPr lang="en-US" dirty="0"/>
          </a:p>
        </p:txBody>
      </p:sp>
    </p:spTree>
    <p:extLst>
      <p:ext uri="{BB962C8B-B14F-4D97-AF65-F5344CB8AC3E}">
        <p14:creationId xmlns:p14="http://schemas.microsoft.com/office/powerpoint/2010/main" val="99658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989E-38C0-55A8-5368-1E5CBF89A818}"/>
              </a:ext>
            </a:extLst>
          </p:cNvPr>
          <p:cNvSpPr>
            <a:spLocks noGrp="1"/>
          </p:cNvSpPr>
          <p:nvPr>
            <p:ph type="title"/>
          </p:nvPr>
        </p:nvSpPr>
        <p:spPr>
          <a:xfrm>
            <a:off x="838200" y="365125"/>
            <a:ext cx="10515600" cy="978483"/>
          </a:xfrm>
        </p:spPr>
        <p:txBody>
          <a:bodyPr/>
          <a:lstStyle/>
          <a:p>
            <a:r>
              <a:rPr lang="en-CA" dirty="0"/>
              <a:t>DATA TRAINING WITH</a:t>
            </a:r>
            <a:br>
              <a:rPr lang="en-CA" dirty="0"/>
            </a:br>
            <a:r>
              <a:rPr lang="en-CA" dirty="0"/>
              <a:t>InceptionV3</a:t>
            </a:r>
          </a:p>
        </p:txBody>
      </p:sp>
      <p:sp>
        <p:nvSpPr>
          <p:cNvPr id="4" name="Date Placeholder 3">
            <a:extLst>
              <a:ext uri="{FF2B5EF4-FFF2-40B4-BE49-F238E27FC236}">
                <a16:creationId xmlns:a16="http://schemas.microsoft.com/office/drawing/2014/main" id="{5632BA43-9D02-3C1C-FA69-D99E6569603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8268355-56F9-BB06-0D49-45410E07C362}"/>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7A2E5E55-2798-EE5F-F009-AEEA5C4BEB08}"/>
              </a:ext>
            </a:extLst>
          </p:cNvPr>
          <p:cNvSpPr>
            <a:spLocks noGrp="1"/>
          </p:cNvSpPr>
          <p:nvPr>
            <p:ph type="sldNum" sz="quarter" idx="12"/>
          </p:nvPr>
        </p:nvSpPr>
        <p:spPr/>
        <p:txBody>
          <a:bodyPr/>
          <a:lstStyle/>
          <a:p>
            <a:fld id="{B5CEABB6-07DC-46E8-9B57-56EC44A396E5}" type="slidenum">
              <a:rPr lang="en-US" smtClean="0"/>
              <a:t>14</a:t>
            </a:fld>
            <a:endParaRPr lang="en-US" dirty="0"/>
          </a:p>
        </p:txBody>
      </p:sp>
      <p:pic>
        <p:nvPicPr>
          <p:cNvPr id="7" name="Picture 6">
            <a:extLst>
              <a:ext uri="{FF2B5EF4-FFF2-40B4-BE49-F238E27FC236}">
                <a16:creationId xmlns:a16="http://schemas.microsoft.com/office/drawing/2014/main" id="{BB3DBAD8-C2E7-9D70-C62E-BC2ED75C79AD}"/>
              </a:ext>
            </a:extLst>
          </p:cNvPr>
          <p:cNvPicPr>
            <a:picLocks noChangeAspect="1"/>
          </p:cNvPicPr>
          <p:nvPr/>
        </p:nvPicPr>
        <p:blipFill>
          <a:blip r:embed="rId2"/>
          <a:stretch>
            <a:fillRect/>
          </a:stretch>
        </p:blipFill>
        <p:spPr>
          <a:xfrm>
            <a:off x="1436914" y="1418252"/>
            <a:ext cx="8431313" cy="4938098"/>
          </a:xfrm>
          <a:prstGeom prst="rect">
            <a:avLst/>
          </a:prstGeom>
        </p:spPr>
      </p:pic>
    </p:spTree>
    <p:extLst>
      <p:ext uri="{BB962C8B-B14F-4D97-AF65-F5344CB8AC3E}">
        <p14:creationId xmlns:p14="http://schemas.microsoft.com/office/powerpoint/2010/main" val="1656664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FFBA10-E3FD-88D3-33A0-2C658E80DCC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26FDCE1-9014-9142-9A94-589A242A1526}"/>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7F1C2268-210D-7696-71BB-7CFFCA0E1545}"/>
              </a:ext>
            </a:extLst>
          </p:cNvPr>
          <p:cNvSpPr>
            <a:spLocks noGrp="1"/>
          </p:cNvSpPr>
          <p:nvPr>
            <p:ph type="sldNum" sz="quarter" idx="12"/>
          </p:nvPr>
        </p:nvSpPr>
        <p:spPr/>
        <p:txBody>
          <a:bodyPr/>
          <a:lstStyle/>
          <a:p>
            <a:fld id="{B5CEABB6-07DC-46E8-9B57-56EC44A396E5}" type="slidenum">
              <a:rPr lang="en-US" smtClean="0"/>
              <a:t>15</a:t>
            </a:fld>
            <a:endParaRPr lang="en-US" dirty="0"/>
          </a:p>
        </p:txBody>
      </p:sp>
      <p:pic>
        <p:nvPicPr>
          <p:cNvPr id="3" name="Picture 2">
            <a:extLst>
              <a:ext uri="{FF2B5EF4-FFF2-40B4-BE49-F238E27FC236}">
                <a16:creationId xmlns:a16="http://schemas.microsoft.com/office/drawing/2014/main" id="{A4BAA2F2-2373-7176-2365-602F8E550987}"/>
              </a:ext>
            </a:extLst>
          </p:cNvPr>
          <p:cNvPicPr>
            <a:picLocks noChangeAspect="1"/>
          </p:cNvPicPr>
          <p:nvPr/>
        </p:nvPicPr>
        <p:blipFill>
          <a:blip r:embed="rId2"/>
          <a:stretch>
            <a:fillRect/>
          </a:stretch>
        </p:blipFill>
        <p:spPr>
          <a:xfrm>
            <a:off x="1296955" y="643648"/>
            <a:ext cx="8666530" cy="5570703"/>
          </a:xfrm>
          <a:prstGeom prst="rect">
            <a:avLst/>
          </a:prstGeom>
        </p:spPr>
      </p:pic>
    </p:spTree>
    <p:extLst>
      <p:ext uri="{BB962C8B-B14F-4D97-AF65-F5344CB8AC3E}">
        <p14:creationId xmlns:p14="http://schemas.microsoft.com/office/powerpoint/2010/main" val="1827536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0FE242-8BA8-C1BF-B1A8-A4CCF7292D4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74A3684-CD79-3439-7A46-98C3124F1284}"/>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195498DF-18FC-DD1F-CFF8-59D5041BD623}"/>
              </a:ext>
            </a:extLst>
          </p:cNvPr>
          <p:cNvSpPr>
            <a:spLocks noGrp="1"/>
          </p:cNvSpPr>
          <p:nvPr>
            <p:ph type="sldNum" sz="quarter" idx="12"/>
          </p:nvPr>
        </p:nvSpPr>
        <p:spPr/>
        <p:txBody>
          <a:bodyPr/>
          <a:lstStyle/>
          <a:p>
            <a:fld id="{B5CEABB6-07DC-46E8-9B57-56EC44A396E5}" type="slidenum">
              <a:rPr lang="en-US" smtClean="0"/>
              <a:t>16</a:t>
            </a:fld>
            <a:endParaRPr lang="en-US" dirty="0"/>
          </a:p>
        </p:txBody>
      </p:sp>
      <p:pic>
        <p:nvPicPr>
          <p:cNvPr id="3" name="Picture 2">
            <a:extLst>
              <a:ext uri="{FF2B5EF4-FFF2-40B4-BE49-F238E27FC236}">
                <a16:creationId xmlns:a16="http://schemas.microsoft.com/office/drawing/2014/main" id="{1EDC609C-6858-C0D3-0D63-14C7A76BF188}"/>
              </a:ext>
            </a:extLst>
          </p:cNvPr>
          <p:cNvPicPr>
            <a:picLocks noChangeAspect="1"/>
          </p:cNvPicPr>
          <p:nvPr/>
        </p:nvPicPr>
        <p:blipFill>
          <a:blip r:embed="rId2"/>
          <a:stretch>
            <a:fillRect/>
          </a:stretch>
        </p:blipFill>
        <p:spPr>
          <a:xfrm>
            <a:off x="2335204" y="1116129"/>
            <a:ext cx="7521592" cy="4625741"/>
          </a:xfrm>
          <a:prstGeom prst="rect">
            <a:avLst/>
          </a:prstGeom>
        </p:spPr>
      </p:pic>
    </p:spTree>
    <p:extLst>
      <p:ext uri="{BB962C8B-B14F-4D97-AF65-F5344CB8AC3E}">
        <p14:creationId xmlns:p14="http://schemas.microsoft.com/office/powerpoint/2010/main" val="257932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2A82D9-B8C5-1DE5-F44D-F441BE3B852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EB3E0BC-905E-D44E-3D33-E9DA5D6D8A5C}"/>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AE2BD3C9-A2D8-F052-4685-8B353FD08221}"/>
              </a:ext>
            </a:extLst>
          </p:cNvPr>
          <p:cNvSpPr>
            <a:spLocks noGrp="1"/>
          </p:cNvSpPr>
          <p:nvPr>
            <p:ph type="sldNum" sz="quarter" idx="12"/>
          </p:nvPr>
        </p:nvSpPr>
        <p:spPr/>
        <p:txBody>
          <a:bodyPr/>
          <a:lstStyle/>
          <a:p>
            <a:fld id="{B5CEABB6-07DC-46E8-9B57-56EC44A396E5}" type="slidenum">
              <a:rPr lang="en-US" smtClean="0"/>
              <a:t>17</a:t>
            </a:fld>
            <a:endParaRPr lang="en-US" dirty="0"/>
          </a:p>
        </p:txBody>
      </p:sp>
      <p:pic>
        <p:nvPicPr>
          <p:cNvPr id="3" name="Picture 2">
            <a:extLst>
              <a:ext uri="{FF2B5EF4-FFF2-40B4-BE49-F238E27FC236}">
                <a16:creationId xmlns:a16="http://schemas.microsoft.com/office/drawing/2014/main" id="{1FA2A220-BA60-2D74-5838-3652F4101088}"/>
              </a:ext>
            </a:extLst>
          </p:cNvPr>
          <p:cNvPicPr>
            <a:picLocks noChangeAspect="1"/>
          </p:cNvPicPr>
          <p:nvPr/>
        </p:nvPicPr>
        <p:blipFill>
          <a:blip r:embed="rId2"/>
          <a:stretch>
            <a:fillRect/>
          </a:stretch>
        </p:blipFill>
        <p:spPr>
          <a:xfrm>
            <a:off x="2285670" y="647459"/>
            <a:ext cx="7620660" cy="5563082"/>
          </a:xfrm>
          <a:prstGeom prst="rect">
            <a:avLst/>
          </a:prstGeom>
        </p:spPr>
      </p:pic>
    </p:spTree>
    <p:extLst>
      <p:ext uri="{BB962C8B-B14F-4D97-AF65-F5344CB8AC3E}">
        <p14:creationId xmlns:p14="http://schemas.microsoft.com/office/powerpoint/2010/main" val="205515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EA1F24-76A5-0EA4-8919-0E5DA3A8FA0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23A12EC-F000-EDA1-624A-E93C2B391FF1}"/>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55B198D0-A594-CC83-3576-79D5B0514E0B}"/>
              </a:ext>
            </a:extLst>
          </p:cNvPr>
          <p:cNvSpPr>
            <a:spLocks noGrp="1"/>
          </p:cNvSpPr>
          <p:nvPr>
            <p:ph type="sldNum" sz="quarter" idx="12"/>
          </p:nvPr>
        </p:nvSpPr>
        <p:spPr/>
        <p:txBody>
          <a:bodyPr/>
          <a:lstStyle/>
          <a:p>
            <a:fld id="{B5CEABB6-07DC-46E8-9B57-56EC44A396E5}" type="slidenum">
              <a:rPr lang="en-US" smtClean="0"/>
              <a:t>18</a:t>
            </a:fld>
            <a:endParaRPr lang="en-US" dirty="0"/>
          </a:p>
        </p:txBody>
      </p:sp>
      <p:pic>
        <p:nvPicPr>
          <p:cNvPr id="7" name="Picture 6">
            <a:extLst>
              <a:ext uri="{FF2B5EF4-FFF2-40B4-BE49-F238E27FC236}">
                <a16:creationId xmlns:a16="http://schemas.microsoft.com/office/drawing/2014/main" id="{B94C90DF-86BF-FD85-95CC-643F93F12537}"/>
              </a:ext>
            </a:extLst>
          </p:cNvPr>
          <p:cNvPicPr>
            <a:picLocks noChangeAspect="1"/>
          </p:cNvPicPr>
          <p:nvPr/>
        </p:nvPicPr>
        <p:blipFill>
          <a:blip r:embed="rId2"/>
          <a:stretch>
            <a:fillRect/>
          </a:stretch>
        </p:blipFill>
        <p:spPr>
          <a:xfrm>
            <a:off x="2533341" y="1478111"/>
            <a:ext cx="7125317" cy="3901778"/>
          </a:xfrm>
          <a:prstGeom prst="rect">
            <a:avLst/>
          </a:prstGeom>
        </p:spPr>
      </p:pic>
    </p:spTree>
    <p:extLst>
      <p:ext uri="{BB962C8B-B14F-4D97-AF65-F5344CB8AC3E}">
        <p14:creationId xmlns:p14="http://schemas.microsoft.com/office/powerpoint/2010/main" val="1098186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1449-D2A4-4186-73CA-91CE8949B4B4}"/>
              </a:ext>
            </a:extLst>
          </p:cNvPr>
          <p:cNvSpPr>
            <a:spLocks noGrp="1"/>
          </p:cNvSpPr>
          <p:nvPr>
            <p:ph type="title"/>
          </p:nvPr>
        </p:nvSpPr>
        <p:spPr>
          <a:xfrm>
            <a:off x="5476875" y="418011"/>
            <a:ext cx="5111750" cy="627018"/>
          </a:xfrm>
        </p:spPr>
        <p:txBody>
          <a:bodyPr/>
          <a:lstStyle/>
          <a:p>
            <a:pPr algn="ctr"/>
            <a:r>
              <a:rPr lang="en-CA" b="0" i="0" dirty="0" err="1">
                <a:solidFill>
                  <a:srgbClr val="374151"/>
                </a:solidFill>
                <a:effectLst/>
                <a:latin typeface="Söhne"/>
              </a:rPr>
              <a:t>Xception</a:t>
            </a:r>
            <a:endParaRPr lang="en-CA" dirty="0"/>
          </a:p>
        </p:txBody>
      </p:sp>
      <p:sp>
        <p:nvSpPr>
          <p:cNvPr id="3" name="Text Placeholder 2">
            <a:extLst>
              <a:ext uri="{FF2B5EF4-FFF2-40B4-BE49-F238E27FC236}">
                <a16:creationId xmlns:a16="http://schemas.microsoft.com/office/drawing/2014/main" id="{4BEC0F0C-F094-EFE3-3EAA-C880EC6011BF}"/>
              </a:ext>
            </a:extLst>
          </p:cNvPr>
          <p:cNvSpPr>
            <a:spLocks noGrp="1"/>
          </p:cNvSpPr>
          <p:nvPr>
            <p:ph type="body" idx="1"/>
          </p:nvPr>
        </p:nvSpPr>
        <p:spPr>
          <a:xfrm>
            <a:off x="5476875" y="1045029"/>
            <a:ext cx="5111750" cy="4323805"/>
          </a:xfrm>
        </p:spPr>
        <p:txBody>
          <a:bodyPr>
            <a:normAutofit/>
          </a:bodyPr>
          <a:lstStyle/>
          <a:p>
            <a:pPr algn="l">
              <a:buFont typeface="+mj-lt"/>
              <a:buAutoNum type="arabicPeriod"/>
            </a:pPr>
            <a:r>
              <a:rPr lang="en-US" sz="1600" dirty="0" err="1">
                <a:solidFill>
                  <a:srgbClr val="374151"/>
                </a:solidFill>
                <a:latin typeface="Söhne"/>
              </a:rPr>
              <a:t>Xception</a:t>
            </a:r>
            <a:r>
              <a:rPr lang="en-US" sz="1600" dirty="0">
                <a:solidFill>
                  <a:srgbClr val="374151"/>
                </a:solidFill>
                <a:latin typeface="Söhne"/>
              </a:rPr>
              <a:t> is a deep convolutional neural network architecture that was introduced by François Chollet in 2016. It is based on the Inception architecture, but with a modified convolutional block design that allows for more efficient and accurate feature extraction.</a:t>
            </a:r>
          </a:p>
          <a:p>
            <a:pPr algn="l">
              <a:buFont typeface="+mj-lt"/>
              <a:buAutoNum type="arabicPeriod"/>
            </a:pPr>
            <a:r>
              <a:rPr lang="en-US" sz="1600" dirty="0" err="1">
                <a:solidFill>
                  <a:srgbClr val="374151"/>
                </a:solidFill>
                <a:latin typeface="Söhne"/>
              </a:rPr>
              <a:t>Xception</a:t>
            </a:r>
            <a:r>
              <a:rPr lang="en-US" sz="1600" dirty="0">
                <a:solidFill>
                  <a:srgbClr val="374151"/>
                </a:solidFill>
                <a:latin typeface="Söhne"/>
              </a:rPr>
              <a:t> has achieved state-of-the-art performance on several benchmark image classification datasets, including the ImageNet dataset. This makes it a strong candidate for transfer learning applications in a variety of domains.</a:t>
            </a:r>
          </a:p>
          <a:p>
            <a:pPr algn="l">
              <a:buFont typeface="+mj-lt"/>
              <a:buAutoNum type="arabicPeriod"/>
            </a:pPr>
            <a:r>
              <a:rPr lang="en-US" sz="1600" dirty="0" err="1">
                <a:solidFill>
                  <a:srgbClr val="374151"/>
                </a:solidFill>
                <a:latin typeface="Söhne"/>
              </a:rPr>
              <a:t>Xception</a:t>
            </a:r>
            <a:r>
              <a:rPr lang="en-US" sz="1600" dirty="0">
                <a:solidFill>
                  <a:srgbClr val="374151"/>
                </a:solidFill>
                <a:latin typeface="Söhne"/>
              </a:rPr>
              <a:t> consists of 36 convolutional layers, divided into 14 modules, followed by two fully connected layers for classification.</a:t>
            </a:r>
          </a:p>
          <a:p>
            <a:endParaRPr lang="en-CA" dirty="0"/>
          </a:p>
        </p:txBody>
      </p:sp>
      <p:sp>
        <p:nvSpPr>
          <p:cNvPr id="4" name="Date Placeholder 3">
            <a:extLst>
              <a:ext uri="{FF2B5EF4-FFF2-40B4-BE49-F238E27FC236}">
                <a16:creationId xmlns:a16="http://schemas.microsoft.com/office/drawing/2014/main" id="{FB70EFB9-47B3-1F33-BFBB-186E6CDC175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55F4AEE-940B-9A76-D668-E2D196629848}"/>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B47004B3-153C-FCAF-DDD7-8B704FF99C66}"/>
              </a:ext>
            </a:extLst>
          </p:cNvPr>
          <p:cNvSpPr>
            <a:spLocks noGrp="1"/>
          </p:cNvSpPr>
          <p:nvPr>
            <p:ph type="sldNum" sz="quarter" idx="12"/>
          </p:nvPr>
        </p:nvSpPr>
        <p:spPr/>
        <p:txBody>
          <a:bodyPr/>
          <a:lstStyle/>
          <a:p>
            <a:fld id="{B5CEABB6-07DC-46E8-9B57-56EC44A396E5}" type="slidenum">
              <a:rPr lang="en-US" smtClean="0"/>
              <a:t>19</a:t>
            </a:fld>
            <a:endParaRPr lang="en-US" dirty="0"/>
          </a:p>
        </p:txBody>
      </p:sp>
    </p:spTree>
    <p:extLst>
      <p:ext uri="{BB962C8B-B14F-4D97-AF65-F5344CB8AC3E}">
        <p14:creationId xmlns:p14="http://schemas.microsoft.com/office/powerpoint/2010/main" val="322901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200C-9D14-D0B6-F2E3-FD15B72390A2}"/>
              </a:ext>
            </a:extLst>
          </p:cNvPr>
          <p:cNvSpPr>
            <a:spLocks noGrp="1"/>
          </p:cNvSpPr>
          <p:nvPr>
            <p:ph type="title"/>
          </p:nvPr>
        </p:nvSpPr>
        <p:spPr>
          <a:xfrm>
            <a:off x="5356106" y="620158"/>
            <a:ext cx="5111750" cy="614361"/>
          </a:xfrm>
        </p:spPr>
        <p:txBody>
          <a:bodyPr/>
          <a:lstStyle/>
          <a:p>
            <a:pPr algn="ctr"/>
            <a:r>
              <a:rPr lang="en-US" dirty="0"/>
              <a:t>problem</a:t>
            </a:r>
            <a:endParaRPr lang="en-CA" dirty="0"/>
          </a:p>
        </p:txBody>
      </p:sp>
      <p:sp>
        <p:nvSpPr>
          <p:cNvPr id="3" name="Text Placeholder 2">
            <a:extLst>
              <a:ext uri="{FF2B5EF4-FFF2-40B4-BE49-F238E27FC236}">
                <a16:creationId xmlns:a16="http://schemas.microsoft.com/office/drawing/2014/main" id="{00D48E15-4E64-0CE0-8A6F-069004EAFAED}"/>
              </a:ext>
            </a:extLst>
          </p:cNvPr>
          <p:cNvSpPr>
            <a:spLocks noGrp="1"/>
          </p:cNvSpPr>
          <p:nvPr>
            <p:ph type="body" idx="1"/>
          </p:nvPr>
        </p:nvSpPr>
        <p:spPr>
          <a:xfrm>
            <a:off x="5597644" y="2559005"/>
            <a:ext cx="5111750" cy="3797345"/>
          </a:xfrm>
        </p:spPr>
        <p:txBody>
          <a:bodyPr>
            <a:noAutofit/>
          </a:bodyPr>
          <a:lstStyle/>
          <a:p>
            <a:pPr algn="just"/>
            <a:r>
              <a:rPr lang="en-US" sz="1700" b="0" i="0" dirty="0">
                <a:effectLst/>
              </a:rPr>
              <a:t>The identification of plant species is fundamental for the effective study and management of biodiversity.</a:t>
            </a:r>
          </a:p>
          <a:p>
            <a:pPr algn="just"/>
            <a:r>
              <a:rPr lang="en-US" sz="1700" b="0" i="0" dirty="0">
                <a:effectLst/>
              </a:rPr>
              <a:t>In a manual identification process, different characteristics of plants are measured as identification keys which are examined sequentially and adaptively to identify plant species. This manual identification can also lead to errors, as it can be difficult to accurately match those characteristics to those described in reference materials.</a:t>
            </a:r>
          </a:p>
          <a:p>
            <a:pPr algn="just"/>
            <a:r>
              <a:rPr lang="en-US" sz="1700" dirty="0"/>
              <a:t>Moreover, the manual identification of plant species is a time-consuming process and requires a lot of expertise in the field, </a:t>
            </a:r>
            <a:r>
              <a:rPr lang="en-US" sz="1700" b="0" i="0" dirty="0">
                <a:effectLst/>
              </a:rPr>
              <a:t>especially when dealing with large numbers of plants or unfamiliar species</a:t>
            </a:r>
            <a:endParaRPr lang="en-US" sz="1700" dirty="0"/>
          </a:p>
          <a:p>
            <a:endParaRPr lang="en-CA" sz="1700" dirty="0"/>
          </a:p>
        </p:txBody>
      </p:sp>
      <p:sp>
        <p:nvSpPr>
          <p:cNvPr id="6" name="Slide Number Placeholder 5">
            <a:extLst>
              <a:ext uri="{FF2B5EF4-FFF2-40B4-BE49-F238E27FC236}">
                <a16:creationId xmlns:a16="http://schemas.microsoft.com/office/drawing/2014/main" id="{C455E9E5-B801-A776-C21C-41D0502FEDB5}"/>
              </a:ext>
            </a:extLst>
          </p:cNvPr>
          <p:cNvSpPr>
            <a:spLocks noGrp="1"/>
          </p:cNvSpPr>
          <p:nvPr>
            <p:ph type="sldNum" sz="quarter" idx="12"/>
          </p:nvPr>
        </p:nvSpPr>
        <p:spPr/>
        <p:txBody>
          <a:bodyPr/>
          <a:lstStyle/>
          <a:p>
            <a:fld id="{B5CEABB6-07DC-46E8-9B57-56EC44A396E5}" type="slidenum">
              <a:rPr lang="en-US" smtClean="0"/>
              <a:t>2</a:t>
            </a:fld>
            <a:endParaRPr lang="en-US" dirty="0"/>
          </a:p>
        </p:txBody>
      </p:sp>
    </p:spTree>
    <p:extLst>
      <p:ext uri="{BB962C8B-B14F-4D97-AF65-F5344CB8AC3E}">
        <p14:creationId xmlns:p14="http://schemas.microsoft.com/office/powerpoint/2010/main" val="2720802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1485D-E6E5-6DCD-B6B2-E333D0DFB8A8}"/>
              </a:ext>
            </a:extLst>
          </p:cNvPr>
          <p:cNvSpPr>
            <a:spLocks noGrp="1"/>
          </p:cNvSpPr>
          <p:nvPr>
            <p:ph type="title"/>
          </p:nvPr>
        </p:nvSpPr>
        <p:spPr/>
        <p:txBody>
          <a:bodyPr/>
          <a:lstStyle/>
          <a:p>
            <a:r>
              <a:rPr lang="en-CA" dirty="0"/>
              <a:t>DATA Training with XCEPTION</a:t>
            </a:r>
          </a:p>
        </p:txBody>
      </p:sp>
      <p:sp>
        <p:nvSpPr>
          <p:cNvPr id="3" name="SmartArt Placeholder 2">
            <a:extLst>
              <a:ext uri="{FF2B5EF4-FFF2-40B4-BE49-F238E27FC236}">
                <a16:creationId xmlns:a16="http://schemas.microsoft.com/office/drawing/2014/main" id="{07343DEA-AD91-B4AD-05DF-BB888CD7D3C2}"/>
              </a:ext>
            </a:extLst>
          </p:cNvPr>
          <p:cNvSpPr>
            <a:spLocks noGrp="1"/>
          </p:cNvSpPr>
          <p:nvPr>
            <p:ph type="dgm" sz="quarter" idx="15"/>
          </p:nvPr>
        </p:nvSpPr>
        <p:spPr/>
      </p:sp>
      <p:sp>
        <p:nvSpPr>
          <p:cNvPr id="4" name="Date Placeholder 3">
            <a:extLst>
              <a:ext uri="{FF2B5EF4-FFF2-40B4-BE49-F238E27FC236}">
                <a16:creationId xmlns:a16="http://schemas.microsoft.com/office/drawing/2014/main" id="{3E753BAE-28CB-1CF9-2E5C-89A10FEE80E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F5B3538-4D3F-0074-455D-2242FF82F633}"/>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18EB4006-7CEB-C2D3-B216-5723311652CC}"/>
              </a:ext>
            </a:extLst>
          </p:cNvPr>
          <p:cNvSpPr>
            <a:spLocks noGrp="1"/>
          </p:cNvSpPr>
          <p:nvPr>
            <p:ph type="sldNum" sz="quarter" idx="12"/>
          </p:nvPr>
        </p:nvSpPr>
        <p:spPr/>
        <p:txBody>
          <a:bodyPr/>
          <a:lstStyle/>
          <a:p>
            <a:fld id="{B5CEABB6-07DC-46E8-9B57-56EC44A396E5}" type="slidenum">
              <a:rPr lang="en-US" smtClean="0"/>
              <a:t>20</a:t>
            </a:fld>
            <a:endParaRPr lang="en-US" dirty="0"/>
          </a:p>
        </p:txBody>
      </p:sp>
      <p:pic>
        <p:nvPicPr>
          <p:cNvPr id="7" name="Picture 6">
            <a:extLst>
              <a:ext uri="{FF2B5EF4-FFF2-40B4-BE49-F238E27FC236}">
                <a16:creationId xmlns:a16="http://schemas.microsoft.com/office/drawing/2014/main" id="{F07E35F1-C581-FD40-F7DE-DBF089489B7D}"/>
              </a:ext>
            </a:extLst>
          </p:cNvPr>
          <p:cNvPicPr>
            <a:picLocks noChangeAspect="1"/>
          </p:cNvPicPr>
          <p:nvPr/>
        </p:nvPicPr>
        <p:blipFill>
          <a:blip r:embed="rId2"/>
          <a:stretch>
            <a:fillRect/>
          </a:stretch>
        </p:blipFill>
        <p:spPr>
          <a:xfrm>
            <a:off x="606490" y="1483566"/>
            <a:ext cx="10747310" cy="5113177"/>
          </a:xfrm>
          <a:prstGeom prst="rect">
            <a:avLst/>
          </a:prstGeom>
        </p:spPr>
      </p:pic>
    </p:spTree>
    <p:extLst>
      <p:ext uri="{BB962C8B-B14F-4D97-AF65-F5344CB8AC3E}">
        <p14:creationId xmlns:p14="http://schemas.microsoft.com/office/powerpoint/2010/main" val="4235320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755FFF-EEDF-6C49-0FA3-E2295E643FB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E7B7748-0DF6-76CA-1400-ED1A58DC1697}"/>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875DBBA-1F84-331B-EDFC-92D369BF63C3}"/>
              </a:ext>
            </a:extLst>
          </p:cNvPr>
          <p:cNvSpPr>
            <a:spLocks noGrp="1"/>
          </p:cNvSpPr>
          <p:nvPr>
            <p:ph type="sldNum" sz="quarter" idx="12"/>
          </p:nvPr>
        </p:nvSpPr>
        <p:spPr/>
        <p:txBody>
          <a:bodyPr/>
          <a:lstStyle/>
          <a:p>
            <a:fld id="{B5CEABB6-07DC-46E8-9B57-56EC44A396E5}" type="slidenum">
              <a:rPr lang="en-US" smtClean="0"/>
              <a:t>21</a:t>
            </a:fld>
            <a:endParaRPr lang="en-US" dirty="0"/>
          </a:p>
        </p:txBody>
      </p:sp>
      <p:pic>
        <p:nvPicPr>
          <p:cNvPr id="7" name="SmartArt Placeholder 6">
            <a:extLst>
              <a:ext uri="{FF2B5EF4-FFF2-40B4-BE49-F238E27FC236}">
                <a16:creationId xmlns:a16="http://schemas.microsoft.com/office/drawing/2014/main" id="{F0899412-8CC6-3191-15FA-934066523CC9}"/>
              </a:ext>
            </a:extLst>
          </p:cNvPr>
          <p:cNvPicPr>
            <a:picLocks noGrp="1" noChangeAspect="1"/>
          </p:cNvPicPr>
          <p:nvPr>
            <p:ph type="dgm" sz="quarter" idx="15"/>
          </p:nvPr>
        </p:nvPicPr>
        <p:blipFill>
          <a:blip r:embed="rId2"/>
          <a:stretch>
            <a:fillRect/>
          </a:stretch>
        </p:blipFill>
        <p:spPr>
          <a:xfrm>
            <a:off x="558064" y="540036"/>
            <a:ext cx="5029636" cy="5300927"/>
          </a:xfrm>
          <a:prstGeom prst="rect">
            <a:avLst/>
          </a:prstGeom>
        </p:spPr>
      </p:pic>
      <p:pic>
        <p:nvPicPr>
          <p:cNvPr id="8" name="Picture 7">
            <a:extLst>
              <a:ext uri="{FF2B5EF4-FFF2-40B4-BE49-F238E27FC236}">
                <a16:creationId xmlns:a16="http://schemas.microsoft.com/office/drawing/2014/main" id="{D5FECDE1-5490-7DFD-37B3-A2A1AAAF22C4}"/>
              </a:ext>
            </a:extLst>
          </p:cNvPr>
          <p:cNvPicPr>
            <a:picLocks noChangeAspect="1"/>
          </p:cNvPicPr>
          <p:nvPr/>
        </p:nvPicPr>
        <p:blipFill>
          <a:blip r:embed="rId3"/>
          <a:stretch>
            <a:fillRect/>
          </a:stretch>
        </p:blipFill>
        <p:spPr>
          <a:xfrm>
            <a:off x="5682343" y="487567"/>
            <a:ext cx="6242180" cy="5006774"/>
          </a:xfrm>
          <a:prstGeom prst="rect">
            <a:avLst/>
          </a:prstGeom>
        </p:spPr>
      </p:pic>
    </p:spTree>
    <p:extLst>
      <p:ext uri="{BB962C8B-B14F-4D97-AF65-F5344CB8AC3E}">
        <p14:creationId xmlns:p14="http://schemas.microsoft.com/office/powerpoint/2010/main" val="2892258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7CA81E-B852-D230-A0E7-28FAA205B6B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BF48EDB-432A-52A3-41DF-6C4819B7F374}"/>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5354D577-0B8D-61E1-8500-44CC9F06B917}"/>
              </a:ext>
            </a:extLst>
          </p:cNvPr>
          <p:cNvSpPr>
            <a:spLocks noGrp="1"/>
          </p:cNvSpPr>
          <p:nvPr>
            <p:ph type="sldNum" sz="quarter" idx="12"/>
          </p:nvPr>
        </p:nvSpPr>
        <p:spPr/>
        <p:txBody>
          <a:bodyPr/>
          <a:lstStyle/>
          <a:p>
            <a:fld id="{B5CEABB6-07DC-46E8-9B57-56EC44A396E5}" type="slidenum">
              <a:rPr lang="en-US" smtClean="0"/>
              <a:t>22</a:t>
            </a:fld>
            <a:endParaRPr lang="en-US" dirty="0"/>
          </a:p>
        </p:txBody>
      </p:sp>
      <p:pic>
        <p:nvPicPr>
          <p:cNvPr id="7" name="SmartArt Placeholder 6">
            <a:extLst>
              <a:ext uri="{FF2B5EF4-FFF2-40B4-BE49-F238E27FC236}">
                <a16:creationId xmlns:a16="http://schemas.microsoft.com/office/drawing/2014/main" id="{B1678929-4320-5ACA-0031-8EEA347F97B4}"/>
              </a:ext>
            </a:extLst>
          </p:cNvPr>
          <p:cNvPicPr>
            <a:picLocks noGrp="1" noChangeAspect="1"/>
          </p:cNvPicPr>
          <p:nvPr>
            <p:ph type="dgm" sz="quarter" idx="15"/>
          </p:nvPr>
        </p:nvPicPr>
        <p:blipFill>
          <a:blip r:embed="rId2"/>
          <a:stretch>
            <a:fillRect/>
          </a:stretch>
        </p:blipFill>
        <p:spPr>
          <a:xfrm>
            <a:off x="649675" y="568714"/>
            <a:ext cx="5446325" cy="5246688"/>
          </a:xfrm>
          <a:prstGeom prst="rect">
            <a:avLst/>
          </a:prstGeom>
        </p:spPr>
      </p:pic>
      <p:pic>
        <p:nvPicPr>
          <p:cNvPr id="8" name="Picture 7">
            <a:extLst>
              <a:ext uri="{FF2B5EF4-FFF2-40B4-BE49-F238E27FC236}">
                <a16:creationId xmlns:a16="http://schemas.microsoft.com/office/drawing/2014/main" id="{4D153074-FB67-BA40-5957-23E22D6A041F}"/>
              </a:ext>
            </a:extLst>
          </p:cNvPr>
          <p:cNvPicPr>
            <a:picLocks noChangeAspect="1"/>
          </p:cNvPicPr>
          <p:nvPr/>
        </p:nvPicPr>
        <p:blipFill>
          <a:blip r:embed="rId3"/>
          <a:stretch>
            <a:fillRect/>
          </a:stretch>
        </p:blipFill>
        <p:spPr>
          <a:xfrm>
            <a:off x="5942045" y="105690"/>
            <a:ext cx="5999479" cy="6172735"/>
          </a:xfrm>
          <a:prstGeom prst="rect">
            <a:avLst/>
          </a:prstGeom>
        </p:spPr>
      </p:pic>
    </p:spTree>
    <p:extLst>
      <p:ext uri="{BB962C8B-B14F-4D97-AF65-F5344CB8AC3E}">
        <p14:creationId xmlns:p14="http://schemas.microsoft.com/office/powerpoint/2010/main" val="352569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E990-272D-EB62-90C6-4C4F12566F8C}"/>
              </a:ext>
            </a:extLst>
          </p:cNvPr>
          <p:cNvSpPr>
            <a:spLocks noGrp="1"/>
          </p:cNvSpPr>
          <p:nvPr>
            <p:ph type="title"/>
          </p:nvPr>
        </p:nvSpPr>
        <p:spPr/>
        <p:txBody>
          <a:bodyPr/>
          <a:lstStyle/>
          <a:p>
            <a:endParaRPr lang="en-CA"/>
          </a:p>
        </p:txBody>
      </p:sp>
      <p:sp>
        <p:nvSpPr>
          <p:cNvPr id="3" name="SmartArt Placeholder 2">
            <a:extLst>
              <a:ext uri="{FF2B5EF4-FFF2-40B4-BE49-F238E27FC236}">
                <a16:creationId xmlns:a16="http://schemas.microsoft.com/office/drawing/2014/main" id="{015EF91E-1E6A-9552-DE82-B48A2334ECD6}"/>
              </a:ext>
            </a:extLst>
          </p:cNvPr>
          <p:cNvSpPr>
            <a:spLocks noGrp="1"/>
          </p:cNvSpPr>
          <p:nvPr>
            <p:ph type="dgm" sz="quarter" idx="15"/>
          </p:nvPr>
        </p:nvSpPr>
        <p:spPr/>
      </p:sp>
      <p:sp>
        <p:nvSpPr>
          <p:cNvPr id="4" name="Date Placeholder 3">
            <a:extLst>
              <a:ext uri="{FF2B5EF4-FFF2-40B4-BE49-F238E27FC236}">
                <a16:creationId xmlns:a16="http://schemas.microsoft.com/office/drawing/2014/main" id="{73DDA318-F284-7A38-6CD6-5DB24CC0CE7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DCCD35E-7473-6017-6CF9-CD80E723C289}"/>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52C9F581-580C-EE7A-9F58-160DA93C6E75}"/>
              </a:ext>
            </a:extLst>
          </p:cNvPr>
          <p:cNvSpPr>
            <a:spLocks noGrp="1"/>
          </p:cNvSpPr>
          <p:nvPr>
            <p:ph type="sldNum" sz="quarter" idx="12"/>
          </p:nvPr>
        </p:nvSpPr>
        <p:spPr/>
        <p:txBody>
          <a:bodyPr/>
          <a:lstStyle/>
          <a:p>
            <a:fld id="{B5CEABB6-07DC-46E8-9B57-56EC44A396E5}" type="slidenum">
              <a:rPr lang="en-US" smtClean="0"/>
              <a:t>23</a:t>
            </a:fld>
            <a:endParaRPr lang="en-US" dirty="0"/>
          </a:p>
        </p:txBody>
      </p:sp>
      <p:pic>
        <p:nvPicPr>
          <p:cNvPr id="8" name="Picture 7">
            <a:extLst>
              <a:ext uri="{FF2B5EF4-FFF2-40B4-BE49-F238E27FC236}">
                <a16:creationId xmlns:a16="http://schemas.microsoft.com/office/drawing/2014/main" id="{EA1FF564-BE35-79B9-23AB-D0DCFE23D5CF}"/>
              </a:ext>
            </a:extLst>
          </p:cNvPr>
          <p:cNvPicPr>
            <a:picLocks noChangeAspect="1"/>
          </p:cNvPicPr>
          <p:nvPr/>
        </p:nvPicPr>
        <p:blipFill>
          <a:blip r:embed="rId2"/>
          <a:stretch>
            <a:fillRect/>
          </a:stretch>
        </p:blipFill>
        <p:spPr>
          <a:xfrm>
            <a:off x="0" y="128674"/>
            <a:ext cx="12192000" cy="6600651"/>
          </a:xfrm>
          <a:prstGeom prst="rect">
            <a:avLst/>
          </a:prstGeom>
        </p:spPr>
      </p:pic>
    </p:spTree>
    <p:extLst>
      <p:ext uri="{BB962C8B-B14F-4D97-AF65-F5344CB8AC3E}">
        <p14:creationId xmlns:p14="http://schemas.microsoft.com/office/powerpoint/2010/main" val="703960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158C-3314-06A2-D7D8-1CD8CDFEEE7D}"/>
              </a:ext>
            </a:extLst>
          </p:cNvPr>
          <p:cNvSpPr>
            <a:spLocks noGrp="1"/>
          </p:cNvSpPr>
          <p:nvPr>
            <p:ph type="title"/>
          </p:nvPr>
        </p:nvSpPr>
        <p:spPr/>
        <p:txBody>
          <a:bodyPr/>
          <a:lstStyle/>
          <a:p>
            <a:endParaRPr lang="en-CA"/>
          </a:p>
        </p:txBody>
      </p:sp>
      <p:sp>
        <p:nvSpPr>
          <p:cNvPr id="3" name="SmartArt Placeholder 2">
            <a:extLst>
              <a:ext uri="{FF2B5EF4-FFF2-40B4-BE49-F238E27FC236}">
                <a16:creationId xmlns:a16="http://schemas.microsoft.com/office/drawing/2014/main" id="{D387BFBF-FDE9-7D89-736D-C4E83B460832}"/>
              </a:ext>
            </a:extLst>
          </p:cNvPr>
          <p:cNvSpPr>
            <a:spLocks noGrp="1"/>
          </p:cNvSpPr>
          <p:nvPr>
            <p:ph type="dgm" sz="quarter" idx="15"/>
          </p:nvPr>
        </p:nvSpPr>
        <p:spPr>
          <a:xfrm>
            <a:off x="722085" y="2037484"/>
            <a:ext cx="10515600" cy="3695338"/>
          </a:xfrm>
        </p:spPr>
      </p:sp>
      <p:sp>
        <p:nvSpPr>
          <p:cNvPr id="4" name="Date Placeholder 3">
            <a:extLst>
              <a:ext uri="{FF2B5EF4-FFF2-40B4-BE49-F238E27FC236}">
                <a16:creationId xmlns:a16="http://schemas.microsoft.com/office/drawing/2014/main" id="{D5B42F19-5E5A-27A1-D98B-3C77EC8EC57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677B152-82B1-454A-BE79-616A3A77DE31}"/>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598BCDAB-EFD4-DDA8-3184-1C7E65312BFB}"/>
              </a:ext>
            </a:extLst>
          </p:cNvPr>
          <p:cNvSpPr>
            <a:spLocks noGrp="1"/>
          </p:cNvSpPr>
          <p:nvPr>
            <p:ph type="sldNum" sz="quarter" idx="12"/>
          </p:nvPr>
        </p:nvSpPr>
        <p:spPr/>
        <p:txBody>
          <a:bodyPr/>
          <a:lstStyle/>
          <a:p>
            <a:fld id="{B5CEABB6-07DC-46E8-9B57-56EC44A396E5}" type="slidenum">
              <a:rPr lang="en-US" smtClean="0"/>
              <a:t>24</a:t>
            </a:fld>
            <a:endParaRPr lang="en-US" dirty="0"/>
          </a:p>
        </p:txBody>
      </p:sp>
      <p:pic>
        <p:nvPicPr>
          <p:cNvPr id="8" name="Picture 7">
            <a:extLst>
              <a:ext uri="{FF2B5EF4-FFF2-40B4-BE49-F238E27FC236}">
                <a16:creationId xmlns:a16="http://schemas.microsoft.com/office/drawing/2014/main" id="{869B1EC4-165C-643B-8876-8A089E6954A2}"/>
              </a:ext>
            </a:extLst>
          </p:cNvPr>
          <p:cNvPicPr>
            <a:picLocks noChangeAspect="1"/>
          </p:cNvPicPr>
          <p:nvPr/>
        </p:nvPicPr>
        <p:blipFill>
          <a:blip r:embed="rId2"/>
          <a:stretch>
            <a:fillRect/>
          </a:stretch>
        </p:blipFill>
        <p:spPr>
          <a:xfrm>
            <a:off x="0" y="128674"/>
            <a:ext cx="12192000" cy="6600651"/>
          </a:xfrm>
          <a:prstGeom prst="rect">
            <a:avLst/>
          </a:prstGeom>
        </p:spPr>
      </p:pic>
    </p:spTree>
    <p:extLst>
      <p:ext uri="{BB962C8B-B14F-4D97-AF65-F5344CB8AC3E}">
        <p14:creationId xmlns:p14="http://schemas.microsoft.com/office/powerpoint/2010/main" val="2083274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AFAD-D45C-184A-7C1C-56545157F920}"/>
              </a:ext>
            </a:extLst>
          </p:cNvPr>
          <p:cNvSpPr>
            <a:spLocks noGrp="1"/>
          </p:cNvSpPr>
          <p:nvPr>
            <p:ph type="title"/>
          </p:nvPr>
        </p:nvSpPr>
        <p:spPr/>
        <p:txBody>
          <a:bodyPr/>
          <a:lstStyle/>
          <a:p>
            <a:endParaRPr lang="en-CA"/>
          </a:p>
        </p:txBody>
      </p:sp>
      <p:sp>
        <p:nvSpPr>
          <p:cNvPr id="3" name="SmartArt Placeholder 2">
            <a:extLst>
              <a:ext uri="{FF2B5EF4-FFF2-40B4-BE49-F238E27FC236}">
                <a16:creationId xmlns:a16="http://schemas.microsoft.com/office/drawing/2014/main" id="{B0BA5875-2952-DE96-03CE-45892AB0EA44}"/>
              </a:ext>
            </a:extLst>
          </p:cNvPr>
          <p:cNvSpPr>
            <a:spLocks noGrp="1"/>
          </p:cNvSpPr>
          <p:nvPr>
            <p:ph type="dgm" sz="quarter" idx="15"/>
          </p:nvPr>
        </p:nvSpPr>
        <p:spPr/>
      </p:sp>
      <p:sp>
        <p:nvSpPr>
          <p:cNvPr id="4" name="Date Placeholder 3">
            <a:extLst>
              <a:ext uri="{FF2B5EF4-FFF2-40B4-BE49-F238E27FC236}">
                <a16:creationId xmlns:a16="http://schemas.microsoft.com/office/drawing/2014/main" id="{108E6A39-2839-70B4-82CB-4B4A41BF9F3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61959B-BBB2-3691-82FA-8F90D384DD63}"/>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F93BF6F0-F025-F82B-9D46-504FEE4D636F}"/>
              </a:ext>
            </a:extLst>
          </p:cNvPr>
          <p:cNvSpPr>
            <a:spLocks noGrp="1"/>
          </p:cNvSpPr>
          <p:nvPr>
            <p:ph type="sldNum" sz="quarter" idx="12"/>
          </p:nvPr>
        </p:nvSpPr>
        <p:spPr/>
        <p:txBody>
          <a:bodyPr/>
          <a:lstStyle/>
          <a:p>
            <a:fld id="{B5CEABB6-07DC-46E8-9B57-56EC44A396E5}" type="slidenum">
              <a:rPr lang="en-US" smtClean="0"/>
              <a:t>25</a:t>
            </a:fld>
            <a:endParaRPr lang="en-US" dirty="0"/>
          </a:p>
        </p:txBody>
      </p:sp>
      <p:pic>
        <p:nvPicPr>
          <p:cNvPr id="8" name="Picture 7">
            <a:extLst>
              <a:ext uri="{FF2B5EF4-FFF2-40B4-BE49-F238E27FC236}">
                <a16:creationId xmlns:a16="http://schemas.microsoft.com/office/drawing/2014/main" id="{ACDD98B2-79B7-3B64-5D63-8F228B34AD70}"/>
              </a:ext>
            </a:extLst>
          </p:cNvPr>
          <p:cNvPicPr>
            <a:picLocks noChangeAspect="1"/>
          </p:cNvPicPr>
          <p:nvPr/>
        </p:nvPicPr>
        <p:blipFill>
          <a:blip r:embed="rId2"/>
          <a:stretch>
            <a:fillRect/>
          </a:stretch>
        </p:blipFill>
        <p:spPr>
          <a:xfrm>
            <a:off x="0" y="83952"/>
            <a:ext cx="12192000" cy="6622594"/>
          </a:xfrm>
          <a:prstGeom prst="rect">
            <a:avLst/>
          </a:prstGeom>
        </p:spPr>
      </p:pic>
    </p:spTree>
    <p:extLst>
      <p:ext uri="{BB962C8B-B14F-4D97-AF65-F5344CB8AC3E}">
        <p14:creationId xmlns:p14="http://schemas.microsoft.com/office/powerpoint/2010/main" val="1574737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7415-3DD8-420F-779C-A22F0F18F51F}"/>
              </a:ext>
            </a:extLst>
          </p:cNvPr>
          <p:cNvSpPr>
            <a:spLocks noGrp="1"/>
          </p:cNvSpPr>
          <p:nvPr>
            <p:ph type="title"/>
          </p:nvPr>
        </p:nvSpPr>
        <p:spPr/>
        <p:txBody>
          <a:bodyPr/>
          <a:lstStyle/>
          <a:p>
            <a:endParaRPr lang="en-CA"/>
          </a:p>
        </p:txBody>
      </p:sp>
      <p:sp>
        <p:nvSpPr>
          <p:cNvPr id="3" name="SmartArt Placeholder 2">
            <a:extLst>
              <a:ext uri="{FF2B5EF4-FFF2-40B4-BE49-F238E27FC236}">
                <a16:creationId xmlns:a16="http://schemas.microsoft.com/office/drawing/2014/main" id="{9687C876-DFC8-B71B-159B-A47FE26DD076}"/>
              </a:ext>
            </a:extLst>
          </p:cNvPr>
          <p:cNvSpPr>
            <a:spLocks noGrp="1"/>
          </p:cNvSpPr>
          <p:nvPr>
            <p:ph type="dgm" sz="quarter" idx="15"/>
          </p:nvPr>
        </p:nvSpPr>
        <p:spPr/>
      </p:sp>
      <p:sp>
        <p:nvSpPr>
          <p:cNvPr id="4" name="Date Placeholder 3">
            <a:extLst>
              <a:ext uri="{FF2B5EF4-FFF2-40B4-BE49-F238E27FC236}">
                <a16:creationId xmlns:a16="http://schemas.microsoft.com/office/drawing/2014/main" id="{843675C2-37FB-631B-060C-A5B7642F346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6ED2CF6-32D7-8421-7947-621DEA3A96C3}"/>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7B1ECBC9-460D-CDE7-76BD-337012F143B8}"/>
              </a:ext>
            </a:extLst>
          </p:cNvPr>
          <p:cNvSpPr>
            <a:spLocks noGrp="1"/>
          </p:cNvSpPr>
          <p:nvPr>
            <p:ph type="sldNum" sz="quarter" idx="12"/>
          </p:nvPr>
        </p:nvSpPr>
        <p:spPr/>
        <p:txBody>
          <a:bodyPr/>
          <a:lstStyle/>
          <a:p>
            <a:fld id="{B5CEABB6-07DC-46E8-9B57-56EC44A396E5}" type="slidenum">
              <a:rPr lang="en-US" smtClean="0"/>
              <a:t>26</a:t>
            </a:fld>
            <a:endParaRPr lang="en-US" dirty="0"/>
          </a:p>
        </p:txBody>
      </p:sp>
      <p:pic>
        <p:nvPicPr>
          <p:cNvPr id="8" name="Picture 7">
            <a:extLst>
              <a:ext uri="{FF2B5EF4-FFF2-40B4-BE49-F238E27FC236}">
                <a16:creationId xmlns:a16="http://schemas.microsoft.com/office/drawing/2014/main" id="{0A641F78-5F3A-9ED8-CC7A-F1842D40A10C}"/>
              </a:ext>
            </a:extLst>
          </p:cNvPr>
          <p:cNvPicPr>
            <a:picLocks noChangeAspect="1"/>
          </p:cNvPicPr>
          <p:nvPr/>
        </p:nvPicPr>
        <p:blipFill>
          <a:blip r:embed="rId2"/>
          <a:stretch>
            <a:fillRect/>
          </a:stretch>
        </p:blipFill>
        <p:spPr>
          <a:xfrm>
            <a:off x="0" y="-21205"/>
            <a:ext cx="12192000" cy="6560117"/>
          </a:xfrm>
          <a:prstGeom prst="rect">
            <a:avLst/>
          </a:prstGeom>
        </p:spPr>
      </p:pic>
    </p:spTree>
    <p:extLst>
      <p:ext uri="{BB962C8B-B14F-4D97-AF65-F5344CB8AC3E}">
        <p14:creationId xmlns:p14="http://schemas.microsoft.com/office/powerpoint/2010/main" val="1970162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7D23-A858-868D-5392-4E110584C949}"/>
              </a:ext>
            </a:extLst>
          </p:cNvPr>
          <p:cNvSpPr>
            <a:spLocks noGrp="1"/>
          </p:cNvSpPr>
          <p:nvPr>
            <p:ph type="title"/>
          </p:nvPr>
        </p:nvSpPr>
        <p:spPr/>
        <p:txBody>
          <a:bodyPr/>
          <a:lstStyle/>
          <a:p>
            <a:endParaRPr lang="en-CA"/>
          </a:p>
        </p:txBody>
      </p:sp>
      <p:sp>
        <p:nvSpPr>
          <p:cNvPr id="3" name="SmartArt Placeholder 2">
            <a:extLst>
              <a:ext uri="{FF2B5EF4-FFF2-40B4-BE49-F238E27FC236}">
                <a16:creationId xmlns:a16="http://schemas.microsoft.com/office/drawing/2014/main" id="{7D5BD590-5F4E-5642-9420-8AF70E424A62}"/>
              </a:ext>
            </a:extLst>
          </p:cNvPr>
          <p:cNvSpPr>
            <a:spLocks noGrp="1"/>
          </p:cNvSpPr>
          <p:nvPr>
            <p:ph type="dgm" sz="quarter" idx="15"/>
          </p:nvPr>
        </p:nvSpPr>
        <p:spPr/>
      </p:sp>
      <p:sp>
        <p:nvSpPr>
          <p:cNvPr id="4" name="Date Placeholder 3">
            <a:extLst>
              <a:ext uri="{FF2B5EF4-FFF2-40B4-BE49-F238E27FC236}">
                <a16:creationId xmlns:a16="http://schemas.microsoft.com/office/drawing/2014/main" id="{D397DD67-9947-1375-33ED-24C23B61114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4C17EE6-CA42-1033-B201-C48A92D44188}"/>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B08B7BE4-52B1-A820-186D-133C56E48950}"/>
              </a:ext>
            </a:extLst>
          </p:cNvPr>
          <p:cNvSpPr>
            <a:spLocks noGrp="1"/>
          </p:cNvSpPr>
          <p:nvPr>
            <p:ph type="sldNum" sz="quarter" idx="12"/>
          </p:nvPr>
        </p:nvSpPr>
        <p:spPr/>
        <p:txBody>
          <a:bodyPr/>
          <a:lstStyle/>
          <a:p>
            <a:fld id="{B5CEABB6-07DC-46E8-9B57-56EC44A396E5}" type="slidenum">
              <a:rPr lang="en-US" smtClean="0"/>
              <a:t>27</a:t>
            </a:fld>
            <a:endParaRPr lang="en-US" dirty="0"/>
          </a:p>
        </p:txBody>
      </p:sp>
      <p:pic>
        <p:nvPicPr>
          <p:cNvPr id="8" name="Picture 7">
            <a:extLst>
              <a:ext uri="{FF2B5EF4-FFF2-40B4-BE49-F238E27FC236}">
                <a16:creationId xmlns:a16="http://schemas.microsoft.com/office/drawing/2014/main" id="{B65DC4B6-7CFD-E371-141E-8AA0841CEABA}"/>
              </a:ext>
            </a:extLst>
          </p:cNvPr>
          <p:cNvPicPr>
            <a:picLocks noChangeAspect="1"/>
          </p:cNvPicPr>
          <p:nvPr/>
        </p:nvPicPr>
        <p:blipFill>
          <a:blip r:embed="rId2"/>
          <a:stretch>
            <a:fillRect/>
          </a:stretch>
        </p:blipFill>
        <p:spPr>
          <a:xfrm>
            <a:off x="0" y="122165"/>
            <a:ext cx="12192000" cy="6613669"/>
          </a:xfrm>
          <a:prstGeom prst="rect">
            <a:avLst/>
          </a:prstGeom>
        </p:spPr>
      </p:pic>
    </p:spTree>
    <p:extLst>
      <p:ext uri="{BB962C8B-B14F-4D97-AF65-F5344CB8AC3E}">
        <p14:creationId xmlns:p14="http://schemas.microsoft.com/office/powerpoint/2010/main" val="2328400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404A-8ADD-CB55-6004-9634C1AC79AF}"/>
              </a:ext>
            </a:extLst>
          </p:cNvPr>
          <p:cNvSpPr>
            <a:spLocks noGrp="1"/>
          </p:cNvSpPr>
          <p:nvPr>
            <p:ph type="title"/>
          </p:nvPr>
        </p:nvSpPr>
        <p:spPr/>
        <p:txBody>
          <a:bodyPr/>
          <a:lstStyle/>
          <a:p>
            <a:r>
              <a:rPr lang="en-CA" dirty="0"/>
              <a:t>FUTURE ENHANCEMENT</a:t>
            </a:r>
          </a:p>
        </p:txBody>
      </p:sp>
      <p:sp>
        <p:nvSpPr>
          <p:cNvPr id="3" name="Text Placeholder 2">
            <a:extLst>
              <a:ext uri="{FF2B5EF4-FFF2-40B4-BE49-F238E27FC236}">
                <a16:creationId xmlns:a16="http://schemas.microsoft.com/office/drawing/2014/main" id="{CFB5EB94-112B-A06C-46DE-FAEF5D8A3072}"/>
              </a:ext>
            </a:extLst>
          </p:cNvPr>
          <p:cNvSpPr>
            <a:spLocks noGrp="1"/>
          </p:cNvSpPr>
          <p:nvPr>
            <p:ph type="body" idx="1"/>
          </p:nvPr>
        </p:nvSpPr>
        <p:spPr/>
        <p:txBody>
          <a:bodyPr/>
          <a:lstStyle/>
          <a:p>
            <a:pPr marL="285750" indent="-285750">
              <a:buFont typeface="Arial" panose="020B0604020202020204" pitchFamily="34" charset="0"/>
              <a:buChar char="•"/>
            </a:pPr>
            <a:r>
              <a:rPr lang="en-US" dirty="0"/>
              <a:t>Make the model more useful by adding data about other species which are not included in the 44 species used in this model.</a:t>
            </a:r>
            <a:endParaRPr lang="en-CA" dirty="0"/>
          </a:p>
          <a:p>
            <a:pPr marL="285750" indent="-285750">
              <a:buFont typeface="Arial" panose="020B0604020202020204" pitchFamily="34" charset="0"/>
              <a:buChar char="•"/>
            </a:pPr>
            <a:r>
              <a:rPr lang="en-CA" dirty="0"/>
              <a:t>Try different combinations of hyperparameters to improve the accuracy of the model.</a:t>
            </a:r>
            <a:endParaRPr lang="en-US" dirty="0"/>
          </a:p>
        </p:txBody>
      </p:sp>
      <p:sp>
        <p:nvSpPr>
          <p:cNvPr id="4" name="Date Placeholder 3">
            <a:extLst>
              <a:ext uri="{FF2B5EF4-FFF2-40B4-BE49-F238E27FC236}">
                <a16:creationId xmlns:a16="http://schemas.microsoft.com/office/drawing/2014/main" id="{F7412F60-D0DE-040F-E73B-CB3709F429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924B9AE-E9E5-34A1-00B1-4365350AC5F1}"/>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EC6397C3-16F0-B435-2761-3830D9994FB2}"/>
              </a:ext>
            </a:extLst>
          </p:cNvPr>
          <p:cNvSpPr>
            <a:spLocks noGrp="1"/>
          </p:cNvSpPr>
          <p:nvPr>
            <p:ph type="sldNum" sz="quarter" idx="12"/>
          </p:nvPr>
        </p:nvSpPr>
        <p:spPr/>
        <p:txBody>
          <a:bodyPr/>
          <a:lstStyle/>
          <a:p>
            <a:fld id="{B5CEABB6-07DC-46E8-9B57-56EC44A396E5}" type="slidenum">
              <a:rPr lang="en-US" smtClean="0"/>
              <a:t>28</a:t>
            </a:fld>
            <a:endParaRPr lang="en-US" dirty="0"/>
          </a:p>
        </p:txBody>
      </p:sp>
    </p:spTree>
    <p:extLst>
      <p:ext uri="{BB962C8B-B14F-4D97-AF65-F5344CB8AC3E}">
        <p14:creationId xmlns:p14="http://schemas.microsoft.com/office/powerpoint/2010/main" val="682327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D85D3F9-2C51-4F36-A8C6-E6333054D0B2}"/>
              </a:ext>
            </a:extLst>
          </p:cNvPr>
          <p:cNvSpPr>
            <a:spLocks noGrp="1"/>
          </p:cNvSpPr>
          <p:nvPr>
            <p:ph type="ctrTitle"/>
          </p:nvPr>
        </p:nvSpPr>
        <p:spPr/>
        <p:txBody>
          <a:bodyPr/>
          <a:lstStyle/>
          <a:p>
            <a:pPr algn="ctr"/>
            <a:r>
              <a:rPr lang="en-US" dirty="0"/>
              <a:t>THE END</a:t>
            </a:r>
            <a:endParaRPr lang="en-IN" dirty="0"/>
          </a:p>
        </p:txBody>
      </p:sp>
    </p:spTree>
    <p:extLst>
      <p:ext uri="{BB962C8B-B14F-4D97-AF65-F5344CB8AC3E}">
        <p14:creationId xmlns:p14="http://schemas.microsoft.com/office/powerpoint/2010/main" val="11097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0774-4912-ACDA-8AF6-996172BD07B9}"/>
              </a:ext>
            </a:extLst>
          </p:cNvPr>
          <p:cNvSpPr>
            <a:spLocks noGrp="1"/>
          </p:cNvSpPr>
          <p:nvPr>
            <p:ph type="title"/>
          </p:nvPr>
        </p:nvSpPr>
        <p:spPr>
          <a:xfrm>
            <a:off x="1362075" y="479357"/>
            <a:ext cx="5111750" cy="666612"/>
          </a:xfrm>
        </p:spPr>
        <p:txBody>
          <a:bodyPr/>
          <a:lstStyle/>
          <a:p>
            <a:pPr algn="ctr"/>
            <a:r>
              <a:rPr lang="en-US" dirty="0"/>
              <a:t>PROPOSED SOLUTION</a:t>
            </a:r>
            <a:endParaRPr lang="en-CA" dirty="0"/>
          </a:p>
        </p:txBody>
      </p:sp>
      <p:sp>
        <p:nvSpPr>
          <p:cNvPr id="3" name="Text Placeholder 2">
            <a:extLst>
              <a:ext uri="{FF2B5EF4-FFF2-40B4-BE49-F238E27FC236}">
                <a16:creationId xmlns:a16="http://schemas.microsoft.com/office/drawing/2014/main" id="{0EDC97A1-05DB-4E40-897E-3B2D7ECBE336}"/>
              </a:ext>
            </a:extLst>
          </p:cNvPr>
          <p:cNvSpPr>
            <a:spLocks noGrp="1"/>
          </p:cNvSpPr>
          <p:nvPr>
            <p:ph type="body" idx="1"/>
          </p:nvPr>
        </p:nvSpPr>
        <p:spPr>
          <a:xfrm>
            <a:off x="1362075" y="1711234"/>
            <a:ext cx="5111750" cy="3475128"/>
          </a:xfrm>
        </p:spPr>
        <p:txBody>
          <a:bodyPr>
            <a:normAutofit/>
          </a:bodyPr>
          <a:lstStyle/>
          <a:p>
            <a:pPr algn="just"/>
            <a:r>
              <a:rPr lang="en-US" sz="1800" b="0" i="0" dirty="0">
                <a:solidFill>
                  <a:srgbClr val="212121"/>
                </a:solidFill>
                <a:effectLst/>
                <a:latin typeface="+mj-lt"/>
              </a:rPr>
              <a:t>Automated identification systems based on computer vision and machine learning techniques provide an alternative and assistive approach for this task.</a:t>
            </a:r>
          </a:p>
          <a:p>
            <a:pPr algn="just"/>
            <a:r>
              <a:rPr lang="en-US" sz="1800" b="0" i="0" dirty="0">
                <a:solidFill>
                  <a:srgbClr val="212121"/>
                </a:solidFill>
                <a:effectLst/>
                <a:latin typeface="+mj-lt"/>
              </a:rPr>
              <a:t>The proposed Deep Learning (DL) model consists of a CNN block for feature extraction and a classifier block for classifying the extracted features.</a:t>
            </a:r>
          </a:p>
          <a:p>
            <a:pPr algn="just"/>
            <a:r>
              <a:rPr lang="en-US" sz="1800" b="0" i="0" dirty="0">
                <a:solidFill>
                  <a:srgbClr val="212121"/>
                </a:solidFill>
                <a:effectLst/>
                <a:latin typeface="+mj-lt"/>
              </a:rPr>
              <a:t>The model will be able to identify plant species when given an image of its leaves.</a:t>
            </a:r>
          </a:p>
          <a:p>
            <a:endParaRPr lang="en-CA" dirty="0"/>
          </a:p>
        </p:txBody>
      </p:sp>
      <p:sp>
        <p:nvSpPr>
          <p:cNvPr id="6" name="Slide Number Placeholder 5">
            <a:extLst>
              <a:ext uri="{FF2B5EF4-FFF2-40B4-BE49-F238E27FC236}">
                <a16:creationId xmlns:a16="http://schemas.microsoft.com/office/drawing/2014/main" id="{CCEFA0E4-4905-708B-3173-2964E5F4CABD}"/>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372615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71AD-4143-1E59-4B22-A6AA9B5F7F80}"/>
              </a:ext>
            </a:extLst>
          </p:cNvPr>
          <p:cNvSpPr>
            <a:spLocks noGrp="1"/>
          </p:cNvSpPr>
          <p:nvPr>
            <p:ph type="title"/>
          </p:nvPr>
        </p:nvSpPr>
        <p:spPr>
          <a:xfrm>
            <a:off x="1807111" y="3429000"/>
            <a:ext cx="2375262" cy="548639"/>
          </a:xfrm>
        </p:spPr>
        <p:txBody>
          <a:bodyPr/>
          <a:lstStyle/>
          <a:p>
            <a:pPr algn="ctr"/>
            <a:r>
              <a:rPr lang="en-US" dirty="0"/>
              <a:t>DATASET</a:t>
            </a:r>
            <a:endParaRPr lang="en-CA" dirty="0"/>
          </a:p>
        </p:txBody>
      </p:sp>
      <p:sp>
        <p:nvSpPr>
          <p:cNvPr id="4" name="Text Placeholder 3">
            <a:extLst>
              <a:ext uri="{FF2B5EF4-FFF2-40B4-BE49-F238E27FC236}">
                <a16:creationId xmlns:a16="http://schemas.microsoft.com/office/drawing/2014/main" id="{CC480235-6B60-8D46-6BDD-16EE3BBDB971}"/>
              </a:ext>
            </a:extLst>
          </p:cNvPr>
          <p:cNvSpPr>
            <a:spLocks noGrp="1"/>
          </p:cNvSpPr>
          <p:nvPr>
            <p:ph type="body" sz="quarter" idx="15"/>
          </p:nvPr>
        </p:nvSpPr>
        <p:spPr>
          <a:xfrm>
            <a:off x="5921211" y="2253218"/>
            <a:ext cx="5431971" cy="3187337"/>
          </a:xfrm>
        </p:spPr>
        <p:txBody>
          <a:bodyPr>
            <a:noAutofit/>
          </a:bodyPr>
          <a:lstStyle/>
          <a:p>
            <a:r>
              <a:rPr lang="en-US" sz="1700" b="0" i="0" dirty="0" err="1">
                <a:solidFill>
                  <a:srgbClr val="333333"/>
                </a:solidFill>
                <a:effectLst/>
              </a:rPr>
              <a:t>MalayaKew</a:t>
            </a:r>
            <a:r>
              <a:rPr lang="en-US" sz="1700" b="0" i="0" dirty="0">
                <a:solidFill>
                  <a:srgbClr val="333333"/>
                </a:solidFill>
                <a:effectLst/>
              </a:rPr>
              <a:t> (MK) Leaf dataset was collected at the Royal Botanic Gardens, Kew, England. </a:t>
            </a:r>
          </a:p>
          <a:p>
            <a:r>
              <a:rPr lang="en-US" sz="1700" b="0" i="0" dirty="0">
                <a:solidFill>
                  <a:srgbClr val="333333"/>
                </a:solidFill>
                <a:effectLst/>
              </a:rPr>
              <a:t>It consists of scan-like images of leaves from 44 species classes. This dataset is very challenging as leaves from different species classes have very similar appearance.</a:t>
            </a:r>
          </a:p>
          <a:p>
            <a:r>
              <a:rPr lang="en-CA" sz="1700" dirty="0">
                <a:solidFill>
                  <a:srgbClr val="333333"/>
                </a:solidFill>
              </a:rPr>
              <a:t>Reference Link: </a:t>
            </a:r>
            <a:r>
              <a:rPr lang="en-CA" sz="1700" dirty="0">
                <a:solidFill>
                  <a:srgbClr val="333333"/>
                </a:solidFill>
                <a:hlinkClick r:id="rId2"/>
              </a:rPr>
              <a:t>https://web.fsktm.um.edu.my/~cschan/downloads_MKLeaf_dataset.html</a:t>
            </a:r>
            <a:r>
              <a:rPr lang="en-CA" sz="1700" dirty="0">
                <a:solidFill>
                  <a:srgbClr val="333333"/>
                </a:solidFill>
              </a:rPr>
              <a:t> </a:t>
            </a:r>
          </a:p>
          <a:p>
            <a:r>
              <a:rPr lang="en-CA" sz="1700" dirty="0">
                <a:solidFill>
                  <a:srgbClr val="333333"/>
                </a:solidFill>
              </a:rPr>
              <a:t>Download Link: </a:t>
            </a:r>
            <a:r>
              <a:rPr lang="en-CA" sz="1700" dirty="0">
                <a:solidFill>
                  <a:srgbClr val="333333"/>
                </a:solidFill>
                <a:hlinkClick r:id="rId3"/>
              </a:rPr>
              <a:t>https://drive.google.com/file/d/1styqhycZvZxjH2Jv0HhuQH2eJT_IS-1A/view?usp=sharing</a:t>
            </a:r>
            <a:r>
              <a:rPr lang="en-CA" sz="1700" dirty="0">
                <a:solidFill>
                  <a:srgbClr val="333333"/>
                </a:solidFill>
              </a:rPr>
              <a:t> </a:t>
            </a:r>
            <a:endParaRPr lang="en-US" sz="1700" dirty="0">
              <a:solidFill>
                <a:srgbClr val="333333"/>
              </a:solidFill>
            </a:endParaRPr>
          </a:p>
        </p:txBody>
      </p:sp>
      <p:sp>
        <p:nvSpPr>
          <p:cNvPr id="7" name="Text Placeholder 6">
            <a:extLst>
              <a:ext uri="{FF2B5EF4-FFF2-40B4-BE49-F238E27FC236}">
                <a16:creationId xmlns:a16="http://schemas.microsoft.com/office/drawing/2014/main" id="{0F75BF6D-0656-7F54-3B71-489706C38C3D}"/>
              </a:ext>
            </a:extLst>
          </p:cNvPr>
          <p:cNvSpPr>
            <a:spLocks noGrp="1"/>
          </p:cNvSpPr>
          <p:nvPr>
            <p:ph type="body" sz="quarter" idx="25"/>
          </p:nvPr>
        </p:nvSpPr>
        <p:spPr>
          <a:xfrm>
            <a:off x="5921211" y="1494935"/>
            <a:ext cx="5433204" cy="365125"/>
          </a:xfrm>
        </p:spPr>
        <p:txBody>
          <a:bodyPr>
            <a:noAutofit/>
          </a:bodyPr>
          <a:lstStyle/>
          <a:p>
            <a:pPr algn="ctr"/>
            <a:r>
              <a:rPr lang="en-CA" sz="2800" dirty="0" err="1"/>
              <a:t>MalayaKew</a:t>
            </a:r>
            <a:r>
              <a:rPr lang="en-CA" sz="2800" dirty="0"/>
              <a:t> Dataset</a:t>
            </a:r>
          </a:p>
        </p:txBody>
      </p:sp>
      <p:sp>
        <p:nvSpPr>
          <p:cNvPr id="13" name="Slide Number Placeholder 12">
            <a:extLst>
              <a:ext uri="{FF2B5EF4-FFF2-40B4-BE49-F238E27FC236}">
                <a16:creationId xmlns:a16="http://schemas.microsoft.com/office/drawing/2014/main" id="{209C3BC9-6B9F-2F6A-CF1B-83FC78345F72}"/>
              </a:ext>
            </a:extLst>
          </p:cNvPr>
          <p:cNvSpPr>
            <a:spLocks noGrp="1"/>
          </p:cNvSpPr>
          <p:nvPr>
            <p:ph type="sldNum" sz="quarter" idx="2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318133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5954-38EF-6169-56D5-C1E892CB5C3B}"/>
              </a:ext>
            </a:extLst>
          </p:cNvPr>
          <p:cNvSpPr>
            <a:spLocks noGrp="1"/>
          </p:cNvSpPr>
          <p:nvPr>
            <p:ph type="title"/>
          </p:nvPr>
        </p:nvSpPr>
        <p:spPr/>
        <p:txBody>
          <a:bodyPr/>
          <a:lstStyle/>
          <a:p>
            <a:pPr algn="ctr"/>
            <a:r>
              <a:rPr lang="en-US" dirty="0"/>
              <a:t>Tech Stack</a:t>
            </a:r>
            <a:endParaRPr lang="en-CA" dirty="0"/>
          </a:p>
        </p:txBody>
      </p:sp>
      <p:sp>
        <p:nvSpPr>
          <p:cNvPr id="4" name="Text Placeholder 3">
            <a:extLst>
              <a:ext uri="{FF2B5EF4-FFF2-40B4-BE49-F238E27FC236}">
                <a16:creationId xmlns:a16="http://schemas.microsoft.com/office/drawing/2014/main" id="{6D5023CF-274A-54B4-FE1E-6352F4AB520E}"/>
              </a:ext>
            </a:extLst>
          </p:cNvPr>
          <p:cNvSpPr>
            <a:spLocks noGrp="1"/>
          </p:cNvSpPr>
          <p:nvPr>
            <p:ph type="body" sz="quarter" idx="15"/>
          </p:nvPr>
        </p:nvSpPr>
        <p:spPr>
          <a:xfrm>
            <a:off x="5921828" y="1881051"/>
            <a:ext cx="5431971" cy="3984172"/>
          </a:xfrm>
        </p:spPr>
        <p:txBody>
          <a:bodyPr>
            <a:noAutofit/>
          </a:bodyPr>
          <a:lstStyle/>
          <a:p>
            <a:pPr algn="just">
              <a:buFont typeface="+mj-lt"/>
              <a:buAutoNum type="arabicPeriod"/>
            </a:pPr>
            <a:r>
              <a:rPr lang="en-US" sz="1800" b="0" i="0" dirty="0">
                <a:solidFill>
                  <a:srgbClr val="374151"/>
                </a:solidFill>
                <a:effectLst/>
                <a:latin typeface="+mj-lt"/>
              </a:rPr>
              <a:t>TensorFlow: TensorFlow is an open-source machine learning library for building and deploying neural networks. </a:t>
            </a:r>
            <a:r>
              <a:rPr lang="en-US" sz="1800" dirty="0">
                <a:solidFill>
                  <a:srgbClr val="374151"/>
                </a:solidFill>
                <a:latin typeface="+mj-lt"/>
              </a:rPr>
              <a:t>It provides a wide range of tools and resources for building, training, and evaluating CNN models. </a:t>
            </a:r>
          </a:p>
          <a:p>
            <a:pPr algn="just">
              <a:buFont typeface="+mj-lt"/>
              <a:buAutoNum type="arabicPeriod"/>
            </a:pPr>
            <a:r>
              <a:rPr lang="en-US" sz="1800" b="0" i="0" dirty="0">
                <a:solidFill>
                  <a:srgbClr val="374151"/>
                </a:solidFill>
                <a:effectLst/>
                <a:latin typeface="+mj-lt"/>
              </a:rPr>
              <a:t>Python: Python is a popular programming language that is widely used in machine learning and data science. </a:t>
            </a:r>
          </a:p>
          <a:p>
            <a:pPr algn="just">
              <a:buFont typeface="+mj-lt"/>
              <a:buAutoNum type="arabicPeriod"/>
            </a:pPr>
            <a:r>
              <a:rPr lang="en-US" sz="1800" dirty="0">
                <a:solidFill>
                  <a:srgbClr val="374151"/>
                </a:solidFill>
                <a:latin typeface="+mj-lt"/>
              </a:rPr>
              <a:t> Azure: Azure is a cloud computing platform and service offered by Microsoft.</a:t>
            </a:r>
            <a:endParaRPr lang="en-CA" sz="1800" dirty="0">
              <a:solidFill>
                <a:srgbClr val="374151"/>
              </a:solidFill>
              <a:latin typeface="+mj-lt"/>
            </a:endParaRPr>
          </a:p>
        </p:txBody>
      </p:sp>
      <p:sp>
        <p:nvSpPr>
          <p:cNvPr id="11" name="Slide Number Placeholder 10">
            <a:extLst>
              <a:ext uri="{FF2B5EF4-FFF2-40B4-BE49-F238E27FC236}">
                <a16:creationId xmlns:a16="http://schemas.microsoft.com/office/drawing/2014/main" id="{40F1161E-EAE9-BB40-7FDE-1A3FABEB6B2D}"/>
              </a:ext>
            </a:extLst>
          </p:cNvPr>
          <p:cNvSpPr>
            <a:spLocks noGrp="1"/>
          </p:cNvSpPr>
          <p:nvPr>
            <p:ph type="sldNum" sz="quarter" idx="2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3669065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0F63-4655-5F09-2956-0A19580D960F}"/>
              </a:ext>
            </a:extLst>
          </p:cNvPr>
          <p:cNvSpPr>
            <a:spLocks noGrp="1"/>
          </p:cNvSpPr>
          <p:nvPr>
            <p:ph type="title"/>
          </p:nvPr>
        </p:nvSpPr>
        <p:spPr>
          <a:xfrm>
            <a:off x="5537259" y="905245"/>
            <a:ext cx="5111750" cy="690465"/>
          </a:xfrm>
        </p:spPr>
        <p:txBody>
          <a:bodyPr/>
          <a:lstStyle/>
          <a:p>
            <a:r>
              <a:rPr lang="en-CA" dirty="0"/>
              <a:t>Why </a:t>
            </a:r>
            <a:r>
              <a:rPr lang="en-CA" dirty="0" err="1"/>
              <a:t>cnn</a:t>
            </a:r>
            <a:r>
              <a:rPr lang="en-CA" dirty="0"/>
              <a:t>?</a:t>
            </a:r>
          </a:p>
        </p:txBody>
      </p:sp>
      <p:sp>
        <p:nvSpPr>
          <p:cNvPr id="3" name="Text Placeholder 2">
            <a:extLst>
              <a:ext uri="{FF2B5EF4-FFF2-40B4-BE49-F238E27FC236}">
                <a16:creationId xmlns:a16="http://schemas.microsoft.com/office/drawing/2014/main" id="{295A77B7-44D2-A073-B949-41C57C1E629A}"/>
              </a:ext>
            </a:extLst>
          </p:cNvPr>
          <p:cNvSpPr>
            <a:spLocks noGrp="1"/>
          </p:cNvSpPr>
          <p:nvPr>
            <p:ph type="body" idx="1"/>
          </p:nvPr>
        </p:nvSpPr>
        <p:spPr>
          <a:xfrm>
            <a:off x="5537259" y="1535502"/>
            <a:ext cx="5539057" cy="5322498"/>
          </a:xfrm>
        </p:spPr>
        <p:txBody>
          <a:bodyPr>
            <a:noAutofit/>
          </a:bodyPr>
          <a:lstStyle/>
          <a:p>
            <a:pPr algn="just"/>
            <a:r>
              <a:rPr lang="en-CA" sz="1700" dirty="0"/>
              <a:t>1. Convolutional Neural Network (CNN) is the best algorithm and </a:t>
            </a:r>
            <a:r>
              <a:rPr lang="en-US" sz="1700" b="0" i="0" dirty="0">
                <a:effectLst/>
              </a:rPr>
              <a:t>is known for its ability to achieve high accuracy in image classification tasks.</a:t>
            </a:r>
            <a:endParaRPr lang="en-CA" sz="1700" dirty="0"/>
          </a:p>
          <a:p>
            <a:pPr algn="just"/>
            <a:r>
              <a:rPr lang="en-CA" sz="1700" dirty="0"/>
              <a:t>2. CNN’s built-in convolutional layers reduce the higher dimensionality of images without losing any information.</a:t>
            </a:r>
          </a:p>
          <a:p>
            <a:pPr algn="just"/>
            <a:r>
              <a:rPr lang="en-CA" sz="1700" dirty="0"/>
              <a:t>3. It has the ability to extract unique features from image data to give an accuracy score. </a:t>
            </a:r>
          </a:p>
          <a:p>
            <a:pPr algn="just"/>
            <a:r>
              <a:rPr lang="en-CA" sz="1700" dirty="0"/>
              <a:t>4. </a:t>
            </a:r>
            <a:r>
              <a:rPr lang="en-US" sz="1700" dirty="0"/>
              <a:t>It reduces the chance of overfitting which automatically detects the important features without any human supervision.</a:t>
            </a:r>
          </a:p>
          <a:p>
            <a:pPr algn="just"/>
            <a:r>
              <a:rPr lang="en-US" sz="1700" b="0" i="0" dirty="0">
                <a:effectLst/>
              </a:rPr>
              <a:t>5.CNNs can handle large datasets of images, which can be important when working with a diverse set of medicinal plants.</a:t>
            </a:r>
          </a:p>
          <a:p>
            <a:pPr algn="just"/>
            <a:endParaRPr lang="en-US" sz="1700" dirty="0"/>
          </a:p>
          <a:p>
            <a:pPr algn="just"/>
            <a:endParaRPr lang="en-CA" sz="1700" dirty="0"/>
          </a:p>
        </p:txBody>
      </p:sp>
      <p:sp>
        <p:nvSpPr>
          <p:cNvPr id="6" name="Slide Number Placeholder 5">
            <a:extLst>
              <a:ext uri="{FF2B5EF4-FFF2-40B4-BE49-F238E27FC236}">
                <a16:creationId xmlns:a16="http://schemas.microsoft.com/office/drawing/2014/main" id="{8F5FA556-7912-25C9-D673-966B17F03BBD}"/>
              </a:ext>
            </a:extLst>
          </p:cNvPr>
          <p:cNvSpPr>
            <a:spLocks noGrp="1"/>
          </p:cNvSpPr>
          <p:nvPr>
            <p:ph type="sldNum" sz="quarter" idx="12"/>
          </p:nvPr>
        </p:nvSpPr>
        <p:spPr/>
        <p:txBody>
          <a:bodyPr/>
          <a:lstStyle/>
          <a:p>
            <a:fld id="{B5CEABB6-07DC-46E8-9B57-56EC44A396E5}" type="slidenum">
              <a:rPr lang="en-US" smtClean="0"/>
              <a:t>6</a:t>
            </a:fld>
            <a:endParaRPr lang="en-US" dirty="0"/>
          </a:p>
        </p:txBody>
      </p:sp>
    </p:spTree>
    <p:extLst>
      <p:ext uri="{BB962C8B-B14F-4D97-AF65-F5344CB8AC3E}">
        <p14:creationId xmlns:p14="http://schemas.microsoft.com/office/powerpoint/2010/main" val="286566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31C9-2520-D902-252F-F13CD13C7A3C}"/>
              </a:ext>
            </a:extLst>
          </p:cNvPr>
          <p:cNvSpPr>
            <a:spLocks noGrp="1"/>
          </p:cNvSpPr>
          <p:nvPr>
            <p:ph type="title"/>
          </p:nvPr>
        </p:nvSpPr>
        <p:spPr/>
        <p:txBody>
          <a:bodyPr/>
          <a:lstStyle/>
          <a:p>
            <a:r>
              <a:rPr lang="en-CA" dirty="0"/>
              <a:t>COMPARISON of ALL TRAINED </a:t>
            </a:r>
            <a:r>
              <a:rPr lang="en-CA" dirty="0" err="1"/>
              <a:t>mOdel</a:t>
            </a:r>
            <a:endParaRPr lang="en-CA" dirty="0"/>
          </a:p>
        </p:txBody>
      </p:sp>
      <p:sp>
        <p:nvSpPr>
          <p:cNvPr id="3" name="Text Placeholder 2">
            <a:extLst>
              <a:ext uri="{FF2B5EF4-FFF2-40B4-BE49-F238E27FC236}">
                <a16:creationId xmlns:a16="http://schemas.microsoft.com/office/drawing/2014/main" id="{899DDFFA-C4FC-DCF4-FFCD-15A750B3E61D}"/>
              </a:ext>
            </a:extLst>
          </p:cNvPr>
          <p:cNvSpPr>
            <a:spLocks noGrp="1"/>
          </p:cNvSpPr>
          <p:nvPr>
            <p:ph type="body" idx="1"/>
          </p:nvPr>
        </p:nvSpPr>
        <p:spPr>
          <a:xfrm>
            <a:off x="5476875" y="3682545"/>
            <a:ext cx="5111750" cy="2091237"/>
          </a:xfrm>
        </p:spPr>
        <p:txBody>
          <a:bodyPr/>
          <a:lstStyle/>
          <a:p>
            <a:r>
              <a:rPr lang="en-CA" dirty="0"/>
              <a:t>EFFICIENTNET B0 : Validation accuracy is 95%</a:t>
            </a:r>
          </a:p>
          <a:p>
            <a:r>
              <a:rPr lang="en-CA" dirty="0"/>
              <a:t>XCEPTION : Validation accuracy is 86%</a:t>
            </a:r>
          </a:p>
          <a:p>
            <a:r>
              <a:rPr lang="en-CA" dirty="0"/>
              <a:t>INCEPTION V3 : Validation Accuracy is 95%</a:t>
            </a:r>
          </a:p>
          <a:p>
            <a:endParaRPr lang="en-CA" dirty="0"/>
          </a:p>
          <a:p>
            <a:endParaRPr lang="en-CA" dirty="0"/>
          </a:p>
          <a:p>
            <a:endParaRPr lang="en-CA" dirty="0"/>
          </a:p>
        </p:txBody>
      </p:sp>
      <p:sp>
        <p:nvSpPr>
          <p:cNvPr id="4" name="Date Placeholder 3">
            <a:extLst>
              <a:ext uri="{FF2B5EF4-FFF2-40B4-BE49-F238E27FC236}">
                <a16:creationId xmlns:a16="http://schemas.microsoft.com/office/drawing/2014/main" id="{3144B9EE-4FCE-1C1A-262A-24B06B62F0F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8B527FD-BAF8-514F-0CEA-519C37A364FF}"/>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22C63700-8012-48EC-75B3-1DEE6F3F9A6B}"/>
              </a:ext>
            </a:extLst>
          </p:cNvPr>
          <p:cNvSpPr>
            <a:spLocks noGrp="1"/>
          </p:cNvSpPr>
          <p:nvPr>
            <p:ph type="sldNum" sz="quarter" idx="12"/>
          </p:nvPr>
        </p:nvSpPr>
        <p:spPr/>
        <p:txBody>
          <a:bodyPr/>
          <a:lstStyle/>
          <a:p>
            <a:fld id="{B5CEABB6-07DC-46E8-9B57-56EC44A396E5}" type="slidenum">
              <a:rPr lang="en-US" smtClean="0"/>
              <a:t>7</a:t>
            </a:fld>
            <a:endParaRPr lang="en-US" dirty="0"/>
          </a:p>
        </p:txBody>
      </p:sp>
    </p:spTree>
    <p:extLst>
      <p:ext uri="{BB962C8B-B14F-4D97-AF65-F5344CB8AC3E}">
        <p14:creationId xmlns:p14="http://schemas.microsoft.com/office/powerpoint/2010/main" val="155745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8C0F-74CA-41E9-4351-AD0CBAC6BB46}"/>
              </a:ext>
            </a:extLst>
          </p:cNvPr>
          <p:cNvSpPr>
            <a:spLocks noGrp="1"/>
          </p:cNvSpPr>
          <p:nvPr>
            <p:ph type="title"/>
          </p:nvPr>
        </p:nvSpPr>
        <p:spPr>
          <a:xfrm>
            <a:off x="5476875" y="470264"/>
            <a:ext cx="5111750" cy="679268"/>
          </a:xfrm>
        </p:spPr>
        <p:txBody>
          <a:bodyPr/>
          <a:lstStyle/>
          <a:p>
            <a:r>
              <a:rPr lang="en-CA" b="0" i="0" dirty="0">
                <a:solidFill>
                  <a:srgbClr val="343541"/>
                </a:solidFill>
                <a:effectLst/>
                <a:latin typeface="Söhne"/>
              </a:rPr>
              <a:t>EfficientnetB0</a:t>
            </a:r>
            <a:endParaRPr lang="en-CA" dirty="0"/>
          </a:p>
        </p:txBody>
      </p:sp>
      <p:sp>
        <p:nvSpPr>
          <p:cNvPr id="7" name="Text Placeholder 6">
            <a:extLst>
              <a:ext uri="{FF2B5EF4-FFF2-40B4-BE49-F238E27FC236}">
                <a16:creationId xmlns:a16="http://schemas.microsoft.com/office/drawing/2014/main" id="{6EE87342-EC17-1ED6-A0D2-D4DBEF59C9F9}"/>
              </a:ext>
            </a:extLst>
          </p:cNvPr>
          <p:cNvSpPr>
            <a:spLocks noGrp="1"/>
          </p:cNvSpPr>
          <p:nvPr>
            <p:ph type="body" idx="1"/>
          </p:nvPr>
        </p:nvSpPr>
        <p:spPr>
          <a:xfrm>
            <a:off x="5476875" y="1423851"/>
            <a:ext cx="5111750" cy="4689566"/>
          </a:xfrm>
        </p:spPr>
        <p:txBody>
          <a:bodyPr/>
          <a:lstStyle/>
          <a:p>
            <a:pPr algn="just">
              <a:buFont typeface="Arial" panose="020B0604020202020204" pitchFamily="34" charset="0"/>
              <a:buChar char="•"/>
            </a:pPr>
            <a:r>
              <a:rPr lang="en-US" sz="1600" b="0" i="0" dirty="0">
                <a:solidFill>
                  <a:srgbClr val="374151"/>
                </a:solidFill>
                <a:effectLst/>
                <a:latin typeface="Söhne"/>
              </a:rPr>
              <a:t>EfficientNetB0 is a convolutional neural network architecture that is designed to be computationally efficient while achieving high accuracy on image classification tasks.</a:t>
            </a:r>
          </a:p>
          <a:p>
            <a:pPr algn="just">
              <a:buFont typeface="Arial" panose="020B0604020202020204" pitchFamily="34" charset="0"/>
              <a:buChar char="•"/>
            </a:pPr>
            <a:r>
              <a:rPr lang="en-US" sz="1600" b="0" i="0" dirty="0">
                <a:solidFill>
                  <a:srgbClr val="374151"/>
                </a:solidFill>
                <a:effectLst/>
                <a:latin typeface="Söhne"/>
              </a:rPr>
              <a:t>It is based on a compound scaling technique that scales the width, depth, and resolution of the network to find the optimal balance between model complexity and performance.</a:t>
            </a:r>
          </a:p>
          <a:p>
            <a:pPr algn="just">
              <a:buFont typeface="Arial" panose="020B0604020202020204" pitchFamily="34" charset="0"/>
              <a:buChar char="•"/>
            </a:pPr>
            <a:r>
              <a:rPr lang="en-US" sz="1600" b="0" i="0" dirty="0">
                <a:solidFill>
                  <a:srgbClr val="374151"/>
                </a:solidFill>
                <a:effectLst/>
                <a:latin typeface="Söhne"/>
              </a:rPr>
              <a:t>EfficientNetB0 has approximately 5.3 million parameters, which makes it the smallest variant in the </a:t>
            </a:r>
            <a:r>
              <a:rPr lang="en-US" sz="1600" b="0" i="0" dirty="0" err="1">
                <a:solidFill>
                  <a:srgbClr val="374151"/>
                </a:solidFill>
                <a:effectLst/>
                <a:latin typeface="Söhne"/>
              </a:rPr>
              <a:t>EfficientNet</a:t>
            </a:r>
            <a:r>
              <a:rPr lang="en-US" sz="1600" b="0" i="0" dirty="0">
                <a:solidFill>
                  <a:srgbClr val="374151"/>
                </a:solidFill>
                <a:effectLst/>
                <a:latin typeface="Söhne"/>
              </a:rPr>
              <a:t> family.</a:t>
            </a:r>
          </a:p>
          <a:p>
            <a:pPr algn="just">
              <a:buFont typeface="Arial" panose="020B0604020202020204" pitchFamily="34" charset="0"/>
              <a:buChar char="•"/>
            </a:pPr>
            <a:r>
              <a:rPr lang="en-US" sz="1600" b="0" i="0" dirty="0">
                <a:solidFill>
                  <a:srgbClr val="374151"/>
                </a:solidFill>
                <a:effectLst/>
                <a:latin typeface="Söhne"/>
              </a:rPr>
              <a:t>EfficientNetB0 has achieved state-of-the-art accuracy on benchmark datasets such as ImageNet.</a:t>
            </a:r>
          </a:p>
          <a:p>
            <a:pPr algn="just">
              <a:buFont typeface="Arial" panose="020B0604020202020204" pitchFamily="34" charset="0"/>
              <a:buChar char="•"/>
            </a:pPr>
            <a:r>
              <a:rPr lang="en-US" sz="1600" b="0" i="0" dirty="0">
                <a:solidFill>
                  <a:srgbClr val="374151"/>
                </a:solidFill>
                <a:effectLst/>
                <a:latin typeface="Söhne"/>
              </a:rPr>
              <a:t>EfficientNetB0 is widely used in computer vision tasks such as object detection, segmentation, and transfer learning.</a:t>
            </a:r>
          </a:p>
          <a:p>
            <a:endParaRPr lang="en-CA" dirty="0"/>
          </a:p>
        </p:txBody>
      </p:sp>
      <p:sp>
        <p:nvSpPr>
          <p:cNvPr id="4" name="Date Placeholder 3">
            <a:extLst>
              <a:ext uri="{FF2B5EF4-FFF2-40B4-BE49-F238E27FC236}">
                <a16:creationId xmlns:a16="http://schemas.microsoft.com/office/drawing/2014/main" id="{6767D573-DD16-D9FD-C4D3-2AD9874F4B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79625B6-A79B-AD2D-B81F-EEE2CB0E2023}"/>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44D21BB4-6F18-33ED-C653-681D760165D1}"/>
              </a:ext>
            </a:extLst>
          </p:cNvPr>
          <p:cNvSpPr>
            <a:spLocks noGrp="1"/>
          </p:cNvSpPr>
          <p:nvPr>
            <p:ph type="sldNum" sz="quarter" idx="12"/>
          </p:nvPr>
        </p:nvSpPr>
        <p:spPr/>
        <p:txBody>
          <a:bodyPr/>
          <a:lstStyle/>
          <a:p>
            <a:fld id="{B5CEABB6-07DC-46E8-9B57-56EC44A396E5}" type="slidenum">
              <a:rPr lang="en-US" smtClean="0"/>
              <a:t>8</a:t>
            </a:fld>
            <a:endParaRPr lang="en-US" dirty="0"/>
          </a:p>
        </p:txBody>
      </p:sp>
    </p:spTree>
    <p:extLst>
      <p:ext uri="{BB962C8B-B14F-4D97-AF65-F5344CB8AC3E}">
        <p14:creationId xmlns:p14="http://schemas.microsoft.com/office/powerpoint/2010/main" val="214487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7183-0867-F323-D391-28D943603574}"/>
              </a:ext>
            </a:extLst>
          </p:cNvPr>
          <p:cNvSpPr>
            <a:spLocks noGrp="1"/>
          </p:cNvSpPr>
          <p:nvPr>
            <p:ph type="title"/>
          </p:nvPr>
        </p:nvSpPr>
        <p:spPr/>
        <p:txBody>
          <a:bodyPr/>
          <a:lstStyle/>
          <a:p>
            <a:r>
              <a:rPr lang="en-CA" dirty="0"/>
              <a:t>DATA TRAINING WITH EFFICIENTNETB0</a:t>
            </a:r>
          </a:p>
        </p:txBody>
      </p:sp>
      <p:sp>
        <p:nvSpPr>
          <p:cNvPr id="3" name="SmartArt Placeholder 2">
            <a:extLst>
              <a:ext uri="{FF2B5EF4-FFF2-40B4-BE49-F238E27FC236}">
                <a16:creationId xmlns:a16="http://schemas.microsoft.com/office/drawing/2014/main" id="{5E052298-66FE-3FA1-C387-6CD63295A12F}"/>
              </a:ext>
            </a:extLst>
          </p:cNvPr>
          <p:cNvSpPr>
            <a:spLocks noGrp="1"/>
          </p:cNvSpPr>
          <p:nvPr>
            <p:ph type="dgm" sz="quarter" idx="15"/>
          </p:nvPr>
        </p:nvSpPr>
        <p:spPr/>
      </p:sp>
      <p:sp>
        <p:nvSpPr>
          <p:cNvPr id="4" name="Date Placeholder 3">
            <a:extLst>
              <a:ext uri="{FF2B5EF4-FFF2-40B4-BE49-F238E27FC236}">
                <a16:creationId xmlns:a16="http://schemas.microsoft.com/office/drawing/2014/main" id="{9D6C9A15-E982-F878-68CA-01442404C4C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1B14069-C1F4-837F-7F66-905D829536C4}"/>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31BF1005-FF00-87F1-435A-DE14D7417E49}"/>
              </a:ext>
            </a:extLst>
          </p:cNvPr>
          <p:cNvSpPr>
            <a:spLocks noGrp="1"/>
          </p:cNvSpPr>
          <p:nvPr>
            <p:ph type="sldNum" sz="quarter" idx="12"/>
          </p:nvPr>
        </p:nvSpPr>
        <p:spPr/>
        <p:txBody>
          <a:bodyPr/>
          <a:lstStyle/>
          <a:p>
            <a:fld id="{B5CEABB6-07DC-46E8-9B57-56EC44A396E5}" type="slidenum">
              <a:rPr lang="en-US" smtClean="0"/>
              <a:t>9</a:t>
            </a:fld>
            <a:endParaRPr lang="en-US" dirty="0"/>
          </a:p>
        </p:txBody>
      </p:sp>
      <p:pic>
        <p:nvPicPr>
          <p:cNvPr id="7" name="Picture 6">
            <a:extLst>
              <a:ext uri="{FF2B5EF4-FFF2-40B4-BE49-F238E27FC236}">
                <a16:creationId xmlns:a16="http://schemas.microsoft.com/office/drawing/2014/main" id="{86668710-37CB-C5BD-A66C-ABEACB849ADE}"/>
              </a:ext>
            </a:extLst>
          </p:cNvPr>
          <p:cNvPicPr>
            <a:picLocks noChangeAspect="1"/>
          </p:cNvPicPr>
          <p:nvPr/>
        </p:nvPicPr>
        <p:blipFill>
          <a:blip r:embed="rId2"/>
          <a:stretch>
            <a:fillRect/>
          </a:stretch>
        </p:blipFill>
        <p:spPr>
          <a:xfrm>
            <a:off x="711200" y="1617155"/>
            <a:ext cx="11094720" cy="4875719"/>
          </a:xfrm>
          <a:prstGeom prst="rect">
            <a:avLst/>
          </a:prstGeom>
        </p:spPr>
      </p:pic>
    </p:spTree>
    <p:extLst>
      <p:ext uri="{BB962C8B-B14F-4D97-AF65-F5344CB8AC3E}">
        <p14:creationId xmlns:p14="http://schemas.microsoft.com/office/powerpoint/2010/main" val="412377430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1439</TotalTime>
  <Words>960</Words>
  <Application>Microsoft Office PowerPoint</Application>
  <PresentationFormat>Widescreen</PresentationFormat>
  <Paragraphs>123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Söhne</vt:lpstr>
      <vt:lpstr>Tenorite</vt:lpstr>
      <vt:lpstr>Monoline</vt:lpstr>
      <vt:lpstr>An AI Approach for Detection of Trees from Leaves Using Deep learning </vt:lpstr>
      <vt:lpstr>problem</vt:lpstr>
      <vt:lpstr>PROPOSED SOLUTION</vt:lpstr>
      <vt:lpstr>DATASET</vt:lpstr>
      <vt:lpstr>Tech Stack</vt:lpstr>
      <vt:lpstr>Why cnn?</vt:lpstr>
      <vt:lpstr>COMPARISON of ALL TRAINED mOdel</vt:lpstr>
      <vt:lpstr>EfficientnetB0</vt:lpstr>
      <vt:lpstr>DATA TRAINING WITH EFFICIENTNETB0</vt:lpstr>
      <vt:lpstr>PowerPoint Presentation</vt:lpstr>
      <vt:lpstr>PowerPoint Presentation</vt:lpstr>
      <vt:lpstr>PowerPoint Presentation</vt:lpstr>
      <vt:lpstr>InceptionV3</vt:lpstr>
      <vt:lpstr>DATA TRAINING WITH InceptionV3</vt:lpstr>
      <vt:lpstr>PowerPoint Presentation</vt:lpstr>
      <vt:lpstr>PowerPoint Presentation</vt:lpstr>
      <vt:lpstr>PowerPoint Presentation</vt:lpstr>
      <vt:lpstr>PowerPoint Presentation</vt:lpstr>
      <vt:lpstr>Xception</vt:lpstr>
      <vt:lpstr>DATA Training with XCEPTION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GLENDOR Inc.</dc:title>
  <dc:creator>Kshitij Basangar</dc:creator>
  <cp:lastModifiedBy>Jaison Jose</cp:lastModifiedBy>
  <cp:revision>48</cp:revision>
  <dcterms:created xsi:type="dcterms:W3CDTF">2022-04-08T16:20:44Z</dcterms:created>
  <dcterms:modified xsi:type="dcterms:W3CDTF">2023-07-17T03:50:26Z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