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95DA0-B2F7-4B42-AF60-F3A157408AF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751FE-12D7-4AEF-8B9E-02AE8D67D5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6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5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4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0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2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96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1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10A-4598-4F5E-9B78-F537F3EBBEB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AA49-1B99-47EB-B495-3E263DEAF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CAE3B5E1-F96C-4E93-9963-8CC10742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73" y="3243839"/>
            <a:ext cx="2078651" cy="141348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D27351-744F-4F1A-8238-2CCAEFC8CB9D}"/>
              </a:ext>
            </a:extLst>
          </p:cNvPr>
          <p:cNvSpPr txBox="1"/>
          <p:nvPr/>
        </p:nvSpPr>
        <p:spPr>
          <a:xfrm>
            <a:off x="6077906" y="4544298"/>
            <a:ext cx="30660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/>
              <a:t>～管理者側～</a:t>
            </a:r>
            <a:endParaRPr lang="en-US" altLang="ja-JP" sz="1350" b="1" dirty="0"/>
          </a:p>
          <a:p>
            <a:pPr algn="just"/>
            <a:r>
              <a:rPr lang="ja-JP" altLang="en-US" dirty="0"/>
              <a:t>ログイン</a:t>
            </a:r>
            <a:endParaRPr lang="en-US" altLang="ja-JP" dirty="0"/>
          </a:p>
          <a:p>
            <a:pPr algn="just"/>
            <a:r>
              <a:rPr lang="ja-JP" altLang="en-US" dirty="0"/>
              <a:t>実習先や管理者、</a:t>
            </a:r>
            <a:endParaRPr lang="en-US" altLang="ja-JP" dirty="0"/>
          </a:p>
          <a:p>
            <a:pPr algn="just"/>
            <a:r>
              <a:rPr lang="ja-JP" altLang="en-US" dirty="0"/>
              <a:t>学生の実習時間の管理</a:t>
            </a:r>
            <a:endParaRPr lang="en-US" altLang="ja-JP" dirty="0"/>
          </a:p>
          <a:p>
            <a:pPr algn="just"/>
            <a:r>
              <a:rPr lang="ja-JP" altLang="en-US" dirty="0"/>
              <a:t>これらの登録、変更、削除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966E18C-31C7-45B3-B475-B28B5CC18CD8}"/>
              </a:ext>
            </a:extLst>
          </p:cNvPr>
          <p:cNvGrpSpPr/>
          <p:nvPr/>
        </p:nvGrpSpPr>
        <p:grpSpPr>
          <a:xfrm>
            <a:off x="5124369" y="1090291"/>
            <a:ext cx="2078652" cy="1404123"/>
            <a:chOff x="10373394" y="3014985"/>
            <a:chExt cx="1628394" cy="915536"/>
          </a:xfrm>
        </p:grpSpPr>
        <p:sp>
          <p:nvSpPr>
            <p:cNvPr id="3" name="円柱 2">
              <a:extLst>
                <a:ext uri="{FF2B5EF4-FFF2-40B4-BE49-F238E27FC236}">
                  <a16:creationId xmlns:a16="http://schemas.microsoft.com/office/drawing/2014/main" id="{A7A41EF1-5977-456C-B3B9-7F933FF9CB49}"/>
                </a:ext>
              </a:extLst>
            </p:cNvPr>
            <p:cNvSpPr/>
            <p:nvPr/>
          </p:nvSpPr>
          <p:spPr>
            <a:xfrm>
              <a:off x="10373394" y="3014985"/>
              <a:ext cx="1628394" cy="860899"/>
            </a:xfrm>
            <a:prstGeom prst="can">
              <a:avLst>
                <a:gd name="adj" fmla="val 4017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C7D063B-F8AB-4EEB-83BC-A34520886BF7}"/>
                </a:ext>
              </a:extLst>
            </p:cNvPr>
            <p:cNvSpPr txBox="1"/>
            <p:nvPr/>
          </p:nvSpPr>
          <p:spPr>
            <a:xfrm>
              <a:off x="10447821" y="3448887"/>
              <a:ext cx="1479542" cy="48163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100" b="1" dirty="0"/>
                <a:t>データベース</a:t>
              </a:r>
              <a:endParaRPr lang="ja-JP" altLang="en-US" sz="2400" b="1" dirty="0"/>
            </a:p>
          </p:txBody>
        </p:sp>
      </p:grp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FD7EB127-A3F0-4C99-9900-A4320227EE51}"/>
              </a:ext>
            </a:extLst>
          </p:cNvPr>
          <p:cNvCxnSpPr>
            <a:cxnSpLocks/>
            <a:stCxn id="23" idx="0"/>
            <a:endCxn id="3" idx="3"/>
          </p:cNvCxnSpPr>
          <p:nvPr/>
        </p:nvCxnSpPr>
        <p:spPr>
          <a:xfrm rot="16200000" flipV="1">
            <a:off x="6481737" y="2092577"/>
            <a:ext cx="833220" cy="14693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0B369B8E-8E21-45ED-9D21-5E0A56DDBAE4}"/>
              </a:ext>
            </a:extLst>
          </p:cNvPr>
          <p:cNvCxnSpPr>
            <a:cxnSpLocks/>
            <a:stCxn id="3" idx="3"/>
            <a:endCxn id="36" idx="0"/>
          </p:cNvCxnSpPr>
          <p:nvPr/>
        </p:nvCxnSpPr>
        <p:spPr>
          <a:xfrm rot="5400000">
            <a:off x="4978220" y="2058364"/>
            <a:ext cx="833220" cy="15377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80D3706-C7C9-4155-8016-9400DE75808B}"/>
              </a:ext>
            </a:extLst>
          </p:cNvPr>
          <p:cNvSpPr txBox="1"/>
          <p:nvPr/>
        </p:nvSpPr>
        <p:spPr>
          <a:xfrm flipH="1">
            <a:off x="3174023" y="4544299"/>
            <a:ext cx="20786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/>
              <a:t>～利用者側～</a:t>
            </a:r>
            <a:endParaRPr lang="en-US" altLang="ja-JP" sz="1350" b="1" dirty="0"/>
          </a:p>
          <a:p>
            <a:pPr algn="just"/>
            <a:r>
              <a:rPr lang="ja-JP" altLang="en-US" dirty="0"/>
              <a:t>新規登録</a:t>
            </a:r>
            <a:endParaRPr lang="en-US" altLang="ja-JP" dirty="0"/>
          </a:p>
          <a:p>
            <a:pPr algn="just"/>
            <a:r>
              <a:rPr lang="ja-JP" altLang="en-US" dirty="0"/>
              <a:t>ログイン</a:t>
            </a:r>
            <a:endParaRPr lang="en-US" altLang="ja-JP" dirty="0"/>
          </a:p>
          <a:p>
            <a:pPr algn="just"/>
            <a:r>
              <a:rPr lang="ja-JP" altLang="en-US" dirty="0"/>
              <a:t>実習時間の確認</a:t>
            </a:r>
            <a:endParaRPr lang="en-US" altLang="ja-JP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C7B36756-45A7-4E49-83D7-836A3272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9" y="3243839"/>
            <a:ext cx="2078651" cy="141348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7A1A9C-3A89-4C6B-B95D-65C0F273E664}"/>
              </a:ext>
            </a:extLst>
          </p:cNvPr>
          <p:cNvSpPr txBox="1"/>
          <p:nvPr/>
        </p:nvSpPr>
        <p:spPr>
          <a:xfrm flipH="1">
            <a:off x="1" y="3242269"/>
            <a:ext cx="18427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100" b="1" dirty="0"/>
              <a:t>～利用者側～</a:t>
            </a:r>
            <a:endParaRPr lang="en-US" altLang="ja-JP" sz="2100" b="1" dirty="0"/>
          </a:p>
          <a:p>
            <a:pPr algn="just"/>
            <a:r>
              <a:rPr lang="ja-JP" altLang="en-US" dirty="0"/>
              <a:t>新規登録</a:t>
            </a:r>
            <a:endParaRPr lang="en-US" altLang="ja-JP" dirty="0"/>
          </a:p>
          <a:p>
            <a:pPr algn="just"/>
            <a:r>
              <a:rPr lang="ja-JP" altLang="en-US" dirty="0"/>
              <a:t>ログイン</a:t>
            </a:r>
            <a:endParaRPr lang="en-US" altLang="ja-JP" dirty="0"/>
          </a:p>
          <a:p>
            <a:pPr algn="just"/>
            <a:r>
              <a:rPr lang="ja-JP" altLang="en-US" dirty="0"/>
              <a:t>実習時間の登録</a:t>
            </a:r>
            <a:endParaRPr lang="en-US" altLang="ja-JP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715646-CE88-4914-831E-557BBF798B42}"/>
              </a:ext>
            </a:extLst>
          </p:cNvPr>
          <p:cNvGrpSpPr/>
          <p:nvPr/>
        </p:nvGrpSpPr>
        <p:grpSpPr>
          <a:xfrm>
            <a:off x="618211" y="1636809"/>
            <a:ext cx="3135797" cy="1660586"/>
            <a:chOff x="446851" y="3565893"/>
            <a:chExt cx="3781676" cy="197159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E1EC2A1-ACDB-4820-84FF-C1E715B0AA54}"/>
                </a:ext>
              </a:extLst>
            </p:cNvPr>
            <p:cNvSpPr/>
            <p:nvPr/>
          </p:nvSpPr>
          <p:spPr>
            <a:xfrm>
              <a:off x="446851" y="3565893"/>
              <a:ext cx="3613304" cy="19715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013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3FCAA9A0-0D7C-4DEF-A88D-8BB503EC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95" y="4122934"/>
              <a:ext cx="657216" cy="85751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464DBFD-B82D-479E-869B-493F45996D4A}"/>
                </a:ext>
              </a:extLst>
            </p:cNvPr>
            <p:cNvSpPr txBox="1"/>
            <p:nvPr/>
          </p:nvSpPr>
          <p:spPr>
            <a:xfrm>
              <a:off x="1187676" y="4146059"/>
              <a:ext cx="3040851" cy="76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実習先にある</a:t>
              </a:r>
              <a:br>
                <a:rPr lang="en-US" altLang="ja-JP" dirty="0"/>
              </a:br>
              <a:r>
                <a:rPr lang="ja-JP" altLang="en-US" dirty="0"/>
                <a:t>バーコードを読み取る</a:t>
              </a:r>
            </a:p>
          </p:txBody>
        </p:sp>
      </p:grp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784C1567-EBE4-4930-A82E-A1DA83CD707F}"/>
              </a:ext>
            </a:extLst>
          </p:cNvPr>
          <p:cNvCxnSpPr>
            <a:cxnSpLocks/>
            <a:stCxn id="3" idx="2"/>
            <a:endCxn id="19" idx="6"/>
          </p:cNvCxnSpPr>
          <p:nvPr/>
        </p:nvCxnSpPr>
        <p:spPr>
          <a:xfrm rot="10800000" flipV="1">
            <a:off x="3614393" y="1750454"/>
            <a:ext cx="1509976" cy="7166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9F689F-C449-4C60-AF34-5556F0C4B55E}"/>
              </a:ext>
            </a:extLst>
          </p:cNvPr>
          <p:cNvSpPr txBox="1"/>
          <p:nvPr/>
        </p:nvSpPr>
        <p:spPr>
          <a:xfrm>
            <a:off x="1" y="1261738"/>
            <a:ext cx="28393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/>
              <a:t>実習先</a:t>
            </a:r>
            <a:r>
              <a:rPr lang="ja-JP" altLang="en-US" b="1" dirty="0"/>
              <a:t>　</a:t>
            </a:r>
            <a:r>
              <a:rPr lang="ja-JP" altLang="en-US" dirty="0"/>
              <a:t>～スマホ認証～</a:t>
            </a:r>
            <a:endParaRPr lang="ja-JP" altLang="en-US" sz="1650" dirty="0"/>
          </a:p>
        </p:txBody>
      </p:sp>
    </p:spTree>
    <p:extLst>
      <p:ext uri="{BB962C8B-B14F-4D97-AF65-F5344CB8AC3E}">
        <p14:creationId xmlns:p14="http://schemas.microsoft.com/office/powerpoint/2010/main" val="388790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F22B4CC-124D-44E0-A0E3-C1D57DC0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9FA8A2-068B-4843-9185-60799005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26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263E21-8400-438A-AE51-53658AFB1EB9}"/>
              </a:ext>
            </a:extLst>
          </p:cNvPr>
          <p:cNvSpPr txBox="1"/>
          <p:nvPr/>
        </p:nvSpPr>
        <p:spPr>
          <a:xfrm>
            <a:off x="1329420" y="1959338"/>
            <a:ext cx="244314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b="1" dirty="0"/>
              <a:t>実習先１（少人数の場合）</a:t>
            </a:r>
            <a:endParaRPr lang="en-US" altLang="ja-JP" sz="1350" b="1" dirty="0"/>
          </a:p>
          <a:p>
            <a:pPr algn="ctr"/>
            <a:r>
              <a:rPr lang="ja-JP" altLang="en-US" sz="1125" dirty="0"/>
              <a:t>～スマホ認証の仕組み～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BAB6D25-6672-4DA0-A069-982C6DA8145B}"/>
              </a:ext>
            </a:extLst>
          </p:cNvPr>
          <p:cNvGrpSpPr/>
          <p:nvPr/>
        </p:nvGrpSpPr>
        <p:grpSpPr>
          <a:xfrm>
            <a:off x="6349516" y="3278282"/>
            <a:ext cx="1056072" cy="664659"/>
            <a:chOff x="10301988" y="3014985"/>
            <a:chExt cx="1877437" cy="860899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30B8FE7A-3CF4-4630-8359-839CBF680479}"/>
                </a:ext>
              </a:extLst>
            </p:cNvPr>
            <p:cNvSpPr/>
            <p:nvPr/>
          </p:nvSpPr>
          <p:spPr>
            <a:xfrm>
              <a:off x="10373394" y="3014985"/>
              <a:ext cx="1628394" cy="860899"/>
            </a:xfrm>
            <a:prstGeom prst="can">
              <a:avLst>
                <a:gd name="adj" fmla="val 4017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5AFDCC8-35CC-4881-8BCE-1DC17C4385E6}"/>
                </a:ext>
              </a:extLst>
            </p:cNvPr>
            <p:cNvSpPr txBox="1"/>
            <p:nvPr/>
          </p:nvSpPr>
          <p:spPr>
            <a:xfrm>
              <a:off x="10301988" y="3528090"/>
              <a:ext cx="1877437" cy="34383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125" b="1" dirty="0"/>
                <a:t>データベース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B8EFDB-B813-4C76-8DD7-BC266BBD7496}"/>
              </a:ext>
            </a:extLst>
          </p:cNvPr>
          <p:cNvSpPr txBox="1"/>
          <p:nvPr/>
        </p:nvSpPr>
        <p:spPr>
          <a:xfrm>
            <a:off x="1406496" y="2618803"/>
            <a:ext cx="158189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25" dirty="0"/>
              <a:t>①ユーザが</a:t>
            </a:r>
            <a:r>
              <a:rPr lang="en-US" altLang="ja-JP" sz="1125" dirty="0"/>
              <a:t>web</a:t>
            </a:r>
            <a:r>
              <a:rPr lang="ja-JP" altLang="en-US" sz="1125" dirty="0"/>
              <a:t>ページにログイン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C49C48-4FDF-4B22-B27B-53F64435688A}"/>
              </a:ext>
            </a:extLst>
          </p:cNvPr>
          <p:cNvSpPr txBox="1"/>
          <p:nvPr/>
        </p:nvSpPr>
        <p:spPr>
          <a:xfrm>
            <a:off x="3569266" y="2484376"/>
            <a:ext cx="137257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25" dirty="0"/>
              <a:t>②実習先を選択、</a:t>
            </a:r>
            <a:endParaRPr lang="en-US" altLang="ja-JP" sz="1125" dirty="0"/>
          </a:p>
          <a:p>
            <a:r>
              <a:rPr lang="ja-JP" altLang="en-US" sz="1125" dirty="0"/>
              <a:t>実習先の担当者がパスワードを入力</a:t>
            </a:r>
            <a:endParaRPr lang="en-US" altLang="ja-JP" sz="1125" dirty="0"/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EAB3CD1-7A8A-4995-9B24-7A733744D92C}"/>
              </a:ext>
            </a:extLst>
          </p:cNvPr>
          <p:cNvGrpSpPr/>
          <p:nvPr/>
        </p:nvGrpSpPr>
        <p:grpSpPr>
          <a:xfrm>
            <a:off x="4953893" y="3101072"/>
            <a:ext cx="1253554" cy="1113415"/>
            <a:chOff x="6534640" y="2919963"/>
            <a:chExt cx="2083379" cy="1640114"/>
          </a:xfrm>
        </p:grpSpPr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37026126-E2FC-47C7-95CC-F8E02F13D27F}"/>
                </a:ext>
              </a:extLst>
            </p:cNvPr>
            <p:cNvSpPr/>
            <p:nvPr/>
          </p:nvSpPr>
          <p:spPr>
            <a:xfrm>
              <a:off x="6552841" y="2919963"/>
              <a:ext cx="2065178" cy="1640114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F1EA8F5-A6FC-4C1D-BE06-05D10EA7817E}"/>
                </a:ext>
              </a:extLst>
            </p:cNvPr>
            <p:cNvSpPr txBox="1"/>
            <p:nvPr/>
          </p:nvSpPr>
          <p:spPr>
            <a:xfrm>
              <a:off x="6534640" y="3376822"/>
              <a:ext cx="2059711" cy="90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25" dirty="0"/>
                <a:t>③ユーザの</a:t>
              </a:r>
              <a:r>
                <a:rPr lang="en-US" altLang="ja-JP" sz="1125" dirty="0"/>
                <a:t>ID</a:t>
              </a:r>
              <a:r>
                <a:rPr lang="ja-JP" altLang="en-US" sz="1125" dirty="0"/>
                <a:t>、</a:t>
              </a:r>
              <a:endParaRPr lang="en-US" altLang="ja-JP" sz="1125" dirty="0"/>
            </a:p>
            <a:p>
              <a:r>
                <a:rPr lang="ja-JP" altLang="en-US" sz="1125" dirty="0"/>
                <a:t>実習先の番号を送信</a:t>
              </a:r>
            </a:p>
          </p:txBody>
        </p:sp>
      </p:grp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FAF55DF-F9EF-4819-B08A-21605347119B}"/>
              </a:ext>
            </a:extLst>
          </p:cNvPr>
          <p:cNvSpPr txBox="1"/>
          <p:nvPr/>
        </p:nvSpPr>
        <p:spPr>
          <a:xfrm>
            <a:off x="6081191" y="4110884"/>
            <a:ext cx="1532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25" dirty="0"/>
              <a:t>④ユーザと</a:t>
            </a:r>
            <a:endParaRPr lang="en-US" altLang="ja-JP" sz="1125" dirty="0"/>
          </a:p>
          <a:p>
            <a:r>
              <a:rPr lang="ja-JP" altLang="en-US" sz="1125" dirty="0"/>
              <a:t>登録してある実習先の時間数が登録される</a:t>
            </a: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8B370D7-742E-4551-9DBC-2A388FAB70D1}"/>
              </a:ext>
            </a:extLst>
          </p:cNvPr>
          <p:cNvGrpSpPr/>
          <p:nvPr/>
        </p:nvGrpSpPr>
        <p:grpSpPr>
          <a:xfrm>
            <a:off x="1514042" y="3051630"/>
            <a:ext cx="1333968" cy="1847033"/>
            <a:chOff x="616855" y="2717506"/>
            <a:chExt cx="2371499" cy="328361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BD91019-D263-4134-A245-2BB048A38320}"/>
                </a:ext>
              </a:extLst>
            </p:cNvPr>
            <p:cNvSpPr/>
            <p:nvPr/>
          </p:nvSpPr>
          <p:spPr>
            <a:xfrm>
              <a:off x="1229016" y="3944038"/>
              <a:ext cx="1066976" cy="239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BF7A62E5-12EC-4190-B852-320E919AFBEF}"/>
                </a:ext>
              </a:extLst>
            </p:cNvPr>
            <p:cNvGrpSpPr/>
            <p:nvPr/>
          </p:nvGrpSpPr>
          <p:grpSpPr>
            <a:xfrm>
              <a:off x="1236250" y="4635328"/>
              <a:ext cx="1066976" cy="239976"/>
              <a:chOff x="1171069" y="4703487"/>
              <a:chExt cx="1066976" cy="239976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A79653B-005C-45F5-AF0A-1C2222F22E76}"/>
                  </a:ext>
                </a:extLst>
              </p:cNvPr>
              <p:cNvSpPr/>
              <p:nvPr/>
            </p:nvSpPr>
            <p:spPr>
              <a:xfrm>
                <a:off x="1171069" y="4703487"/>
                <a:ext cx="1066976" cy="2399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15F84FC-2E44-4CF3-BB35-585B294B012D}"/>
                  </a:ext>
                </a:extLst>
              </p:cNvPr>
              <p:cNvSpPr/>
              <p:nvPr/>
            </p:nvSpPr>
            <p:spPr>
              <a:xfrm>
                <a:off x="1205933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DAE82DAD-4890-434F-A30D-C069FC8F3883}"/>
                  </a:ext>
                </a:extLst>
              </p:cNvPr>
              <p:cNvSpPr/>
              <p:nvPr/>
            </p:nvSpPr>
            <p:spPr>
              <a:xfrm>
                <a:off x="1381351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D78EFCB0-EBCD-4910-9CBD-BF6E93AB1B31}"/>
                  </a:ext>
                </a:extLst>
              </p:cNvPr>
              <p:cNvSpPr/>
              <p:nvPr/>
            </p:nvSpPr>
            <p:spPr>
              <a:xfrm>
                <a:off x="1556769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7517BA3-5BD7-4654-BC62-56FC5D65F63F}"/>
                  </a:ext>
                </a:extLst>
              </p:cNvPr>
              <p:cNvSpPr/>
              <p:nvPr/>
            </p:nvSpPr>
            <p:spPr>
              <a:xfrm>
                <a:off x="1732187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D0C6F6D-B4F6-4ABB-9794-A42EA8BAA296}"/>
                  </a:ext>
                </a:extLst>
              </p:cNvPr>
              <p:cNvSpPr/>
              <p:nvPr/>
            </p:nvSpPr>
            <p:spPr>
              <a:xfrm>
                <a:off x="1914839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2FADF66-BA00-4CB5-B671-2E8200C3A035}"/>
                </a:ext>
              </a:extLst>
            </p:cNvPr>
            <p:cNvSpPr txBox="1"/>
            <p:nvPr/>
          </p:nvSpPr>
          <p:spPr>
            <a:xfrm>
              <a:off x="1326453" y="3120447"/>
              <a:ext cx="952301" cy="59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88" b="1" dirty="0"/>
                <a:t>ログイン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E308BFC-FEC4-4DD2-85D9-EB94B62CE484}"/>
                </a:ext>
              </a:extLst>
            </p:cNvPr>
            <p:cNvSpPr txBox="1"/>
            <p:nvPr/>
          </p:nvSpPr>
          <p:spPr>
            <a:xfrm>
              <a:off x="1019424" y="3635993"/>
              <a:ext cx="784485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88" dirty="0"/>
                <a:t>ID</a:t>
              </a:r>
              <a:endParaRPr lang="ja-JP" altLang="en-US" sz="1013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DDBDB27-19A7-4B55-8473-591AC2CB5ABA}"/>
                </a:ext>
              </a:extLst>
            </p:cNvPr>
            <p:cNvSpPr txBox="1"/>
            <p:nvPr/>
          </p:nvSpPr>
          <p:spPr>
            <a:xfrm>
              <a:off x="1023017" y="4340249"/>
              <a:ext cx="1280210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88" dirty="0"/>
                <a:t>password</a:t>
              </a:r>
              <a:endParaRPr lang="ja-JP" altLang="en-US" sz="788" dirty="0"/>
            </a:p>
          </p:txBody>
        </p:sp>
        <p:pic>
          <p:nvPicPr>
            <p:cNvPr id="81" name="コンテンツ プレースホルダー 5">
              <a:extLst>
                <a:ext uri="{FF2B5EF4-FFF2-40B4-BE49-F238E27FC236}">
                  <a16:creationId xmlns:a16="http://schemas.microsoft.com/office/drawing/2014/main" id="{D16A947A-23C7-49EE-91EE-4F4324B29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55" y="2717506"/>
              <a:ext cx="2371499" cy="3283615"/>
            </a:xfrm>
            <a:prstGeom prst="rect">
              <a:avLst/>
            </a:prstGeom>
          </p:spPr>
        </p:pic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489A36D-EB80-4482-99F2-7DE96F9876A5}"/>
                </a:ext>
              </a:extLst>
            </p:cNvPr>
            <p:cNvSpPr txBox="1"/>
            <p:nvPr/>
          </p:nvSpPr>
          <p:spPr>
            <a:xfrm>
              <a:off x="1693582" y="5108458"/>
              <a:ext cx="773364" cy="487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591" dirty="0"/>
                <a:t>ログイン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53F562F6-C2D1-4372-B7EE-7F324349217D}"/>
              </a:ext>
            </a:extLst>
          </p:cNvPr>
          <p:cNvGrpSpPr/>
          <p:nvPr/>
        </p:nvGrpSpPr>
        <p:grpSpPr>
          <a:xfrm>
            <a:off x="3520002" y="3051630"/>
            <a:ext cx="1333968" cy="1847033"/>
            <a:chOff x="3740299" y="2717505"/>
            <a:chExt cx="2371499" cy="3283615"/>
          </a:xfrm>
        </p:grpSpPr>
        <p:pic>
          <p:nvPicPr>
            <p:cNvPr id="7" name="コンテンツ プレースホルダー 5">
              <a:extLst>
                <a:ext uri="{FF2B5EF4-FFF2-40B4-BE49-F238E27FC236}">
                  <a16:creationId xmlns:a16="http://schemas.microsoft.com/office/drawing/2014/main" id="{12AEF87D-C43C-4A01-B98F-9DE79300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9" y="2717505"/>
              <a:ext cx="2371499" cy="3283615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3BD4038-BDBC-477A-B6C7-8E682D38D01D}"/>
                </a:ext>
              </a:extLst>
            </p:cNvPr>
            <p:cNvGrpSpPr/>
            <p:nvPr/>
          </p:nvGrpSpPr>
          <p:grpSpPr>
            <a:xfrm>
              <a:off x="4450754" y="4653932"/>
              <a:ext cx="1066976" cy="239976"/>
              <a:chOff x="6066742" y="1259286"/>
              <a:chExt cx="1066976" cy="239976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F6343B2-2C1A-4B4D-909C-363DBFBDE6A7}"/>
                  </a:ext>
                </a:extLst>
              </p:cNvPr>
              <p:cNvSpPr/>
              <p:nvPr/>
            </p:nvSpPr>
            <p:spPr>
              <a:xfrm>
                <a:off x="6066742" y="1259286"/>
                <a:ext cx="1066976" cy="2399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9940D16E-B6DC-4EF7-8AB5-4801638D2237}"/>
                  </a:ext>
                </a:extLst>
              </p:cNvPr>
              <p:cNvSpPr/>
              <p:nvPr/>
            </p:nvSpPr>
            <p:spPr>
              <a:xfrm>
                <a:off x="6101606" y="1299930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7223F91E-568F-4376-B919-147D767910F4}"/>
                  </a:ext>
                </a:extLst>
              </p:cNvPr>
              <p:cNvSpPr/>
              <p:nvPr/>
            </p:nvSpPr>
            <p:spPr>
              <a:xfrm>
                <a:off x="6277024" y="1299930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345ED7C0-DC55-45B6-A3DA-88E720340AFF}"/>
                  </a:ext>
                </a:extLst>
              </p:cNvPr>
              <p:cNvSpPr/>
              <p:nvPr/>
            </p:nvSpPr>
            <p:spPr>
              <a:xfrm>
                <a:off x="6452442" y="1299930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F0516FA7-5B53-4AEA-9AA5-C52C5BD5917D}"/>
                  </a:ext>
                </a:extLst>
              </p:cNvPr>
              <p:cNvSpPr/>
              <p:nvPr/>
            </p:nvSpPr>
            <p:spPr>
              <a:xfrm>
                <a:off x="6627860" y="1299930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73295DBE-8709-461B-B664-946818902DB5}"/>
                  </a:ext>
                </a:extLst>
              </p:cNvPr>
              <p:cNvSpPr/>
              <p:nvPr/>
            </p:nvSpPr>
            <p:spPr>
              <a:xfrm>
                <a:off x="6810512" y="1299930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9D2751E9-4064-49DC-973D-3E285B29D315}"/>
                </a:ext>
              </a:extLst>
            </p:cNvPr>
            <p:cNvGrpSpPr/>
            <p:nvPr/>
          </p:nvGrpSpPr>
          <p:grpSpPr>
            <a:xfrm>
              <a:off x="4442028" y="4053908"/>
              <a:ext cx="1066976" cy="239976"/>
              <a:chOff x="5568316" y="975627"/>
              <a:chExt cx="1066976" cy="239976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CED6ADF-D85E-4445-9D92-42C2158DD5E0}"/>
                  </a:ext>
                </a:extLst>
              </p:cNvPr>
              <p:cNvSpPr/>
              <p:nvPr/>
            </p:nvSpPr>
            <p:spPr>
              <a:xfrm>
                <a:off x="5568316" y="975627"/>
                <a:ext cx="1066976" cy="2399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62718012-4613-4146-BB5B-0DDFCE09E44D}"/>
                  </a:ext>
                </a:extLst>
              </p:cNvPr>
              <p:cNvSpPr/>
              <p:nvPr/>
            </p:nvSpPr>
            <p:spPr>
              <a:xfrm rot="10800000">
                <a:off x="6462544" y="1026569"/>
                <a:ext cx="91934" cy="13809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013"/>
              </a:p>
            </p:txBody>
          </p:sp>
        </p:grp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9911790-855E-4EF8-88BA-4A45EC2C13EB}"/>
                </a:ext>
              </a:extLst>
            </p:cNvPr>
            <p:cNvSpPr txBox="1"/>
            <p:nvPr/>
          </p:nvSpPr>
          <p:spPr>
            <a:xfrm>
              <a:off x="4449348" y="3124357"/>
              <a:ext cx="932873" cy="59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88" b="1" dirty="0"/>
                <a:t>実習登録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58F3329-668B-4C85-BDD5-FAF2766F549F}"/>
                </a:ext>
              </a:extLst>
            </p:cNvPr>
            <p:cNvSpPr txBox="1"/>
            <p:nvPr/>
          </p:nvSpPr>
          <p:spPr>
            <a:xfrm>
              <a:off x="4144921" y="4359313"/>
              <a:ext cx="1280210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88" dirty="0"/>
                <a:t>password</a:t>
              </a:r>
              <a:endParaRPr lang="ja-JP" altLang="en-US" sz="788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4C0AB4B-D64E-4F6B-8920-DB6DFB6E0154}"/>
                </a:ext>
              </a:extLst>
            </p:cNvPr>
            <p:cNvSpPr txBox="1"/>
            <p:nvPr/>
          </p:nvSpPr>
          <p:spPr>
            <a:xfrm>
              <a:off x="4233467" y="3705486"/>
              <a:ext cx="1103120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88" dirty="0"/>
                <a:t>実習先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3D7749B9-DA43-49DA-BB71-BA6D9C0BD967}"/>
                </a:ext>
              </a:extLst>
            </p:cNvPr>
            <p:cNvSpPr txBox="1"/>
            <p:nvPr/>
          </p:nvSpPr>
          <p:spPr>
            <a:xfrm>
              <a:off x="5152425" y="5097571"/>
              <a:ext cx="459365" cy="487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591" dirty="0"/>
                <a:t>登録</a:t>
              </a:r>
            </a:p>
          </p:txBody>
        </p:sp>
      </p:grpSp>
      <p:sp>
        <p:nvSpPr>
          <p:cNvPr id="48" name="矢印: 右 47">
            <a:extLst>
              <a:ext uri="{FF2B5EF4-FFF2-40B4-BE49-F238E27FC236}">
                <a16:creationId xmlns:a16="http://schemas.microsoft.com/office/drawing/2014/main" id="{652832D0-A382-4819-B75F-B4BC3B02AE23}"/>
              </a:ext>
            </a:extLst>
          </p:cNvPr>
          <p:cNvSpPr/>
          <p:nvPr/>
        </p:nvSpPr>
        <p:spPr>
          <a:xfrm>
            <a:off x="2887260" y="3511503"/>
            <a:ext cx="620236" cy="398186"/>
          </a:xfrm>
          <a:prstGeom prst="rightArrow">
            <a:avLst>
              <a:gd name="adj1" fmla="val 50000"/>
              <a:gd name="adj2" fmla="val 575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</p:spTree>
    <p:extLst>
      <p:ext uri="{BB962C8B-B14F-4D97-AF65-F5344CB8AC3E}">
        <p14:creationId xmlns:p14="http://schemas.microsoft.com/office/powerpoint/2010/main" val="131184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6165E-3E4F-41CF-B6FE-B2F77EE5B53A}"/>
              </a:ext>
            </a:extLst>
          </p:cNvPr>
          <p:cNvSpPr txBox="1"/>
          <p:nvPr/>
        </p:nvSpPr>
        <p:spPr>
          <a:xfrm>
            <a:off x="1362776" y="1988290"/>
            <a:ext cx="236311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b="1" dirty="0"/>
              <a:t>実習先２（大人数の場合）</a:t>
            </a:r>
            <a:endParaRPr lang="en-US" altLang="ja-JP" sz="1350" b="1" dirty="0"/>
          </a:p>
          <a:p>
            <a:pPr algn="ctr"/>
            <a:r>
              <a:rPr lang="ja-JP" altLang="en-US" sz="1125" dirty="0"/>
              <a:t>～バーコード認証の仕組み～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B024DA-6188-4845-8F1B-829533F65D1F}"/>
              </a:ext>
            </a:extLst>
          </p:cNvPr>
          <p:cNvGrpSpPr/>
          <p:nvPr/>
        </p:nvGrpSpPr>
        <p:grpSpPr>
          <a:xfrm>
            <a:off x="6526744" y="3339204"/>
            <a:ext cx="1056072" cy="664659"/>
            <a:chOff x="10301988" y="3014985"/>
            <a:chExt cx="1877437" cy="860899"/>
          </a:xfrm>
        </p:grpSpPr>
        <p:sp>
          <p:nvSpPr>
            <p:cNvPr id="8" name="円柱 7">
              <a:extLst>
                <a:ext uri="{FF2B5EF4-FFF2-40B4-BE49-F238E27FC236}">
                  <a16:creationId xmlns:a16="http://schemas.microsoft.com/office/drawing/2014/main" id="{FA1B08A2-20AE-4405-B598-8FB0BA86DCA4}"/>
                </a:ext>
              </a:extLst>
            </p:cNvPr>
            <p:cNvSpPr/>
            <p:nvPr/>
          </p:nvSpPr>
          <p:spPr>
            <a:xfrm>
              <a:off x="10373394" y="3014985"/>
              <a:ext cx="1628394" cy="860899"/>
            </a:xfrm>
            <a:prstGeom prst="can">
              <a:avLst>
                <a:gd name="adj" fmla="val 4017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013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66FF4BB-B516-4439-8BD3-6CC9BE93B9A4}"/>
                </a:ext>
              </a:extLst>
            </p:cNvPr>
            <p:cNvSpPr txBox="1"/>
            <p:nvPr/>
          </p:nvSpPr>
          <p:spPr>
            <a:xfrm>
              <a:off x="10301988" y="3528090"/>
              <a:ext cx="1877437" cy="34383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1125" b="1" dirty="0"/>
                <a:t>データベース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19F0A3-E25D-48D1-98FC-D20990153DD4}"/>
              </a:ext>
            </a:extLst>
          </p:cNvPr>
          <p:cNvGrpSpPr/>
          <p:nvPr/>
        </p:nvGrpSpPr>
        <p:grpSpPr>
          <a:xfrm>
            <a:off x="4894017" y="3016546"/>
            <a:ext cx="1574371" cy="1314680"/>
            <a:chOff x="6549400" y="2927916"/>
            <a:chExt cx="2094197" cy="1640114"/>
          </a:xfrm>
        </p:grpSpPr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D5EE1C7A-F3DD-49D9-A264-5B8B350E4BDC}"/>
                </a:ext>
              </a:extLst>
            </p:cNvPr>
            <p:cNvSpPr/>
            <p:nvPr/>
          </p:nvSpPr>
          <p:spPr>
            <a:xfrm>
              <a:off x="6578419" y="2927916"/>
              <a:ext cx="2065178" cy="1640114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DD226C-F1E8-41E6-8DAC-D4BD93A75A40}"/>
                </a:ext>
              </a:extLst>
            </p:cNvPr>
            <p:cNvSpPr txBox="1"/>
            <p:nvPr/>
          </p:nvSpPr>
          <p:spPr>
            <a:xfrm>
              <a:off x="6549400" y="3403461"/>
              <a:ext cx="2065178" cy="76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25" dirty="0"/>
                <a:t>③ユーザの</a:t>
              </a:r>
              <a:r>
                <a:rPr lang="en-US" altLang="ja-JP" sz="1125" dirty="0"/>
                <a:t>ID</a:t>
              </a:r>
              <a:r>
                <a:rPr lang="ja-JP" altLang="en-US" sz="1125" dirty="0"/>
                <a:t>、</a:t>
              </a:r>
              <a:endParaRPr lang="en-US" altLang="ja-JP" sz="1125" dirty="0"/>
            </a:p>
            <a:p>
              <a:r>
                <a:rPr lang="ja-JP" altLang="en-US" sz="1125" dirty="0"/>
                <a:t>固有デバイス番号</a:t>
              </a:r>
              <a:endParaRPr lang="en-US" altLang="ja-JP" sz="1125" dirty="0"/>
            </a:p>
            <a:p>
              <a:r>
                <a:rPr lang="ja-JP" altLang="en-US" sz="1125" dirty="0"/>
                <a:t>（実習先）を送信</a:t>
              </a:r>
              <a:endParaRPr lang="en-US" altLang="ja-JP" sz="1125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1609BF-9853-4E6B-9081-72DE35EE4C04}"/>
              </a:ext>
            </a:extLst>
          </p:cNvPr>
          <p:cNvSpPr txBox="1"/>
          <p:nvPr/>
        </p:nvSpPr>
        <p:spPr>
          <a:xfrm>
            <a:off x="6314871" y="4208220"/>
            <a:ext cx="15525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25" dirty="0"/>
              <a:t>④ユーザと</a:t>
            </a:r>
            <a:endParaRPr lang="en-US" altLang="ja-JP" sz="1125" dirty="0"/>
          </a:p>
          <a:p>
            <a:r>
              <a:rPr lang="ja-JP" altLang="en-US" sz="1125" dirty="0"/>
              <a:t>登録してある実習先の時間数が登録される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910B88-3596-4EAD-9F76-26ED8D92C091}"/>
              </a:ext>
            </a:extLst>
          </p:cNvPr>
          <p:cNvSpPr txBox="1"/>
          <p:nvPr/>
        </p:nvSpPr>
        <p:spPr>
          <a:xfrm>
            <a:off x="1448638" y="2727984"/>
            <a:ext cx="18072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25" dirty="0"/>
              <a:t>①実習先に</a:t>
            </a:r>
            <a:r>
              <a:rPr lang="en-US" altLang="ja-JP" sz="1125" dirty="0"/>
              <a:t>IoT</a:t>
            </a:r>
            <a:r>
              <a:rPr lang="ja-JP" altLang="en-US" sz="1125" dirty="0"/>
              <a:t>デバイスを設置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953CBA-3412-4082-89CA-94125FC0C5AA}"/>
              </a:ext>
            </a:extLst>
          </p:cNvPr>
          <p:cNvSpPr txBox="1"/>
          <p:nvPr/>
        </p:nvSpPr>
        <p:spPr>
          <a:xfrm>
            <a:off x="3403122" y="2512231"/>
            <a:ext cx="194819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25" dirty="0"/>
              <a:t>②学生の</a:t>
            </a:r>
            <a:r>
              <a:rPr lang="en-US" altLang="ja-JP" sz="1125" dirty="0"/>
              <a:t>ID</a:t>
            </a:r>
            <a:r>
              <a:rPr lang="ja-JP" altLang="en-US" sz="1125" dirty="0"/>
              <a:t>コード</a:t>
            </a:r>
            <a:endParaRPr lang="en-US" altLang="ja-JP" sz="1125" dirty="0"/>
          </a:p>
          <a:p>
            <a:r>
              <a:rPr lang="en-US" altLang="ja-JP" sz="1125" dirty="0"/>
              <a:t>(</a:t>
            </a:r>
            <a:r>
              <a:rPr lang="ja-JP" altLang="en-US" sz="1125" dirty="0"/>
              <a:t>ユーザの</a:t>
            </a:r>
            <a:r>
              <a:rPr lang="en-US" altLang="ja-JP" sz="1125" dirty="0"/>
              <a:t>ID)</a:t>
            </a:r>
            <a:r>
              <a:rPr lang="ja-JP" altLang="en-US" sz="1125" dirty="0"/>
              <a:t>を</a:t>
            </a:r>
            <a:endParaRPr lang="en-US" altLang="ja-JP" sz="1125" dirty="0"/>
          </a:p>
          <a:p>
            <a:r>
              <a:rPr lang="en-US" altLang="ja-JP" sz="1125" dirty="0"/>
              <a:t>IoT</a:t>
            </a:r>
            <a:r>
              <a:rPr lang="ja-JP" altLang="en-US" sz="1125" dirty="0"/>
              <a:t>デバイスに読み取らせる</a:t>
            </a:r>
            <a:endParaRPr lang="en-US" altLang="ja-JP" sz="1125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8896158-F24B-4EA7-97EA-3587F33189F5}"/>
              </a:ext>
            </a:extLst>
          </p:cNvPr>
          <p:cNvSpPr txBox="1"/>
          <p:nvPr/>
        </p:nvSpPr>
        <p:spPr>
          <a:xfrm>
            <a:off x="1746765" y="4242989"/>
            <a:ext cx="157437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13" dirty="0"/>
              <a:t>IoT</a:t>
            </a:r>
            <a:r>
              <a:rPr lang="ja-JP" altLang="en-US" sz="1013" dirty="0"/>
              <a:t>モジュール</a:t>
            </a:r>
            <a:r>
              <a:rPr lang="en-US" altLang="ja-JP" sz="1013" dirty="0"/>
              <a:t>(sakura.io)</a:t>
            </a:r>
            <a:r>
              <a:rPr lang="ja-JP" altLang="en-US" sz="1013" dirty="0"/>
              <a:t>、</a:t>
            </a:r>
            <a:r>
              <a:rPr lang="en-US" altLang="ja-JP" sz="1013" dirty="0"/>
              <a:t>Raspberry Pi</a:t>
            </a:r>
            <a:r>
              <a:rPr lang="ja-JP" altLang="en-US" sz="1013" dirty="0"/>
              <a:t>４、</a:t>
            </a:r>
            <a:endParaRPr lang="en-US" altLang="ja-JP" sz="1013" dirty="0"/>
          </a:p>
          <a:p>
            <a:r>
              <a:rPr lang="ja-JP" altLang="en-US" sz="1013" dirty="0"/>
              <a:t>バーコード読み取り装置を連携させたもの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0B4E19E-6DE6-4D1C-899A-E93D59158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91" y="3265802"/>
            <a:ext cx="1019798" cy="883163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8BF309-C0AA-435B-8B6B-1208FF51352E}"/>
              </a:ext>
            </a:extLst>
          </p:cNvPr>
          <p:cNvSpPr txBox="1"/>
          <p:nvPr/>
        </p:nvSpPr>
        <p:spPr>
          <a:xfrm>
            <a:off x="4350201" y="4241790"/>
            <a:ext cx="120831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13" dirty="0"/>
              <a:t>※</a:t>
            </a:r>
            <a:r>
              <a:rPr lang="ja-JP" altLang="en-US" sz="1013" dirty="0"/>
              <a:t>学生の</a:t>
            </a:r>
            <a:r>
              <a:rPr lang="en-US" altLang="ja-JP" sz="1013" dirty="0"/>
              <a:t>ID</a:t>
            </a:r>
            <a:r>
              <a:rPr lang="ja-JP" altLang="en-US" sz="1013" dirty="0"/>
              <a:t>コードは学生証に記載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704AE71-4EB6-459A-A9BE-C855BEB1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82" y="3228908"/>
            <a:ext cx="1098519" cy="1012882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ECB0440E-45B0-4AF5-B039-9104529236E3}"/>
              </a:ext>
            </a:extLst>
          </p:cNvPr>
          <p:cNvSpPr/>
          <p:nvPr/>
        </p:nvSpPr>
        <p:spPr>
          <a:xfrm>
            <a:off x="2961636" y="3508205"/>
            <a:ext cx="620236" cy="398186"/>
          </a:xfrm>
          <a:prstGeom prst="rightArrow">
            <a:avLst>
              <a:gd name="adj1" fmla="val 50000"/>
              <a:gd name="adj2" fmla="val 575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20129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207</Words>
  <Application>Microsoft Office PowerPoint</Application>
  <PresentationFormat>画面に合わせる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美波</dc:creator>
  <cp:lastModifiedBy>岡 美波</cp:lastModifiedBy>
  <cp:revision>73</cp:revision>
  <dcterms:created xsi:type="dcterms:W3CDTF">2020-03-17T06:33:10Z</dcterms:created>
  <dcterms:modified xsi:type="dcterms:W3CDTF">2021-01-05T08:58:06Z</dcterms:modified>
</cp:coreProperties>
</file>