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2"/>
  </p:notesMasterIdLst>
  <p:sldIdLst>
    <p:sldId id="256" r:id="rId2"/>
    <p:sldId id="260" r:id="rId3"/>
    <p:sldId id="257" r:id="rId4"/>
    <p:sldId id="258" r:id="rId5"/>
    <p:sldId id="259" r:id="rId6"/>
    <p:sldId id="263" r:id="rId7"/>
    <p:sldId id="264" r:id="rId8"/>
    <p:sldId id="262" r:id="rId9"/>
    <p:sldId id="26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7" autoAdjust="0"/>
    <p:restoredTop sz="94660"/>
  </p:normalViewPr>
  <p:slideViewPr>
    <p:cSldViewPr snapToGrid="0">
      <p:cViewPr varScale="1">
        <p:scale>
          <a:sx n="76" d="100"/>
          <a:sy n="76" d="100"/>
        </p:scale>
        <p:origin x="6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DF9ECA-A367-4992-9CE2-F80962B50F96}" type="datetimeFigureOut">
              <a:rPr kumimoji="1" lang="ja-JP" altLang="en-US" smtClean="0"/>
              <a:t>2020/6/18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57590-C02F-42BE-B5AC-0A164EE45367}" type="slidenum">
              <a:rPr kumimoji="1" lang="ja-JP" altLang="en-US" smtClean="0"/>
              <a:t>‹#›</a:t>
            </a:fld>
            <a:endParaRPr kumimoji="1" lang="ja-JP" altLang="en-US"/>
          </a:p>
        </p:txBody>
      </p:sp>
    </p:spTree>
    <p:extLst>
      <p:ext uri="{BB962C8B-B14F-4D97-AF65-F5344CB8AC3E}">
        <p14:creationId xmlns:p14="http://schemas.microsoft.com/office/powerpoint/2010/main" val="17513531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653E2F6-359B-4ADD-B07B-8877147546CE}" type="datetime1">
              <a:rPr kumimoji="1" lang="ja-JP" altLang="en-US" smtClean="0"/>
              <a:t>2020/6/18</a:t>
            </a:fld>
            <a:endParaRPr kumimoji="1" lang="ja-JP"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9A90072-D6D6-4E9A-879E-E649CB0FD2CC}" type="slidenum">
              <a:rPr kumimoji="1" lang="ja-JP" altLang="en-US" smtClean="0"/>
              <a:t>‹#›</a:t>
            </a:fld>
            <a:endParaRPr kumimoji="1" lang="ja-JP"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598535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C60DB2A-20BF-454C-816B-4ACFF12A38F2}" type="datetime1">
              <a:rPr kumimoji="1" lang="ja-JP" altLang="en-US" smtClean="0"/>
              <a:t>2020/6/18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A90072-D6D6-4E9A-879E-E649CB0FD2CC}" type="slidenum">
              <a:rPr kumimoji="1" lang="ja-JP" altLang="en-US" smtClean="0"/>
              <a:t>‹#›</a:t>
            </a:fld>
            <a:endParaRPr kumimoji="1" lang="ja-JP" altLang="en-US"/>
          </a:p>
        </p:txBody>
      </p:sp>
    </p:spTree>
    <p:extLst>
      <p:ext uri="{BB962C8B-B14F-4D97-AF65-F5344CB8AC3E}">
        <p14:creationId xmlns:p14="http://schemas.microsoft.com/office/powerpoint/2010/main" val="377956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00E8FA6-7507-429A-8734-BF4D7DAEE1E1}" type="datetime1">
              <a:rPr kumimoji="1" lang="ja-JP" altLang="en-US" smtClean="0"/>
              <a:t>2020/6/18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A90072-D6D6-4E9A-879E-E649CB0FD2CC}" type="slidenum">
              <a:rPr kumimoji="1" lang="ja-JP" altLang="en-US" smtClean="0"/>
              <a:t>‹#›</a:t>
            </a:fld>
            <a:endParaRPr kumimoji="1" lang="ja-JP" altLang="en-US"/>
          </a:p>
        </p:txBody>
      </p:sp>
    </p:spTree>
    <p:extLst>
      <p:ext uri="{BB962C8B-B14F-4D97-AF65-F5344CB8AC3E}">
        <p14:creationId xmlns:p14="http://schemas.microsoft.com/office/powerpoint/2010/main" val="2313429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FB3DF5E-D45B-4425-911C-7E83CFA7C12F}" type="datetime1">
              <a:rPr kumimoji="1" lang="ja-JP" altLang="en-US" smtClean="0"/>
              <a:t>2020/6/18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9A90072-D6D6-4E9A-879E-E649CB0FD2CC}" type="slidenum">
              <a:rPr kumimoji="1" lang="ja-JP" altLang="en-US" smtClean="0"/>
              <a:t>‹#›</a:t>
            </a:fld>
            <a:endParaRPr kumimoji="1" lang="ja-JP" altLang="en-US"/>
          </a:p>
        </p:txBody>
      </p:sp>
    </p:spTree>
    <p:extLst>
      <p:ext uri="{BB962C8B-B14F-4D97-AF65-F5344CB8AC3E}">
        <p14:creationId xmlns:p14="http://schemas.microsoft.com/office/powerpoint/2010/main" val="427167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ECF7A37-966A-4272-8CC3-49706744E0C1}" type="datetime1">
              <a:rPr kumimoji="1" lang="ja-JP" altLang="en-US" smtClean="0"/>
              <a:t>2020/6/18</a:t>
            </a:fld>
            <a:endParaRPr kumimoji="1" lang="ja-JP"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9A90072-D6D6-4E9A-879E-E649CB0FD2CC}" type="slidenum">
              <a:rPr kumimoji="1" lang="ja-JP" altLang="en-US" smtClean="0"/>
              <a:t>‹#›</a:t>
            </a:fld>
            <a:endParaRPr kumimoji="1" lang="ja-JP"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014831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88E59A5-2EEA-4F4C-BA7C-A2641E2A7D5F}" type="datetime1">
              <a:rPr kumimoji="1" lang="ja-JP" altLang="en-US" smtClean="0"/>
              <a:t>2020/6/18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9A90072-D6D6-4E9A-879E-E649CB0FD2CC}" type="slidenum">
              <a:rPr kumimoji="1" lang="ja-JP" altLang="en-US" smtClean="0"/>
              <a:t>‹#›</a:t>
            </a:fld>
            <a:endParaRPr kumimoji="1" lang="ja-JP" altLang="en-US"/>
          </a:p>
        </p:txBody>
      </p:sp>
    </p:spTree>
    <p:extLst>
      <p:ext uri="{BB962C8B-B14F-4D97-AF65-F5344CB8AC3E}">
        <p14:creationId xmlns:p14="http://schemas.microsoft.com/office/powerpoint/2010/main" val="101694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0ECFC5D-EAA3-42C2-93CE-353D42DD3D13}" type="datetime1">
              <a:rPr kumimoji="1" lang="ja-JP" altLang="en-US" smtClean="0"/>
              <a:t>2020/6/18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9A90072-D6D6-4E9A-879E-E649CB0FD2CC}" type="slidenum">
              <a:rPr kumimoji="1" lang="ja-JP" altLang="en-US" smtClean="0"/>
              <a:t>‹#›</a:t>
            </a:fld>
            <a:endParaRPr kumimoji="1" lang="ja-JP" altLang="en-US"/>
          </a:p>
        </p:txBody>
      </p:sp>
    </p:spTree>
    <p:extLst>
      <p:ext uri="{BB962C8B-B14F-4D97-AF65-F5344CB8AC3E}">
        <p14:creationId xmlns:p14="http://schemas.microsoft.com/office/powerpoint/2010/main" val="231488109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DFAE2BF-9400-48D7-A7DD-F01E1FF1E2F5}" type="datetime1">
              <a:rPr kumimoji="1" lang="ja-JP" altLang="en-US" smtClean="0"/>
              <a:t>2020/6/18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9A90072-D6D6-4E9A-879E-E649CB0FD2CC}" type="slidenum">
              <a:rPr kumimoji="1" lang="ja-JP" altLang="en-US" smtClean="0"/>
              <a:t>‹#›</a:t>
            </a:fld>
            <a:endParaRPr kumimoji="1" lang="ja-JP" altLang="en-US"/>
          </a:p>
        </p:txBody>
      </p:sp>
    </p:spTree>
    <p:extLst>
      <p:ext uri="{BB962C8B-B14F-4D97-AF65-F5344CB8AC3E}">
        <p14:creationId xmlns:p14="http://schemas.microsoft.com/office/powerpoint/2010/main" val="173055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774F8E-273D-41A7-9897-249D44866CE5}" type="datetime1">
              <a:rPr kumimoji="1" lang="ja-JP" altLang="en-US" smtClean="0"/>
              <a:t>2020/6/18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9A90072-D6D6-4E9A-879E-E649CB0FD2CC}" type="slidenum">
              <a:rPr kumimoji="1" lang="ja-JP" altLang="en-US" smtClean="0"/>
              <a:t>‹#›</a:t>
            </a:fld>
            <a:endParaRPr kumimoji="1" lang="ja-JP" altLang="en-US"/>
          </a:p>
        </p:txBody>
      </p:sp>
    </p:spTree>
    <p:extLst>
      <p:ext uri="{BB962C8B-B14F-4D97-AF65-F5344CB8AC3E}">
        <p14:creationId xmlns:p14="http://schemas.microsoft.com/office/powerpoint/2010/main" val="2446809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A6A76AF-8E57-444D-BD9F-26DFD00358A2}" type="datetime1">
              <a:rPr kumimoji="1" lang="ja-JP" altLang="en-US" smtClean="0"/>
              <a:t>2020/6/18</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9A90072-D6D6-4E9A-879E-E649CB0FD2CC}"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398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5CD27B0-5FC5-41AF-A44C-1A32835D5987}" type="datetime1">
              <a:rPr kumimoji="1" lang="ja-JP" altLang="en-US" smtClean="0"/>
              <a:t>2020/6/18</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9A90072-D6D6-4E9A-879E-E649CB0FD2CC}"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0319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0ECFC5D-EAA3-42C2-93CE-353D42DD3D13}" type="datetime1">
              <a:rPr kumimoji="1" lang="ja-JP" altLang="en-US" smtClean="0"/>
              <a:t>2020/6/18</a:t>
            </a:fld>
            <a:endParaRPr kumimoji="1" lang="ja-JP"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9A90072-D6D6-4E9A-879E-E649CB0FD2CC}" type="slidenum">
              <a:rPr kumimoji="1" lang="ja-JP" altLang="en-US" smtClean="0"/>
              <a:t>‹#›</a:t>
            </a:fld>
            <a:endParaRPr kumimoji="1" lang="ja-JP"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8568403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01A674-5730-4E2D-AB0E-8CAD89228246}"/>
              </a:ext>
            </a:extLst>
          </p:cNvPr>
          <p:cNvSpPr>
            <a:spLocks noGrp="1"/>
          </p:cNvSpPr>
          <p:nvPr>
            <p:ph type="ctrTitle"/>
          </p:nvPr>
        </p:nvSpPr>
        <p:spPr>
          <a:xfrm>
            <a:off x="1524000" y="1294641"/>
            <a:ext cx="9144000" cy="2387600"/>
          </a:xfrm>
        </p:spPr>
        <p:txBody>
          <a:bodyPr>
            <a:normAutofit/>
          </a:bodyPr>
          <a:lstStyle/>
          <a:p>
            <a:r>
              <a:rPr kumimoji="1" lang="ja-JP" altLang="en-US" sz="6600" dirty="0"/>
              <a:t>専攻科入試</a:t>
            </a:r>
          </a:p>
        </p:txBody>
      </p:sp>
      <p:sp>
        <p:nvSpPr>
          <p:cNvPr id="3" name="字幕 2">
            <a:extLst>
              <a:ext uri="{FF2B5EF4-FFF2-40B4-BE49-F238E27FC236}">
                <a16:creationId xmlns:a16="http://schemas.microsoft.com/office/drawing/2014/main" id="{0D27BAFB-1A8C-4713-B5AE-229EA0E01361}"/>
              </a:ext>
            </a:extLst>
          </p:cNvPr>
          <p:cNvSpPr>
            <a:spLocks noGrp="1"/>
          </p:cNvSpPr>
          <p:nvPr>
            <p:ph type="subTitle" idx="1"/>
          </p:nvPr>
        </p:nvSpPr>
        <p:spPr>
          <a:xfrm>
            <a:off x="1524000" y="4119632"/>
            <a:ext cx="9144000" cy="1655762"/>
          </a:xfrm>
        </p:spPr>
        <p:txBody>
          <a:bodyPr/>
          <a:lstStyle/>
          <a:p>
            <a:pPr algn="r"/>
            <a:r>
              <a:rPr kumimoji="1" lang="ja-JP" altLang="en-US" dirty="0"/>
              <a:t>情報工学科</a:t>
            </a:r>
            <a:r>
              <a:rPr lang="en-US" altLang="ja-JP" dirty="0"/>
              <a:t>5</a:t>
            </a:r>
            <a:r>
              <a:rPr lang="ja-JP" altLang="en-US" dirty="0"/>
              <a:t>年　</a:t>
            </a:r>
            <a:r>
              <a:rPr kumimoji="1" lang="en-US" altLang="ja-JP" dirty="0"/>
              <a:t>36</a:t>
            </a:r>
            <a:r>
              <a:rPr kumimoji="1" lang="ja-JP" altLang="en-US" dirty="0"/>
              <a:t>番　宮地　香樹</a:t>
            </a:r>
          </a:p>
        </p:txBody>
      </p:sp>
      <p:sp>
        <p:nvSpPr>
          <p:cNvPr id="4" name="スライド番号プレースホルダー 3">
            <a:extLst>
              <a:ext uri="{FF2B5EF4-FFF2-40B4-BE49-F238E27FC236}">
                <a16:creationId xmlns:a16="http://schemas.microsoft.com/office/drawing/2014/main" id="{290BB091-0BAA-4A52-B5BD-C9B6ADE61450}"/>
              </a:ext>
            </a:extLst>
          </p:cNvPr>
          <p:cNvSpPr>
            <a:spLocks noGrp="1"/>
          </p:cNvSpPr>
          <p:nvPr>
            <p:ph type="sldNum" sz="quarter" idx="12"/>
          </p:nvPr>
        </p:nvSpPr>
        <p:spPr/>
        <p:txBody>
          <a:bodyPr/>
          <a:lstStyle/>
          <a:p>
            <a:fld id="{F9A90072-D6D6-4E9A-879E-E649CB0FD2CC}" type="slidenum">
              <a:rPr kumimoji="1" lang="ja-JP" altLang="en-US" sz="1600" smtClean="0"/>
              <a:t>1</a:t>
            </a:fld>
            <a:endParaRPr kumimoji="1" lang="ja-JP" altLang="en-US" sz="1600" dirty="0"/>
          </a:p>
        </p:txBody>
      </p:sp>
    </p:spTree>
    <p:extLst>
      <p:ext uri="{BB962C8B-B14F-4D97-AF65-F5344CB8AC3E}">
        <p14:creationId xmlns:p14="http://schemas.microsoft.com/office/powerpoint/2010/main" val="1823964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F11AD0-CB6D-4E56-8207-59B4ACEA5F7C}"/>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74ECE722-96AB-4F6A-A391-2E4721903FC6}"/>
              </a:ext>
            </a:extLst>
          </p:cNvPr>
          <p:cNvSpPr>
            <a:spLocks noGrp="1"/>
          </p:cNvSpPr>
          <p:nvPr>
            <p:ph idx="1"/>
          </p:nvPr>
        </p:nvSpPr>
        <p:spPr>
          <a:xfrm>
            <a:off x="1371600" y="2057400"/>
            <a:ext cx="9601200" cy="4114800"/>
          </a:xfrm>
        </p:spPr>
        <p:txBody>
          <a:bodyPr/>
          <a:lstStyle/>
          <a:p>
            <a:r>
              <a:rPr lang="ja-JP" altLang="en-US" sz="2400" dirty="0"/>
              <a:t>志望動機</a:t>
            </a:r>
            <a:endParaRPr lang="en-US" altLang="ja-JP" sz="2400" dirty="0"/>
          </a:p>
          <a:p>
            <a:pPr marL="0" indent="0">
              <a:buNone/>
            </a:pPr>
            <a:r>
              <a:rPr kumimoji="1" lang="ja-JP" altLang="en-US" dirty="0"/>
              <a:t>　勉強を積極的に行い、自分を成長させたい</a:t>
            </a:r>
            <a:endParaRPr kumimoji="1" lang="en-US" altLang="ja-JP" dirty="0"/>
          </a:p>
          <a:p>
            <a:pPr marL="0" indent="0">
              <a:buNone/>
            </a:pPr>
            <a:endParaRPr lang="en-US" altLang="ja-JP" dirty="0"/>
          </a:p>
          <a:p>
            <a:r>
              <a:rPr kumimoji="1" lang="ja-JP" altLang="en-US" sz="2400" dirty="0"/>
              <a:t>卒業研究</a:t>
            </a:r>
            <a:endParaRPr kumimoji="1" lang="en-US" altLang="ja-JP" sz="2400" dirty="0"/>
          </a:p>
          <a:p>
            <a:pPr marL="0" indent="0">
              <a:buNone/>
            </a:pPr>
            <a:r>
              <a:rPr lang="ja-JP" altLang="en-US" dirty="0"/>
              <a:t>　画像から混雑具合を読み取り、それを</a:t>
            </a:r>
            <a:r>
              <a:rPr lang="en-US" altLang="ja-JP" dirty="0"/>
              <a:t>Web</a:t>
            </a:r>
            <a:r>
              <a:rPr lang="ja-JP" altLang="en-US" dirty="0"/>
              <a:t>上で公開する仕組みの開発</a:t>
            </a:r>
            <a:endParaRPr lang="en-US" altLang="ja-JP" dirty="0"/>
          </a:p>
          <a:p>
            <a:pPr marL="0" indent="0">
              <a:buNone/>
            </a:pPr>
            <a:endParaRPr kumimoji="1" lang="en-US" altLang="ja-JP" dirty="0"/>
          </a:p>
          <a:p>
            <a:r>
              <a:rPr kumimoji="1" lang="ja-JP" altLang="en-US" sz="2400" dirty="0"/>
              <a:t>特別研究</a:t>
            </a:r>
            <a:endParaRPr kumimoji="1" lang="en-US" altLang="ja-JP" sz="2400" dirty="0"/>
          </a:p>
          <a:p>
            <a:pPr marL="0" indent="0">
              <a:buNone/>
            </a:pPr>
            <a:r>
              <a:rPr lang="ja-JP" altLang="en-US" dirty="0"/>
              <a:t>　マラソンの計測補助、または卒業研究の継続</a:t>
            </a:r>
            <a:endParaRPr kumimoji="1" lang="ja-JP" altLang="en-US" dirty="0"/>
          </a:p>
        </p:txBody>
      </p:sp>
      <p:sp>
        <p:nvSpPr>
          <p:cNvPr id="4" name="スライド番号プレースホルダー 3">
            <a:extLst>
              <a:ext uri="{FF2B5EF4-FFF2-40B4-BE49-F238E27FC236}">
                <a16:creationId xmlns:a16="http://schemas.microsoft.com/office/drawing/2014/main" id="{F621E99A-DEE8-435B-8DDA-705CB6822CFB}"/>
              </a:ext>
            </a:extLst>
          </p:cNvPr>
          <p:cNvSpPr>
            <a:spLocks noGrp="1"/>
          </p:cNvSpPr>
          <p:nvPr>
            <p:ph type="sldNum" sz="quarter" idx="12"/>
          </p:nvPr>
        </p:nvSpPr>
        <p:spPr/>
        <p:txBody>
          <a:bodyPr/>
          <a:lstStyle/>
          <a:p>
            <a:fld id="{F9A90072-D6D6-4E9A-879E-E649CB0FD2CC}" type="slidenum">
              <a:rPr kumimoji="1" lang="ja-JP" altLang="en-US" sz="1600" smtClean="0"/>
              <a:t>10</a:t>
            </a:fld>
            <a:endParaRPr kumimoji="1" lang="ja-JP" altLang="en-US" dirty="0"/>
          </a:p>
        </p:txBody>
      </p:sp>
    </p:spTree>
    <p:extLst>
      <p:ext uri="{BB962C8B-B14F-4D97-AF65-F5344CB8AC3E}">
        <p14:creationId xmlns:p14="http://schemas.microsoft.com/office/powerpoint/2010/main" val="2946073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790557-7CB0-42E3-A585-21BBDACAE95D}"/>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826DA22-B0B1-4454-8D98-2979F5F065FF}"/>
              </a:ext>
            </a:extLst>
          </p:cNvPr>
          <p:cNvSpPr>
            <a:spLocks noGrp="1"/>
          </p:cNvSpPr>
          <p:nvPr>
            <p:ph idx="1"/>
          </p:nvPr>
        </p:nvSpPr>
        <p:spPr/>
        <p:txBody>
          <a:bodyPr/>
          <a:lstStyle/>
          <a:p>
            <a:r>
              <a:rPr kumimoji="1" lang="ja-JP" altLang="en-US" dirty="0"/>
              <a:t>志望動機</a:t>
            </a:r>
            <a:endParaRPr kumimoji="1" lang="en-US" altLang="ja-JP" dirty="0"/>
          </a:p>
          <a:p>
            <a:pPr marL="0" indent="0">
              <a:buNone/>
            </a:pPr>
            <a:endParaRPr kumimoji="1" lang="en-US" altLang="ja-JP" sz="1400" dirty="0"/>
          </a:p>
          <a:p>
            <a:r>
              <a:rPr lang="ja-JP" altLang="en-US" dirty="0"/>
              <a:t>専攻科への抱負</a:t>
            </a:r>
            <a:endParaRPr lang="en-US" altLang="ja-JP" dirty="0"/>
          </a:p>
          <a:p>
            <a:pPr marL="0" indent="0">
              <a:buNone/>
            </a:pPr>
            <a:endParaRPr lang="en-US" altLang="ja-JP" sz="1400" dirty="0"/>
          </a:p>
          <a:p>
            <a:r>
              <a:rPr kumimoji="1" lang="ja-JP" altLang="en-US" dirty="0"/>
              <a:t>現在の研究</a:t>
            </a:r>
            <a:endParaRPr kumimoji="1" lang="en-US" altLang="ja-JP" dirty="0"/>
          </a:p>
          <a:p>
            <a:pPr marL="0" indent="0">
              <a:buNone/>
            </a:pPr>
            <a:endParaRPr kumimoji="1" lang="en-US" altLang="ja-JP" sz="1400" dirty="0"/>
          </a:p>
          <a:p>
            <a:r>
              <a:rPr lang="ja-JP" altLang="en-US" dirty="0"/>
              <a:t>特別研究</a:t>
            </a:r>
            <a:endParaRPr kumimoji="1" lang="ja-JP" altLang="en-US" dirty="0"/>
          </a:p>
        </p:txBody>
      </p:sp>
      <p:sp>
        <p:nvSpPr>
          <p:cNvPr id="4" name="スライド番号プレースホルダー 3">
            <a:extLst>
              <a:ext uri="{FF2B5EF4-FFF2-40B4-BE49-F238E27FC236}">
                <a16:creationId xmlns:a16="http://schemas.microsoft.com/office/drawing/2014/main" id="{392C840A-83C9-44B4-8D06-11E20407E7DD}"/>
              </a:ext>
            </a:extLst>
          </p:cNvPr>
          <p:cNvSpPr>
            <a:spLocks noGrp="1"/>
          </p:cNvSpPr>
          <p:nvPr>
            <p:ph type="sldNum" sz="quarter" idx="12"/>
          </p:nvPr>
        </p:nvSpPr>
        <p:spPr/>
        <p:txBody>
          <a:bodyPr/>
          <a:lstStyle/>
          <a:p>
            <a:fld id="{F9A90072-D6D6-4E9A-879E-E649CB0FD2CC}" type="slidenum">
              <a:rPr kumimoji="1" lang="ja-JP" altLang="en-US" sz="1600" smtClean="0"/>
              <a:t>2</a:t>
            </a:fld>
            <a:endParaRPr kumimoji="1" lang="ja-JP" altLang="en-US" sz="1600" dirty="0"/>
          </a:p>
        </p:txBody>
      </p:sp>
    </p:spTree>
    <p:extLst>
      <p:ext uri="{BB962C8B-B14F-4D97-AF65-F5344CB8AC3E}">
        <p14:creationId xmlns:p14="http://schemas.microsoft.com/office/powerpoint/2010/main" val="32371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4D672A-72AD-4C71-86FA-49F45ACD23E4}"/>
              </a:ext>
            </a:extLst>
          </p:cNvPr>
          <p:cNvSpPr>
            <a:spLocks noGrp="1"/>
          </p:cNvSpPr>
          <p:nvPr>
            <p:ph type="title"/>
          </p:nvPr>
        </p:nvSpPr>
        <p:spPr>
          <a:xfrm>
            <a:off x="1414670" y="618729"/>
            <a:ext cx="10515600" cy="1325563"/>
          </a:xfrm>
        </p:spPr>
        <p:txBody>
          <a:bodyPr/>
          <a:lstStyle/>
          <a:p>
            <a:r>
              <a:rPr kumimoji="1" lang="ja-JP" altLang="en-US" dirty="0"/>
              <a:t>志望動機</a:t>
            </a:r>
          </a:p>
        </p:txBody>
      </p:sp>
      <p:sp>
        <p:nvSpPr>
          <p:cNvPr id="3" name="コンテンツ プレースホルダー 2">
            <a:extLst>
              <a:ext uri="{FF2B5EF4-FFF2-40B4-BE49-F238E27FC236}">
                <a16:creationId xmlns:a16="http://schemas.microsoft.com/office/drawing/2014/main" id="{70B7D1AE-34F1-42B0-8526-C0D7070C8B1A}"/>
              </a:ext>
            </a:extLst>
          </p:cNvPr>
          <p:cNvSpPr>
            <a:spLocks noGrp="1"/>
          </p:cNvSpPr>
          <p:nvPr>
            <p:ph idx="1"/>
          </p:nvPr>
        </p:nvSpPr>
        <p:spPr>
          <a:xfrm>
            <a:off x="838200" y="1785869"/>
            <a:ext cx="10515600" cy="4351338"/>
          </a:xfrm>
        </p:spPr>
        <p:txBody>
          <a:bodyPr>
            <a:normAutofit/>
          </a:bodyPr>
          <a:lstStyle/>
          <a:p>
            <a:pPr marL="0" indent="0">
              <a:buNone/>
            </a:pPr>
            <a:r>
              <a:rPr kumimoji="1" lang="ja-JP" altLang="en-US" sz="3200" u="sng" dirty="0"/>
              <a:t>勉強がしたい</a:t>
            </a:r>
            <a:endParaRPr kumimoji="1" lang="en-US" altLang="ja-JP" sz="3200" u="sng" dirty="0"/>
          </a:p>
          <a:p>
            <a:r>
              <a:rPr lang="ja-JP" altLang="en-US" dirty="0"/>
              <a:t>勉強が好きで、環境の変化が少ない専攻科でこれからも学びたいと思った。</a:t>
            </a:r>
            <a:endParaRPr lang="en-US" altLang="ja-JP" dirty="0"/>
          </a:p>
          <a:p>
            <a:r>
              <a:rPr lang="ja-JP" altLang="en-US" dirty="0"/>
              <a:t>新しい分野に自分からチャレンジする精神を養いたい。</a:t>
            </a:r>
            <a:endParaRPr lang="en-US" altLang="ja-JP" dirty="0"/>
          </a:p>
          <a:p>
            <a:pPr marL="0" indent="0">
              <a:buNone/>
            </a:pPr>
            <a:endParaRPr lang="en-US" altLang="ja-JP" dirty="0"/>
          </a:p>
          <a:p>
            <a:pPr marL="0" indent="0">
              <a:buNone/>
            </a:pPr>
            <a:endParaRPr lang="en-US" altLang="ja-JP" dirty="0"/>
          </a:p>
          <a:p>
            <a:pPr marL="0" indent="0">
              <a:buNone/>
            </a:pPr>
            <a:endParaRPr lang="en-US" altLang="ja-JP" sz="2000" dirty="0"/>
          </a:p>
          <a:p>
            <a:pPr marL="0" indent="0">
              <a:buNone/>
            </a:pPr>
            <a:endParaRPr lang="en-US" altLang="ja-JP" sz="1050" dirty="0"/>
          </a:p>
          <a:p>
            <a:pPr marL="0" indent="0">
              <a:buNone/>
            </a:pPr>
            <a:endParaRPr lang="en-US" altLang="ja-JP" sz="1050" dirty="0"/>
          </a:p>
          <a:p>
            <a:pPr marL="0" indent="0">
              <a:buNone/>
            </a:pPr>
            <a:r>
              <a:rPr lang="en-US" altLang="ja-JP" dirty="0"/>
              <a:t>	</a:t>
            </a:r>
            <a:r>
              <a:rPr lang="ja-JP" altLang="en-US" dirty="0"/>
              <a:t>具体的に</a:t>
            </a:r>
            <a:endParaRPr lang="en-US" altLang="ja-JP" dirty="0"/>
          </a:p>
          <a:p>
            <a:pPr marL="0" indent="0">
              <a:buNone/>
            </a:pPr>
            <a:r>
              <a:rPr lang="en-US" altLang="ja-JP" dirty="0"/>
              <a:t>		</a:t>
            </a:r>
            <a:r>
              <a:rPr lang="ja-JP" altLang="en-US" u="sng" dirty="0"/>
              <a:t>英語</a:t>
            </a:r>
            <a:r>
              <a:rPr lang="en-US" altLang="ja-JP" u="sng" dirty="0"/>
              <a:t>(TOEIC)</a:t>
            </a:r>
            <a:r>
              <a:rPr lang="ja-JP" altLang="en-US" u="sng" dirty="0"/>
              <a:t>・資格取得</a:t>
            </a:r>
            <a:r>
              <a:rPr lang="ja-JP" altLang="en-US" dirty="0"/>
              <a:t>を積極的に行っていきたい</a:t>
            </a:r>
            <a:endParaRPr lang="en-US" altLang="ja-JP" dirty="0"/>
          </a:p>
          <a:p>
            <a:pPr marL="0" indent="0">
              <a:buNone/>
            </a:pPr>
            <a:endParaRPr kumimoji="1" lang="en-US" altLang="ja-JP" sz="3200" dirty="0"/>
          </a:p>
        </p:txBody>
      </p:sp>
      <p:sp>
        <p:nvSpPr>
          <p:cNvPr id="4" name="スライド番号プレースホルダー 3">
            <a:extLst>
              <a:ext uri="{FF2B5EF4-FFF2-40B4-BE49-F238E27FC236}">
                <a16:creationId xmlns:a16="http://schemas.microsoft.com/office/drawing/2014/main" id="{7AAE2A1A-E8E0-4B5C-9EC0-2B5FC5DB1844}"/>
              </a:ext>
            </a:extLst>
          </p:cNvPr>
          <p:cNvSpPr>
            <a:spLocks noGrp="1"/>
          </p:cNvSpPr>
          <p:nvPr>
            <p:ph type="sldNum" sz="quarter" idx="12"/>
          </p:nvPr>
        </p:nvSpPr>
        <p:spPr/>
        <p:txBody>
          <a:bodyPr/>
          <a:lstStyle/>
          <a:p>
            <a:fld id="{F9A90072-D6D6-4E9A-879E-E649CB0FD2CC}" type="slidenum">
              <a:rPr kumimoji="1" lang="ja-JP" altLang="en-US" sz="1600" smtClean="0"/>
              <a:t>3</a:t>
            </a:fld>
            <a:endParaRPr kumimoji="1" lang="ja-JP" altLang="en-US" sz="1600" dirty="0"/>
          </a:p>
        </p:txBody>
      </p:sp>
      <p:sp>
        <p:nvSpPr>
          <p:cNvPr id="5" name="コンテンツ プレースホルダー 2">
            <a:extLst>
              <a:ext uri="{FF2B5EF4-FFF2-40B4-BE49-F238E27FC236}">
                <a16:creationId xmlns:a16="http://schemas.microsoft.com/office/drawing/2014/main" id="{9E90D0ED-AE21-49EA-A2ED-A5A09B508076}"/>
              </a:ext>
            </a:extLst>
          </p:cNvPr>
          <p:cNvSpPr txBox="1">
            <a:spLocks/>
          </p:cNvSpPr>
          <p:nvPr/>
        </p:nvSpPr>
        <p:spPr>
          <a:xfrm>
            <a:off x="1991140" y="342827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今まで</a:t>
            </a:r>
            <a:r>
              <a:rPr lang="en-US" altLang="ja-JP" sz="2400" dirty="0"/>
              <a:t>	</a:t>
            </a:r>
            <a:r>
              <a:rPr lang="ja-JP" altLang="en-US" sz="2400" dirty="0"/>
              <a:t>与えられた勉強をやる</a:t>
            </a:r>
            <a:endParaRPr lang="en-US" altLang="ja-JP" sz="2400" dirty="0"/>
          </a:p>
        </p:txBody>
      </p:sp>
      <p:sp>
        <p:nvSpPr>
          <p:cNvPr id="6" name="コンテンツ プレースホルダー 2">
            <a:extLst>
              <a:ext uri="{FF2B5EF4-FFF2-40B4-BE49-F238E27FC236}">
                <a16:creationId xmlns:a16="http://schemas.microsoft.com/office/drawing/2014/main" id="{0BDD951B-6CFD-4EDA-B726-83F3276C1D29}"/>
              </a:ext>
            </a:extLst>
          </p:cNvPr>
          <p:cNvSpPr txBox="1">
            <a:spLocks/>
          </p:cNvSpPr>
          <p:nvPr/>
        </p:nvSpPr>
        <p:spPr>
          <a:xfrm>
            <a:off x="1991140" y="453292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入学後</a:t>
            </a:r>
            <a:r>
              <a:rPr lang="en-US" altLang="ja-JP" sz="2400" dirty="0"/>
              <a:t>	</a:t>
            </a:r>
            <a:r>
              <a:rPr lang="ja-JP" altLang="en-US" sz="2400" dirty="0"/>
              <a:t>自分のやりたい分野を積極的に勉強する</a:t>
            </a:r>
            <a:endParaRPr lang="en-US" altLang="ja-JP" sz="2400" dirty="0"/>
          </a:p>
        </p:txBody>
      </p:sp>
      <p:sp>
        <p:nvSpPr>
          <p:cNvPr id="7" name="矢印: 下 6">
            <a:extLst>
              <a:ext uri="{FF2B5EF4-FFF2-40B4-BE49-F238E27FC236}">
                <a16:creationId xmlns:a16="http://schemas.microsoft.com/office/drawing/2014/main" id="{7AC3DA2C-C04B-435A-9606-BC692C3D09EF}"/>
              </a:ext>
            </a:extLst>
          </p:cNvPr>
          <p:cNvSpPr/>
          <p:nvPr/>
        </p:nvSpPr>
        <p:spPr>
          <a:xfrm>
            <a:off x="4933673" y="3809468"/>
            <a:ext cx="649357" cy="6096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7600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42FE2F-8D41-4073-AAB4-668B7A5DBBD1}"/>
              </a:ext>
            </a:extLst>
          </p:cNvPr>
          <p:cNvSpPr>
            <a:spLocks noGrp="1"/>
          </p:cNvSpPr>
          <p:nvPr>
            <p:ph type="title"/>
          </p:nvPr>
        </p:nvSpPr>
        <p:spPr>
          <a:xfrm>
            <a:off x="1371600" y="685800"/>
            <a:ext cx="9601200" cy="1485900"/>
          </a:xfrm>
        </p:spPr>
        <p:txBody>
          <a:bodyPr/>
          <a:lstStyle/>
          <a:p>
            <a:r>
              <a:rPr kumimoji="1" lang="ja-JP" altLang="en-US" dirty="0"/>
              <a:t>専攻科での抱負</a:t>
            </a:r>
          </a:p>
        </p:txBody>
      </p:sp>
      <p:sp>
        <p:nvSpPr>
          <p:cNvPr id="3" name="コンテンツ プレースホルダー 2">
            <a:extLst>
              <a:ext uri="{FF2B5EF4-FFF2-40B4-BE49-F238E27FC236}">
                <a16:creationId xmlns:a16="http://schemas.microsoft.com/office/drawing/2014/main" id="{5188C3CF-6121-4062-AD4B-7ED4884AF017}"/>
              </a:ext>
            </a:extLst>
          </p:cNvPr>
          <p:cNvSpPr>
            <a:spLocks noGrp="1"/>
          </p:cNvSpPr>
          <p:nvPr>
            <p:ph idx="1"/>
          </p:nvPr>
        </p:nvSpPr>
        <p:spPr>
          <a:xfrm>
            <a:off x="1371600" y="2171700"/>
            <a:ext cx="9601200" cy="3581400"/>
          </a:xfrm>
        </p:spPr>
        <p:txBody>
          <a:bodyPr>
            <a:normAutofit/>
          </a:bodyPr>
          <a:lstStyle/>
          <a:p>
            <a:pPr marL="0" indent="0">
              <a:buNone/>
            </a:pPr>
            <a:r>
              <a:rPr lang="ja-JP" altLang="en-US" sz="3200" dirty="0"/>
              <a:t>・勉強に積極的に取り組む</a:t>
            </a:r>
            <a:endParaRPr lang="en-US" altLang="ja-JP" sz="3200" dirty="0"/>
          </a:p>
          <a:p>
            <a:pPr marL="0" indent="0">
              <a:buNone/>
            </a:pPr>
            <a:r>
              <a:rPr kumimoji="1" lang="en-US" altLang="ja-JP" dirty="0"/>
              <a:t>	</a:t>
            </a:r>
            <a:r>
              <a:rPr kumimoji="1" lang="ja-JP" altLang="en-US" sz="2400" dirty="0"/>
              <a:t>英語　</a:t>
            </a:r>
            <a:r>
              <a:rPr kumimoji="1" lang="en-US" altLang="ja-JP" sz="2400" dirty="0"/>
              <a:t>	TOEIC</a:t>
            </a:r>
            <a:r>
              <a:rPr kumimoji="1" lang="ja-JP" altLang="en-US" sz="2400" dirty="0"/>
              <a:t>で</a:t>
            </a:r>
            <a:r>
              <a:rPr kumimoji="1" lang="en-US" altLang="ja-JP" sz="2400" dirty="0"/>
              <a:t>650</a:t>
            </a:r>
            <a:r>
              <a:rPr kumimoji="1" lang="ja-JP" altLang="en-US" sz="2400" dirty="0"/>
              <a:t>点以上</a:t>
            </a:r>
            <a:endParaRPr kumimoji="1" lang="en-US" altLang="ja-JP" sz="2400" dirty="0"/>
          </a:p>
          <a:p>
            <a:pPr marL="0" indent="0">
              <a:buNone/>
            </a:pPr>
            <a:r>
              <a:rPr lang="en-US" altLang="ja-JP" sz="2400" dirty="0"/>
              <a:t>	</a:t>
            </a:r>
            <a:r>
              <a:rPr lang="ja-JP" altLang="en-US" sz="2400" dirty="0"/>
              <a:t>成績</a:t>
            </a:r>
            <a:r>
              <a:rPr lang="en-US" altLang="ja-JP" sz="2400" dirty="0"/>
              <a:t>		</a:t>
            </a:r>
            <a:r>
              <a:rPr lang="ja-JP" altLang="en-US" sz="2400" dirty="0"/>
              <a:t>常に上位をとる</a:t>
            </a:r>
            <a:endParaRPr lang="en-US" altLang="ja-JP" sz="2400" dirty="0"/>
          </a:p>
          <a:p>
            <a:pPr marL="0" indent="0">
              <a:buNone/>
            </a:pPr>
            <a:endParaRPr kumimoji="1" lang="en-US" altLang="ja-JP" dirty="0"/>
          </a:p>
          <a:p>
            <a:pPr marL="0" indent="0">
              <a:buNone/>
            </a:pPr>
            <a:r>
              <a:rPr lang="ja-JP" altLang="en-US" sz="3200" dirty="0"/>
              <a:t>・体調管理</a:t>
            </a:r>
            <a:endParaRPr lang="en-US" altLang="ja-JP" sz="3200"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A86994AF-7FD4-4594-852A-3D01C78F2803}"/>
              </a:ext>
            </a:extLst>
          </p:cNvPr>
          <p:cNvSpPr>
            <a:spLocks noGrp="1"/>
          </p:cNvSpPr>
          <p:nvPr>
            <p:ph type="sldNum" sz="quarter" idx="12"/>
          </p:nvPr>
        </p:nvSpPr>
        <p:spPr>
          <a:xfrm>
            <a:off x="9472736" y="6453386"/>
            <a:ext cx="1596292" cy="404614"/>
          </a:xfrm>
        </p:spPr>
        <p:txBody>
          <a:bodyPr/>
          <a:lstStyle/>
          <a:p>
            <a:fld id="{F9A90072-D6D6-4E9A-879E-E649CB0FD2CC}" type="slidenum">
              <a:rPr kumimoji="1" lang="ja-JP" altLang="en-US" sz="1600" smtClean="0"/>
              <a:t>4</a:t>
            </a:fld>
            <a:endParaRPr kumimoji="1" lang="ja-JP" altLang="en-US" sz="1600" dirty="0"/>
          </a:p>
        </p:txBody>
      </p:sp>
      <p:pic>
        <p:nvPicPr>
          <p:cNvPr id="6" name="図 5">
            <a:extLst>
              <a:ext uri="{FF2B5EF4-FFF2-40B4-BE49-F238E27FC236}">
                <a16:creationId xmlns:a16="http://schemas.microsoft.com/office/drawing/2014/main" id="{08812B76-8E08-4AB6-9211-068FA3253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9936" y="529361"/>
            <a:ext cx="2584393" cy="2584393"/>
          </a:xfrm>
          <a:prstGeom prst="rect">
            <a:avLst/>
          </a:prstGeom>
        </p:spPr>
      </p:pic>
      <p:sp>
        <p:nvSpPr>
          <p:cNvPr id="9" name="コンテンツ プレースホルダー 2">
            <a:extLst>
              <a:ext uri="{FF2B5EF4-FFF2-40B4-BE49-F238E27FC236}">
                <a16:creationId xmlns:a16="http://schemas.microsoft.com/office/drawing/2014/main" id="{9D96F9D7-32D0-4B11-8B93-0AD70775FE98}"/>
              </a:ext>
            </a:extLst>
          </p:cNvPr>
          <p:cNvSpPr txBox="1">
            <a:spLocks/>
          </p:cNvSpPr>
          <p:nvPr/>
        </p:nvSpPr>
        <p:spPr>
          <a:xfrm>
            <a:off x="2344128" y="4864993"/>
            <a:ext cx="8476272"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ja-JP" altLang="en-US" dirty="0"/>
              <a:t>　</a:t>
            </a:r>
            <a:r>
              <a:rPr lang="ja-JP" altLang="en-US" sz="2400" dirty="0"/>
              <a:t>在学中は体調を崩すことが多かった。将来エンジニアとして働いていくために食生活や睡眠時間を意識して生活し、無欠席を目指す。</a:t>
            </a:r>
            <a:endParaRPr lang="ja-JP" altLang="en-US" dirty="0"/>
          </a:p>
        </p:txBody>
      </p:sp>
    </p:spTree>
    <p:extLst>
      <p:ext uri="{BB962C8B-B14F-4D97-AF65-F5344CB8AC3E}">
        <p14:creationId xmlns:p14="http://schemas.microsoft.com/office/powerpoint/2010/main" val="416478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BDD32621-2500-4D2C-A8C4-CD5EC12CE6F3}"/>
              </a:ext>
            </a:extLst>
          </p:cNvPr>
          <p:cNvSpPr/>
          <p:nvPr/>
        </p:nvSpPr>
        <p:spPr>
          <a:xfrm>
            <a:off x="1819837" y="5388717"/>
            <a:ext cx="6800147" cy="79569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0002966-07D0-40ED-8F8C-6568B25C778D}"/>
              </a:ext>
            </a:extLst>
          </p:cNvPr>
          <p:cNvSpPr/>
          <p:nvPr/>
        </p:nvSpPr>
        <p:spPr>
          <a:xfrm>
            <a:off x="1219200" y="2031106"/>
            <a:ext cx="9055100" cy="15883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D43CF47-0F94-48EA-BA0D-C2A4A36BA74A}"/>
              </a:ext>
            </a:extLst>
          </p:cNvPr>
          <p:cNvSpPr>
            <a:spLocks noGrp="1"/>
          </p:cNvSpPr>
          <p:nvPr>
            <p:ph type="title"/>
          </p:nvPr>
        </p:nvSpPr>
        <p:spPr/>
        <p:txBody>
          <a:bodyPr/>
          <a:lstStyle/>
          <a:p>
            <a:r>
              <a:rPr lang="ja-JP" altLang="en-US" dirty="0"/>
              <a:t>卒業</a:t>
            </a:r>
            <a:r>
              <a:rPr kumimoji="1" lang="ja-JP" altLang="en-US" dirty="0"/>
              <a:t>研究</a:t>
            </a:r>
          </a:p>
        </p:txBody>
      </p:sp>
      <p:sp>
        <p:nvSpPr>
          <p:cNvPr id="3" name="コンテンツ プレースホルダー 2">
            <a:extLst>
              <a:ext uri="{FF2B5EF4-FFF2-40B4-BE49-F238E27FC236}">
                <a16:creationId xmlns:a16="http://schemas.microsoft.com/office/drawing/2014/main" id="{65931221-500F-4C7E-BAEA-8BAB0D2504D3}"/>
              </a:ext>
            </a:extLst>
          </p:cNvPr>
          <p:cNvSpPr>
            <a:spLocks noGrp="1"/>
          </p:cNvSpPr>
          <p:nvPr>
            <p:ph idx="1"/>
          </p:nvPr>
        </p:nvSpPr>
        <p:spPr>
          <a:xfrm>
            <a:off x="1371600" y="2286000"/>
            <a:ext cx="8724900" cy="3581400"/>
          </a:xfrm>
        </p:spPr>
        <p:txBody>
          <a:bodyPr>
            <a:normAutofit/>
          </a:bodyPr>
          <a:lstStyle/>
          <a:p>
            <a:r>
              <a:rPr lang="ja-JP" altLang="en-US" dirty="0"/>
              <a:t>現在、マラソンの記録計測はストップウォッチ等を用いて人力で行われる場合がほとんどである。</a:t>
            </a:r>
            <a:endParaRPr lang="en-US" altLang="ja-JP" dirty="0"/>
          </a:p>
          <a:p>
            <a:r>
              <a:rPr lang="ja-JP" altLang="en-US" dirty="0"/>
              <a:t>人手と手間がかかる</a:t>
            </a: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E0CC7375-9B6B-4132-BB05-491133D3A6CB}"/>
              </a:ext>
            </a:extLst>
          </p:cNvPr>
          <p:cNvSpPr>
            <a:spLocks noGrp="1"/>
          </p:cNvSpPr>
          <p:nvPr>
            <p:ph type="sldNum" sz="quarter" idx="12"/>
          </p:nvPr>
        </p:nvSpPr>
        <p:spPr/>
        <p:txBody>
          <a:bodyPr/>
          <a:lstStyle/>
          <a:p>
            <a:fld id="{F9A90072-D6D6-4E9A-879E-E649CB0FD2CC}" type="slidenum">
              <a:rPr kumimoji="1" lang="ja-JP" altLang="en-US" sz="1600" smtClean="0">
                <a:solidFill>
                  <a:schemeClr val="tx1"/>
                </a:solidFill>
              </a:rPr>
              <a:t>5</a:t>
            </a:fld>
            <a:endParaRPr kumimoji="1" lang="ja-JP" altLang="en-US" sz="1600" dirty="0">
              <a:solidFill>
                <a:schemeClr val="tx1"/>
              </a:solidFill>
            </a:endParaRPr>
          </a:p>
        </p:txBody>
      </p:sp>
      <p:sp>
        <p:nvSpPr>
          <p:cNvPr id="6" name="矢印: 下 5">
            <a:extLst>
              <a:ext uri="{FF2B5EF4-FFF2-40B4-BE49-F238E27FC236}">
                <a16:creationId xmlns:a16="http://schemas.microsoft.com/office/drawing/2014/main" id="{DE57BE08-6752-44BC-B390-48B8D2B6C0AD}"/>
              </a:ext>
            </a:extLst>
          </p:cNvPr>
          <p:cNvSpPr/>
          <p:nvPr/>
        </p:nvSpPr>
        <p:spPr>
          <a:xfrm>
            <a:off x="4888178" y="3653500"/>
            <a:ext cx="649357" cy="602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コンテンツ プレースホルダー 2">
            <a:extLst>
              <a:ext uri="{FF2B5EF4-FFF2-40B4-BE49-F238E27FC236}">
                <a16:creationId xmlns:a16="http://schemas.microsoft.com/office/drawing/2014/main" id="{FBA20334-B856-4DD9-A1CE-719392C8C6B7}"/>
              </a:ext>
            </a:extLst>
          </p:cNvPr>
          <p:cNvSpPr txBox="1">
            <a:spLocks/>
          </p:cNvSpPr>
          <p:nvPr/>
        </p:nvSpPr>
        <p:spPr>
          <a:xfrm>
            <a:off x="1812784" y="4305372"/>
            <a:ext cx="66548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lgn="ctr">
              <a:buFont typeface="Franklin Gothic Book" panose="020B0503020102020204" pitchFamily="34" charset="0"/>
              <a:buNone/>
            </a:pPr>
            <a:r>
              <a:rPr lang="ja-JP" altLang="en-US" dirty="0"/>
              <a:t>安価で一定の精度を保ちつつ</a:t>
            </a:r>
            <a:r>
              <a:rPr lang="ja-JP" altLang="en-US" u="sng" dirty="0"/>
              <a:t>測定を自動化</a:t>
            </a:r>
            <a:r>
              <a:rPr lang="ja-JP" altLang="en-US" dirty="0"/>
              <a:t>したい</a:t>
            </a:r>
            <a:endParaRPr lang="en-US" altLang="ja-JP" dirty="0"/>
          </a:p>
          <a:p>
            <a:pPr marL="0" indent="0" algn="ctr">
              <a:buFont typeface="Franklin Gothic Book" panose="020B0503020102020204" pitchFamily="34" charset="0"/>
              <a:buNone/>
            </a:pPr>
            <a:r>
              <a:rPr lang="ja-JP" altLang="en-US" sz="1800" dirty="0"/>
              <a:t>　</a:t>
            </a:r>
            <a:endParaRPr lang="ja-JP" altLang="en-US" sz="2400" dirty="0"/>
          </a:p>
        </p:txBody>
      </p:sp>
      <p:pic>
        <p:nvPicPr>
          <p:cNvPr id="10" name="図 9" descr="おもちゃ, 人形 が含まれている画像&#10;&#10;自動的に生成された説明">
            <a:extLst>
              <a:ext uri="{FF2B5EF4-FFF2-40B4-BE49-F238E27FC236}">
                <a16:creationId xmlns:a16="http://schemas.microsoft.com/office/drawing/2014/main" id="{F3971E25-A6E2-4087-8F7F-325F7654D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3851" y="4541263"/>
            <a:ext cx="2946400" cy="1756360"/>
          </a:xfrm>
          <a:prstGeom prst="rect">
            <a:avLst/>
          </a:prstGeom>
        </p:spPr>
      </p:pic>
      <p:pic>
        <p:nvPicPr>
          <p:cNvPr id="12" name="図 11" descr="電子機器, カメラ が含まれている画像&#10;&#10;自動的に生成された説明">
            <a:extLst>
              <a:ext uri="{FF2B5EF4-FFF2-40B4-BE49-F238E27FC236}">
                <a16:creationId xmlns:a16="http://schemas.microsoft.com/office/drawing/2014/main" id="{F35B73C2-4E8F-473C-AE72-552F52E065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2006" y="3954804"/>
            <a:ext cx="1060175" cy="861392"/>
          </a:xfrm>
          <a:prstGeom prst="rect">
            <a:avLst/>
          </a:prstGeom>
        </p:spPr>
      </p:pic>
      <p:sp>
        <p:nvSpPr>
          <p:cNvPr id="14" name="コンテンツ プレースホルダー 2">
            <a:extLst>
              <a:ext uri="{FF2B5EF4-FFF2-40B4-BE49-F238E27FC236}">
                <a16:creationId xmlns:a16="http://schemas.microsoft.com/office/drawing/2014/main" id="{C13C1D62-8FE7-467F-96BD-4C37D1F86843}"/>
              </a:ext>
            </a:extLst>
          </p:cNvPr>
          <p:cNvSpPr txBox="1">
            <a:spLocks/>
          </p:cNvSpPr>
          <p:nvPr/>
        </p:nvSpPr>
        <p:spPr>
          <a:xfrm>
            <a:off x="1885455" y="5624240"/>
            <a:ext cx="665480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lgn="ctr">
              <a:buFont typeface="Franklin Gothic Book" panose="020B0503020102020204" pitchFamily="34" charset="0"/>
              <a:buNone/>
            </a:pPr>
            <a:r>
              <a:rPr lang="ja-JP" altLang="en-US" dirty="0"/>
              <a:t>そこでカメラを用いた記録計測補助の仕組みを開発する</a:t>
            </a:r>
            <a:r>
              <a:rPr lang="ja-JP" altLang="en-US" sz="1800" dirty="0"/>
              <a:t>　</a:t>
            </a:r>
            <a:endParaRPr lang="ja-JP" altLang="en-US" sz="2400" dirty="0"/>
          </a:p>
        </p:txBody>
      </p:sp>
      <p:sp>
        <p:nvSpPr>
          <p:cNvPr id="15" name="矢印: 下 14">
            <a:extLst>
              <a:ext uri="{FF2B5EF4-FFF2-40B4-BE49-F238E27FC236}">
                <a16:creationId xmlns:a16="http://schemas.microsoft.com/office/drawing/2014/main" id="{CEB3B928-223D-42F2-9A8D-C3F6BD04CB5E}"/>
              </a:ext>
            </a:extLst>
          </p:cNvPr>
          <p:cNvSpPr/>
          <p:nvPr/>
        </p:nvSpPr>
        <p:spPr>
          <a:xfrm>
            <a:off x="4888178" y="4663502"/>
            <a:ext cx="649357" cy="602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400594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B457FA64-0AAF-4F63-971D-3BF21746B777}"/>
              </a:ext>
            </a:extLst>
          </p:cNvPr>
          <p:cNvSpPr/>
          <p:nvPr/>
        </p:nvSpPr>
        <p:spPr>
          <a:xfrm>
            <a:off x="1774992" y="5478523"/>
            <a:ext cx="7815396" cy="9196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C85439D-D4AD-4A8C-A832-C195C03B8363}"/>
              </a:ext>
            </a:extLst>
          </p:cNvPr>
          <p:cNvSpPr>
            <a:spLocks noGrp="1"/>
          </p:cNvSpPr>
          <p:nvPr>
            <p:ph type="title"/>
          </p:nvPr>
        </p:nvSpPr>
        <p:spPr>
          <a:xfrm>
            <a:off x="1371600" y="685800"/>
            <a:ext cx="9601200" cy="1485900"/>
          </a:xfrm>
        </p:spPr>
        <p:txBody>
          <a:bodyPr/>
          <a:lstStyle/>
          <a:p>
            <a:r>
              <a:rPr lang="ja-JP" altLang="en-US" dirty="0"/>
              <a:t>卒業研究</a:t>
            </a:r>
            <a:endParaRPr kumimoji="1" lang="ja-JP" altLang="en-US" dirty="0"/>
          </a:p>
        </p:txBody>
      </p:sp>
      <p:sp>
        <p:nvSpPr>
          <p:cNvPr id="3" name="コンテンツ プレースホルダー 2">
            <a:extLst>
              <a:ext uri="{FF2B5EF4-FFF2-40B4-BE49-F238E27FC236}">
                <a16:creationId xmlns:a16="http://schemas.microsoft.com/office/drawing/2014/main" id="{6DCF0AD7-5853-44B3-A19C-1694C311AC1D}"/>
              </a:ext>
            </a:extLst>
          </p:cNvPr>
          <p:cNvSpPr>
            <a:spLocks noGrp="1"/>
          </p:cNvSpPr>
          <p:nvPr>
            <p:ph idx="1"/>
          </p:nvPr>
        </p:nvSpPr>
        <p:spPr>
          <a:xfrm>
            <a:off x="1371600" y="1939604"/>
            <a:ext cx="9601200" cy="1336996"/>
          </a:xfrm>
        </p:spPr>
        <p:txBody>
          <a:bodyPr>
            <a:normAutofit/>
          </a:bodyPr>
          <a:lstStyle/>
          <a:p>
            <a:r>
              <a:rPr lang="ja-JP" altLang="en-US" sz="2400" dirty="0"/>
              <a:t>問題点</a:t>
            </a:r>
            <a:endParaRPr lang="en-US" altLang="ja-JP" sz="2400" dirty="0"/>
          </a:p>
        </p:txBody>
      </p:sp>
      <p:sp>
        <p:nvSpPr>
          <p:cNvPr id="4" name="スライド番号プレースホルダー 3">
            <a:extLst>
              <a:ext uri="{FF2B5EF4-FFF2-40B4-BE49-F238E27FC236}">
                <a16:creationId xmlns:a16="http://schemas.microsoft.com/office/drawing/2014/main" id="{998CE45B-DBB9-463C-B0CF-AE513C1EB6E2}"/>
              </a:ext>
            </a:extLst>
          </p:cNvPr>
          <p:cNvSpPr>
            <a:spLocks noGrp="1"/>
          </p:cNvSpPr>
          <p:nvPr>
            <p:ph type="sldNum" sz="quarter" idx="12"/>
          </p:nvPr>
        </p:nvSpPr>
        <p:spPr/>
        <p:txBody>
          <a:bodyPr/>
          <a:lstStyle/>
          <a:p>
            <a:fld id="{F9A90072-D6D6-4E9A-879E-E649CB0FD2CC}" type="slidenum">
              <a:rPr kumimoji="1" lang="ja-JP" altLang="en-US" sz="1600" smtClean="0"/>
              <a:t>6</a:t>
            </a:fld>
            <a:endParaRPr kumimoji="1" lang="ja-JP" altLang="en-US" sz="1600" dirty="0"/>
          </a:p>
        </p:txBody>
      </p:sp>
      <p:sp>
        <p:nvSpPr>
          <p:cNvPr id="5" name="矢印: 下 4">
            <a:extLst>
              <a:ext uri="{FF2B5EF4-FFF2-40B4-BE49-F238E27FC236}">
                <a16:creationId xmlns:a16="http://schemas.microsoft.com/office/drawing/2014/main" id="{F3586CF5-7F62-4D8F-9560-FE53E845B186}"/>
              </a:ext>
            </a:extLst>
          </p:cNvPr>
          <p:cNvSpPr/>
          <p:nvPr/>
        </p:nvSpPr>
        <p:spPr>
          <a:xfrm>
            <a:off x="5327309" y="3993781"/>
            <a:ext cx="649357" cy="522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コンテンツ プレースホルダー 2">
            <a:extLst>
              <a:ext uri="{FF2B5EF4-FFF2-40B4-BE49-F238E27FC236}">
                <a16:creationId xmlns:a16="http://schemas.microsoft.com/office/drawing/2014/main" id="{6E0CD706-76DE-4D81-B32A-876676767CEE}"/>
              </a:ext>
            </a:extLst>
          </p:cNvPr>
          <p:cNvSpPr txBox="1">
            <a:spLocks/>
          </p:cNvSpPr>
          <p:nvPr/>
        </p:nvSpPr>
        <p:spPr>
          <a:xfrm>
            <a:off x="1786547" y="3530881"/>
            <a:ext cx="8425472" cy="83470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r>
              <a:rPr lang="ja-JP" altLang="en-US" dirty="0"/>
              <a:t>・コロナウィルスの影響によって弓削のマラソン大会中止の可能性</a:t>
            </a:r>
            <a:endParaRPr lang="en-US" altLang="ja-JP" dirty="0"/>
          </a:p>
        </p:txBody>
      </p:sp>
      <p:sp>
        <p:nvSpPr>
          <p:cNvPr id="7" name="コンテンツ プレースホルダー 2">
            <a:extLst>
              <a:ext uri="{FF2B5EF4-FFF2-40B4-BE49-F238E27FC236}">
                <a16:creationId xmlns:a16="http://schemas.microsoft.com/office/drawing/2014/main" id="{C1A0B0A6-C9C1-4F09-96BB-1EAB4603ECDD}"/>
              </a:ext>
            </a:extLst>
          </p:cNvPr>
          <p:cNvSpPr txBox="1">
            <a:spLocks/>
          </p:cNvSpPr>
          <p:nvPr/>
        </p:nvSpPr>
        <p:spPr>
          <a:xfrm>
            <a:off x="1772628" y="4635781"/>
            <a:ext cx="8057172" cy="52248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lgn="ctr">
              <a:buFont typeface="Franklin Gothic Book" panose="020B0503020102020204" pitchFamily="34" charset="0"/>
              <a:buNone/>
            </a:pPr>
            <a:r>
              <a:rPr lang="ja-JP" altLang="en-US" dirty="0"/>
              <a:t>実際に開発したものを使用する場を確保できない</a:t>
            </a:r>
            <a:endParaRPr lang="en-US" altLang="ja-JP" dirty="0"/>
          </a:p>
        </p:txBody>
      </p:sp>
      <p:pic>
        <p:nvPicPr>
          <p:cNvPr id="11" name="図 10" descr="人形 が含まれている画像&#10;&#10;自動的に生成された説明">
            <a:extLst>
              <a:ext uri="{FF2B5EF4-FFF2-40B4-BE49-F238E27FC236}">
                <a16:creationId xmlns:a16="http://schemas.microsoft.com/office/drawing/2014/main" id="{FC53AE12-DB1F-49BD-9DC7-E14D59DB1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5644" y="3911256"/>
            <a:ext cx="1388812" cy="2542447"/>
          </a:xfrm>
          <a:prstGeom prst="rect">
            <a:avLst/>
          </a:prstGeom>
        </p:spPr>
      </p:pic>
      <p:grpSp>
        <p:nvGrpSpPr>
          <p:cNvPr id="15" name="グループ化 14">
            <a:extLst>
              <a:ext uri="{FF2B5EF4-FFF2-40B4-BE49-F238E27FC236}">
                <a16:creationId xmlns:a16="http://schemas.microsoft.com/office/drawing/2014/main" id="{DAA5B3EB-7A21-472B-BE75-0A859525E748}"/>
              </a:ext>
            </a:extLst>
          </p:cNvPr>
          <p:cNvGrpSpPr/>
          <p:nvPr/>
        </p:nvGrpSpPr>
        <p:grpSpPr>
          <a:xfrm>
            <a:off x="10702604" y="4161611"/>
            <a:ext cx="270196" cy="2108201"/>
            <a:chOff x="7573802" y="540855"/>
            <a:chExt cx="270196" cy="2108201"/>
          </a:xfrm>
        </p:grpSpPr>
        <p:sp>
          <p:nvSpPr>
            <p:cNvPr id="13" name="正方形/長方形 12">
              <a:extLst>
                <a:ext uri="{FF2B5EF4-FFF2-40B4-BE49-F238E27FC236}">
                  <a16:creationId xmlns:a16="http://schemas.microsoft.com/office/drawing/2014/main" id="{88C4D8F8-7603-4D5E-8475-05B309AA7362}"/>
                </a:ext>
              </a:extLst>
            </p:cNvPr>
            <p:cNvSpPr/>
            <p:nvPr/>
          </p:nvSpPr>
          <p:spPr>
            <a:xfrm rot="3029724">
              <a:off x="6654800" y="1459858"/>
              <a:ext cx="2108200" cy="27019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9ADA7182-7438-4289-ACA8-7BC8158BC4A7}"/>
                </a:ext>
              </a:extLst>
            </p:cNvPr>
            <p:cNvSpPr/>
            <p:nvPr/>
          </p:nvSpPr>
          <p:spPr>
            <a:xfrm rot="7486429">
              <a:off x="6654800" y="1459857"/>
              <a:ext cx="2108200" cy="27019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コンテンツ プレースホルダー 2">
            <a:extLst>
              <a:ext uri="{FF2B5EF4-FFF2-40B4-BE49-F238E27FC236}">
                <a16:creationId xmlns:a16="http://schemas.microsoft.com/office/drawing/2014/main" id="{1BC9AA33-7EDC-4D4A-A165-A459BAD3502F}"/>
              </a:ext>
            </a:extLst>
          </p:cNvPr>
          <p:cNvSpPr txBox="1">
            <a:spLocks/>
          </p:cNvSpPr>
          <p:nvPr/>
        </p:nvSpPr>
        <p:spPr>
          <a:xfrm>
            <a:off x="1720172" y="2709405"/>
            <a:ext cx="8425472" cy="83470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ja-JP" altLang="en-US" sz="2400" dirty="0"/>
              <a:t>・</a:t>
            </a:r>
            <a:r>
              <a:rPr lang="ja-JP" altLang="en-US" dirty="0"/>
              <a:t>実験で実際にカメラを用いるため個人での用意が難しい</a:t>
            </a:r>
            <a:endParaRPr lang="en-US" altLang="ja-JP" dirty="0"/>
          </a:p>
          <a:p>
            <a:pPr marL="0" indent="0">
              <a:buFont typeface="Franklin Gothic Book" panose="020B0503020102020204" pitchFamily="34" charset="0"/>
              <a:buNone/>
            </a:pPr>
            <a:endParaRPr lang="en-US" altLang="ja-JP" dirty="0"/>
          </a:p>
        </p:txBody>
      </p:sp>
      <p:sp>
        <p:nvSpPr>
          <p:cNvPr id="18" name="コンテンツ プレースホルダー 2">
            <a:extLst>
              <a:ext uri="{FF2B5EF4-FFF2-40B4-BE49-F238E27FC236}">
                <a16:creationId xmlns:a16="http://schemas.microsoft.com/office/drawing/2014/main" id="{C41F8CE3-7F6F-439C-985C-0EEF6D4BD70E}"/>
              </a:ext>
            </a:extLst>
          </p:cNvPr>
          <p:cNvSpPr txBox="1">
            <a:spLocks/>
          </p:cNvSpPr>
          <p:nvPr/>
        </p:nvSpPr>
        <p:spPr>
          <a:xfrm>
            <a:off x="1959464" y="5741548"/>
            <a:ext cx="8425472" cy="83470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ja-JP" altLang="en-US" sz="2400" dirty="0"/>
              <a:t>今年はこの研究内容をやめて別の内容にすることに</a:t>
            </a:r>
            <a:endParaRPr lang="en-US" altLang="ja-JP" dirty="0"/>
          </a:p>
        </p:txBody>
      </p:sp>
    </p:spTree>
    <p:extLst>
      <p:ext uri="{BB962C8B-B14F-4D97-AF65-F5344CB8AC3E}">
        <p14:creationId xmlns:p14="http://schemas.microsoft.com/office/powerpoint/2010/main" val="4249354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13D22C-D9E2-4D8D-A6C7-5D19551F79A5}"/>
              </a:ext>
            </a:extLst>
          </p:cNvPr>
          <p:cNvSpPr>
            <a:spLocks noGrp="1"/>
          </p:cNvSpPr>
          <p:nvPr>
            <p:ph type="title"/>
          </p:nvPr>
        </p:nvSpPr>
        <p:spPr/>
        <p:txBody>
          <a:bodyPr/>
          <a:lstStyle/>
          <a:p>
            <a:r>
              <a:rPr kumimoji="1" lang="ja-JP" altLang="en-US" dirty="0"/>
              <a:t>卒業研究</a:t>
            </a:r>
          </a:p>
        </p:txBody>
      </p:sp>
      <p:sp>
        <p:nvSpPr>
          <p:cNvPr id="3" name="コンテンツ プレースホルダー 2">
            <a:extLst>
              <a:ext uri="{FF2B5EF4-FFF2-40B4-BE49-F238E27FC236}">
                <a16:creationId xmlns:a16="http://schemas.microsoft.com/office/drawing/2014/main" id="{7F32D29D-C4F6-4664-96A2-0E42363593FD}"/>
              </a:ext>
            </a:extLst>
          </p:cNvPr>
          <p:cNvSpPr>
            <a:spLocks noGrp="1"/>
          </p:cNvSpPr>
          <p:nvPr>
            <p:ph idx="1"/>
          </p:nvPr>
        </p:nvSpPr>
        <p:spPr>
          <a:xfrm>
            <a:off x="1371600" y="2286000"/>
            <a:ext cx="9601200" cy="3886200"/>
          </a:xfrm>
        </p:spPr>
        <p:txBody>
          <a:bodyPr>
            <a:normAutofit/>
          </a:bodyPr>
          <a:lstStyle/>
          <a:p>
            <a:r>
              <a:rPr lang="ja-JP" altLang="en-US" dirty="0"/>
              <a:t>岩城橋の開通により立石港からフェリーに乗る人</a:t>
            </a:r>
            <a:endParaRPr lang="en-US" altLang="ja-JP" dirty="0"/>
          </a:p>
          <a:p>
            <a:pPr marL="0" indent="0">
              <a:buNone/>
            </a:pPr>
            <a:r>
              <a:rPr lang="ja-JP" altLang="en-US" dirty="0"/>
              <a:t>増加すると予想される。</a:t>
            </a:r>
            <a:endParaRPr lang="en-US" altLang="ja-JP" dirty="0"/>
          </a:p>
          <a:p>
            <a:pPr marL="0" indent="0">
              <a:buNone/>
            </a:pPr>
            <a:endParaRPr lang="en-US" altLang="ja-JP" sz="1800" dirty="0"/>
          </a:p>
          <a:p>
            <a:r>
              <a:rPr lang="ja-JP" altLang="en-US" dirty="0"/>
              <a:t>一定時間おきに画像を取得し混雑度を計測し、</a:t>
            </a:r>
            <a:r>
              <a:rPr lang="en-US" altLang="ja-JP" dirty="0"/>
              <a:t>Web</a:t>
            </a:r>
            <a:r>
              <a:rPr lang="ja-JP" altLang="en-US" dirty="0"/>
              <a:t>上で公開することで混雑を回避できるシステムを開発する。</a:t>
            </a:r>
            <a:endParaRPr lang="en-US" altLang="ja-JP" dirty="0"/>
          </a:p>
          <a:p>
            <a:endParaRPr kumimoji="1" lang="en-US" altLang="ja-JP" dirty="0"/>
          </a:p>
          <a:p>
            <a:r>
              <a:rPr lang="ja-JP" altLang="en-US" dirty="0"/>
              <a:t>利点</a:t>
            </a:r>
            <a:endParaRPr lang="en-US" altLang="ja-JP" dirty="0"/>
          </a:p>
          <a:p>
            <a:pPr marL="0" indent="0">
              <a:buNone/>
            </a:pPr>
            <a:r>
              <a:rPr kumimoji="1" lang="ja-JP" altLang="en-US" dirty="0"/>
              <a:t>・画像での画像処理であるため開発段階でカメラがなくても可能</a:t>
            </a:r>
            <a:endParaRPr kumimoji="1" lang="en-US" altLang="ja-JP" dirty="0"/>
          </a:p>
          <a:p>
            <a:pPr marL="0" indent="0">
              <a:buNone/>
            </a:pPr>
            <a:r>
              <a:rPr lang="ja-JP" altLang="en-US" dirty="0"/>
              <a:t>・学習した</a:t>
            </a:r>
            <a:r>
              <a:rPr lang="en-US" altLang="ja-JP" dirty="0"/>
              <a:t>Python</a:t>
            </a:r>
            <a:r>
              <a:rPr lang="ja-JP" altLang="en-US" dirty="0"/>
              <a:t>の知識を活かすことができる</a:t>
            </a:r>
            <a:endParaRPr kumimoji="1" lang="ja-JP" altLang="en-US" dirty="0"/>
          </a:p>
        </p:txBody>
      </p:sp>
      <p:sp>
        <p:nvSpPr>
          <p:cNvPr id="4" name="スライド番号プレースホルダー 3">
            <a:extLst>
              <a:ext uri="{FF2B5EF4-FFF2-40B4-BE49-F238E27FC236}">
                <a16:creationId xmlns:a16="http://schemas.microsoft.com/office/drawing/2014/main" id="{8C5FC33E-27DF-48AC-8D61-CDFCBF463426}"/>
              </a:ext>
            </a:extLst>
          </p:cNvPr>
          <p:cNvSpPr>
            <a:spLocks noGrp="1"/>
          </p:cNvSpPr>
          <p:nvPr>
            <p:ph type="sldNum" sz="quarter" idx="12"/>
          </p:nvPr>
        </p:nvSpPr>
        <p:spPr/>
        <p:txBody>
          <a:bodyPr/>
          <a:lstStyle/>
          <a:p>
            <a:fld id="{F9A90072-D6D6-4E9A-879E-E649CB0FD2CC}" type="slidenum">
              <a:rPr kumimoji="1" lang="ja-JP" altLang="en-US" sz="1600" smtClean="0"/>
              <a:t>7</a:t>
            </a:fld>
            <a:endParaRPr kumimoji="1" lang="ja-JP" altLang="en-US" sz="1600" dirty="0"/>
          </a:p>
        </p:txBody>
      </p:sp>
      <p:pic>
        <p:nvPicPr>
          <p:cNvPr id="6" name="図 5" descr="屋外, 水, 座る, 眺め が含まれている画像&#10;&#10;自動的に生成された説明">
            <a:extLst>
              <a:ext uri="{FF2B5EF4-FFF2-40B4-BE49-F238E27FC236}">
                <a16:creationId xmlns:a16="http://schemas.microsoft.com/office/drawing/2014/main" id="{FF4CE86B-FCAF-4AFA-979A-3A3D41B063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6014" y="110919"/>
            <a:ext cx="4237586" cy="3178189"/>
          </a:xfrm>
          <a:prstGeom prst="rect">
            <a:avLst/>
          </a:prstGeom>
        </p:spPr>
      </p:pic>
    </p:spTree>
    <p:extLst>
      <p:ext uri="{BB962C8B-B14F-4D97-AF65-F5344CB8AC3E}">
        <p14:creationId xmlns:p14="http://schemas.microsoft.com/office/powerpoint/2010/main" val="2697993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14C362-A2BA-4D9E-8851-5EF3907F075D}"/>
              </a:ext>
            </a:extLst>
          </p:cNvPr>
          <p:cNvSpPr>
            <a:spLocks noGrp="1"/>
          </p:cNvSpPr>
          <p:nvPr>
            <p:ph type="title"/>
          </p:nvPr>
        </p:nvSpPr>
        <p:spPr/>
        <p:txBody>
          <a:bodyPr/>
          <a:lstStyle/>
          <a:p>
            <a:r>
              <a:rPr lang="ja-JP" altLang="en-US" dirty="0"/>
              <a:t>卒業研究</a:t>
            </a:r>
            <a:endParaRPr kumimoji="1" lang="ja-JP" altLang="en-US" dirty="0"/>
          </a:p>
        </p:txBody>
      </p:sp>
      <p:sp>
        <p:nvSpPr>
          <p:cNvPr id="3" name="コンテンツ プレースホルダー 2">
            <a:extLst>
              <a:ext uri="{FF2B5EF4-FFF2-40B4-BE49-F238E27FC236}">
                <a16:creationId xmlns:a16="http://schemas.microsoft.com/office/drawing/2014/main" id="{926E0593-A060-4AD9-BACE-6AED315F1737}"/>
              </a:ext>
            </a:extLst>
          </p:cNvPr>
          <p:cNvSpPr>
            <a:spLocks noGrp="1"/>
          </p:cNvSpPr>
          <p:nvPr>
            <p:ph idx="1"/>
          </p:nvPr>
        </p:nvSpPr>
        <p:spPr/>
        <p:txBody>
          <a:bodyPr/>
          <a:lstStyle/>
          <a:p>
            <a:r>
              <a:rPr kumimoji="1" lang="ja-JP" altLang="en-US" sz="2400" dirty="0"/>
              <a:t>開発環境</a:t>
            </a:r>
            <a:endParaRPr kumimoji="1" lang="en-US" altLang="ja-JP" sz="2400" dirty="0"/>
          </a:p>
          <a:p>
            <a:pPr marL="0" indent="0">
              <a:buNone/>
            </a:pPr>
            <a:r>
              <a:rPr lang="en-US" altLang="ja-JP" dirty="0"/>
              <a:t>Visual Studio Code</a:t>
            </a:r>
          </a:p>
          <a:p>
            <a:pPr marL="0" indent="0">
              <a:buNone/>
            </a:pPr>
            <a:r>
              <a:rPr kumimoji="1" lang="en-US" altLang="ja-JP" dirty="0"/>
              <a:t>Anaconda</a:t>
            </a:r>
          </a:p>
          <a:p>
            <a:pPr marL="0" indent="0">
              <a:buNone/>
            </a:pPr>
            <a:r>
              <a:rPr lang="en-US" altLang="ja-JP" dirty="0"/>
              <a:t>Ubuntu</a:t>
            </a:r>
          </a:p>
          <a:p>
            <a:r>
              <a:rPr lang="ja-JP" altLang="en-US" sz="2400" dirty="0"/>
              <a:t>使用言語</a:t>
            </a:r>
            <a:endParaRPr lang="en-US" altLang="ja-JP" sz="2400" dirty="0"/>
          </a:p>
          <a:p>
            <a:pPr marL="0" indent="0">
              <a:buNone/>
            </a:pPr>
            <a:r>
              <a:rPr kumimoji="1" lang="en-US" altLang="ja-JP" dirty="0"/>
              <a:t>Python Open-CV</a:t>
            </a:r>
          </a:p>
          <a:p>
            <a:endParaRPr kumimoji="1" lang="ja-JP" altLang="en-US" dirty="0"/>
          </a:p>
        </p:txBody>
      </p:sp>
      <p:sp>
        <p:nvSpPr>
          <p:cNvPr id="4" name="スライド番号プレースホルダー 3">
            <a:extLst>
              <a:ext uri="{FF2B5EF4-FFF2-40B4-BE49-F238E27FC236}">
                <a16:creationId xmlns:a16="http://schemas.microsoft.com/office/drawing/2014/main" id="{CD923030-D589-4E1D-A53A-4BE93BC02293}"/>
              </a:ext>
            </a:extLst>
          </p:cNvPr>
          <p:cNvSpPr>
            <a:spLocks noGrp="1"/>
          </p:cNvSpPr>
          <p:nvPr>
            <p:ph type="sldNum" sz="quarter" idx="12"/>
          </p:nvPr>
        </p:nvSpPr>
        <p:spPr/>
        <p:txBody>
          <a:bodyPr/>
          <a:lstStyle/>
          <a:p>
            <a:fld id="{F9A90072-D6D6-4E9A-879E-E649CB0FD2CC}" type="slidenum">
              <a:rPr kumimoji="1" lang="ja-JP" altLang="en-US" sz="1600" smtClean="0"/>
              <a:t>8</a:t>
            </a:fld>
            <a:endParaRPr kumimoji="1" lang="ja-JP" altLang="en-US" sz="1600" dirty="0"/>
          </a:p>
        </p:txBody>
      </p:sp>
    </p:spTree>
    <p:extLst>
      <p:ext uri="{BB962C8B-B14F-4D97-AF65-F5344CB8AC3E}">
        <p14:creationId xmlns:p14="http://schemas.microsoft.com/office/powerpoint/2010/main" val="2194900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25004A-FB3D-4A6D-9C35-DC6BEA64E8C2}"/>
              </a:ext>
            </a:extLst>
          </p:cNvPr>
          <p:cNvSpPr>
            <a:spLocks noGrp="1"/>
          </p:cNvSpPr>
          <p:nvPr>
            <p:ph type="title"/>
          </p:nvPr>
        </p:nvSpPr>
        <p:spPr/>
        <p:txBody>
          <a:bodyPr/>
          <a:lstStyle/>
          <a:p>
            <a:r>
              <a:rPr kumimoji="1" lang="ja-JP" altLang="en-US" dirty="0"/>
              <a:t>特別研究</a:t>
            </a:r>
          </a:p>
        </p:txBody>
      </p:sp>
      <p:sp>
        <p:nvSpPr>
          <p:cNvPr id="3" name="コンテンツ プレースホルダー 2">
            <a:extLst>
              <a:ext uri="{FF2B5EF4-FFF2-40B4-BE49-F238E27FC236}">
                <a16:creationId xmlns:a16="http://schemas.microsoft.com/office/drawing/2014/main" id="{771DBF23-4A2C-472E-8CA3-6C38DE8DA173}"/>
              </a:ext>
            </a:extLst>
          </p:cNvPr>
          <p:cNvSpPr>
            <a:spLocks noGrp="1"/>
          </p:cNvSpPr>
          <p:nvPr>
            <p:ph idx="1"/>
          </p:nvPr>
        </p:nvSpPr>
        <p:spPr/>
        <p:txBody>
          <a:bodyPr/>
          <a:lstStyle/>
          <a:p>
            <a:r>
              <a:rPr kumimoji="1" lang="ja-JP" altLang="en-US" sz="2400" dirty="0"/>
              <a:t>混雑度の計測を継続して行う</a:t>
            </a:r>
            <a:endParaRPr kumimoji="1" lang="en-US" altLang="ja-JP" sz="2400" dirty="0"/>
          </a:p>
          <a:p>
            <a:pPr marL="0" indent="0">
              <a:buNone/>
            </a:pPr>
            <a:r>
              <a:rPr kumimoji="1" lang="ja-JP" altLang="en-US" dirty="0"/>
              <a:t>　混雑具合を求めたのちに、</a:t>
            </a:r>
            <a:r>
              <a:rPr kumimoji="1" lang="en-US" altLang="ja-JP" dirty="0"/>
              <a:t>Web</a:t>
            </a:r>
            <a:r>
              <a:rPr kumimoji="1" lang="ja-JP" altLang="en-US" dirty="0"/>
              <a:t>上でこれまでの統計から混雑度の予測をできる機能をつける等、卒業研究の内容を発展させる。</a:t>
            </a:r>
            <a:endParaRPr kumimoji="1" lang="en-US" altLang="ja-JP" dirty="0"/>
          </a:p>
          <a:p>
            <a:endParaRPr lang="en-US" altLang="ja-JP" dirty="0"/>
          </a:p>
          <a:p>
            <a:r>
              <a:rPr kumimoji="1" lang="ja-JP" altLang="en-US" sz="2400" dirty="0"/>
              <a:t>マラソンの記録計測補助を行う</a:t>
            </a:r>
            <a:endParaRPr kumimoji="1" lang="en-US" altLang="ja-JP" sz="2400" dirty="0"/>
          </a:p>
          <a:p>
            <a:pPr marL="0" indent="0">
              <a:buNone/>
            </a:pPr>
            <a:r>
              <a:rPr lang="ja-JP" altLang="en-US" dirty="0"/>
              <a:t>　コロナウィルスの影響によっては先ほど説明したカメラを用いた記録計測補助を行う。</a:t>
            </a:r>
            <a:endParaRPr kumimoji="1" lang="en-US" altLang="ja-JP" dirty="0"/>
          </a:p>
        </p:txBody>
      </p:sp>
      <p:sp>
        <p:nvSpPr>
          <p:cNvPr id="4" name="スライド番号プレースホルダー 3">
            <a:extLst>
              <a:ext uri="{FF2B5EF4-FFF2-40B4-BE49-F238E27FC236}">
                <a16:creationId xmlns:a16="http://schemas.microsoft.com/office/drawing/2014/main" id="{219E1187-9789-4C7A-9478-5B5A74D429D3}"/>
              </a:ext>
            </a:extLst>
          </p:cNvPr>
          <p:cNvSpPr>
            <a:spLocks noGrp="1"/>
          </p:cNvSpPr>
          <p:nvPr>
            <p:ph type="sldNum" sz="quarter" idx="12"/>
          </p:nvPr>
        </p:nvSpPr>
        <p:spPr/>
        <p:txBody>
          <a:bodyPr/>
          <a:lstStyle/>
          <a:p>
            <a:fld id="{F9A90072-D6D6-4E9A-879E-E649CB0FD2CC}" type="slidenum">
              <a:rPr kumimoji="1" lang="ja-JP" altLang="en-US" sz="1600" smtClean="0">
                <a:solidFill>
                  <a:schemeClr val="tx1"/>
                </a:solidFill>
              </a:rPr>
              <a:t>9</a:t>
            </a:fld>
            <a:endParaRPr kumimoji="1" lang="ja-JP" altLang="en-US" sz="1600" dirty="0">
              <a:solidFill>
                <a:schemeClr val="tx1"/>
              </a:solidFill>
            </a:endParaRPr>
          </a:p>
        </p:txBody>
      </p:sp>
    </p:spTree>
    <p:extLst>
      <p:ext uri="{BB962C8B-B14F-4D97-AF65-F5344CB8AC3E}">
        <p14:creationId xmlns:p14="http://schemas.microsoft.com/office/powerpoint/2010/main" val="2798001305"/>
      </p:ext>
    </p:extLst>
  </p:cSld>
  <p:clrMapOvr>
    <a:masterClrMapping/>
  </p:clrMapOvr>
</p:sld>
</file>

<file path=ppt/theme/theme1.xml><?xml version="1.0" encoding="utf-8"?>
<a:theme xmlns:a="http://schemas.openxmlformats.org/drawingml/2006/main" name="トリミング">
  <a:themeElements>
    <a:clrScheme name="トリミング">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トリミング">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トリミン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TM10001105[[fn=トリミング]]</Template>
  <TotalTime>379</TotalTime>
  <Words>286</Words>
  <Application>Microsoft Office PowerPoint</Application>
  <PresentationFormat>ワイド画面</PresentationFormat>
  <Paragraphs>83</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Arial</vt:lpstr>
      <vt:lpstr>Franklin Gothic Book</vt:lpstr>
      <vt:lpstr>トリミング</vt:lpstr>
      <vt:lpstr>専攻科入試</vt:lpstr>
      <vt:lpstr>目次</vt:lpstr>
      <vt:lpstr>志望動機</vt:lpstr>
      <vt:lpstr>専攻科での抱負</vt:lpstr>
      <vt:lpstr>卒業研究</vt:lpstr>
      <vt:lpstr>卒業研究</vt:lpstr>
      <vt:lpstr>卒業研究</vt:lpstr>
      <vt:lpstr>卒業研究</vt:lpstr>
      <vt:lpstr>特別研究</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専攻科入試</dc:title>
  <dc:creator>I536 宮地 香樹</dc:creator>
  <cp:lastModifiedBy>I536 宮地 香樹</cp:lastModifiedBy>
  <cp:revision>40</cp:revision>
  <dcterms:created xsi:type="dcterms:W3CDTF">2020-06-15T04:52:00Z</dcterms:created>
  <dcterms:modified xsi:type="dcterms:W3CDTF">2020-06-18T06:11:04Z</dcterms:modified>
</cp:coreProperties>
</file>