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3" r:id="rId4"/>
    <p:sldId id="264" r:id="rId5"/>
    <p:sldId id="25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66178" autoAdjust="0"/>
  </p:normalViewPr>
  <p:slideViewPr>
    <p:cSldViewPr snapToGrid="0">
      <p:cViewPr varScale="1">
        <p:scale>
          <a:sx n="52" d="100"/>
          <a:sy n="52"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1BCA4-3681-42C3-8977-A2B187C68B61}" type="datetimeFigureOut">
              <a:rPr kumimoji="1" lang="ja-JP" altLang="en-US" smtClean="0"/>
              <a:t>2021/1/10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92C3D-461D-4C89-BAE9-39E88B8FB946}" type="slidenum">
              <a:rPr kumimoji="1" lang="ja-JP" altLang="en-US" smtClean="0"/>
              <a:t>‹#›</a:t>
            </a:fld>
            <a:endParaRPr kumimoji="1" lang="ja-JP" altLang="en-US"/>
          </a:p>
        </p:txBody>
      </p:sp>
    </p:spTree>
    <p:extLst>
      <p:ext uri="{BB962C8B-B14F-4D97-AF65-F5344CB8AC3E}">
        <p14:creationId xmlns:p14="http://schemas.microsoft.com/office/powerpoint/2010/main" val="355391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実証実験についてです。</a:t>
            </a:r>
            <a:endParaRPr kumimoji="1" lang="en-US" altLang="ja-JP" dirty="0" smtClean="0"/>
          </a:p>
          <a:p>
            <a:r>
              <a:rPr kumimoji="1" lang="ja-JP" altLang="en-US" dirty="0" smtClean="0"/>
              <a:t>本システムの実証実験として、本校での運用テストを行いました。</a:t>
            </a:r>
            <a:endParaRPr kumimoji="1" lang="en-US" altLang="ja-JP" dirty="0" smtClean="0"/>
          </a:p>
          <a:p>
            <a:r>
              <a:rPr kumimoji="1" lang="ja-JP" altLang="en-US" dirty="0" smtClean="0"/>
              <a:t>今回のテストは、スマートフォンアプリでの実習登録を中心に行いました。</a:t>
            </a:r>
            <a:endParaRPr kumimoji="1" lang="en-US" altLang="ja-JP" dirty="0" smtClean="0"/>
          </a:p>
          <a:p>
            <a:endParaRPr kumimoji="1" lang="en-US" altLang="ja-JP" dirty="0" smtClean="0"/>
          </a:p>
          <a:p>
            <a:r>
              <a:rPr kumimoji="1" lang="ja-JP" altLang="en-US" dirty="0" smtClean="0"/>
              <a:t>実験方法説明します。</a:t>
            </a:r>
            <a:endParaRPr kumimoji="1" lang="en-US" altLang="ja-JP" dirty="0" smtClean="0"/>
          </a:p>
          <a:p>
            <a:r>
              <a:rPr kumimoji="1" lang="ja-JP" altLang="en-US" dirty="0" smtClean="0"/>
              <a:t>まず事前にスマートフォンアプリで受講学生を仮名で登録し、</a:t>
            </a:r>
            <a:r>
              <a:rPr kumimoji="1" lang="en-US" altLang="ja-JP" dirty="0" smtClean="0"/>
              <a:t>Web</a:t>
            </a:r>
            <a:r>
              <a:rPr kumimoji="1" lang="ja-JP" altLang="en-US" dirty="0" smtClean="0"/>
              <a:t>サイトでは情報処理教育センターを実習先として登録します。情報処理教育センターの実習時間は仮で登録し、緯度経度の登録は</a:t>
            </a:r>
            <a:r>
              <a:rPr kumimoji="1" lang="en-US" altLang="ja-JP" dirty="0" smtClean="0"/>
              <a:t>Google</a:t>
            </a:r>
            <a:r>
              <a:rPr kumimoji="1" lang="ja-JP" altLang="en-US" dirty="0" smtClean="0"/>
              <a:t>マップを参照し行いました。</a:t>
            </a:r>
            <a:endParaRPr kumimoji="1" lang="en-US" altLang="ja-JP" dirty="0" smtClean="0"/>
          </a:p>
          <a:p>
            <a:r>
              <a:rPr kumimoji="1" lang="ja-JP" altLang="en-US" dirty="0" smtClean="0"/>
              <a:t>そして、左の図のような</a:t>
            </a:r>
            <a:r>
              <a:rPr kumimoji="1" lang="en-US" altLang="ja-JP" dirty="0" smtClean="0"/>
              <a:t>A,B,C</a:t>
            </a:r>
            <a:r>
              <a:rPr kumimoji="1" lang="ja-JP" altLang="en-US" dirty="0" smtClean="0"/>
              <a:t>の</a:t>
            </a:r>
            <a:r>
              <a:rPr kumimoji="1" lang="en-US" altLang="ja-JP" dirty="0" smtClean="0"/>
              <a:t>3</a:t>
            </a:r>
            <a:r>
              <a:rPr kumimoji="1" lang="ja-JP" altLang="en-US" dirty="0" smtClean="0"/>
              <a:t>地点で実際に登録を行い、正常に登録されるか</a:t>
            </a:r>
            <a:r>
              <a:rPr kumimoji="1" lang="en-US" altLang="ja-JP" dirty="0" smtClean="0"/>
              <a:t>Web</a:t>
            </a:r>
            <a:r>
              <a:rPr kumimoji="1" lang="ja-JP" altLang="en-US" dirty="0" smtClean="0"/>
              <a:t>サイトで確認を行います。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8992C3D-461D-4C89-BAE9-39E88B8FB946}" type="slidenum">
              <a:rPr kumimoji="1" lang="ja-JP" altLang="en-US" smtClean="0"/>
              <a:t>1</a:t>
            </a:fld>
            <a:endParaRPr kumimoji="1" lang="ja-JP" altLang="en-US"/>
          </a:p>
        </p:txBody>
      </p:sp>
    </p:spTree>
    <p:extLst>
      <p:ext uri="{BB962C8B-B14F-4D97-AF65-F5344CB8AC3E}">
        <p14:creationId xmlns:p14="http://schemas.microsoft.com/office/powerpoint/2010/main" val="199482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次に、実習登録を行う上で</a:t>
            </a:r>
            <a:r>
              <a:rPr kumimoji="1" lang="en-US" altLang="ja-JP" dirty="0" smtClean="0"/>
              <a:t>GPS</a:t>
            </a:r>
            <a:r>
              <a:rPr kumimoji="1" lang="ja-JP" altLang="en-US" dirty="0" smtClean="0"/>
              <a:t>を用いるため、少し説明させていただきます。</a:t>
            </a:r>
            <a:endParaRPr kumimoji="1" lang="en-US" altLang="ja-JP" dirty="0" smtClean="0"/>
          </a:p>
          <a:p>
            <a:r>
              <a:rPr kumimoji="1" lang="ja-JP" altLang="en-US" dirty="0" smtClean="0"/>
              <a:t>スマートフォンアプリで登録を行う際、登録されてある実習先の緯度経度と、受講学生のスマートフォンの</a:t>
            </a:r>
            <a:r>
              <a:rPr kumimoji="1" lang="en-US" altLang="ja-JP" dirty="0" smtClean="0"/>
              <a:t>GPS</a:t>
            </a:r>
            <a:r>
              <a:rPr kumimoji="1" lang="ja-JP" altLang="en-US" dirty="0" smtClean="0"/>
              <a:t>を比較し、実習登録の許可を判断します。</a:t>
            </a:r>
            <a:endParaRPr kumimoji="1" lang="en-US" altLang="ja-JP" dirty="0" smtClean="0"/>
          </a:p>
          <a:p>
            <a:r>
              <a:rPr kumimoji="1" lang="ja-JP" altLang="en-US" dirty="0" smtClean="0"/>
              <a:t>これは、不正を防ぐために使用します。実習先から学生の現在地が設定してある距離より遠ければ、実習登録を行うことができません。</a:t>
            </a:r>
            <a:endParaRPr kumimoji="1" lang="en-US" altLang="ja-JP" dirty="0" smtClean="0"/>
          </a:p>
          <a:p>
            <a:r>
              <a:rPr kumimoji="1" lang="ja-JP" altLang="en-US" dirty="0" smtClean="0"/>
              <a:t>今回は、実習は屋内や屋外の場合があるため、</a:t>
            </a:r>
            <a:r>
              <a:rPr kumimoji="1" lang="en-US" altLang="ja-JP" dirty="0" smtClean="0"/>
              <a:t>20m</a:t>
            </a:r>
            <a:r>
              <a:rPr kumimoji="1" lang="ja-JP" altLang="en-US" dirty="0" smtClean="0"/>
              <a:t>と</a:t>
            </a:r>
            <a:r>
              <a:rPr kumimoji="1" lang="en-US" altLang="ja-JP" dirty="0" smtClean="0"/>
              <a:t>30</a:t>
            </a:r>
            <a:r>
              <a:rPr kumimoji="1" lang="ja-JP" altLang="en-US" dirty="0" err="1" smtClean="0"/>
              <a:t>ｍ</a:t>
            </a:r>
            <a:r>
              <a:rPr kumimoji="1" lang="ja-JP" altLang="en-US" dirty="0" smtClean="0"/>
              <a:t>で比較を行いました。</a:t>
            </a:r>
            <a:endParaRPr kumimoji="1" lang="en-US" altLang="ja-JP" dirty="0" smtClean="0"/>
          </a:p>
          <a:p>
            <a:r>
              <a:rPr kumimoji="1" lang="ja-JP" altLang="en-US" dirty="0" smtClean="0"/>
              <a:t>登録場所は、現在地から</a:t>
            </a:r>
            <a:r>
              <a:rPr kumimoji="1" lang="en-US" altLang="ja-JP" dirty="0" smtClean="0"/>
              <a:t>10</a:t>
            </a:r>
            <a:r>
              <a:rPr kumimoji="1" lang="ja-JP" altLang="en-US" dirty="0" err="1" smtClean="0"/>
              <a:t>ｍ</a:t>
            </a:r>
            <a:r>
              <a:rPr kumimoji="1" lang="ja-JP" altLang="en-US" dirty="0" smtClean="0"/>
              <a:t>、</a:t>
            </a:r>
            <a:r>
              <a:rPr kumimoji="1" lang="en-US" altLang="ja-JP" dirty="0" smtClean="0"/>
              <a:t>20m</a:t>
            </a:r>
            <a:r>
              <a:rPr kumimoji="1" lang="ja-JP" altLang="en-US" dirty="0" err="1" smtClean="0"/>
              <a:t>、</a:t>
            </a:r>
            <a:r>
              <a:rPr kumimoji="1" lang="en-US" altLang="ja-JP" dirty="0" smtClean="0"/>
              <a:t>30m</a:t>
            </a:r>
            <a:r>
              <a:rPr kumimoji="1" lang="ja-JP" altLang="en-US" dirty="0" smtClean="0"/>
              <a:t>離れた場所で行いました。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8992C3D-461D-4C89-BAE9-39E88B8FB946}" type="slidenum">
              <a:rPr kumimoji="1" lang="ja-JP" altLang="en-US" smtClean="0"/>
              <a:t>2</a:t>
            </a:fld>
            <a:endParaRPr kumimoji="1" lang="ja-JP" altLang="en-US"/>
          </a:p>
        </p:txBody>
      </p:sp>
    </p:spTree>
    <p:extLst>
      <p:ext uri="{BB962C8B-B14F-4D97-AF65-F5344CB8AC3E}">
        <p14:creationId xmlns:p14="http://schemas.microsoft.com/office/powerpoint/2010/main" val="343809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実験結果です。表のように、</a:t>
            </a:r>
            <a:r>
              <a:rPr kumimoji="1" lang="en-US" altLang="ja-JP" dirty="0" smtClean="0"/>
              <a:t>GPS</a:t>
            </a:r>
            <a:r>
              <a:rPr kumimoji="1" lang="ja-JP" altLang="en-US" dirty="0" smtClean="0"/>
              <a:t>の誤差に設定した距離と同じ範囲で実習登録を行うことができました。</a:t>
            </a:r>
            <a:endParaRPr kumimoji="1" lang="en-US" altLang="ja-JP" dirty="0" smtClean="0"/>
          </a:p>
          <a:p>
            <a:r>
              <a:rPr kumimoji="1" lang="en-US" altLang="ja-JP" dirty="0" smtClean="0"/>
              <a:t>GPS</a:t>
            </a:r>
            <a:r>
              <a:rPr kumimoji="1" lang="ja-JP" altLang="en-US" dirty="0" smtClean="0"/>
              <a:t>の誤差を想定した実習登録もいくつか行い、その結果この表のような範囲では、ほぼ確実に登録を成功することができました。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8992C3D-461D-4C89-BAE9-39E88B8FB946}" type="slidenum">
              <a:rPr kumimoji="1" lang="ja-JP" altLang="en-US" smtClean="0"/>
              <a:t>3</a:t>
            </a:fld>
            <a:endParaRPr kumimoji="1" lang="ja-JP" altLang="en-US"/>
          </a:p>
        </p:txBody>
      </p:sp>
    </p:spTree>
    <p:extLst>
      <p:ext uri="{BB962C8B-B14F-4D97-AF65-F5344CB8AC3E}">
        <p14:creationId xmlns:p14="http://schemas.microsoft.com/office/powerpoint/2010/main" val="148398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実証実験を行ってよかった点についてです。</a:t>
            </a:r>
            <a:endParaRPr kumimoji="1" lang="en-US" altLang="ja-JP" dirty="0" smtClean="0"/>
          </a:p>
          <a:p>
            <a:r>
              <a:rPr kumimoji="1" lang="ja-JP" altLang="en-US" dirty="0" smtClean="0"/>
              <a:t>実習登録では、</a:t>
            </a:r>
            <a:r>
              <a:rPr kumimoji="1" lang="en-US" altLang="ja-JP" dirty="0" smtClean="0"/>
              <a:t>GPS</a:t>
            </a:r>
            <a:r>
              <a:rPr kumimoji="1" lang="ja-JP" altLang="en-US" dirty="0" smtClean="0"/>
              <a:t>の値が安定しない建物内でも登録することができ、屋内、屋外関係なく実習場登録が行えることがわかりました。</a:t>
            </a:r>
            <a:endParaRPr kumimoji="1" lang="en-US" altLang="ja-JP" dirty="0" smtClean="0"/>
          </a:p>
          <a:p>
            <a:r>
              <a:rPr kumimoji="1" lang="ja-JP" altLang="en-US" dirty="0" smtClean="0"/>
              <a:t>また、不正を防ぐためにも</a:t>
            </a:r>
            <a:r>
              <a:rPr kumimoji="1" lang="en-US" altLang="ja-JP" dirty="0" smtClean="0"/>
              <a:t>30m</a:t>
            </a:r>
            <a:r>
              <a:rPr kumimoji="1" lang="ja-JP" altLang="en-US" dirty="0" smtClean="0"/>
              <a:t>よりも</a:t>
            </a:r>
            <a:r>
              <a:rPr kumimoji="1" lang="en-US" altLang="ja-JP" dirty="0" smtClean="0"/>
              <a:t>20m</a:t>
            </a:r>
            <a:r>
              <a:rPr kumimoji="1" lang="ja-JP" altLang="en-US" dirty="0" smtClean="0"/>
              <a:t>の方が登録可能範囲が短く、</a:t>
            </a:r>
            <a:r>
              <a:rPr kumimoji="1" lang="en-US" altLang="ja-JP" dirty="0" smtClean="0"/>
              <a:t>GPS</a:t>
            </a:r>
            <a:r>
              <a:rPr kumimoji="1" lang="ja-JP" altLang="en-US" dirty="0" smtClean="0"/>
              <a:t>の誤差も配慮した適切な距離だということが分かりました。</a:t>
            </a:r>
            <a:endParaRPr kumimoji="1" lang="en-US" altLang="ja-JP" dirty="0" smtClean="0"/>
          </a:p>
          <a:p>
            <a:endParaRPr kumimoji="1" lang="en-US" altLang="ja-JP" dirty="0" smtClean="0"/>
          </a:p>
          <a:p>
            <a:r>
              <a:rPr kumimoji="1" lang="ja-JP" altLang="en-US" dirty="0" smtClean="0"/>
              <a:t>見つかった問題点は、スマートフォンアプリで実習登録を行う際、受講者の</a:t>
            </a:r>
            <a:r>
              <a:rPr kumimoji="1" lang="en-US" altLang="ja-JP" dirty="0" smtClean="0"/>
              <a:t>GPS</a:t>
            </a:r>
            <a:r>
              <a:rPr kumimoji="1" lang="ja-JP" altLang="en-US" dirty="0" smtClean="0"/>
              <a:t>の取得に時間がかかり、カメラの軌道に時間がかかることです。</a:t>
            </a:r>
            <a:endParaRPr kumimoji="1"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8992C3D-461D-4C89-BAE9-39E88B8FB946}" type="slidenum">
              <a:rPr kumimoji="1" lang="ja-JP" altLang="en-US" smtClean="0"/>
              <a:t>4</a:t>
            </a:fld>
            <a:endParaRPr kumimoji="1" lang="ja-JP" altLang="en-US"/>
          </a:p>
        </p:txBody>
      </p:sp>
    </p:spTree>
    <p:extLst>
      <p:ext uri="{BB962C8B-B14F-4D97-AF65-F5344CB8AC3E}">
        <p14:creationId xmlns:p14="http://schemas.microsoft.com/office/powerpoint/2010/main" val="319858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45942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142192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94228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157343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217840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229538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170543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27395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158610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178121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44D543-D86B-46A4-80F6-DC23EED4A076}" type="datetimeFigureOut">
              <a:rPr kumimoji="1" lang="ja-JP" altLang="en-US" smtClean="0"/>
              <a:t>2021/1/10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297212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D543-D86B-46A4-80F6-DC23EED4A076}" type="datetimeFigureOut">
              <a:rPr kumimoji="1" lang="ja-JP" altLang="en-US" smtClean="0"/>
              <a:t>2021/1/10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2B6FB-0A17-48F0-9C71-3419376D8747}" type="slidenum">
              <a:rPr kumimoji="1" lang="ja-JP" altLang="en-US" smtClean="0"/>
              <a:t>‹#›</a:t>
            </a:fld>
            <a:endParaRPr kumimoji="1" lang="ja-JP" altLang="en-US"/>
          </a:p>
        </p:txBody>
      </p:sp>
    </p:spTree>
    <p:extLst>
      <p:ext uri="{BB962C8B-B14F-4D97-AF65-F5344CB8AC3E}">
        <p14:creationId xmlns:p14="http://schemas.microsoft.com/office/powerpoint/2010/main" val="292752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4369" y="715107"/>
            <a:ext cx="9144000" cy="907440"/>
          </a:xfrm>
        </p:spPr>
        <p:txBody>
          <a:bodyPr>
            <a:normAutofit/>
          </a:bodyPr>
          <a:lstStyle/>
          <a:p>
            <a:pPr algn="l"/>
            <a:r>
              <a:rPr kumimoji="1" lang="ja-JP" altLang="en-US" sz="4800" dirty="0" smtClean="0">
                <a:latin typeface="游ゴシック Medium" panose="020B0500000000000000" pitchFamily="50" charset="-128"/>
                <a:ea typeface="游ゴシック Medium" panose="020B0500000000000000" pitchFamily="50" charset="-128"/>
              </a:rPr>
              <a:t>実証実験</a:t>
            </a:r>
            <a:endParaRPr kumimoji="1" lang="ja-JP" altLang="en-US" sz="4800" dirty="0">
              <a:latin typeface="游ゴシック Medium" panose="020B0500000000000000" pitchFamily="50" charset="-128"/>
              <a:ea typeface="游ゴシック Medium" panose="020B0500000000000000" pitchFamily="50" charset="-128"/>
            </a:endParaRPr>
          </a:p>
        </p:txBody>
      </p:sp>
      <p:grpSp>
        <p:nvGrpSpPr>
          <p:cNvPr id="28" name="グループ化 27"/>
          <p:cNvGrpSpPr/>
          <p:nvPr/>
        </p:nvGrpSpPr>
        <p:grpSpPr>
          <a:xfrm>
            <a:off x="377815" y="1966634"/>
            <a:ext cx="5059086" cy="3629010"/>
            <a:chOff x="377815" y="1966634"/>
            <a:chExt cx="5059086" cy="3629010"/>
          </a:xfrm>
        </p:grpSpPr>
        <p:pic>
          <p:nvPicPr>
            <p:cNvPr id="6" name="図 5"/>
            <p:cNvPicPr>
              <a:picLocks noChangeAspect="1"/>
            </p:cNvPicPr>
            <p:nvPr/>
          </p:nvPicPr>
          <p:blipFill>
            <a:blip r:embed="rId3"/>
            <a:stretch>
              <a:fillRect/>
            </a:stretch>
          </p:blipFill>
          <p:spPr>
            <a:xfrm>
              <a:off x="377815" y="1966634"/>
              <a:ext cx="5059086" cy="3629010"/>
            </a:xfrm>
            <a:prstGeom prst="rect">
              <a:avLst/>
            </a:prstGeom>
          </p:spPr>
        </p:pic>
        <p:grpSp>
          <p:nvGrpSpPr>
            <p:cNvPr id="14" name="グループ化 13"/>
            <p:cNvGrpSpPr/>
            <p:nvPr/>
          </p:nvGrpSpPr>
          <p:grpSpPr>
            <a:xfrm>
              <a:off x="3182815" y="2867478"/>
              <a:ext cx="410308" cy="389517"/>
              <a:chOff x="3786552" y="2711292"/>
              <a:chExt cx="410308" cy="389517"/>
            </a:xfrm>
          </p:grpSpPr>
          <p:sp>
            <p:nvSpPr>
              <p:cNvPr id="9" name="円/楕円 8"/>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786552" y="2711292"/>
                <a:ext cx="410308" cy="369332"/>
              </a:xfrm>
              <a:prstGeom prst="rect">
                <a:avLst/>
              </a:prstGeom>
              <a:noFill/>
            </p:spPr>
            <p:txBody>
              <a:bodyPr wrap="square" rtlCol="0">
                <a:spAutoFit/>
              </a:bodyPr>
              <a:lstStyle/>
              <a:p>
                <a:r>
                  <a:rPr kumimoji="1" lang="en-US" altLang="ja-JP" b="1" dirty="0" smtClean="0">
                    <a:solidFill>
                      <a:schemeClr val="bg1"/>
                    </a:solidFill>
                  </a:rPr>
                  <a:t>A</a:t>
                </a:r>
                <a:endParaRPr kumimoji="1" lang="ja-JP" altLang="en-US" b="1" dirty="0">
                  <a:solidFill>
                    <a:schemeClr val="bg1"/>
                  </a:solidFill>
                </a:endParaRPr>
              </a:p>
            </p:txBody>
          </p:sp>
        </p:grpSp>
        <p:grpSp>
          <p:nvGrpSpPr>
            <p:cNvPr id="15" name="グループ化 14"/>
            <p:cNvGrpSpPr/>
            <p:nvPr/>
          </p:nvGrpSpPr>
          <p:grpSpPr>
            <a:xfrm>
              <a:off x="3059722" y="3680782"/>
              <a:ext cx="410308" cy="389517"/>
              <a:chOff x="3786552" y="2711292"/>
              <a:chExt cx="410308" cy="389517"/>
            </a:xfrm>
          </p:grpSpPr>
          <p:sp>
            <p:nvSpPr>
              <p:cNvPr id="16" name="円/楕円 15"/>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786552" y="2711292"/>
                <a:ext cx="410308" cy="369332"/>
              </a:xfrm>
              <a:prstGeom prst="rect">
                <a:avLst/>
              </a:prstGeom>
              <a:noFill/>
            </p:spPr>
            <p:txBody>
              <a:bodyPr wrap="square" rtlCol="0">
                <a:spAutoFit/>
              </a:bodyPr>
              <a:lstStyle/>
              <a:p>
                <a:r>
                  <a:rPr lang="en-US" altLang="ja-JP" b="1" dirty="0">
                    <a:solidFill>
                      <a:schemeClr val="bg1"/>
                    </a:solidFill>
                  </a:rPr>
                  <a:t>B</a:t>
                </a:r>
                <a:endParaRPr kumimoji="1" lang="ja-JP" altLang="en-US" b="1" dirty="0">
                  <a:solidFill>
                    <a:schemeClr val="bg1"/>
                  </a:solidFill>
                </a:endParaRPr>
              </a:p>
            </p:txBody>
          </p:sp>
        </p:grpSp>
        <p:grpSp>
          <p:nvGrpSpPr>
            <p:cNvPr id="18" name="グループ化 17"/>
            <p:cNvGrpSpPr/>
            <p:nvPr/>
          </p:nvGrpSpPr>
          <p:grpSpPr>
            <a:xfrm>
              <a:off x="2333471" y="3965805"/>
              <a:ext cx="410308" cy="369332"/>
              <a:chOff x="3786552" y="2731477"/>
              <a:chExt cx="410308" cy="369332"/>
            </a:xfrm>
          </p:grpSpPr>
          <p:sp>
            <p:nvSpPr>
              <p:cNvPr id="19" name="円/楕円 18"/>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786552" y="2731477"/>
                <a:ext cx="410308" cy="369332"/>
              </a:xfrm>
              <a:prstGeom prst="rect">
                <a:avLst/>
              </a:prstGeom>
              <a:noFill/>
            </p:spPr>
            <p:txBody>
              <a:bodyPr wrap="square" rtlCol="0">
                <a:spAutoFit/>
              </a:bodyPr>
              <a:lstStyle/>
              <a:p>
                <a:r>
                  <a:rPr lang="en-US" altLang="ja-JP" b="1" dirty="0">
                    <a:solidFill>
                      <a:schemeClr val="bg1"/>
                    </a:solidFill>
                  </a:rPr>
                  <a:t>C</a:t>
                </a:r>
                <a:endParaRPr kumimoji="1" lang="ja-JP" altLang="en-US" b="1" dirty="0">
                  <a:solidFill>
                    <a:schemeClr val="bg1"/>
                  </a:solidFill>
                </a:endParaRPr>
              </a:p>
            </p:txBody>
          </p:sp>
        </p:grpSp>
        <p:grpSp>
          <p:nvGrpSpPr>
            <p:cNvPr id="21" name="グループ化 20"/>
            <p:cNvGrpSpPr/>
            <p:nvPr/>
          </p:nvGrpSpPr>
          <p:grpSpPr>
            <a:xfrm>
              <a:off x="4253197" y="2325313"/>
              <a:ext cx="1183704" cy="747016"/>
              <a:chOff x="3786552" y="2711292"/>
              <a:chExt cx="410308" cy="923330"/>
            </a:xfrm>
          </p:grpSpPr>
          <p:sp>
            <p:nvSpPr>
              <p:cNvPr id="22" name="円/楕円 21"/>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786552" y="2711292"/>
                <a:ext cx="410308" cy="923330"/>
              </a:xfrm>
              <a:prstGeom prst="rect">
                <a:avLst/>
              </a:prstGeom>
              <a:noFill/>
            </p:spPr>
            <p:txBody>
              <a:bodyPr wrap="square" rtlCol="0">
                <a:spAutoFit/>
              </a:bodyPr>
              <a:lstStyle/>
              <a:p>
                <a:r>
                  <a:rPr lang="ja-JP" altLang="en-US" b="1" dirty="0">
                    <a:solidFill>
                      <a:schemeClr val="bg1"/>
                    </a:solidFill>
                  </a:rPr>
                  <a:t>現在地</a:t>
                </a:r>
                <a:endParaRPr kumimoji="1" lang="ja-JP" altLang="en-US" b="1" dirty="0">
                  <a:solidFill>
                    <a:schemeClr val="bg1"/>
                  </a:solidFill>
                </a:endParaRPr>
              </a:p>
            </p:txBody>
          </p:sp>
        </p:grpSp>
      </p:grpSp>
      <p:sp>
        <p:nvSpPr>
          <p:cNvPr id="24" name="テキスト ボックス 23"/>
          <p:cNvSpPr txBox="1"/>
          <p:nvPr/>
        </p:nvSpPr>
        <p:spPr>
          <a:xfrm>
            <a:off x="5548779" y="1703647"/>
            <a:ext cx="6268136" cy="4893647"/>
          </a:xfrm>
          <a:prstGeom prst="rect">
            <a:avLst/>
          </a:prstGeom>
          <a:noFill/>
        </p:spPr>
        <p:txBody>
          <a:bodyPr wrap="square" rtlCol="0">
            <a:spAutoFit/>
          </a:bodyPr>
          <a:lstStyle/>
          <a:p>
            <a:pPr marL="342900" indent="-342900">
              <a:buFont typeface="Wingdings" panose="05000000000000000000" pitchFamily="2" charset="2"/>
              <a:buChar char="l"/>
            </a:pPr>
            <a:r>
              <a:rPr lang="ja-JP" altLang="en-US" sz="2400" dirty="0" smtClean="0">
                <a:latin typeface="游ゴシック Medium" panose="020B0500000000000000" pitchFamily="50" charset="-128"/>
                <a:ea typeface="游ゴシック Medium" panose="020B0500000000000000" pitchFamily="50" charset="-128"/>
              </a:rPr>
              <a:t>実験方法</a:t>
            </a:r>
            <a:endParaRPr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r>
              <a:rPr lang="ja-JP" altLang="en-US" sz="2400" dirty="0" smtClean="0">
                <a:latin typeface="游ゴシック Medium" panose="020B0500000000000000" pitchFamily="50" charset="-128"/>
                <a:ea typeface="游ゴシック Medium" panose="020B0500000000000000" pitchFamily="50" charset="-128"/>
              </a:rPr>
              <a:t>受講学生</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スマホ</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受講学生を仮名で設定</a:t>
            </a:r>
            <a:endParaRPr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r>
              <a:rPr kumimoji="1" lang="ja-JP" altLang="en-US" sz="2400" dirty="0" smtClean="0">
                <a:latin typeface="游ゴシック Medium" panose="020B0500000000000000" pitchFamily="50" charset="-128"/>
                <a:ea typeface="游ゴシック Medium" panose="020B0500000000000000" pitchFamily="50" charset="-128"/>
              </a:rPr>
              <a:t>実習</a:t>
            </a:r>
            <a:r>
              <a:rPr lang="ja-JP" altLang="en-US" sz="2400" dirty="0">
                <a:latin typeface="游ゴシック Medium" panose="020B0500000000000000" pitchFamily="50" charset="-128"/>
                <a:ea typeface="游ゴシック Medium" panose="020B0500000000000000" pitchFamily="50" charset="-128"/>
              </a:rPr>
              <a:t>先</a:t>
            </a:r>
            <a:r>
              <a:rPr kumimoji="1" lang="ja-JP" altLang="en-US" sz="2400" dirty="0" smtClean="0">
                <a:latin typeface="游ゴシック Medium" panose="020B0500000000000000" pitchFamily="50" charset="-128"/>
                <a:ea typeface="游ゴシック Medium" panose="020B0500000000000000" pitchFamily="50" charset="-128"/>
              </a:rPr>
              <a:t>登録</a:t>
            </a:r>
            <a:r>
              <a:rPr kumimoji="1" lang="en-US" altLang="ja-JP" sz="2400" dirty="0" smtClean="0">
                <a:latin typeface="游ゴシック Medium" panose="020B0500000000000000" pitchFamily="50" charset="-128"/>
                <a:ea typeface="游ゴシック Medium" panose="020B0500000000000000" pitchFamily="50" charset="-128"/>
              </a:rPr>
              <a:t>(Web)</a:t>
            </a:r>
            <a:r>
              <a:rPr lang="en-US" altLang="ja-JP" sz="2400" dirty="0" smtClean="0">
                <a:latin typeface="游ゴシック Medium" panose="020B0500000000000000" pitchFamily="50" charset="-128"/>
                <a:ea typeface="游ゴシック Medium" panose="020B0500000000000000" pitchFamily="50" charset="-128"/>
              </a:rPr>
              <a:t> …</a:t>
            </a:r>
            <a:r>
              <a:rPr kumimoji="1" lang="ja-JP" altLang="en-US" sz="2400" dirty="0" smtClean="0">
                <a:latin typeface="游ゴシック Medium" panose="020B0500000000000000" pitchFamily="50" charset="-128"/>
                <a:ea typeface="游ゴシック Medium" panose="020B0500000000000000" pitchFamily="50" charset="-128"/>
              </a:rPr>
              <a:t>情報処理教育センターを登録し、バーコードを作成（緯度、経度は</a:t>
            </a:r>
            <a:r>
              <a:rPr kumimoji="1" lang="en-US" altLang="ja-JP" sz="2400" dirty="0" smtClean="0">
                <a:latin typeface="游ゴシック Medium" panose="020B0500000000000000" pitchFamily="50" charset="-128"/>
                <a:ea typeface="游ゴシック Medium" panose="020B0500000000000000" pitchFamily="50" charset="-128"/>
              </a:rPr>
              <a:t>Google</a:t>
            </a:r>
            <a:r>
              <a:rPr kumimoji="1" lang="ja-JP" altLang="en-US" sz="2400" dirty="0" smtClean="0">
                <a:latin typeface="游ゴシック Medium" panose="020B0500000000000000" pitchFamily="50" charset="-128"/>
                <a:ea typeface="游ゴシック Medium" panose="020B0500000000000000" pitchFamily="50" charset="-128"/>
              </a:rPr>
              <a:t>マップ参照）</a:t>
            </a:r>
            <a:endParaRPr kumimoji="1"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endParaRPr kumimoji="1"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endParaRPr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r>
              <a:rPr lang="ja-JP" altLang="en-US" sz="2400" dirty="0" smtClean="0">
                <a:latin typeface="游ゴシック Medium" panose="020B0500000000000000" pitchFamily="50" charset="-128"/>
                <a:ea typeface="游ゴシック Medium" panose="020B0500000000000000" pitchFamily="50" charset="-128"/>
              </a:rPr>
              <a:t>実習実施登録</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スマホ</a:t>
            </a:r>
            <a:r>
              <a:rPr lang="en-US" altLang="ja-JP" sz="2400" dirty="0" smtClean="0">
                <a:latin typeface="游ゴシック Medium" panose="020B0500000000000000" pitchFamily="50" charset="-128"/>
                <a:ea typeface="游ゴシック Medium" panose="020B0500000000000000" pitchFamily="50" charset="-128"/>
              </a:rPr>
              <a:t>)</a:t>
            </a:r>
            <a:r>
              <a:rPr lang="en-US" altLang="ja-JP" sz="2400" dirty="0" smtClean="0">
                <a:latin typeface="游ゴシック Medium" panose="020B0500000000000000" pitchFamily="50" charset="-128"/>
                <a:ea typeface="游ゴシック Medium" panose="020B0500000000000000" pitchFamily="50" charset="-128"/>
              </a:rPr>
              <a:t> …</a:t>
            </a:r>
            <a:r>
              <a:rPr lang="ja-JP" altLang="en-US" sz="2400" dirty="0" smtClean="0">
                <a:latin typeface="游ゴシック Medium" panose="020B0500000000000000" pitchFamily="50" charset="-128"/>
                <a:ea typeface="游ゴシック Medium" panose="020B0500000000000000" pitchFamily="50" charset="-128"/>
              </a:rPr>
              <a:t>受講学生のアカウントでログインし、</a:t>
            </a:r>
            <a:r>
              <a:rPr lang="en-US" altLang="ja-JP" sz="2400" dirty="0" smtClean="0">
                <a:latin typeface="游ゴシック Medium" panose="020B0500000000000000" pitchFamily="50" charset="-128"/>
                <a:ea typeface="游ゴシック Medium" panose="020B0500000000000000" pitchFamily="50" charset="-128"/>
              </a:rPr>
              <a:t>A,B,C</a:t>
            </a:r>
            <a:r>
              <a:rPr lang="ja-JP" altLang="en-US" sz="2400" dirty="0" smtClean="0">
                <a:latin typeface="游ゴシック Medium" panose="020B0500000000000000" pitchFamily="50" charset="-128"/>
                <a:ea typeface="游ゴシック Medium" panose="020B0500000000000000" pitchFamily="50" charset="-128"/>
              </a:rPr>
              <a:t>地点で実際に実習の登録</a:t>
            </a:r>
            <a:endParaRPr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Wingdings" panose="05000000000000000000" pitchFamily="2" charset="2"/>
              <a:buChar char="ü"/>
            </a:pPr>
            <a:r>
              <a:rPr lang="ja-JP" altLang="en-US" sz="2400" dirty="0" smtClean="0">
                <a:latin typeface="游ゴシック Medium" panose="020B0500000000000000" pitchFamily="50" charset="-128"/>
                <a:ea typeface="游ゴシック Medium" panose="020B0500000000000000" pitchFamily="50" charset="-128"/>
              </a:rPr>
              <a:t>実習履歴</a:t>
            </a:r>
            <a:r>
              <a:rPr lang="en-US" altLang="ja-JP" sz="2400" dirty="0" smtClean="0">
                <a:latin typeface="游ゴシック Medium" panose="020B0500000000000000" pitchFamily="50" charset="-128"/>
                <a:ea typeface="游ゴシック Medium" panose="020B0500000000000000" pitchFamily="50" charset="-128"/>
              </a:rPr>
              <a:t>(web)</a:t>
            </a:r>
            <a:r>
              <a:rPr lang="en-US" altLang="ja-JP" sz="2400" dirty="0" smtClean="0">
                <a:latin typeface="游ゴシック Medium" panose="020B0500000000000000" pitchFamily="50" charset="-128"/>
                <a:ea typeface="游ゴシック Medium" panose="020B0500000000000000" pitchFamily="50" charset="-128"/>
              </a:rPr>
              <a:t> …</a:t>
            </a:r>
            <a:r>
              <a:rPr lang="ja-JP" altLang="en-US" sz="2400" dirty="0" smtClean="0">
                <a:latin typeface="游ゴシック Medium" panose="020B0500000000000000" pitchFamily="50" charset="-128"/>
                <a:ea typeface="游ゴシック Medium" panose="020B0500000000000000" pitchFamily="50" charset="-128"/>
              </a:rPr>
              <a:t>実習が登録されているか確認</a:t>
            </a:r>
            <a:endParaRPr lang="en-US" altLang="ja-JP" sz="2400" dirty="0" smtClean="0">
              <a:latin typeface="游ゴシック Medium" panose="020B0500000000000000" pitchFamily="50" charset="-128"/>
              <a:ea typeface="游ゴシック Medium" panose="020B0500000000000000" pitchFamily="50" charset="-128"/>
            </a:endParaRPr>
          </a:p>
          <a:p>
            <a:endParaRPr kumimoji="1" lang="ja-JP" altLang="en-US" sz="2400" dirty="0">
              <a:latin typeface="游ゴシック Medium" panose="020B0500000000000000" pitchFamily="50" charset="-128"/>
              <a:ea typeface="游ゴシック Medium" panose="020B0500000000000000" pitchFamily="50" charset="-128"/>
            </a:endParaRPr>
          </a:p>
        </p:txBody>
      </p:sp>
      <p:sp>
        <p:nvSpPr>
          <p:cNvPr id="27" name="下矢印 26"/>
          <p:cNvSpPr/>
          <p:nvPr/>
        </p:nvSpPr>
        <p:spPr>
          <a:xfrm>
            <a:off x="8217877" y="3700966"/>
            <a:ext cx="338149" cy="4958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587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4369" y="715107"/>
            <a:ext cx="9144000" cy="907440"/>
          </a:xfrm>
        </p:spPr>
        <p:txBody>
          <a:bodyPr>
            <a:normAutofit/>
          </a:bodyPr>
          <a:lstStyle/>
          <a:p>
            <a:pPr algn="l"/>
            <a:r>
              <a:rPr kumimoji="1" lang="ja-JP" altLang="en-US" sz="4800" dirty="0" smtClean="0">
                <a:latin typeface="游ゴシック Medium" panose="020B0500000000000000" pitchFamily="50" charset="-128"/>
                <a:ea typeface="游ゴシック Medium" panose="020B0500000000000000" pitchFamily="50" charset="-128"/>
              </a:rPr>
              <a:t>実証実験</a:t>
            </a:r>
            <a:endParaRPr kumimoji="1" lang="ja-JP" altLang="en-US" sz="4800" dirty="0">
              <a:latin typeface="游ゴシック Medium" panose="020B0500000000000000" pitchFamily="50" charset="-128"/>
              <a:ea typeface="游ゴシック Medium" panose="020B0500000000000000" pitchFamily="50" charset="-128"/>
            </a:endParaRPr>
          </a:p>
        </p:txBody>
      </p:sp>
      <p:sp>
        <p:nvSpPr>
          <p:cNvPr id="25" name="テキスト ボックス 24"/>
          <p:cNvSpPr txBox="1"/>
          <p:nvPr/>
        </p:nvSpPr>
        <p:spPr>
          <a:xfrm>
            <a:off x="5572225" y="1622547"/>
            <a:ext cx="6436252" cy="5262979"/>
          </a:xfrm>
          <a:prstGeom prst="rect">
            <a:avLst/>
          </a:prstGeom>
          <a:noFill/>
        </p:spPr>
        <p:txBody>
          <a:bodyPr wrap="square" rtlCol="0">
            <a:spAutoFit/>
          </a:bodyPr>
          <a:lstStyle/>
          <a:p>
            <a:r>
              <a:rPr kumimoji="1" lang="ja-JP" altLang="en-US" sz="2400" dirty="0" smtClean="0">
                <a:latin typeface="游ゴシック Medium" panose="020B0500000000000000" pitchFamily="50" charset="-128"/>
                <a:ea typeface="游ゴシック Medium" panose="020B0500000000000000" pitchFamily="50" charset="-128"/>
              </a:rPr>
              <a:t>＜</a:t>
            </a:r>
            <a:r>
              <a:rPr kumimoji="1" lang="en-US" altLang="ja-JP" sz="2400" dirty="0" smtClean="0">
                <a:latin typeface="游ゴシック Medium" panose="020B0500000000000000" pitchFamily="50" charset="-128"/>
                <a:ea typeface="游ゴシック Medium" panose="020B0500000000000000" pitchFamily="50" charset="-128"/>
              </a:rPr>
              <a:t>GPS</a:t>
            </a:r>
            <a:r>
              <a:rPr kumimoji="1" lang="ja-JP" altLang="en-US" sz="2400" dirty="0" smtClean="0">
                <a:latin typeface="游ゴシック Medium" panose="020B0500000000000000" pitchFamily="50" charset="-128"/>
                <a:ea typeface="游ゴシック Medium" panose="020B0500000000000000" pitchFamily="50" charset="-128"/>
              </a:rPr>
              <a:t>の設定について＞</a:t>
            </a:r>
            <a:endParaRPr kumimoji="1" lang="en-US" altLang="ja-JP" sz="2400" dirty="0" smtClean="0">
              <a:latin typeface="游ゴシック Medium" panose="020B0500000000000000" pitchFamily="50" charset="-128"/>
              <a:ea typeface="游ゴシック Medium" panose="020B0500000000000000" pitchFamily="50" charset="-128"/>
            </a:endParaRPr>
          </a:p>
          <a:p>
            <a:r>
              <a:rPr lang="ja-JP" altLang="en-US" sz="2400" dirty="0" smtClean="0">
                <a:latin typeface="游ゴシック Medium" panose="020B0500000000000000" pitchFamily="50" charset="-128"/>
                <a:ea typeface="游ゴシック Medium" panose="020B0500000000000000" pitchFamily="50" charset="-128"/>
              </a:rPr>
              <a:t>実習登録が可能な範囲を調べる。</a:t>
            </a:r>
            <a:endParaRPr lang="en-US" altLang="ja-JP" sz="2400" dirty="0" smtClean="0">
              <a:latin typeface="游ゴシック Medium" panose="020B0500000000000000" pitchFamily="50" charset="-128"/>
              <a:ea typeface="游ゴシック Medium" panose="020B0500000000000000" pitchFamily="50" charset="-128"/>
            </a:endParaRPr>
          </a:p>
          <a:p>
            <a:r>
              <a:rPr lang="ja-JP" altLang="en-US" sz="2400" dirty="0" smtClean="0">
                <a:latin typeface="游ゴシック Medium" panose="020B0500000000000000" pitchFamily="50" charset="-128"/>
                <a:ea typeface="游ゴシック Medium" panose="020B0500000000000000" pitchFamily="50" charset="-128"/>
              </a:rPr>
              <a:t>（実習先と受講学生の現在地で判断する）</a:t>
            </a:r>
            <a:endParaRPr lang="en-US" altLang="ja-JP" sz="2400" dirty="0" smtClean="0">
              <a:latin typeface="游ゴシック Medium" panose="020B0500000000000000" pitchFamily="50" charset="-128"/>
              <a:ea typeface="游ゴシック Medium" panose="020B0500000000000000" pitchFamily="50" charset="-128"/>
            </a:endParaRPr>
          </a:p>
          <a:p>
            <a:endParaRPr lang="ja-JP" altLang="en-US" sz="2400" dirty="0">
              <a:latin typeface="游ゴシック Medium" panose="020B0500000000000000" pitchFamily="50" charset="-128"/>
              <a:ea typeface="游ゴシック Medium" panose="020B0500000000000000" pitchFamily="50" charset="-128"/>
            </a:endParaRPr>
          </a:p>
          <a:p>
            <a:r>
              <a:rPr lang="ja-JP" altLang="en-US" sz="2400" dirty="0" smtClean="0">
                <a:latin typeface="游ゴシック Medium" panose="020B0500000000000000" pitchFamily="50" charset="-128"/>
                <a:ea typeface="游ゴシック Medium" panose="020B0500000000000000" pitchFamily="50" charset="-128"/>
              </a:rPr>
              <a:t>屋内や屋外の実習先があるため、</a:t>
            </a:r>
            <a:r>
              <a:rPr lang="en-US" altLang="ja-JP" sz="2400" dirty="0" smtClean="0">
                <a:latin typeface="游ゴシック Medium" panose="020B0500000000000000" pitchFamily="50" charset="-128"/>
                <a:ea typeface="游ゴシック Medium" panose="020B0500000000000000" pitchFamily="50" charset="-128"/>
              </a:rPr>
              <a:t>20</a:t>
            </a:r>
            <a:r>
              <a:rPr lang="ja-JP" altLang="en-US" sz="2400" dirty="0" err="1" smtClean="0">
                <a:latin typeface="游ゴシック Medium" panose="020B0500000000000000" pitchFamily="50" charset="-128"/>
                <a:ea typeface="游ゴシック Medium" panose="020B0500000000000000" pitchFamily="50" charset="-128"/>
              </a:rPr>
              <a:t>、</a:t>
            </a:r>
            <a:r>
              <a:rPr lang="en-US" altLang="ja-JP" sz="2400" dirty="0" smtClean="0">
                <a:latin typeface="游ゴシック Medium" panose="020B0500000000000000" pitchFamily="50" charset="-128"/>
                <a:ea typeface="游ゴシック Medium" panose="020B0500000000000000" pitchFamily="50" charset="-128"/>
              </a:rPr>
              <a:t>30m</a:t>
            </a:r>
            <a:r>
              <a:rPr lang="ja-JP" altLang="en-US" sz="2400" dirty="0" smtClean="0">
                <a:latin typeface="游ゴシック Medium" panose="020B0500000000000000" pitchFamily="50" charset="-128"/>
                <a:ea typeface="游ゴシック Medium" panose="020B0500000000000000" pitchFamily="50" charset="-128"/>
              </a:rPr>
              <a:t>の誤差で実験してみる。</a:t>
            </a:r>
            <a:endParaRPr lang="en-US" altLang="ja-JP" sz="2400" dirty="0" smtClean="0">
              <a:latin typeface="游ゴシック Medium" panose="020B0500000000000000" pitchFamily="50" charset="-128"/>
              <a:ea typeface="游ゴシック Medium" panose="020B0500000000000000" pitchFamily="50" charset="-128"/>
            </a:endParaRPr>
          </a:p>
          <a:p>
            <a:endParaRPr lang="en-US" altLang="ja-JP" sz="2400" dirty="0" smtClean="0">
              <a:latin typeface="游ゴシック Medium" panose="020B0500000000000000" pitchFamily="50" charset="-128"/>
              <a:ea typeface="游ゴシック Medium" panose="020B0500000000000000" pitchFamily="50" charset="-128"/>
            </a:endParaRPr>
          </a:p>
          <a:p>
            <a:endParaRPr kumimoji="1"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Arial" panose="020B0604020202020204" pitchFamily="34" charset="0"/>
              <a:buChar char="•"/>
            </a:pPr>
            <a:r>
              <a:rPr kumimoji="1" lang="ja-JP" altLang="en-US" sz="2400" dirty="0" smtClean="0">
                <a:latin typeface="游ゴシック Medium" panose="020B0500000000000000" pitchFamily="50" charset="-128"/>
                <a:ea typeface="游ゴシック Medium" panose="020B0500000000000000" pitchFamily="50" charset="-128"/>
              </a:rPr>
              <a:t>現在地</a:t>
            </a:r>
            <a:r>
              <a:rPr lang="en-US" altLang="ja-JP" sz="2400" dirty="0" smtClean="0">
                <a:latin typeface="游ゴシック Medium" panose="020B0500000000000000" pitchFamily="50" charset="-128"/>
                <a:ea typeface="游ゴシック Medium" panose="020B0500000000000000" pitchFamily="50" charset="-128"/>
              </a:rPr>
              <a:t>…</a:t>
            </a:r>
            <a:r>
              <a:rPr kumimoji="1" lang="ja-JP" altLang="en-US" sz="2400" dirty="0" smtClean="0">
                <a:latin typeface="游ゴシック Medium" panose="020B0500000000000000" pitchFamily="50" charset="-128"/>
                <a:ea typeface="游ゴシック Medium" panose="020B0500000000000000" pitchFamily="50" charset="-128"/>
              </a:rPr>
              <a:t>情報処理教育センター</a:t>
            </a:r>
            <a:endParaRPr kumimoji="1" lang="en-US" altLang="ja-JP" sz="2400" dirty="0" smtClean="0">
              <a:latin typeface="游ゴシック Medium" panose="020B0500000000000000" pitchFamily="50" charset="-128"/>
              <a:ea typeface="游ゴシック Medium" panose="020B0500000000000000" pitchFamily="50" charset="-128"/>
            </a:endParaRPr>
          </a:p>
          <a:p>
            <a:pPr marL="342900" indent="-342900">
              <a:buFont typeface="Arial" panose="020B0604020202020204" pitchFamily="34" charset="0"/>
              <a:buChar char="•"/>
            </a:pPr>
            <a:r>
              <a:rPr lang="en-US" altLang="ja-JP" sz="2400" dirty="0" smtClean="0">
                <a:latin typeface="游ゴシック Medium" panose="020B0500000000000000" pitchFamily="50" charset="-128"/>
                <a:ea typeface="游ゴシック Medium" panose="020B0500000000000000" pitchFamily="50" charset="-128"/>
              </a:rPr>
              <a:t>A</a:t>
            </a:r>
            <a:r>
              <a:rPr lang="ja-JP" altLang="en-US" sz="2400" dirty="0" smtClean="0">
                <a:latin typeface="游ゴシック Medium" panose="020B0500000000000000" pitchFamily="50" charset="-128"/>
                <a:ea typeface="游ゴシック Medium" panose="020B0500000000000000" pitchFamily="50" charset="-128"/>
              </a:rPr>
              <a:t>地点</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情報処理センター前　外の通路</a:t>
            </a:r>
            <a:endParaRPr lang="en-US" altLang="ja-JP" sz="2400" dirty="0">
              <a:latin typeface="游ゴシック Medium" panose="020B0500000000000000" pitchFamily="50" charset="-128"/>
              <a:ea typeface="游ゴシック Medium" panose="020B0500000000000000" pitchFamily="50" charset="-128"/>
            </a:endParaRPr>
          </a:p>
          <a:p>
            <a:r>
              <a:rPr lang="en-US" altLang="ja-JP" sz="2400" dirty="0" smtClean="0">
                <a:latin typeface="游ゴシック Medium" panose="020B0500000000000000" pitchFamily="50" charset="-128"/>
                <a:ea typeface="游ゴシック Medium" panose="020B0500000000000000" pitchFamily="50" charset="-128"/>
              </a:rPr>
              <a:t>	</a:t>
            </a:r>
            <a:r>
              <a:rPr lang="ja-JP" altLang="en-US" sz="2400" dirty="0" smtClean="0">
                <a:latin typeface="游ゴシック Medium" panose="020B0500000000000000" pitchFamily="50" charset="-128"/>
                <a:ea typeface="游ゴシック Medium" panose="020B0500000000000000" pitchFamily="50" charset="-128"/>
              </a:rPr>
              <a:t>　</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現在地から</a:t>
            </a:r>
            <a:r>
              <a:rPr lang="en-US" altLang="ja-JP" sz="2400" dirty="0" smtClean="0">
                <a:latin typeface="游ゴシック Medium" panose="020B0500000000000000" pitchFamily="50" charset="-128"/>
                <a:ea typeface="游ゴシック Medium" panose="020B0500000000000000" pitchFamily="50" charset="-128"/>
              </a:rPr>
              <a:t>10m)</a:t>
            </a:r>
          </a:p>
          <a:p>
            <a:pPr marL="342900" indent="-342900">
              <a:buFont typeface="Arial" panose="020B0604020202020204" pitchFamily="34" charset="0"/>
              <a:buChar char="•"/>
            </a:pPr>
            <a:r>
              <a:rPr kumimoji="1" lang="en-US" altLang="ja-JP" sz="2400" dirty="0" smtClean="0">
                <a:latin typeface="游ゴシック Medium" panose="020B0500000000000000" pitchFamily="50" charset="-128"/>
                <a:ea typeface="游ゴシック Medium" panose="020B0500000000000000" pitchFamily="50" charset="-128"/>
              </a:rPr>
              <a:t>B</a:t>
            </a:r>
            <a:r>
              <a:rPr kumimoji="1" lang="ja-JP" altLang="en-US" sz="2400" dirty="0" smtClean="0">
                <a:latin typeface="游ゴシック Medium" panose="020B0500000000000000" pitchFamily="50" charset="-128"/>
                <a:ea typeface="游ゴシック Medium" panose="020B0500000000000000" pitchFamily="50" charset="-128"/>
              </a:rPr>
              <a:t>地点</a:t>
            </a:r>
            <a:r>
              <a:rPr lang="en-US" altLang="ja-JP" sz="2400" dirty="0" smtClean="0">
                <a:latin typeface="游ゴシック Medium" panose="020B0500000000000000" pitchFamily="50" charset="-128"/>
                <a:ea typeface="游ゴシック Medium" panose="020B0500000000000000" pitchFamily="50" charset="-128"/>
              </a:rPr>
              <a:t>…</a:t>
            </a:r>
            <a:r>
              <a:rPr kumimoji="1" lang="ja-JP" altLang="en-US" sz="2400" dirty="0" smtClean="0">
                <a:latin typeface="游ゴシック Medium" panose="020B0500000000000000" pitchFamily="50" charset="-128"/>
                <a:ea typeface="游ゴシック Medium" panose="020B0500000000000000" pitchFamily="50" charset="-128"/>
              </a:rPr>
              <a:t>図書館前の通路  </a:t>
            </a:r>
            <a:r>
              <a:rPr kumimoji="1" lang="en-US" altLang="ja-JP" sz="2400" dirty="0" smtClean="0">
                <a:latin typeface="游ゴシック Medium" panose="020B0500000000000000" pitchFamily="50" charset="-128"/>
                <a:ea typeface="游ゴシック Medium" panose="020B0500000000000000" pitchFamily="50" charset="-128"/>
              </a:rPr>
              <a:t>(</a:t>
            </a:r>
            <a:r>
              <a:rPr kumimoji="1" lang="ja-JP" altLang="en-US" sz="2400" dirty="0" smtClean="0">
                <a:latin typeface="游ゴシック Medium" panose="020B0500000000000000" pitchFamily="50" charset="-128"/>
                <a:ea typeface="游ゴシック Medium" panose="020B0500000000000000" pitchFamily="50" charset="-128"/>
              </a:rPr>
              <a:t>現在地から</a:t>
            </a:r>
            <a:r>
              <a:rPr kumimoji="1" lang="en-US" altLang="ja-JP" sz="2400" dirty="0" smtClean="0">
                <a:latin typeface="游ゴシック Medium" panose="020B0500000000000000" pitchFamily="50" charset="-128"/>
                <a:ea typeface="游ゴシック Medium" panose="020B0500000000000000" pitchFamily="50" charset="-128"/>
              </a:rPr>
              <a:t>20m)</a:t>
            </a:r>
          </a:p>
          <a:p>
            <a:pPr marL="342900" indent="-342900">
              <a:buFont typeface="Arial" panose="020B0604020202020204" pitchFamily="34" charset="0"/>
              <a:buChar char="•"/>
            </a:pPr>
            <a:r>
              <a:rPr lang="en-US" altLang="ja-JP" sz="2400" dirty="0" smtClean="0">
                <a:latin typeface="游ゴシック Medium" panose="020B0500000000000000" pitchFamily="50" charset="-128"/>
                <a:ea typeface="游ゴシック Medium" panose="020B0500000000000000" pitchFamily="50" charset="-128"/>
              </a:rPr>
              <a:t>C</a:t>
            </a:r>
            <a:r>
              <a:rPr lang="ja-JP" altLang="en-US" sz="2400" dirty="0" smtClean="0">
                <a:latin typeface="游ゴシック Medium" panose="020B0500000000000000" pitchFamily="50" charset="-128"/>
                <a:ea typeface="游ゴシック Medium" panose="020B0500000000000000" pitchFamily="50" charset="-128"/>
              </a:rPr>
              <a:t>地点</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保健室横の通路  </a:t>
            </a:r>
            <a:r>
              <a:rPr lang="en-US" altLang="ja-JP" sz="2400" dirty="0" smtClean="0">
                <a:latin typeface="游ゴシック Medium" panose="020B0500000000000000" pitchFamily="50" charset="-128"/>
                <a:ea typeface="游ゴシック Medium" panose="020B0500000000000000" pitchFamily="50" charset="-128"/>
              </a:rPr>
              <a:t>(</a:t>
            </a:r>
            <a:r>
              <a:rPr lang="ja-JP" altLang="en-US" sz="2400" dirty="0" smtClean="0">
                <a:latin typeface="游ゴシック Medium" panose="020B0500000000000000" pitchFamily="50" charset="-128"/>
                <a:ea typeface="游ゴシック Medium" panose="020B0500000000000000" pitchFamily="50" charset="-128"/>
              </a:rPr>
              <a:t>現在地から</a:t>
            </a:r>
            <a:r>
              <a:rPr lang="en-US" altLang="ja-JP" sz="2400" dirty="0" smtClean="0">
                <a:latin typeface="游ゴシック Medium" panose="020B0500000000000000" pitchFamily="50" charset="-128"/>
                <a:ea typeface="游ゴシック Medium" panose="020B0500000000000000" pitchFamily="50" charset="-128"/>
              </a:rPr>
              <a:t>30m)</a:t>
            </a:r>
          </a:p>
          <a:p>
            <a:endParaRPr kumimoji="1" lang="en-US" altLang="ja-JP" sz="2400" dirty="0" smtClean="0">
              <a:latin typeface="游ゴシック Medium" panose="020B0500000000000000" pitchFamily="50" charset="-128"/>
              <a:ea typeface="游ゴシック Medium" panose="020B0500000000000000" pitchFamily="50" charset="-128"/>
            </a:endParaRPr>
          </a:p>
        </p:txBody>
      </p:sp>
      <p:grpSp>
        <p:nvGrpSpPr>
          <p:cNvPr id="26" name="グループ化 25"/>
          <p:cNvGrpSpPr/>
          <p:nvPr/>
        </p:nvGrpSpPr>
        <p:grpSpPr>
          <a:xfrm>
            <a:off x="401261" y="2046806"/>
            <a:ext cx="5059086" cy="3629010"/>
            <a:chOff x="377815" y="1966634"/>
            <a:chExt cx="5059086" cy="3629010"/>
          </a:xfrm>
        </p:grpSpPr>
        <p:pic>
          <p:nvPicPr>
            <p:cNvPr id="27" name="図 26"/>
            <p:cNvPicPr>
              <a:picLocks noChangeAspect="1"/>
            </p:cNvPicPr>
            <p:nvPr/>
          </p:nvPicPr>
          <p:blipFill>
            <a:blip r:embed="rId3"/>
            <a:stretch>
              <a:fillRect/>
            </a:stretch>
          </p:blipFill>
          <p:spPr>
            <a:xfrm>
              <a:off x="377815" y="1966634"/>
              <a:ext cx="5059086" cy="3629010"/>
            </a:xfrm>
            <a:prstGeom prst="rect">
              <a:avLst/>
            </a:prstGeom>
          </p:spPr>
        </p:pic>
        <p:grpSp>
          <p:nvGrpSpPr>
            <p:cNvPr id="28" name="グループ化 27"/>
            <p:cNvGrpSpPr/>
            <p:nvPr/>
          </p:nvGrpSpPr>
          <p:grpSpPr>
            <a:xfrm>
              <a:off x="3182815" y="2867478"/>
              <a:ext cx="410308" cy="389517"/>
              <a:chOff x="3786552" y="2711292"/>
              <a:chExt cx="410308" cy="389517"/>
            </a:xfrm>
          </p:grpSpPr>
          <p:sp>
            <p:nvSpPr>
              <p:cNvPr id="38" name="円/楕円 37"/>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786552" y="2711292"/>
                <a:ext cx="410308" cy="369332"/>
              </a:xfrm>
              <a:prstGeom prst="rect">
                <a:avLst/>
              </a:prstGeom>
              <a:noFill/>
            </p:spPr>
            <p:txBody>
              <a:bodyPr wrap="square" rtlCol="0">
                <a:spAutoFit/>
              </a:bodyPr>
              <a:lstStyle/>
              <a:p>
                <a:r>
                  <a:rPr kumimoji="1" lang="en-US" altLang="ja-JP" b="1" dirty="0" smtClean="0">
                    <a:solidFill>
                      <a:schemeClr val="bg1"/>
                    </a:solidFill>
                  </a:rPr>
                  <a:t>A</a:t>
                </a:r>
                <a:endParaRPr kumimoji="1" lang="ja-JP" altLang="en-US" b="1" dirty="0">
                  <a:solidFill>
                    <a:schemeClr val="bg1"/>
                  </a:solidFill>
                </a:endParaRPr>
              </a:p>
            </p:txBody>
          </p:sp>
        </p:grpSp>
        <p:grpSp>
          <p:nvGrpSpPr>
            <p:cNvPr id="29" name="グループ化 28"/>
            <p:cNvGrpSpPr/>
            <p:nvPr/>
          </p:nvGrpSpPr>
          <p:grpSpPr>
            <a:xfrm>
              <a:off x="3059722" y="3680782"/>
              <a:ext cx="410308" cy="389517"/>
              <a:chOff x="3786552" y="2711292"/>
              <a:chExt cx="410308" cy="389517"/>
            </a:xfrm>
          </p:grpSpPr>
          <p:sp>
            <p:nvSpPr>
              <p:cNvPr id="36" name="円/楕円 35"/>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3786552" y="2711292"/>
                <a:ext cx="410308" cy="369332"/>
              </a:xfrm>
              <a:prstGeom prst="rect">
                <a:avLst/>
              </a:prstGeom>
              <a:noFill/>
            </p:spPr>
            <p:txBody>
              <a:bodyPr wrap="square" rtlCol="0">
                <a:spAutoFit/>
              </a:bodyPr>
              <a:lstStyle/>
              <a:p>
                <a:r>
                  <a:rPr lang="en-US" altLang="ja-JP" b="1" dirty="0">
                    <a:solidFill>
                      <a:schemeClr val="bg1"/>
                    </a:solidFill>
                  </a:rPr>
                  <a:t>B</a:t>
                </a:r>
                <a:endParaRPr kumimoji="1" lang="ja-JP" altLang="en-US" b="1" dirty="0">
                  <a:solidFill>
                    <a:schemeClr val="bg1"/>
                  </a:solidFill>
                </a:endParaRPr>
              </a:p>
            </p:txBody>
          </p:sp>
        </p:grpSp>
        <p:grpSp>
          <p:nvGrpSpPr>
            <p:cNvPr id="30" name="グループ化 29"/>
            <p:cNvGrpSpPr/>
            <p:nvPr/>
          </p:nvGrpSpPr>
          <p:grpSpPr>
            <a:xfrm>
              <a:off x="2333471" y="3965805"/>
              <a:ext cx="410308" cy="369332"/>
              <a:chOff x="3786552" y="2731477"/>
              <a:chExt cx="410308" cy="369332"/>
            </a:xfrm>
          </p:grpSpPr>
          <p:sp>
            <p:nvSpPr>
              <p:cNvPr id="34" name="円/楕円 33"/>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786552" y="2731477"/>
                <a:ext cx="410308" cy="369332"/>
              </a:xfrm>
              <a:prstGeom prst="rect">
                <a:avLst/>
              </a:prstGeom>
              <a:noFill/>
            </p:spPr>
            <p:txBody>
              <a:bodyPr wrap="square" rtlCol="0">
                <a:spAutoFit/>
              </a:bodyPr>
              <a:lstStyle/>
              <a:p>
                <a:r>
                  <a:rPr lang="en-US" altLang="ja-JP" b="1" dirty="0">
                    <a:solidFill>
                      <a:schemeClr val="bg1"/>
                    </a:solidFill>
                  </a:rPr>
                  <a:t>C</a:t>
                </a:r>
                <a:endParaRPr kumimoji="1" lang="ja-JP" altLang="en-US" b="1" dirty="0">
                  <a:solidFill>
                    <a:schemeClr val="bg1"/>
                  </a:solidFill>
                </a:endParaRPr>
              </a:p>
            </p:txBody>
          </p:sp>
        </p:grpSp>
        <p:grpSp>
          <p:nvGrpSpPr>
            <p:cNvPr id="31" name="グループ化 30"/>
            <p:cNvGrpSpPr/>
            <p:nvPr/>
          </p:nvGrpSpPr>
          <p:grpSpPr>
            <a:xfrm>
              <a:off x="4253197" y="2325315"/>
              <a:ext cx="1183704" cy="369332"/>
              <a:chOff x="3786552" y="2711292"/>
              <a:chExt cx="410308" cy="456503"/>
            </a:xfrm>
          </p:grpSpPr>
          <p:sp>
            <p:nvSpPr>
              <p:cNvPr id="32" name="円/楕円 31"/>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3786552" y="2711292"/>
                <a:ext cx="410308" cy="456503"/>
              </a:xfrm>
              <a:prstGeom prst="rect">
                <a:avLst/>
              </a:prstGeom>
              <a:noFill/>
            </p:spPr>
            <p:txBody>
              <a:bodyPr wrap="square" rtlCol="0">
                <a:spAutoFit/>
              </a:bodyPr>
              <a:lstStyle/>
              <a:p>
                <a:r>
                  <a:rPr lang="ja-JP" altLang="en-US" b="1" dirty="0" smtClean="0">
                    <a:solidFill>
                      <a:schemeClr val="bg1"/>
                    </a:solidFill>
                  </a:rPr>
                  <a:t>実習</a:t>
                </a:r>
                <a:r>
                  <a:rPr lang="ja-JP" altLang="en-US" b="1" dirty="0">
                    <a:solidFill>
                      <a:schemeClr val="bg1"/>
                    </a:solidFill>
                  </a:rPr>
                  <a:t>先</a:t>
                </a:r>
                <a:endParaRPr kumimoji="1" lang="ja-JP" altLang="en-US" b="1" dirty="0">
                  <a:solidFill>
                    <a:schemeClr val="bg1"/>
                  </a:solidFill>
                </a:endParaRPr>
              </a:p>
            </p:txBody>
          </p:sp>
        </p:grpSp>
      </p:grpSp>
      <p:sp>
        <p:nvSpPr>
          <p:cNvPr id="11" name="下矢印 10"/>
          <p:cNvSpPr/>
          <p:nvPr/>
        </p:nvSpPr>
        <p:spPr>
          <a:xfrm>
            <a:off x="8107085" y="2759546"/>
            <a:ext cx="316523" cy="3693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130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4369" y="715107"/>
            <a:ext cx="9144000" cy="907440"/>
          </a:xfrm>
        </p:spPr>
        <p:txBody>
          <a:bodyPr>
            <a:normAutofit/>
          </a:bodyPr>
          <a:lstStyle/>
          <a:p>
            <a:pPr algn="l"/>
            <a:r>
              <a:rPr kumimoji="1" lang="ja-JP" altLang="en-US" sz="4800" dirty="0" smtClean="0">
                <a:latin typeface="游ゴシック Medium" panose="020B0500000000000000" pitchFamily="50" charset="-128"/>
                <a:ea typeface="游ゴシック Medium" panose="020B0500000000000000" pitchFamily="50" charset="-128"/>
              </a:rPr>
              <a:t>実証実験</a:t>
            </a:r>
            <a:endParaRPr kumimoji="1" lang="ja-JP" altLang="en-US" sz="4800" dirty="0">
              <a:latin typeface="游ゴシック Medium" panose="020B0500000000000000" pitchFamily="50" charset="-128"/>
              <a:ea typeface="游ゴシック Medium" panose="020B0500000000000000"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58247592"/>
              </p:ext>
            </p:extLst>
          </p:nvPr>
        </p:nvGraphicFramePr>
        <p:xfrm>
          <a:off x="6168720" y="2019796"/>
          <a:ext cx="5376987" cy="1112520"/>
        </p:xfrm>
        <a:graphic>
          <a:graphicData uri="http://schemas.openxmlformats.org/drawingml/2006/table">
            <a:tbl>
              <a:tblPr firstRow="1" firstCol="1" bandRow="1">
                <a:tableStyleId>{21E4AEA4-8DFA-4A89-87EB-49C32662AFE0}</a:tableStyleId>
              </a:tblPr>
              <a:tblGrid>
                <a:gridCol w="1684216"/>
                <a:gridCol w="1247869"/>
                <a:gridCol w="1223400"/>
                <a:gridCol w="1221502"/>
              </a:tblGrid>
              <a:tr h="370840">
                <a:tc>
                  <a:txBody>
                    <a:bodyPr/>
                    <a:lstStyle/>
                    <a:p>
                      <a:endParaRPr kumimoji="1" lang="ja-JP" altLang="en-US" dirty="0"/>
                    </a:p>
                  </a:txBody>
                  <a:tcPr/>
                </a:tc>
                <a:tc>
                  <a:txBody>
                    <a:bodyPr/>
                    <a:lstStyle/>
                    <a:p>
                      <a:r>
                        <a:rPr kumimoji="1" lang="en-US" altLang="ja-JP" dirty="0" smtClean="0"/>
                        <a:t>A</a:t>
                      </a:r>
                      <a:r>
                        <a:rPr kumimoji="1" lang="ja-JP" altLang="en-US" dirty="0" smtClean="0"/>
                        <a:t>地点</a:t>
                      </a:r>
                      <a:endParaRPr kumimoji="1" lang="ja-JP" altLang="en-US" dirty="0"/>
                    </a:p>
                  </a:txBody>
                  <a:tcPr/>
                </a:tc>
                <a:tc>
                  <a:txBody>
                    <a:bodyPr/>
                    <a:lstStyle/>
                    <a:p>
                      <a:r>
                        <a:rPr kumimoji="1" lang="en-US" altLang="ja-JP" dirty="0" smtClean="0"/>
                        <a:t>B</a:t>
                      </a:r>
                      <a:r>
                        <a:rPr kumimoji="1" lang="ja-JP" altLang="en-US" dirty="0" smtClean="0"/>
                        <a:t>地点</a:t>
                      </a:r>
                      <a:endParaRPr kumimoji="1" lang="ja-JP" altLang="en-US" dirty="0"/>
                    </a:p>
                  </a:txBody>
                  <a:tcPr/>
                </a:tc>
                <a:tc>
                  <a:txBody>
                    <a:bodyPr/>
                    <a:lstStyle/>
                    <a:p>
                      <a:r>
                        <a:rPr kumimoji="1" lang="en-US" altLang="ja-JP" dirty="0" smtClean="0"/>
                        <a:t>C</a:t>
                      </a:r>
                      <a:r>
                        <a:rPr kumimoji="1" lang="ja-JP" altLang="en-US" dirty="0" smtClean="0"/>
                        <a:t>地点</a:t>
                      </a:r>
                      <a:endParaRPr kumimoji="1" lang="en-US" altLang="ja-JP" dirty="0" smtClean="0"/>
                    </a:p>
                  </a:txBody>
                  <a:tcPr/>
                </a:tc>
              </a:tr>
              <a:tr h="370840">
                <a:tc>
                  <a:txBody>
                    <a:bodyPr/>
                    <a:lstStyle/>
                    <a:p>
                      <a:r>
                        <a:rPr kumimoji="1" lang="en-US" altLang="ja-JP" dirty="0" smtClean="0"/>
                        <a:t>GPS</a:t>
                      </a:r>
                      <a:r>
                        <a:rPr kumimoji="1" lang="ja-JP" altLang="en-US" dirty="0" smtClean="0"/>
                        <a:t>の誤差</a:t>
                      </a:r>
                      <a:r>
                        <a:rPr kumimoji="1" lang="en-US" altLang="ja-JP" dirty="0" smtClean="0"/>
                        <a:t>20m</a:t>
                      </a:r>
                      <a:endParaRPr kumimoji="1" lang="ja-JP" altLang="en-US" dirty="0"/>
                    </a:p>
                  </a:txBody>
                  <a:tcPr/>
                </a:tc>
                <a:tc>
                  <a:txBody>
                    <a:bodyPr/>
                    <a:lstStyle/>
                    <a:p>
                      <a:r>
                        <a:rPr kumimoji="1" lang="ja-JP" altLang="en-US" dirty="0" smtClean="0"/>
                        <a:t>登録可能</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登録可能</a:t>
                      </a:r>
                    </a:p>
                  </a:txBody>
                  <a:tcPr/>
                </a:tc>
                <a:tc>
                  <a:txBody>
                    <a:bodyPr/>
                    <a:lstStyle/>
                    <a:p>
                      <a:r>
                        <a:rPr kumimoji="1" lang="ja-JP" altLang="en-US" b="1" dirty="0" smtClean="0">
                          <a:solidFill>
                            <a:srgbClr val="FF0000"/>
                          </a:solidFill>
                        </a:rPr>
                        <a:t>登録不可</a:t>
                      </a:r>
                      <a:endParaRPr kumimoji="1" lang="ja-JP" altLang="en-US" b="1" dirty="0">
                        <a:solidFill>
                          <a:srgbClr val="FF0000"/>
                        </a:solidFill>
                      </a:endParaRPr>
                    </a:p>
                  </a:txBody>
                  <a:tcPr/>
                </a:tc>
              </a:tr>
              <a:tr h="370840">
                <a:tc>
                  <a:txBody>
                    <a:bodyPr/>
                    <a:lstStyle/>
                    <a:p>
                      <a:r>
                        <a:rPr kumimoji="1" lang="en-US" altLang="ja-JP" dirty="0" smtClean="0"/>
                        <a:t>GPS</a:t>
                      </a:r>
                      <a:r>
                        <a:rPr kumimoji="1" lang="ja-JP" altLang="en-US" dirty="0" smtClean="0"/>
                        <a:t>の誤差</a:t>
                      </a:r>
                      <a:r>
                        <a:rPr kumimoji="1" lang="en-US" altLang="ja-JP" dirty="0" smtClean="0"/>
                        <a:t>30m</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登録可能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登録可能</a:t>
                      </a:r>
                    </a:p>
                  </a:txBody>
                  <a:tcPr/>
                </a:tc>
                <a:tc>
                  <a:txBody>
                    <a:bodyPr/>
                    <a:lstStyle/>
                    <a:p>
                      <a:r>
                        <a:rPr kumimoji="1" lang="ja-JP" altLang="en-US" dirty="0" smtClean="0"/>
                        <a:t>登録可能</a:t>
                      </a:r>
                      <a:endParaRPr kumimoji="1" lang="ja-JP" altLang="en-US" dirty="0"/>
                    </a:p>
                  </a:txBody>
                  <a:tcPr/>
                </a:tc>
              </a:tr>
            </a:tbl>
          </a:graphicData>
        </a:graphic>
      </p:graphicFrame>
      <p:grpSp>
        <p:nvGrpSpPr>
          <p:cNvPr id="26" name="グループ化 25"/>
          <p:cNvGrpSpPr/>
          <p:nvPr/>
        </p:nvGrpSpPr>
        <p:grpSpPr>
          <a:xfrm>
            <a:off x="401261" y="2046806"/>
            <a:ext cx="5059086" cy="3629010"/>
            <a:chOff x="377815" y="1966634"/>
            <a:chExt cx="5059086" cy="3629010"/>
          </a:xfrm>
        </p:grpSpPr>
        <p:pic>
          <p:nvPicPr>
            <p:cNvPr id="27" name="図 26"/>
            <p:cNvPicPr>
              <a:picLocks noChangeAspect="1"/>
            </p:cNvPicPr>
            <p:nvPr/>
          </p:nvPicPr>
          <p:blipFill>
            <a:blip r:embed="rId3"/>
            <a:stretch>
              <a:fillRect/>
            </a:stretch>
          </p:blipFill>
          <p:spPr>
            <a:xfrm>
              <a:off x="377815" y="1966634"/>
              <a:ext cx="5059086" cy="3629010"/>
            </a:xfrm>
            <a:prstGeom prst="rect">
              <a:avLst/>
            </a:prstGeom>
          </p:spPr>
        </p:pic>
        <p:grpSp>
          <p:nvGrpSpPr>
            <p:cNvPr id="28" name="グループ化 27"/>
            <p:cNvGrpSpPr/>
            <p:nvPr/>
          </p:nvGrpSpPr>
          <p:grpSpPr>
            <a:xfrm>
              <a:off x="3182815" y="2867478"/>
              <a:ext cx="410308" cy="389517"/>
              <a:chOff x="3786552" y="2711292"/>
              <a:chExt cx="410308" cy="389517"/>
            </a:xfrm>
          </p:grpSpPr>
          <p:sp>
            <p:nvSpPr>
              <p:cNvPr id="38" name="円/楕円 37"/>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786552" y="2711292"/>
                <a:ext cx="410308" cy="369332"/>
              </a:xfrm>
              <a:prstGeom prst="rect">
                <a:avLst/>
              </a:prstGeom>
              <a:noFill/>
            </p:spPr>
            <p:txBody>
              <a:bodyPr wrap="square" rtlCol="0">
                <a:spAutoFit/>
              </a:bodyPr>
              <a:lstStyle/>
              <a:p>
                <a:r>
                  <a:rPr kumimoji="1" lang="en-US" altLang="ja-JP" b="1" dirty="0" smtClean="0">
                    <a:solidFill>
                      <a:schemeClr val="bg1"/>
                    </a:solidFill>
                  </a:rPr>
                  <a:t>A</a:t>
                </a:r>
                <a:endParaRPr kumimoji="1" lang="ja-JP" altLang="en-US" b="1" dirty="0">
                  <a:solidFill>
                    <a:schemeClr val="bg1"/>
                  </a:solidFill>
                </a:endParaRPr>
              </a:p>
            </p:txBody>
          </p:sp>
        </p:grpSp>
        <p:grpSp>
          <p:nvGrpSpPr>
            <p:cNvPr id="29" name="グループ化 28"/>
            <p:cNvGrpSpPr/>
            <p:nvPr/>
          </p:nvGrpSpPr>
          <p:grpSpPr>
            <a:xfrm>
              <a:off x="3059722" y="3680782"/>
              <a:ext cx="410308" cy="389517"/>
              <a:chOff x="3786552" y="2711292"/>
              <a:chExt cx="410308" cy="389517"/>
            </a:xfrm>
          </p:grpSpPr>
          <p:sp>
            <p:nvSpPr>
              <p:cNvPr id="36" name="円/楕円 35"/>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3786552" y="2711292"/>
                <a:ext cx="410308" cy="369332"/>
              </a:xfrm>
              <a:prstGeom prst="rect">
                <a:avLst/>
              </a:prstGeom>
              <a:noFill/>
            </p:spPr>
            <p:txBody>
              <a:bodyPr wrap="square" rtlCol="0">
                <a:spAutoFit/>
              </a:bodyPr>
              <a:lstStyle/>
              <a:p>
                <a:r>
                  <a:rPr lang="en-US" altLang="ja-JP" b="1" dirty="0">
                    <a:solidFill>
                      <a:schemeClr val="bg1"/>
                    </a:solidFill>
                  </a:rPr>
                  <a:t>B</a:t>
                </a:r>
                <a:endParaRPr kumimoji="1" lang="ja-JP" altLang="en-US" b="1" dirty="0">
                  <a:solidFill>
                    <a:schemeClr val="bg1"/>
                  </a:solidFill>
                </a:endParaRPr>
              </a:p>
            </p:txBody>
          </p:sp>
        </p:grpSp>
        <p:grpSp>
          <p:nvGrpSpPr>
            <p:cNvPr id="30" name="グループ化 29"/>
            <p:cNvGrpSpPr/>
            <p:nvPr/>
          </p:nvGrpSpPr>
          <p:grpSpPr>
            <a:xfrm>
              <a:off x="2333471" y="3965805"/>
              <a:ext cx="410308" cy="369332"/>
              <a:chOff x="3786552" y="2731477"/>
              <a:chExt cx="410308" cy="369332"/>
            </a:xfrm>
          </p:grpSpPr>
          <p:sp>
            <p:nvSpPr>
              <p:cNvPr id="34" name="円/楕円 33"/>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786552" y="2731477"/>
                <a:ext cx="410308" cy="369332"/>
              </a:xfrm>
              <a:prstGeom prst="rect">
                <a:avLst/>
              </a:prstGeom>
              <a:noFill/>
            </p:spPr>
            <p:txBody>
              <a:bodyPr wrap="square" rtlCol="0">
                <a:spAutoFit/>
              </a:bodyPr>
              <a:lstStyle/>
              <a:p>
                <a:r>
                  <a:rPr lang="en-US" altLang="ja-JP" b="1" dirty="0">
                    <a:solidFill>
                      <a:schemeClr val="bg1"/>
                    </a:solidFill>
                  </a:rPr>
                  <a:t>C</a:t>
                </a:r>
                <a:endParaRPr kumimoji="1" lang="ja-JP" altLang="en-US" b="1" dirty="0">
                  <a:solidFill>
                    <a:schemeClr val="bg1"/>
                  </a:solidFill>
                </a:endParaRPr>
              </a:p>
            </p:txBody>
          </p:sp>
        </p:grpSp>
        <p:grpSp>
          <p:nvGrpSpPr>
            <p:cNvPr id="31" name="グループ化 30"/>
            <p:cNvGrpSpPr/>
            <p:nvPr/>
          </p:nvGrpSpPr>
          <p:grpSpPr>
            <a:xfrm>
              <a:off x="4253197" y="2325315"/>
              <a:ext cx="1183704" cy="369332"/>
              <a:chOff x="3786552" y="2711292"/>
              <a:chExt cx="410308" cy="456503"/>
            </a:xfrm>
          </p:grpSpPr>
          <p:sp>
            <p:nvSpPr>
              <p:cNvPr id="32" name="円/楕円 31"/>
              <p:cNvSpPr/>
              <p:nvPr/>
            </p:nvSpPr>
            <p:spPr>
              <a:xfrm>
                <a:off x="3786552" y="2731477"/>
                <a:ext cx="328247"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3786552" y="2711292"/>
                <a:ext cx="410308" cy="456503"/>
              </a:xfrm>
              <a:prstGeom prst="rect">
                <a:avLst/>
              </a:prstGeom>
              <a:noFill/>
            </p:spPr>
            <p:txBody>
              <a:bodyPr wrap="square" rtlCol="0">
                <a:spAutoFit/>
              </a:bodyPr>
              <a:lstStyle/>
              <a:p>
                <a:r>
                  <a:rPr lang="ja-JP" altLang="en-US" b="1" dirty="0" smtClean="0">
                    <a:solidFill>
                      <a:schemeClr val="bg1"/>
                    </a:solidFill>
                  </a:rPr>
                  <a:t>実習</a:t>
                </a:r>
                <a:r>
                  <a:rPr lang="ja-JP" altLang="en-US" b="1" dirty="0">
                    <a:solidFill>
                      <a:schemeClr val="bg1"/>
                    </a:solidFill>
                  </a:rPr>
                  <a:t>先</a:t>
                </a:r>
                <a:endParaRPr kumimoji="1" lang="ja-JP" altLang="en-US" b="1" dirty="0">
                  <a:solidFill>
                    <a:schemeClr val="bg1"/>
                  </a:solidFill>
                </a:endParaRPr>
              </a:p>
            </p:txBody>
          </p:sp>
        </p:grpSp>
      </p:grpSp>
      <p:sp>
        <p:nvSpPr>
          <p:cNvPr id="3" name="テキスト ボックス 2"/>
          <p:cNvSpPr txBox="1"/>
          <p:nvPr/>
        </p:nvSpPr>
        <p:spPr>
          <a:xfrm>
            <a:off x="6168720" y="1289538"/>
            <a:ext cx="4358603"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smtClean="0"/>
              <a:t>実験結果</a:t>
            </a:r>
            <a:endParaRPr kumimoji="1" lang="ja-JP" altLang="en-US" sz="2400" dirty="0"/>
          </a:p>
        </p:txBody>
      </p:sp>
      <p:sp>
        <p:nvSpPr>
          <p:cNvPr id="5" name="下矢印 4"/>
          <p:cNvSpPr/>
          <p:nvPr/>
        </p:nvSpPr>
        <p:spPr>
          <a:xfrm>
            <a:off x="8348021" y="3337167"/>
            <a:ext cx="502902" cy="628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956181" y="4415309"/>
            <a:ext cx="5589526" cy="830997"/>
          </a:xfrm>
          <a:prstGeom prst="rect">
            <a:avLst/>
          </a:prstGeom>
          <a:noFill/>
        </p:spPr>
        <p:txBody>
          <a:bodyPr wrap="square" rtlCol="0">
            <a:spAutoFit/>
          </a:bodyPr>
          <a:lstStyle/>
          <a:p>
            <a:r>
              <a:rPr lang="en-US" altLang="ja-JP" sz="2400" dirty="0" smtClean="0"/>
              <a:t>GPS</a:t>
            </a:r>
            <a:r>
              <a:rPr lang="ja-JP" altLang="en-US" sz="2400" dirty="0" smtClean="0"/>
              <a:t>の誤差に設定した距離と同じ範囲内で実習登録ができた。</a:t>
            </a:r>
            <a:endParaRPr lang="en-US" altLang="ja-JP" sz="2400" dirty="0" smtClean="0"/>
          </a:p>
        </p:txBody>
      </p:sp>
    </p:spTree>
    <p:extLst>
      <p:ext uri="{BB962C8B-B14F-4D97-AF65-F5344CB8AC3E}">
        <p14:creationId xmlns:p14="http://schemas.microsoft.com/office/powerpoint/2010/main" val="83720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4369" y="715107"/>
            <a:ext cx="9144000" cy="907440"/>
          </a:xfrm>
        </p:spPr>
        <p:txBody>
          <a:bodyPr>
            <a:normAutofit/>
          </a:bodyPr>
          <a:lstStyle/>
          <a:p>
            <a:pPr algn="l"/>
            <a:r>
              <a:rPr kumimoji="1" lang="ja-JP" altLang="en-US" sz="4800" dirty="0" smtClean="0">
                <a:latin typeface="游ゴシック Medium" panose="020B0500000000000000" pitchFamily="50" charset="-128"/>
                <a:ea typeface="游ゴシック Medium" panose="020B0500000000000000" pitchFamily="50" charset="-128"/>
              </a:rPr>
              <a:t>実証実験</a:t>
            </a:r>
            <a:endParaRPr kumimoji="1" lang="ja-JP" altLang="en-US" sz="4800" dirty="0">
              <a:latin typeface="游ゴシック Medium" panose="020B0500000000000000" pitchFamily="50" charset="-128"/>
              <a:ea typeface="游ゴシック Medium" panose="020B0500000000000000" pitchFamily="50" charset="-128"/>
            </a:endParaRPr>
          </a:p>
        </p:txBody>
      </p:sp>
      <p:sp>
        <p:nvSpPr>
          <p:cNvPr id="7" name="テキスト ボックス 6"/>
          <p:cNvSpPr txBox="1"/>
          <p:nvPr/>
        </p:nvSpPr>
        <p:spPr>
          <a:xfrm>
            <a:off x="1148862" y="2098431"/>
            <a:ext cx="10925907" cy="2677656"/>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良かった点</a:t>
            </a:r>
            <a:endParaRPr kumimoji="1" lang="en-US" altLang="ja-JP" sz="2400" dirty="0"/>
          </a:p>
          <a:p>
            <a:pPr marL="285750" indent="-285750">
              <a:buFont typeface="Wingdings" panose="05000000000000000000" pitchFamily="2" charset="2"/>
              <a:buChar char="ü"/>
            </a:pPr>
            <a:r>
              <a:rPr lang="ja-JP" altLang="en-US" sz="2400" dirty="0" smtClean="0"/>
              <a:t>実習実施登録</a:t>
            </a:r>
            <a:endParaRPr lang="en-US" altLang="ja-JP" sz="2400" dirty="0" smtClean="0"/>
          </a:p>
          <a:p>
            <a:r>
              <a:rPr lang="en-US" altLang="ja-JP" sz="2400" dirty="0" smtClean="0"/>
              <a:t>	</a:t>
            </a:r>
            <a:r>
              <a:rPr lang="ja-JP" altLang="en-US" sz="2400" dirty="0" smtClean="0"/>
              <a:t>実習登録は、屋内でも屋外でも登録することができた。</a:t>
            </a:r>
            <a:endParaRPr lang="en-US" altLang="ja-JP" sz="2400" dirty="0" smtClean="0"/>
          </a:p>
          <a:p>
            <a:r>
              <a:rPr lang="en-US" altLang="ja-JP" sz="2400" dirty="0"/>
              <a:t>	</a:t>
            </a:r>
            <a:r>
              <a:rPr lang="en-US" altLang="ja-JP" sz="2400" dirty="0" smtClean="0"/>
              <a:t>GPS</a:t>
            </a:r>
            <a:r>
              <a:rPr lang="ja-JP" altLang="en-US" sz="2400" dirty="0" smtClean="0"/>
              <a:t>の誤差の設定は、不正を防ぐためにも</a:t>
            </a:r>
            <a:r>
              <a:rPr lang="en-US" altLang="ja-JP" sz="2400" dirty="0" smtClean="0"/>
              <a:t>20m</a:t>
            </a:r>
            <a:r>
              <a:rPr lang="ja-JP" altLang="en-US" sz="2400" dirty="0" smtClean="0"/>
              <a:t>が良いことがわかった。</a:t>
            </a:r>
            <a:endParaRPr lang="en-US" altLang="ja-JP" sz="2400" dirty="0" smtClean="0"/>
          </a:p>
          <a:p>
            <a:endParaRPr lang="en-US" altLang="ja-JP" sz="2400" dirty="0" smtClean="0"/>
          </a:p>
          <a:p>
            <a:pPr marL="285750" indent="-285750">
              <a:buFont typeface="Arial" panose="020B0604020202020204" pitchFamily="34" charset="0"/>
              <a:buChar char="•"/>
            </a:pPr>
            <a:r>
              <a:rPr kumimoji="1" lang="ja-JP" altLang="en-US" sz="2400" dirty="0" smtClean="0"/>
              <a:t>見つかった問題点</a:t>
            </a:r>
            <a:endParaRPr kumimoji="1" lang="en-US" altLang="ja-JP" sz="2400" dirty="0" smtClean="0"/>
          </a:p>
          <a:p>
            <a:r>
              <a:rPr lang="en-US" altLang="ja-JP" sz="2400" dirty="0"/>
              <a:t>	</a:t>
            </a:r>
            <a:r>
              <a:rPr lang="en-US" altLang="ja-JP" sz="2400" dirty="0" smtClean="0"/>
              <a:t>GPS</a:t>
            </a:r>
            <a:r>
              <a:rPr lang="ja-JP" altLang="en-US" sz="2400" dirty="0" smtClean="0"/>
              <a:t>の取得に少し時間がかかり、カメラの起動に時間がかかる時がある。</a:t>
            </a:r>
            <a:endParaRPr kumimoji="1" lang="ja-JP" altLang="en-US" sz="2400" dirty="0"/>
          </a:p>
        </p:txBody>
      </p:sp>
    </p:spTree>
    <p:extLst>
      <p:ext uri="{BB962C8B-B14F-4D97-AF65-F5344CB8AC3E}">
        <p14:creationId xmlns:p14="http://schemas.microsoft.com/office/powerpoint/2010/main" val="230697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3276355" y="2248542"/>
            <a:ext cx="5639289" cy="3505504"/>
          </a:xfrm>
          <a:prstGeom prst="rect">
            <a:avLst/>
          </a:prstGeom>
        </p:spPr>
      </p:pic>
    </p:spTree>
    <p:extLst>
      <p:ext uri="{BB962C8B-B14F-4D97-AF65-F5344CB8AC3E}">
        <p14:creationId xmlns:p14="http://schemas.microsoft.com/office/powerpoint/2010/main" val="36683452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623</Words>
  <Application>Microsoft Office PowerPoint</Application>
  <PresentationFormat>ワイド画面</PresentationFormat>
  <Paragraphs>78</Paragraphs>
  <Slides>5</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ＭＳ Ｐゴシック</vt:lpstr>
      <vt:lpstr>游ゴシック Medium</vt:lpstr>
      <vt:lpstr>Arial</vt:lpstr>
      <vt:lpstr>Calibri</vt:lpstr>
      <vt:lpstr>Calibri Light</vt:lpstr>
      <vt:lpstr>Wingdings</vt:lpstr>
      <vt:lpstr>Office テーマ</vt:lpstr>
      <vt:lpstr>実証実験</vt:lpstr>
      <vt:lpstr>実証実験</vt:lpstr>
      <vt:lpstr>実証実験</vt:lpstr>
      <vt:lpstr>実証実験</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実証実験</dc:title>
  <dc:creator>Yoshida</dc:creator>
  <cp:lastModifiedBy>Yoshida</cp:lastModifiedBy>
  <cp:revision>20</cp:revision>
  <dcterms:created xsi:type="dcterms:W3CDTF">2021-01-10T10:46:15Z</dcterms:created>
  <dcterms:modified xsi:type="dcterms:W3CDTF">2021-01-10T15:33:57Z</dcterms:modified>
</cp:coreProperties>
</file>