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92" r:id="rId6"/>
    <p:sldId id="262" r:id="rId7"/>
    <p:sldId id="293" r:id="rId8"/>
    <p:sldId id="296" r:id="rId9"/>
    <p:sldId id="260" r:id="rId10"/>
    <p:sldId id="264" r:id="rId11"/>
    <p:sldId id="263" r:id="rId12"/>
    <p:sldId id="265" r:id="rId13"/>
    <p:sldId id="266" r:id="rId14"/>
    <p:sldId id="267" r:id="rId15"/>
    <p:sldId id="271" r:id="rId16"/>
    <p:sldId id="270" r:id="rId17"/>
    <p:sldId id="284" r:id="rId18"/>
    <p:sldId id="282" r:id="rId19"/>
    <p:sldId id="283" r:id="rId20"/>
    <p:sldId id="273" r:id="rId21"/>
    <p:sldId id="274" r:id="rId22"/>
    <p:sldId id="275" r:id="rId23"/>
    <p:sldId id="288" r:id="rId24"/>
    <p:sldId id="276" r:id="rId25"/>
    <p:sldId id="294" r:id="rId26"/>
    <p:sldId id="277" r:id="rId27"/>
    <p:sldId id="285" r:id="rId28"/>
    <p:sldId id="290" r:id="rId29"/>
    <p:sldId id="291" r:id="rId30"/>
    <p:sldId id="297" r:id="rId31"/>
    <p:sldId id="298" r:id="rId32"/>
    <p:sldId id="299" r:id="rId33"/>
    <p:sldId id="300" r:id="rId34"/>
    <p:sldId id="286" r:id="rId35"/>
    <p:sldId id="287" r:id="rId36"/>
    <p:sldId id="29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A9D0F-6722-9C42-0EA8-38BAB29B8132}" v="2" dt="2021-01-08T07:11:51.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5" autoAdjust="0"/>
    <p:restoredTop sz="70946" autoAdjust="0"/>
  </p:normalViewPr>
  <p:slideViewPr>
    <p:cSldViewPr snapToGrid="0">
      <p:cViewPr varScale="1">
        <p:scale>
          <a:sx n="62" d="100"/>
          <a:sy n="62" d="100"/>
        </p:scale>
        <p:origin x="312" y="62"/>
      </p:cViewPr>
      <p:guideLst/>
    </p:cSldViewPr>
  </p:slideViewPr>
  <p:outlineViewPr>
    <p:cViewPr>
      <p:scale>
        <a:sx n="33" d="100"/>
        <a:sy n="33" d="100"/>
      </p:scale>
      <p:origin x="0" y="-389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538 吉田 朝香" userId="S::i16041@yuge.kosen-ac.jp::8d922f29-32ab-4b1c-a448-3fa73aeb1218" providerId="AD" clId="Web-{113A9D0F-6722-9C42-0EA8-38BAB29B8132}"/>
    <pc:docChg chg="addSld delSld modSld">
      <pc:chgData name="I538 吉田 朝香" userId="S::i16041@yuge.kosen-ac.jp::8d922f29-32ab-4b1c-a448-3fa73aeb1218" providerId="AD" clId="Web-{113A9D0F-6722-9C42-0EA8-38BAB29B8132}" dt="2021-01-08T07:22:29.159" v="254"/>
      <pc:docMkLst>
        <pc:docMk/>
      </pc:docMkLst>
      <pc:sldChg chg="modNotes">
        <pc:chgData name="I538 吉田 朝香" userId="S::i16041@yuge.kosen-ac.jp::8d922f29-32ab-4b1c-a448-3fa73aeb1218" providerId="AD" clId="Web-{113A9D0F-6722-9C42-0EA8-38BAB29B8132}" dt="2021-01-08T05:46:30.987" v="15"/>
        <pc:sldMkLst>
          <pc:docMk/>
          <pc:sldMk cId="4197795942" sldId="258"/>
        </pc:sldMkLst>
      </pc:sldChg>
      <pc:sldChg chg="modNotes">
        <pc:chgData name="I538 吉田 朝香" userId="S::i16041@yuge.kosen-ac.jp::8d922f29-32ab-4b1c-a448-3fa73aeb1218" providerId="AD" clId="Web-{113A9D0F-6722-9C42-0EA8-38BAB29B8132}" dt="2021-01-08T05:49:38.126" v="22"/>
        <pc:sldMkLst>
          <pc:docMk/>
          <pc:sldMk cId="4037405880" sldId="259"/>
        </pc:sldMkLst>
      </pc:sldChg>
      <pc:sldChg chg="modNotes">
        <pc:chgData name="I538 吉田 朝香" userId="S::i16041@yuge.kosen-ac.jp::8d922f29-32ab-4b1c-a448-3fa73aeb1218" providerId="AD" clId="Web-{113A9D0F-6722-9C42-0EA8-38BAB29B8132}" dt="2021-01-08T06:59:52.566" v="79"/>
        <pc:sldMkLst>
          <pc:docMk/>
          <pc:sldMk cId="2065746202" sldId="260"/>
        </pc:sldMkLst>
      </pc:sldChg>
      <pc:sldChg chg="modNotes">
        <pc:chgData name="I538 吉田 朝香" userId="S::i16041@yuge.kosen-ac.jp::8d922f29-32ab-4b1c-a448-3fa73aeb1218" providerId="AD" clId="Web-{113A9D0F-6722-9C42-0EA8-38BAB29B8132}" dt="2021-01-08T06:56:14.236" v="60"/>
        <pc:sldMkLst>
          <pc:docMk/>
          <pc:sldMk cId="3887900109" sldId="262"/>
        </pc:sldMkLst>
      </pc:sldChg>
      <pc:sldChg chg="modNotes">
        <pc:chgData name="I538 吉田 朝香" userId="S::i16041@yuge.kosen-ac.jp::8d922f29-32ab-4b1c-a448-3fa73aeb1218" providerId="AD" clId="Web-{113A9D0F-6722-9C42-0EA8-38BAB29B8132}" dt="2021-01-08T07:02:58.584" v="111"/>
        <pc:sldMkLst>
          <pc:docMk/>
          <pc:sldMk cId="3758912536" sldId="264"/>
        </pc:sldMkLst>
      </pc:sldChg>
      <pc:sldChg chg="modNotes">
        <pc:chgData name="I538 吉田 朝香" userId="S::i16041@yuge.kosen-ac.jp::8d922f29-32ab-4b1c-a448-3fa73aeb1218" providerId="AD" clId="Web-{113A9D0F-6722-9C42-0EA8-38BAB29B8132}" dt="2021-01-08T07:06:35.383" v="114"/>
        <pc:sldMkLst>
          <pc:docMk/>
          <pc:sldMk cId="403602509" sldId="265"/>
        </pc:sldMkLst>
      </pc:sldChg>
      <pc:sldChg chg="modNotes">
        <pc:chgData name="I538 吉田 朝香" userId="S::i16041@yuge.kosen-ac.jp::8d922f29-32ab-4b1c-a448-3fa73aeb1218" providerId="AD" clId="Web-{113A9D0F-6722-9C42-0EA8-38BAB29B8132}" dt="2021-01-08T07:08:39.791" v="122"/>
        <pc:sldMkLst>
          <pc:docMk/>
          <pc:sldMk cId="3460172970" sldId="267"/>
        </pc:sldMkLst>
      </pc:sldChg>
      <pc:sldChg chg="add del modNotes">
        <pc:chgData name="I538 吉田 朝香" userId="S::i16041@yuge.kosen-ac.jp::8d922f29-32ab-4b1c-a448-3fa73aeb1218" providerId="AD" clId="Web-{113A9D0F-6722-9C42-0EA8-38BAB29B8132}" dt="2021-01-08T07:22:29.159" v="254"/>
        <pc:sldMkLst>
          <pc:docMk/>
          <pc:sldMk cId="2830642026" sldId="271"/>
        </pc:sldMkLst>
      </pc:sldChg>
      <pc:sldChg chg="modNotes">
        <pc:chgData name="I538 吉田 朝香" userId="S::i16041@yuge.kosen-ac.jp::8d922f29-32ab-4b1c-a448-3fa73aeb1218" providerId="AD" clId="Web-{113A9D0F-6722-9C42-0EA8-38BAB29B8132}" dt="2021-01-08T06:56:55.768" v="64"/>
        <pc:sldMkLst>
          <pc:docMk/>
          <pc:sldMk cId="951352352" sldId="293"/>
        </pc:sldMkLst>
      </pc:sldChg>
      <pc:sldChg chg="modNotes">
        <pc:chgData name="I538 吉田 朝香" userId="S::i16041@yuge.kosen-ac.jp::8d922f29-32ab-4b1c-a448-3fa73aeb1218" providerId="AD" clId="Web-{113A9D0F-6722-9C42-0EA8-38BAB29B8132}" dt="2021-01-08T06:57:32.784" v="69"/>
        <pc:sldMkLst>
          <pc:docMk/>
          <pc:sldMk cId="2466079775"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30F70-4712-40E7-9C2C-B9CF223D3590}" type="datetimeFigureOut">
              <a:rPr kumimoji="1" lang="ja-JP" altLang="en-US" smtClean="0"/>
              <a:t>2021/1/10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F643B-25C1-42D2-B626-B96301031AEF}" type="slidenum">
              <a:rPr kumimoji="1" lang="ja-JP" altLang="en-US" smtClean="0"/>
              <a:t>‹#›</a:t>
            </a:fld>
            <a:endParaRPr kumimoji="1" lang="ja-JP" altLang="en-US"/>
          </a:p>
        </p:txBody>
      </p:sp>
    </p:spTree>
    <p:extLst>
      <p:ext uri="{BB962C8B-B14F-4D97-AF65-F5344CB8AC3E}">
        <p14:creationId xmlns:p14="http://schemas.microsoft.com/office/powerpoint/2010/main" val="41055370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これから，「地域創生演習実施管理システムの開発」について</a:t>
            </a:r>
            <a:r>
              <a:rPr kumimoji="1" lang="en-US" altLang="ja-JP" dirty="0"/>
              <a:t/>
            </a:r>
            <a:br>
              <a:rPr kumimoji="1" lang="en-US" altLang="ja-JP" dirty="0"/>
            </a:br>
            <a:r>
              <a:rPr kumimoji="1" lang="ja-JP" altLang="en-US" dirty="0"/>
              <a:t>田房研究室の岡と吉田</a:t>
            </a:r>
            <a:r>
              <a:rPr kumimoji="1" lang="en-US" altLang="ja-JP" dirty="0"/>
              <a:t>､</a:t>
            </a:r>
            <a:r>
              <a:rPr kumimoji="1" lang="ja-JP" altLang="en-US" dirty="0"/>
              <a:t>ジャイが発表します．</a:t>
            </a:r>
            <a:endParaRPr kumimoji="1" lang="en-US" altLang="ja-JP" dirty="0"/>
          </a:p>
          <a:p>
            <a:r>
              <a:rPr kumimoji="1" lang="ja-JP" altLang="en-US" dirty="0"/>
              <a:t>よろしくお願いします．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a:t>
            </a:fld>
            <a:endParaRPr kumimoji="1" lang="ja-JP" altLang="en-US"/>
          </a:p>
        </p:txBody>
      </p:sp>
    </p:spTree>
    <p:extLst>
      <p:ext uri="{BB962C8B-B14F-4D97-AF65-F5344CB8AC3E}">
        <p14:creationId xmlns:p14="http://schemas.microsoft.com/office/powerpoint/2010/main" val="197074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ea typeface="游ゴシック"/>
              </a:rPr>
              <a:t>新規登録</a:t>
            </a:r>
            <a:r>
              <a:rPr lang="ja-JP" altLang="en-US" b="1">
                <a:ea typeface="游ゴシック"/>
              </a:rPr>
              <a:t>機能では、</a:t>
            </a:r>
            <a:r>
              <a:rPr kumimoji="1" lang="ja-JP" altLang="en-US" b="1">
                <a:ea typeface="游ゴシック"/>
              </a:rPr>
              <a:t>本システムを利用するためのアカウントを登録</a:t>
            </a:r>
            <a:r>
              <a:rPr lang="ja-JP" altLang="en-US" b="1">
                <a:ea typeface="游ゴシック"/>
              </a:rPr>
              <a:t>しま</a:t>
            </a:r>
            <a:r>
              <a:rPr kumimoji="1" lang="ja-JP" altLang="en-US" b="1">
                <a:ea typeface="游ゴシック"/>
              </a:rPr>
              <a:t>す．</a:t>
            </a:r>
            <a:endParaRPr lang="en-US" altLang="ja-JP" b="1">
              <a:ea typeface="游ゴシック"/>
            </a:endParaRPr>
          </a:p>
          <a:p>
            <a:endParaRPr kumimoji="1" lang="en-US" altLang="ja-JP" dirty="0"/>
          </a:p>
          <a:p>
            <a:r>
              <a:rPr kumimoji="1" lang="ja-JP" altLang="en-US" dirty="0"/>
              <a:t>これらの図は，スマートフォンアプリと</a:t>
            </a:r>
            <a:r>
              <a:rPr kumimoji="1" lang="en-US" altLang="ja-JP" dirty="0"/>
              <a:t>PC</a:t>
            </a:r>
            <a:r>
              <a:rPr kumimoji="1" lang="ja-JP" altLang="en-US" dirty="0"/>
              <a:t>の新規登録画面です．</a:t>
            </a:r>
            <a:endParaRPr kumimoji="1" lang="en-US" altLang="ja-JP" dirty="0"/>
          </a:p>
          <a:p>
            <a:r>
              <a:rPr kumimoji="1" lang="ja-JP" altLang="en-US" dirty="0"/>
              <a:t>スマートフォンアプリ，</a:t>
            </a:r>
            <a:r>
              <a:rPr kumimoji="1" lang="en-US" altLang="ja-JP" dirty="0"/>
              <a:t>PC</a:t>
            </a:r>
            <a:r>
              <a:rPr kumimoji="1" lang="ja-JP" altLang="en-US" dirty="0"/>
              <a:t>のどちらとも同じ内容と入力します．</a:t>
            </a:r>
            <a:endParaRPr kumimoji="1" lang="en-US" altLang="ja-JP" dirty="0"/>
          </a:p>
          <a:p>
            <a:r>
              <a:rPr kumimoji="1" lang="ja-JP" altLang="en-US" dirty="0"/>
              <a:t>登録内容は，</a:t>
            </a:r>
            <a:r>
              <a:rPr kumimoji="1" lang="ja-JP" altLang="ja-JP" sz="1200" kern="1200" dirty="0">
                <a:solidFill>
                  <a:schemeClr val="tx1"/>
                </a:solidFill>
                <a:effectLst/>
                <a:latin typeface="+mn-lt"/>
                <a:ea typeface="+mn-ea"/>
                <a:cs typeface="+mn-cs"/>
              </a:rPr>
              <a:t>ユーザ</a:t>
            </a:r>
            <a:r>
              <a:rPr kumimoji="1" lang="en-US" altLang="ja-JP" sz="1200" kern="1200" dirty="0">
                <a:solidFill>
                  <a:schemeClr val="tx1"/>
                </a:solidFill>
                <a:effectLst/>
                <a:latin typeface="+mn-lt"/>
                <a:ea typeface="+mn-ea"/>
                <a:cs typeface="+mn-cs"/>
              </a:rPr>
              <a:t>ID</a:t>
            </a:r>
            <a:r>
              <a:rPr kumimoji="1" lang="ja-JP" altLang="ja-JP" sz="1200" kern="1200" dirty="0">
                <a:solidFill>
                  <a:schemeClr val="tx1"/>
                </a:solidFill>
                <a:effectLst/>
                <a:latin typeface="+mn-lt"/>
                <a:ea typeface="+mn-ea"/>
                <a:cs typeface="+mn-cs"/>
              </a:rPr>
              <a:t>，パスワード，学科，学年，出席番号，名前</a:t>
            </a:r>
            <a:r>
              <a:rPr kumimoji="1" lang="ja-JP" altLang="en-US" sz="1200" kern="1200" dirty="0">
                <a:solidFill>
                  <a:schemeClr val="tx1"/>
                </a:solidFill>
                <a:effectLst/>
                <a:latin typeface="+mn-lt"/>
                <a:ea typeface="+mn-ea"/>
                <a:cs typeface="+mn-cs"/>
              </a:rPr>
              <a:t>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游ゴシック"/>
                <a:cs typeface="+mn-cs"/>
              </a:rPr>
              <a:t>登録内容を入力し，登録ボタンを押すと，確認画面が表示され</a:t>
            </a:r>
            <a:r>
              <a:rPr lang="ja-JP" altLang="en-US">
                <a:ea typeface="游ゴシック"/>
              </a:rPr>
              <a:t>ます．</a:t>
            </a:r>
            <a:endParaRPr kumimoji="1" lang="en-US" altLang="ja-JP" sz="1200" kern="1200">
              <a:solidFill>
                <a:schemeClr val="tx1"/>
              </a:solidFill>
              <a:effectLst/>
              <a:latin typeface="+mn-lt"/>
              <a:ea typeface="游ゴシック"/>
              <a:cs typeface="+mn-cs"/>
            </a:endParaRPr>
          </a:p>
          <a:p>
            <a:r>
              <a:rPr kumimoji="1" lang="ja-JP" altLang="en-US" sz="1200" kern="1200">
                <a:solidFill>
                  <a:schemeClr val="tx1"/>
                </a:solidFill>
                <a:effectLst/>
                <a:latin typeface="+mn-lt"/>
                <a:ea typeface="游ゴシック"/>
                <a:cs typeface="+mn-cs"/>
              </a:rPr>
              <a:t>最終登録ボタンを押すことで，サーバのデータベースに</a:t>
            </a:r>
            <a:r>
              <a:rPr lang="ja-JP" altLang="en-US" b="1">
                <a:ea typeface="游ゴシック"/>
              </a:rPr>
              <a:t>情報を</a:t>
            </a:r>
            <a:r>
              <a:rPr kumimoji="1" lang="ja-JP" altLang="en-US" sz="1200" kern="1200">
                <a:solidFill>
                  <a:schemeClr val="tx1"/>
                </a:solidFill>
                <a:effectLst/>
                <a:latin typeface="+mn-lt"/>
                <a:ea typeface="游ゴシック"/>
                <a:cs typeface="+mn-cs"/>
              </a:rPr>
              <a:t>送り、登録が完了します．</a:t>
            </a:r>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10</a:t>
            </a:fld>
            <a:endParaRPr kumimoji="1" lang="ja-JP" altLang="en-US"/>
          </a:p>
        </p:txBody>
      </p:sp>
    </p:spTree>
    <p:extLst>
      <p:ext uri="{BB962C8B-B14F-4D97-AF65-F5344CB8AC3E}">
        <p14:creationId xmlns:p14="http://schemas.microsoft.com/office/powerpoint/2010/main" val="1624874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次に，ログイン機能です．本システムを利用するための機能です．</a:t>
            </a:r>
            <a:endParaRPr kumimoji="1" lang="en-US" altLang="ja-JP" dirty="0"/>
          </a:p>
          <a:p>
            <a:endParaRPr kumimoji="1" lang="en-US" altLang="ja-JP" dirty="0"/>
          </a:p>
          <a:p>
            <a:r>
              <a:rPr kumimoji="1" lang="ja-JP" altLang="en-US" dirty="0"/>
              <a:t>新規登録で登録した</a:t>
            </a:r>
            <a:r>
              <a:rPr kumimoji="1" lang="en-US" altLang="ja-JP" dirty="0"/>
              <a:t>ID</a:t>
            </a:r>
            <a:r>
              <a:rPr kumimoji="1" lang="ja-JP" altLang="en-US" dirty="0"/>
              <a:t>とパスワードを入力することで本システムを利用することができます．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11</a:t>
            </a:fld>
            <a:endParaRPr kumimoji="1" lang="ja-JP" altLang="en-US"/>
          </a:p>
        </p:txBody>
      </p:sp>
    </p:spTree>
    <p:extLst>
      <p:ext uri="{BB962C8B-B14F-4D97-AF65-F5344CB8AC3E}">
        <p14:creationId xmlns:p14="http://schemas.microsoft.com/office/powerpoint/2010/main" val="4028188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次に実習登録の流れについてです．</a:t>
            </a:r>
            <a:endParaRPr kumimoji="1" lang="en-US" altLang="ja-JP" dirty="0"/>
          </a:p>
          <a:p>
            <a:endParaRPr kumimoji="1" lang="en-US" altLang="ja-JP" dirty="0"/>
          </a:p>
          <a:p>
            <a:r>
              <a:rPr kumimoji="1" lang="ja-JP" altLang="en-US">
                <a:ea typeface="游ゴシック"/>
              </a:rPr>
              <a:t>まず，実習先で本システム</a:t>
            </a:r>
            <a:r>
              <a:rPr lang="ja-JP" altLang="en-US">
                <a:ea typeface="游ゴシック"/>
              </a:rPr>
              <a:t>の</a:t>
            </a:r>
            <a:r>
              <a:rPr lang="ja-JP" altLang="en-US" b="1">
                <a:ea typeface="游ゴシック"/>
              </a:rPr>
              <a:t>スマートフォンアプリに</a:t>
            </a:r>
            <a:r>
              <a:rPr kumimoji="1" lang="ja-JP" altLang="en-US">
                <a:ea typeface="游ゴシック"/>
              </a:rPr>
              <a:t>ログインします．</a:t>
            </a:r>
            <a:endParaRPr kumimoji="1" lang="en-US" altLang="ja-JP">
              <a:ea typeface="游ゴシック"/>
            </a:endParaRPr>
          </a:p>
          <a:p>
            <a:r>
              <a:rPr kumimoji="1" lang="ja-JP" altLang="en-US" dirty="0"/>
              <a:t>実習先に設置しているバーコードをスキャンします．バーコードは実習先の情報と</a:t>
            </a:r>
            <a:r>
              <a:rPr kumimoji="1" lang="en-US" altLang="ja-JP" dirty="0"/>
              <a:t>GPS</a:t>
            </a:r>
            <a:r>
              <a:rPr kumimoji="1" lang="ja-JP" altLang="en-US" dirty="0"/>
              <a:t>の値が関連付けられています．</a:t>
            </a:r>
            <a:endParaRPr kumimoji="1" lang="en-US" altLang="ja-JP" dirty="0"/>
          </a:p>
          <a:p>
            <a:r>
              <a:rPr kumimoji="1" lang="ja-JP" altLang="en-US" dirty="0"/>
              <a:t>スマートフォンの</a:t>
            </a:r>
            <a:r>
              <a:rPr kumimoji="1" lang="en-US" altLang="ja-JP" dirty="0"/>
              <a:t>GPS</a:t>
            </a:r>
            <a:r>
              <a:rPr kumimoji="1" lang="ja-JP" altLang="en-US" dirty="0"/>
              <a:t>とデータベースに登録してある</a:t>
            </a:r>
            <a:r>
              <a:rPr kumimoji="1" lang="en-US" altLang="ja-JP" dirty="0"/>
              <a:t>GPS</a:t>
            </a:r>
            <a:r>
              <a:rPr kumimoji="1" lang="ja-JP" altLang="en-US" dirty="0"/>
              <a:t>の値が一致すると，ユーザ情報と実習情報をサーバのデータベースに送り，実習登録をすることができます．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12</a:t>
            </a:fld>
            <a:endParaRPr kumimoji="1" lang="ja-JP" altLang="en-US"/>
          </a:p>
        </p:txBody>
      </p:sp>
    </p:spTree>
    <p:extLst>
      <p:ext uri="{BB962C8B-B14F-4D97-AF65-F5344CB8AC3E}">
        <p14:creationId xmlns:p14="http://schemas.microsoft.com/office/powerpoint/2010/main" val="219660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実習登録機能についてです．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13</a:t>
            </a:fld>
            <a:endParaRPr kumimoji="1" lang="ja-JP" altLang="en-US"/>
          </a:p>
        </p:txBody>
      </p:sp>
    </p:spTree>
    <p:extLst>
      <p:ext uri="{BB962C8B-B14F-4D97-AF65-F5344CB8AC3E}">
        <p14:creationId xmlns:p14="http://schemas.microsoft.com/office/powerpoint/2010/main" val="2168873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利用者機能についてです．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この図はユーザホーム画面です．</a:t>
            </a:r>
            <a:endParaRPr kumimoji="1" lang="en-US" altLang="ja-JP" dirty="0"/>
          </a:p>
          <a:p>
            <a:endParaRPr kumimoji="1" lang="en-US" altLang="ja-JP" dirty="0"/>
          </a:p>
          <a:p>
            <a:r>
              <a:rPr kumimoji="1" lang="ja-JP" altLang="en-US">
                <a:ea typeface="游ゴシック"/>
              </a:rPr>
              <a:t>受講学生本人の実習出席履歴を閲覧することができ</a:t>
            </a:r>
            <a:r>
              <a:rPr lang="ja-JP" altLang="en-US">
                <a:ea typeface="游ゴシック"/>
              </a:rPr>
              <a:t>ます</a:t>
            </a:r>
            <a:r>
              <a:rPr kumimoji="1" lang="ja-JP" altLang="en-US">
                <a:ea typeface="游ゴシック"/>
              </a:rPr>
              <a:t>。</a:t>
            </a:r>
            <a:endParaRPr kumimoji="1" lang="en-US" altLang="ja-JP">
              <a:ea typeface="游ゴシック"/>
            </a:endParaRPr>
          </a:p>
          <a:p>
            <a:r>
              <a:rPr kumimoji="1" lang="ja-JP" altLang="en-US" dirty="0"/>
              <a:t>実習先ごとの実習日時，実習内容，実習時間，実習の累計時間を確認することができます．</a:t>
            </a:r>
            <a:endParaRPr kumimoji="1" lang="en-US" altLang="ja-JP" dirty="0"/>
          </a:p>
          <a:p>
            <a:endParaRPr kumimoji="1" lang="ja-JP" altLang="en-US" dirty="0"/>
          </a:p>
          <a:p>
            <a:r>
              <a:rPr kumimoji="1" lang="ja-JP" altLang="en-US" dirty="0"/>
              <a:t>実習名を検索すると、その実習の履歴と累計時間を確認できます。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14</a:t>
            </a:fld>
            <a:endParaRPr kumimoji="1" lang="ja-JP" altLang="en-US"/>
          </a:p>
        </p:txBody>
      </p:sp>
    </p:spTree>
    <p:extLst>
      <p:ext uri="{BB962C8B-B14F-4D97-AF65-F5344CB8AC3E}">
        <p14:creationId xmlns:p14="http://schemas.microsoft.com/office/powerpoint/2010/main" val="4205798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これらが</a:t>
            </a:r>
            <a:r>
              <a:rPr kumimoji="1" lang="zh-TW" altLang="en-US" dirty="0"/>
              <a:t>実習履歴閲覧機能</a:t>
            </a:r>
            <a:r>
              <a:rPr kumimoji="1" lang="ja-JP" altLang="en-US" dirty="0"/>
              <a:t>です．</a:t>
            </a:r>
            <a:endParaRPr kumimoji="1" lang="zh-TW" altLang="en-US" dirty="0"/>
          </a:p>
          <a:p>
            <a:r>
              <a:rPr lang="ja-JP" altLang="en-US" b="1">
                <a:ea typeface="游ゴシック"/>
              </a:rPr>
              <a:t>実習履歴は、1年生から現在の学年までの履歴と、現在の地域創生の履歴が一覧で見ることができます。</a:t>
            </a:r>
          </a:p>
          <a:p>
            <a:r>
              <a:rPr lang="ja-JP" altLang="en-US" b="1">
                <a:ea typeface="游ゴシック"/>
              </a:rPr>
              <a:t>現在の地域創生の履歴は、各実習ごとの累計時間を見ることができます。</a:t>
            </a:r>
            <a:endParaRPr lang="ja-JP" altLang="en-US" b="1" dirty="0">
              <a:ea typeface="游ゴシック"/>
            </a:endParaRPr>
          </a:p>
          <a:p>
            <a:endParaRPr lang="ja-JP" altLang="en-US" dirty="0">
              <a:ea typeface="游ゴシック" panose="020B0400000000000000" pitchFamily="34" charset="-128"/>
            </a:endParaRP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15</a:t>
            </a:fld>
            <a:endParaRPr kumimoji="1" lang="ja-JP" altLang="en-US"/>
          </a:p>
        </p:txBody>
      </p:sp>
    </p:spTree>
    <p:extLst>
      <p:ext uri="{BB962C8B-B14F-4D97-AF65-F5344CB8AC3E}">
        <p14:creationId xmlns:p14="http://schemas.microsoft.com/office/powerpoint/2010/main" val="3030107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ユーザホーム画面で実習名を検索することで</a:t>
            </a:r>
            <a:endParaRPr kumimoji="1" lang="en-US" altLang="ja-JP" dirty="0"/>
          </a:p>
          <a:p>
            <a:r>
              <a:rPr kumimoji="1" lang="ja-JP" altLang="en-US" dirty="0"/>
              <a:t>その実習先だけの履歴を確認することができます．</a:t>
            </a:r>
            <a:endParaRPr kumimoji="1" lang="en-US" altLang="ja-JP" dirty="0"/>
          </a:p>
          <a:p>
            <a:endParaRPr kumimoji="1" lang="en-US" altLang="ja-JP" dirty="0"/>
          </a:p>
          <a:p>
            <a:r>
              <a:rPr kumimoji="1" lang="ja-JP" altLang="en-US" dirty="0"/>
              <a:t>例　夢現塾</a:t>
            </a:r>
            <a:r>
              <a:rPr kumimoji="1" lang="ja-JP" altLang="en-US" dirty="0" smtClean="0"/>
              <a:t>と</a:t>
            </a:r>
            <a:r>
              <a:rPr kumimoji="1" lang="ja-JP" altLang="en-US" b="1" dirty="0" smtClean="0"/>
              <a:t>選択</a:t>
            </a:r>
            <a:r>
              <a:rPr kumimoji="1" lang="ja-JP" altLang="en-US" dirty="0" smtClean="0"/>
              <a:t>した</a:t>
            </a:r>
            <a:r>
              <a:rPr kumimoji="1" lang="ja-JP" altLang="en-US" dirty="0"/>
              <a:t>場合</a:t>
            </a:r>
            <a:endParaRPr kumimoji="1" lang="en-US" altLang="ja-JP" dirty="0"/>
          </a:p>
          <a:p>
            <a:r>
              <a:rPr kumimoji="1" lang="ja-JP" altLang="en-US" dirty="0"/>
              <a:t>夢現塾の実習を行なった日時，夢現塾の実習の累計時間を確認することができます．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16</a:t>
            </a:fld>
            <a:endParaRPr kumimoji="1" lang="ja-JP" altLang="en-US"/>
          </a:p>
        </p:txBody>
      </p:sp>
    </p:spTree>
    <p:extLst>
      <p:ext uri="{BB962C8B-B14F-4D97-AF65-F5344CB8AC3E}">
        <p14:creationId xmlns:p14="http://schemas.microsoft.com/office/powerpoint/2010/main" val="266313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管理者機能についてです．</a:t>
            </a:r>
            <a:endParaRPr kumimoji="1" lang="en-US" altLang="ja-JP" dirty="0"/>
          </a:p>
          <a:p>
            <a:endParaRPr kumimoji="1" lang="en-US" altLang="ja-JP" dirty="0"/>
          </a:p>
          <a:p>
            <a:r>
              <a:rPr kumimoji="1" lang="ja-JP" altLang="en-US" dirty="0" smtClean="0"/>
              <a:t>これは、管理者のホームです。学生</a:t>
            </a:r>
            <a:r>
              <a:rPr kumimoji="1" lang="ja-JP" altLang="en-US" dirty="0"/>
              <a:t>の実習出席履歴を閲覧すること</a:t>
            </a:r>
            <a:r>
              <a:rPr kumimoji="1" lang="ja-JP" altLang="en-US" dirty="0" smtClean="0"/>
              <a:t>ができたり、管理者</a:t>
            </a:r>
            <a:r>
              <a:rPr kumimoji="1" lang="ja-JP" altLang="en-US" dirty="0"/>
              <a:t>、実習先、学生の実習などの管理を行うことが</a:t>
            </a:r>
            <a:r>
              <a:rPr kumimoji="1" lang="ja-JP" altLang="en-US" dirty="0" smtClean="0"/>
              <a:t>できます。</a:t>
            </a:r>
            <a:endParaRPr kumimoji="1" lang="en-US" altLang="ja-JP" dirty="0" smtClean="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17</a:t>
            </a:fld>
            <a:endParaRPr kumimoji="1" lang="ja-JP" altLang="en-US"/>
          </a:p>
        </p:txBody>
      </p:sp>
    </p:spTree>
    <p:extLst>
      <p:ext uri="{BB962C8B-B14F-4D97-AF65-F5344CB8AC3E}">
        <p14:creationId xmlns:p14="http://schemas.microsoft.com/office/powerpoint/2010/main" val="2898045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この図は，管理者のホーム画面です．</a:t>
            </a:r>
            <a:endParaRPr kumimoji="1" lang="en-US" altLang="ja-JP" dirty="0"/>
          </a:p>
          <a:p>
            <a:endParaRPr kumimoji="1" lang="en-US" altLang="ja-JP" dirty="0"/>
          </a:p>
          <a:p>
            <a:r>
              <a:rPr kumimoji="1" lang="ja-JP" altLang="en-US" dirty="0"/>
              <a:t>管理者には，</a:t>
            </a:r>
            <a:endParaRPr kumimoji="1" lang="en-US" altLang="ja-JP" dirty="0"/>
          </a:p>
          <a:p>
            <a:r>
              <a:rPr kumimoji="1" lang="ja-JP" altLang="en-US" dirty="0"/>
              <a:t>受講学生検索機能</a:t>
            </a:r>
            <a:endParaRPr kumimoji="1" lang="en-US" altLang="ja-JP" dirty="0"/>
          </a:p>
          <a:p>
            <a:r>
              <a:rPr kumimoji="1" lang="ja-JP" altLang="en-US" dirty="0"/>
              <a:t>管理者登録・変更機能</a:t>
            </a:r>
            <a:endParaRPr kumimoji="1" lang="en-US" altLang="ja-JP" dirty="0"/>
          </a:p>
          <a:p>
            <a:r>
              <a:rPr kumimoji="1" lang="ja-JP" altLang="en-US" dirty="0"/>
              <a:t>実習先登録・変更機能</a:t>
            </a:r>
            <a:endParaRPr kumimoji="1" lang="en-US" altLang="ja-JP" dirty="0"/>
          </a:p>
          <a:p>
            <a:r>
              <a:rPr kumimoji="1" lang="ja-JP" altLang="en-US" dirty="0"/>
              <a:t>受講学生管理機能</a:t>
            </a:r>
            <a:endParaRPr kumimoji="1" lang="en-US" altLang="ja-JP" dirty="0"/>
          </a:p>
          <a:p>
            <a:r>
              <a:rPr kumimoji="1" lang="ja-JP" altLang="en-US" dirty="0"/>
              <a:t>実習一括登録機能</a:t>
            </a:r>
            <a:endParaRPr kumimoji="1" lang="en-US" altLang="ja-JP" dirty="0"/>
          </a:p>
          <a:p>
            <a:r>
              <a:rPr kumimoji="1" lang="ja-JP" altLang="en-US" dirty="0"/>
              <a:t>受講学生変更機能</a:t>
            </a:r>
            <a:endParaRPr kumimoji="1" lang="en-US" altLang="ja-JP" dirty="0"/>
          </a:p>
          <a:p>
            <a:r>
              <a:rPr kumimoji="1" lang="ja-JP" altLang="en-US" dirty="0"/>
              <a:t>過去の受講学生検索機能の</a:t>
            </a:r>
            <a:r>
              <a:rPr kumimoji="1" lang="en-US" altLang="ja-JP" dirty="0"/>
              <a:t>7</a:t>
            </a:r>
            <a:r>
              <a:rPr kumimoji="1" lang="ja-JP" altLang="en-US" dirty="0"/>
              <a:t>つの機能があります．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18</a:t>
            </a:fld>
            <a:endParaRPr kumimoji="1" lang="ja-JP" altLang="en-US"/>
          </a:p>
        </p:txBody>
      </p:sp>
    </p:spTree>
    <p:extLst>
      <p:ext uri="{BB962C8B-B14F-4D97-AF65-F5344CB8AC3E}">
        <p14:creationId xmlns:p14="http://schemas.microsoft.com/office/powerpoint/2010/main" val="5145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まず，受講者検索機能です．</a:t>
            </a:r>
            <a:endParaRPr kumimoji="1" lang="en-US" altLang="ja-JP" dirty="0"/>
          </a:p>
          <a:p>
            <a:endParaRPr kumimoji="1" lang="en-US" altLang="ja-JP" dirty="0"/>
          </a:p>
          <a:p>
            <a:r>
              <a:rPr kumimoji="1" lang="ja-JP" altLang="en-US" dirty="0"/>
              <a:t>管理者ホーム画面で実習先</a:t>
            </a:r>
            <a:r>
              <a:rPr kumimoji="1" lang="ja-JP" altLang="en-US" dirty="0" smtClean="0"/>
              <a:t>を選択する</a:t>
            </a:r>
            <a:r>
              <a:rPr kumimoji="1" lang="ja-JP" altLang="en-US" dirty="0"/>
              <a:t>ことで、</a:t>
            </a:r>
            <a:endParaRPr kumimoji="1" lang="en-US" altLang="ja-JP" dirty="0"/>
          </a:p>
          <a:p>
            <a:r>
              <a:rPr kumimoji="1" lang="ja-JP" altLang="en-US" dirty="0"/>
              <a:t>その実習先の今年度に受講している学生が表示されます．</a:t>
            </a:r>
            <a:endParaRPr kumimoji="1" lang="en-US" altLang="ja-JP" dirty="0"/>
          </a:p>
          <a:p>
            <a:endParaRPr kumimoji="1" lang="en-US" altLang="ja-JP" dirty="0"/>
          </a:p>
          <a:p>
            <a:r>
              <a:rPr kumimoji="1" lang="ja-JP" altLang="en-US" dirty="0"/>
              <a:t>例　夢現塾と検索した場合，</a:t>
            </a:r>
            <a:endParaRPr kumimoji="1" lang="en-US" altLang="ja-JP" dirty="0"/>
          </a:p>
          <a:p>
            <a:r>
              <a:rPr kumimoji="1" lang="ja-JP" altLang="en-US" dirty="0"/>
              <a:t>夢現塾の実習を行なったことがある学生が表示されます．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19</a:t>
            </a:fld>
            <a:endParaRPr kumimoji="1" lang="ja-JP" altLang="en-US"/>
          </a:p>
        </p:txBody>
      </p:sp>
    </p:spTree>
    <p:extLst>
      <p:ext uri="{BB962C8B-B14F-4D97-AF65-F5344CB8AC3E}">
        <p14:creationId xmlns:p14="http://schemas.microsoft.com/office/powerpoint/2010/main" val="68850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目次です．</a:t>
            </a:r>
            <a:endParaRPr kumimoji="1" lang="en-US" altLang="ja-JP" dirty="0"/>
          </a:p>
          <a:p>
            <a:r>
              <a:rPr kumimoji="1" lang="ja-JP" altLang="en-US" dirty="0"/>
              <a:t>このような順で発表します．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a:t>
            </a:fld>
            <a:endParaRPr kumimoji="1" lang="ja-JP" altLang="en-US"/>
          </a:p>
        </p:txBody>
      </p:sp>
    </p:spTree>
    <p:extLst>
      <p:ext uri="{BB962C8B-B14F-4D97-AF65-F5344CB8AC3E}">
        <p14:creationId xmlns:p14="http://schemas.microsoft.com/office/powerpoint/2010/main" val="2147158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管理者登録・変更機能についてです．</a:t>
            </a:r>
            <a:endParaRPr kumimoji="1" lang="en-US" altLang="ja-JP" dirty="0"/>
          </a:p>
          <a:p>
            <a:r>
              <a:rPr kumimoji="1" lang="ja-JP" altLang="en-US" dirty="0"/>
              <a:t>この図は，管理者登録・変更ページです．</a:t>
            </a:r>
            <a:endParaRPr kumimoji="1" lang="en-US" altLang="ja-JP" dirty="0"/>
          </a:p>
          <a:p>
            <a:endParaRPr kumimoji="1" lang="en-US" altLang="ja-JP" dirty="0"/>
          </a:p>
          <a:p>
            <a:r>
              <a:rPr kumimoji="1" lang="ja-JP" altLang="en-US" dirty="0"/>
              <a:t>現在登録している管理者が表示されており，変更ボタンを押すことで，登録内容を変更したり，削除したりすることができます．</a:t>
            </a:r>
          </a:p>
          <a:p>
            <a:r>
              <a:rPr kumimoji="1" lang="ja-JP" altLang="en-US" dirty="0"/>
              <a:t>新しく管理者を登録する場合は，テキストエリアに，管理者</a:t>
            </a:r>
            <a:r>
              <a:rPr kumimoji="1" lang="en-US" altLang="ja-JP" dirty="0"/>
              <a:t>ID</a:t>
            </a:r>
            <a:r>
              <a:rPr kumimoji="1" lang="ja-JP" altLang="en-US" dirty="0"/>
              <a:t>と名前，パスワードを入力し，登録確認ボタンを押すと，確認ボタンが表示されます．最終登録ボタンを押すことで，サーバのデータベースに送り，登録が完了します．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20</a:t>
            </a:fld>
            <a:endParaRPr kumimoji="1" lang="ja-JP" altLang="en-US"/>
          </a:p>
        </p:txBody>
      </p:sp>
    </p:spTree>
    <p:extLst>
      <p:ext uri="{BB962C8B-B14F-4D97-AF65-F5344CB8AC3E}">
        <p14:creationId xmlns:p14="http://schemas.microsoft.com/office/powerpoint/2010/main" val="3691561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実習先登録・変更機能についてです．</a:t>
            </a:r>
            <a:endParaRPr kumimoji="1" lang="en-US" altLang="ja-JP" dirty="0"/>
          </a:p>
          <a:p>
            <a:r>
              <a:rPr kumimoji="1" lang="ja-JP" altLang="en-US" dirty="0"/>
              <a:t>この図は，実習先登録・変更ページです．</a:t>
            </a:r>
            <a:endParaRPr kumimoji="1" lang="en-US" altLang="ja-JP" dirty="0"/>
          </a:p>
          <a:p>
            <a:endParaRPr kumimoji="1" lang="en-US" altLang="ja-JP" dirty="0"/>
          </a:p>
          <a:p>
            <a:r>
              <a:rPr kumimoji="1" lang="ja-JP" altLang="en-US" dirty="0"/>
              <a:t>現在登録している実習先が表示されており，変更ボタンを押すことで，登録内容を変更したり，削除したりすることができます．</a:t>
            </a:r>
          </a:p>
          <a:p>
            <a:r>
              <a:rPr kumimoji="1" lang="ja-JP" altLang="en-US" dirty="0"/>
              <a:t>新しく管理者を登録する場合は，テキストエリアに，実習名，実習時間，実習場所の緯度と経度，担当者名を入力し，登録確認ボタンを押すと，確認ボタンが表示されます．最終登録ボタンを押すことで，サーバのデータベースに送り，登録が完了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21</a:t>
            </a:fld>
            <a:endParaRPr kumimoji="1" lang="ja-JP" altLang="en-US"/>
          </a:p>
        </p:txBody>
      </p:sp>
    </p:spTree>
    <p:extLst>
      <p:ext uri="{BB962C8B-B14F-4D97-AF65-F5344CB8AC3E}">
        <p14:creationId xmlns:p14="http://schemas.microsoft.com/office/powerpoint/2010/main" val="3575830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地域創生演習の受講学生管理機能についてです．</a:t>
            </a:r>
            <a:endParaRPr kumimoji="1" lang="en-US" altLang="ja-JP" dirty="0"/>
          </a:p>
          <a:p>
            <a:r>
              <a:rPr kumimoji="1" lang="ja-JP" altLang="en-US" dirty="0"/>
              <a:t>この図は、地域創生演習１の受講学生の一覧ページです．</a:t>
            </a:r>
            <a:endParaRPr kumimoji="1" lang="en-US" altLang="ja-JP" dirty="0"/>
          </a:p>
          <a:p>
            <a:endParaRPr kumimoji="1" lang="en-US" altLang="ja-JP" dirty="0"/>
          </a:p>
          <a:p>
            <a:r>
              <a:rPr kumimoji="1" lang="ja-JP" altLang="en-US" b="1" dirty="0" smtClean="0"/>
              <a:t>現在の</a:t>
            </a:r>
            <a:r>
              <a:rPr kumimoji="1" lang="ja-JP" altLang="en-US" dirty="0" smtClean="0"/>
              <a:t>地域</a:t>
            </a:r>
            <a:r>
              <a:rPr kumimoji="1" lang="ja-JP" altLang="en-US" dirty="0"/>
              <a:t>創生演習１の科目を受講している学生が一覧で表示されます．</a:t>
            </a:r>
            <a:endParaRPr kumimoji="1" lang="en-US" altLang="ja-JP" dirty="0"/>
          </a:p>
          <a:p>
            <a:r>
              <a:rPr kumimoji="1" lang="ja-JP" altLang="en-US" dirty="0"/>
              <a:t>学年・学科で検索することができます．</a:t>
            </a:r>
            <a:endParaRPr kumimoji="1" lang="en-US" altLang="ja-JP" dirty="0"/>
          </a:p>
          <a:p>
            <a:r>
              <a:rPr kumimoji="1" lang="ja-JP" altLang="en-US" dirty="0"/>
              <a:t>地域創生演習２でも同様のものが表示されます．</a:t>
            </a:r>
            <a:endParaRPr kumimoji="1" lang="en-US" altLang="ja-JP" dirty="0"/>
          </a:p>
          <a:p>
            <a:endParaRPr kumimoji="1" lang="en-US" altLang="ja-JP" dirty="0"/>
          </a:p>
          <a:p>
            <a:r>
              <a:rPr kumimoji="1" lang="ja-JP" altLang="en-US" dirty="0"/>
              <a:t>学生一人一人の実習内容を確認する場合は，変更ボタンを押すことで確認することができます．</a:t>
            </a:r>
            <a:endParaRPr kumimoji="1" lang="en-US" altLang="ja-JP" dirty="0"/>
          </a:p>
          <a:p>
            <a:endParaRPr kumimoji="1" lang="en-US" altLang="ja-JP" dirty="0" smtClean="0"/>
          </a:p>
          <a:p>
            <a:endParaRPr kumimoji="1" lang="en-US" altLang="ja-JP" dirty="0"/>
          </a:p>
          <a:p>
            <a:endParaRPr kumimoji="1" lang="en-US" altLang="ja-JP" dirty="0"/>
          </a:p>
          <a:p>
            <a:r>
              <a:rPr kumimoji="1" lang="ja-JP" altLang="en-US" dirty="0"/>
              <a:t>変更</a:t>
            </a:r>
            <a:r>
              <a:rPr kumimoji="1" lang="ja-JP" altLang="en-US" dirty="0" smtClean="0"/>
              <a:t>ボタンを押すと、学生</a:t>
            </a:r>
            <a:r>
              <a:rPr kumimoji="1" lang="ja-JP" altLang="en-US" dirty="0"/>
              <a:t>の実習履歴の詳細を確認することができます．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22</a:t>
            </a:fld>
            <a:endParaRPr kumimoji="1" lang="ja-JP" altLang="en-US"/>
          </a:p>
        </p:txBody>
      </p:sp>
    </p:spTree>
    <p:extLst>
      <p:ext uri="{BB962C8B-B14F-4D97-AF65-F5344CB8AC3E}">
        <p14:creationId xmlns:p14="http://schemas.microsoft.com/office/powerpoint/2010/main" val="325155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それがこの図になります．</a:t>
            </a:r>
            <a:endParaRPr kumimoji="1" lang="en-US" altLang="ja-JP" dirty="0"/>
          </a:p>
          <a:p>
            <a:endParaRPr kumimoji="1" lang="en-US" altLang="ja-JP" dirty="0"/>
          </a:p>
          <a:p>
            <a:r>
              <a:rPr kumimoji="1" lang="ja-JP" altLang="en-US" dirty="0"/>
              <a:t>実習先ごとの実習日時，実習内容，実習時間，実習の累計時間を確認することができます．</a:t>
            </a:r>
            <a:endParaRPr kumimoji="1" lang="en-US" altLang="ja-JP" dirty="0"/>
          </a:p>
          <a:p>
            <a:r>
              <a:rPr kumimoji="1" lang="ja-JP" altLang="en-US" dirty="0"/>
              <a:t>実習が間違えて登録されている場合は，変更ボタンを押し，変更したり，削除したりすることができます．</a:t>
            </a:r>
            <a:endParaRPr kumimoji="1" lang="en-US" altLang="ja-JP" dirty="0"/>
          </a:p>
          <a:p>
            <a:r>
              <a:rPr kumimoji="1" lang="ja-JP" altLang="en-US" dirty="0"/>
              <a:t>また</a:t>
            </a:r>
            <a:r>
              <a:rPr kumimoji="1" lang="ja-JP" altLang="en-US" dirty="0" smtClean="0"/>
              <a:t>，学生の実習登録</a:t>
            </a:r>
            <a:r>
              <a:rPr kumimoji="1" lang="ja-JP" altLang="en-US" dirty="0"/>
              <a:t>を行うことが</a:t>
            </a:r>
            <a:r>
              <a:rPr kumimoji="1" lang="ja-JP" altLang="en-US"/>
              <a:t>できたり</a:t>
            </a:r>
            <a:r>
              <a:rPr kumimoji="1" lang="ja-JP" altLang="en-US" smtClean="0"/>
              <a:t>，学生のアカウント</a:t>
            </a:r>
            <a:r>
              <a:rPr kumimoji="1" lang="ja-JP" altLang="en-US" dirty="0"/>
              <a:t>の削除を行うことができます．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23</a:t>
            </a:fld>
            <a:endParaRPr kumimoji="1" lang="ja-JP" altLang="en-US"/>
          </a:p>
        </p:txBody>
      </p:sp>
    </p:spTree>
    <p:extLst>
      <p:ext uri="{BB962C8B-B14F-4D97-AF65-F5344CB8AC3E}">
        <p14:creationId xmlns:p14="http://schemas.microsoft.com/office/powerpoint/2010/main" val="11700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受講学生一括登録機能についてです．</a:t>
            </a:r>
            <a:endParaRPr kumimoji="1" lang="en-US" altLang="ja-JP" dirty="0"/>
          </a:p>
          <a:p>
            <a:r>
              <a:rPr kumimoji="1" lang="ja-JP" altLang="en-US" dirty="0"/>
              <a:t>この図は，受講学生一括登録のページです．</a:t>
            </a:r>
            <a:endParaRPr kumimoji="1" lang="en-US" altLang="ja-JP" dirty="0"/>
          </a:p>
          <a:p>
            <a:endParaRPr kumimoji="1" lang="en-US" altLang="ja-JP" dirty="0"/>
          </a:p>
          <a:p>
            <a:r>
              <a:rPr kumimoji="1" lang="ja-JP" altLang="en-US" dirty="0"/>
              <a:t>単発に行う地域創生演習の実習がある場合，</a:t>
            </a:r>
            <a:endParaRPr kumimoji="1" lang="en-US" altLang="ja-JP" dirty="0"/>
          </a:p>
          <a:p>
            <a:r>
              <a:rPr kumimoji="1" lang="ja-JP" altLang="en-US" dirty="0"/>
              <a:t>日付，学生，実習先を選択することで，一括で学生の実習登録を行なうことができます．</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24</a:t>
            </a:fld>
            <a:endParaRPr kumimoji="1" lang="ja-JP" altLang="en-US"/>
          </a:p>
        </p:txBody>
      </p:sp>
    </p:spTree>
    <p:extLst>
      <p:ext uri="{BB962C8B-B14F-4D97-AF65-F5344CB8AC3E}">
        <p14:creationId xmlns:p14="http://schemas.microsoft.com/office/powerpoint/2010/main" val="3583458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受講学生更新機能についてです．</a:t>
            </a:r>
            <a:endParaRPr kumimoji="1" lang="en-US" altLang="ja-JP" dirty="0"/>
          </a:p>
          <a:p>
            <a:r>
              <a:rPr kumimoji="1" lang="ja-JP" altLang="en-US" dirty="0"/>
              <a:t>この図は，受講学生更新ページです．</a:t>
            </a:r>
            <a:endParaRPr kumimoji="1" lang="en-US" altLang="ja-JP" dirty="0"/>
          </a:p>
          <a:p>
            <a:endParaRPr kumimoji="1" lang="en-US" altLang="ja-JP" dirty="0"/>
          </a:p>
          <a:p>
            <a:r>
              <a:rPr kumimoji="1" lang="ja-JP" altLang="en-US" dirty="0" smtClean="0"/>
              <a:t>過去に本システムを利用したことがある学生</a:t>
            </a:r>
            <a:r>
              <a:rPr kumimoji="1" lang="ja-JP" altLang="en-US" dirty="0"/>
              <a:t>のアカウントの今年度アカウントを作成することができます．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25</a:t>
            </a:fld>
            <a:endParaRPr kumimoji="1" lang="ja-JP" altLang="en-US"/>
          </a:p>
        </p:txBody>
      </p:sp>
    </p:spTree>
    <p:extLst>
      <p:ext uri="{BB962C8B-B14F-4D97-AF65-F5344CB8AC3E}">
        <p14:creationId xmlns:p14="http://schemas.microsoft.com/office/powerpoint/2010/main" val="366275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過去の受講学生一覧についてです．</a:t>
            </a:r>
            <a:endParaRPr kumimoji="1" lang="en-US" altLang="ja-JP" dirty="0"/>
          </a:p>
          <a:p>
            <a:r>
              <a:rPr kumimoji="1" lang="ja-JP" altLang="en-US" dirty="0"/>
              <a:t>この図は、過去の受講学生の一覧ページです．</a:t>
            </a:r>
            <a:endParaRPr kumimoji="1" lang="en-US" altLang="ja-JP" dirty="0"/>
          </a:p>
          <a:p>
            <a:endParaRPr kumimoji="1" lang="en-US" altLang="ja-JP" dirty="0"/>
          </a:p>
          <a:p>
            <a:r>
              <a:rPr kumimoji="1" lang="ja-JP" altLang="en-US" dirty="0"/>
              <a:t>管理者ホームで年度と学科を選択することで，</a:t>
            </a:r>
            <a:endParaRPr kumimoji="1" lang="en-US" altLang="ja-JP" dirty="0"/>
          </a:p>
          <a:p>
            <a:r>
              <a:rPr kumimoji="1" lang="ja-JP" altLang="en-US" dirty="0"/>
              <a:t>選択した年度の実習学生と一年間の実習の累計時間が表示されます．</a:t>
            </a:r>
            <a:endParaRPr kumimoji="1" lang="en-US" altLang="ja-JP" dirty="0"/>
          </a:p>
          <a:p>
            <a:endParaRPr kumimoji="1" lang="en-US" altLang="ja-JP" dirty="0"/>
          </a:p>
          <a:p>
            <a:r>
              <a:rPr kumimoji="1" lang="ja-JP" altLang="en-US" dirty="0"/>
              <a:t>例　</a:t>
            </a:r>
            <a:r>
              <a:rPr kumimoji="1" lang="en-US" altLang="ja-JP" dirty="0"/>
              <a:t>2020</a:t>
            </a:r>
            <a:r>
              <a:rPr kumimoji="1" lang="ja-JP" altLang="en-US" dirty="0"/>
              <a:t>年度</a:t>
            </a:r>
            <a:r>
              <a:rPr kumimoji="1" lang="en-US" altLang="ja-JP" dirty="0"/>
              <a:t>I</a:t>
            </a:r>
            <a:r>
              <a:rPr kumimoji="1" lang="ja-JP" altLang="en-US" dirty="0"/>
              <a:t>科を選択した</a:t>
            </a:r>
            <a:r>
              <a:rPr kumimoji="1" lang="ja-JP" altLang="en-US" dirty="0" smtClean="0"/>
              <a:t>場合、</a:t>
            </a:r>
            <a:r>
              <a:rPr kumimoji="1" lang="ja-JP" altLang="en-US" b="1" dirty="0" smtClean="0"/>
              <a:t>このようにその年の学年となまえ、一年間の累計時間が地方創生ごとに表示されます。</a:t>
            </a:r>
            <a:endParaRPr kumimoji="1" lang="ja-JP" altLang="en-US" b="1"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26</a:t>
            </a:fld>
            <a:endParaRPr kumimoji="1" lang="ja-JP" altLang="en-US"/>
          </a:p>
        </p:txBody>
      </p:sp>
    </p:spTree>
    <p:extLst>
      <p:ext uri="{BB962C8B-B14F-4D97-AF65-F5344CB8AC3E}">
        <p14:creationId xmlns:p14="http://schemas.microsoft.com/office/powerpoint/2010/main" val="604083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実証実験ついてです．</a:t>
            </a:r>
            <a:endParaRPr kumimoji="1" lang="en-US" altLang="ja-JP" dirty="0"/>
          </a:p>
          <a:p>
            <a:r>
              <a:rPr kumimoji="1" lang="ja-JP" altLang="en-US" dirty="0"/>
              <a:t>本システムの実証実験として，本校での運用テストを行いました．</a:t>
            </a:r>
            <a:endParaRPr kumimoji="1" lang="en-US" altLang="ja-JP" dirty="0"/>
          </a:p>
          <a:p>
            <a:r>
              <a:rPr kumimoji="1" lang="ja-JP" altLang="en-US" dirty="0"/>
              <a:t>今回のテストは，スマートフォンアプリでの実習登録のテストです．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27</a:t>
            </a:fld>
            <a:endParaRPr kumimoji="1" lang="ja-JP" altLang="en-US"/>
          </a:p>
        </p:txBody>
      </p:sp>
    </p:spTree>
    <p:extLst>
      <p:ext uri="{BB962C8B-B14F-4D97-AF65-F5344CB8AC3E}">
        <p14:creationId xmlns:p14="http://schemas.microsoft.com/office/powerpoint/2010/main" val="35670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28</a:t>
            </a:fld>
            <a:endParaRPr kumimoji="1" lang="ja-JP" altLang="en-US"/>
          </a:p>
        </p:txBody>
      </p:sp>
    </p:spTree>
    <p:extLst>
      <p:ext uri="{BB962C8B-B14F-4D97-AF65-F5344CB8AC3E}">
        <p14:creationId xmlns:p14="http://schemas.microsoft.com/office/powerpoint/2010/main" val="4240440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現在での労力と確認することができない問題を</a:t>
            </a:r>
            <a:endParaRPr kumimoji="1" lang="en-US" altLang="ja-JP" dirty="0"/>
          </a:p>
          <a:p>
            <a:r>
              <a:rPr kumimoji="1" lang="ja-JP" altLang="en-US" dirty="0"/>
              <a:t>費用をかけずに解決することができる</a:t>
            </a:r>
            <a:endParaRPr kumimoji="1" lang="en-US" altLang="ja-JP" dirty="0"/>
          </a:p>
          <a:p>
            <a:r>
              <a:rPr kumimoji="1" lang="ja-JP" altLang="en-US" dirty="0"/>
              <a:t>システムの需要と有用性を実感した</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33</a:t>
            </a:fld>
            <a:endParaRPr kumimoji="1" lang="ja-JP" altLang="en-US"/>
          </a:p>
        </p:txBody>
      </p:sp>
    </p:spTree>
    <p:extLst>
      <p:ext uri="{BB962C8B-B14F-4D97-AF65-F5344CB8AC3E}">
        <p14:creationId xmlns:p14="http://schemas.microsoft.com/office/powerpoint/2010/main" val="36291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まずはじめに，研究背景です．</a:t>
            </a:r>
            <a:endParaRPr kumimoji="1" lang="en-US" altLang="ja-JP" dirty="0"/>
          </a:p>
          <a:p>
            <a:r>
              <a:rPr kumimoji="1" lang="ja-JP" altLang="en-US" dirty="0"/>
              <a:t>はじめに，地域創生演習について少し説明させていただきます．</a:t>
            </a:r>
            <a:endParaRPr kumimoji="1" lang="en-US" altLang="ja-JP" dirty="0"/>
          </a:p>
          <a:p>
            <a:endParaRPr kumimoji="1" lang="en-US" altLang="ja-JP" dirty="0"/>
          </a:p>
          <a:p>
            <a:r>
              <a:rPr kumimoji="1" lang="ja-JP" altLang="en-US" dirty="0"/>
              <a:t>地域創生演習とは，本校で平成</a:t>
            </a:r>
            <a:r>
              <a:rPr kumimoji="1" lang="en-US" altLang="ja-JP" dirty="0"/>
              <a:t>29</a:t>
            </a:r>
            <a:r>
              <a:rPr kumimoji="1" lang="ja-JP" altLang="en-US" dirty="0"/>
              <a:t>年度に新たに開設した，地域の持つ課題をボランティア活動等の実体験を通して，発掘し，地域の人達と問題の解決を目指す選択科目です．</a:t>
            </a:r>
            <a:endParaRPr kumimoji="1" lang="en-US" altLang="ja-JP" dirty="0"/>
          </a:p>
          <a:p>
            <a:endParaRPr kumimoji="1" lang="en-US" altLang="ja-JP" dirty="0"/>
          </a:p>
          <a:p>
            <a:r>
              <a:rPr lang="ja-JP" altLang="en-US" b="1">
                <a:ea typeface="游ゴシック"/>
              </a:rPr>
              <a:t>これは、</a:t>
            </a:r>
            <a:r>
              <a:rPr kumimoji="1" lang="ja-JP" altLang="en-US">
                <a:ea typeface="游ゴシック"/>
              </a:rPr>
              <a:t>旧カリキュラムで言う，ボランティア活動等のことです．</a:t>
            </a:r>
            <a:endParaRPr kumimoji="1" lang="en-US" altLang="ja-JP">
              <a:ea typeface="游ゴシック"/>
            </a:endParaRPr>
          </a:p>
          <a:p>
            <a:endParaRPr kumimoji="1" lang="en-US" altLang="ja-JP" dirty="0"/>
          </a:p>
          <a:p>
            <a:r>
              <a:rPr kumimoji="1" lang="ja-JP" altLang="en-US" dirty="0"/>
              <a:t>本科目は，地域創生演習１と地域創生演習２があり，それぞれ</a:t>
            </a:r>
            <a:r>
              <a:rPr kumimoji="1" lang="en-US" altLang="ja-JP" dirty="0"/>
              <a:t>1</a:t>
            </a:r>
            <a:r>
              <a:rPr kumimoji="1" lang="ja-JP" altLang="en-US" dirty="0"/>
              <a:t>～</a:t>
            </a:r>
            <a:r>
              <a:rPr kumimoji="1" lang="en-US" altLang="ja-JP" dirty="0"/>
              <a:t>3</a:t>
            </a:r>
            <a:r>
              <a:rPr kumimoji="1" lang="ja-JP" altLang="en-US" dirty="0"/>
              <a:t>年生の</a:t>
            </a:r>
            <a:r>
              <a:rPr kumimoji="1" lang="en-US" altLang="ja-JP" dirty="0"/>
              <a:t>3</a:t>
            </a:r>
            <a:r>
              <a:rPr kumimoji="1" lang="ja-JP" altLang="en-US" dirty="0"/>
              <a:t>年間と</a:t>
            </a:r>
            <a:r>
              <a:rPr kumimoji="1" lang="en-US" altLang="ja-JP" dirty="0"/>
              <a:t>4</a:t>
            </a:r>
            <a:r>
              <a:rPr kumimoji="1" lang="ja-JP" altLang="en-US" dirty="0"/>
              <a:t>～</a:t>
            </a:r>
            <a:r>
              <a:rPr kumimoji="1" lang="en-US" altLang="ja-JP" dirty="0"/>
              <a:t>5</a:t>
            </a:r>
            <a:r>
              <a:rPr kumimoji="1" lang="ja-JP" altLang="en-US" dirty="0"/>
              <a:t>年生の</a:t>
            </a:r>
            <a:r>
              <a:rPr kumimoji="1" lang="en-US" altLang="ja-JP" dirty="0"/>
              <a:t>2</a:t>
            </a:r>
            <a:r>
              <a:rPr kumimoji="1" lang="ja-JP" altLang="en-US" dirty="0"/>
              <a:t>年間に</a:t>
            </a:r>
            <a:r>
              <a:rPr kumimoji="1" lang="en-US" altLang="ja-JP" dirty="0"/>
              <a:t>30</a:t>
            </a:r>
            <a:r>
              <a:rPr kumimoji="1" lang="ja-JP" altLang="en-US" dirty="0"/>
              <a:t>時間以上の実習を行う必要があります．</a:t>
            </a:r>
            <a:endParaRPr kumimoji="1" lang="en-US" altLang="ja-JP" dirty="0"/>
          </a:p>
          <a:p>
            <a:endParaRPr kumimoji="1" lang="en-US" altLang="ja-JP" dirty="0"/>
          </a:p>
          <a:p>
            <a:r>
              <a:rPr kumimoji="1" lang="ja-JP" altLang="en-US" dirty="0"/>
              <a:t>実習内容は，高井神島漂着ゴミ調査，福祉施設ボランティア，夢現塾（小学生への算数の補習</a:t>
            </a:r>
            <a:r>
              <a:rPr kumimoji="1" lang="en-US" altLang="ja-JP" dirty="0"/>
              <a:t>TA)</a:t>
            </a:r>
            <a:r>
              <a:rPr kumimoji="1" lang="ja-JP" altLang="en-US" dirty="0"/>
              <a:t>などがあります．</a:t>
            </a:r>
            <a:endParaRPr kumimoji="1" lang="en-US" altLang="ja-JP" dirty="0"/>
          </a:p>
          <a:p>
            <a:r>
              <a:rPr kumimoji="1" lang="ja-JP" altLang="en-US">
                <a:ea typeface="游ゴシック"/>
              </a:rPr>
              <a:t>実習内容によって，実習時間は異なります．そのため，複数の実習に参加し単位を</a:t>
            </a:r>
            <a:r>
              <a:rPr lang="ja-JP" altLang="en-US" b="1">
                <a:ea typeface="游ゴシック"/>
              </a:rPr>
              <a:t>取得する必要があります</a:t>
            </a:r>
            <a:r>
              <a:rPr kumimoji="1" lang="ja-JP" altLang="en-US" b="1">
                <a:ea typeface="游ゴシック"/>
              </a:rPr>
              <a:t>．</a:t>
            </a:r>
            <a:endParaRPr kumimoji="1" lang="en-US" altLang="ja-JP" b="1">
              <a:ea typeface="游ゴシック"/>
            </a:endParaRPr>
          </a:p>
          <a:p>
            <a:endParaRPr kumimoji="1" lang="en-US" altLang="ja-JP" dirty="0"/>
          </a:p>
          <a:p>
            <a:endParaRPr kumimoji="1" lang="en-US" altLang="ja-JP" dirty="0"/>
          </a:p>
          <a:p>
            <a:endParaRPr kumimoji="1" lang="ja-JP" altLang="en-US" dirty="0"/>
          </a:p>
          <a:p>
            <a:endParaRPr kumimoji="1" lang="en-US" altLang="ja-JP"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3</a:t>
            </a:fld>
            <a:endParaRPr kumimoji="1" lang="ja-JP" altLang="en-US"/>
          </a:p>
        </p:txBody>
      </p:sp>
    </p:spTree>
    <p:extLst>
      <p:ext uri="{BB962C8B-B14F-4D97-AF65-F5344CB8AC3E}">
        <p14:creationId xmlns:p14="http://schemas.microsoft.com/office/powerpoint/2010/main" val="3175552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スマートフォンアプリを利用して実習登録、</a:t>
            </a:r>
            <a:r>
              <a:rPr kumimoji="1" lang="en-US" altLang="ja-JP" dirty="0"/>
              <a:t>Web</a:t>
            </a:r>
            <a:r>
              <a:rPr kumimoji="1" lang="ja-JP" altLang="en-US" dirty="0"/>
              <a:t>アプリケーションを利用して実習履歴を確認できるシステムを</a:t>
            </a:r>
            <a:r>
              <a:rPr kumimoji="1" lang="ja-JP" altLang="en-US" dirty="0" smtClean="0"/>
              <a:t>開発しました。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管理者や実習先，受講学生の管理だけでなく，</a:t>
            </a:r>
            <a:r>
              <a:rPr lang="ja-JP" altLang="en-US" dirty="0"/>
              <a:t>単発に行う地域創生イベントを一括登録できる機能，年度更新機能を追加して利便性を高めました．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実証実験を行ない，本システムの需要と有用性を実感しました．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34</a:t>
            </a:fld>
            <a:endParaRPr kumimoji="1" lang="ja-JP" altLang="en-US"/>
          </a:p>
        </p:txBody>
      </p:sp>
    </p:spTree>
    <p:extLst>
      <p:ext uri="{BB962C8B-B14F-4D97-AF65-F5344CB8AC3E}">
        <p14:creationId xmlns:p14="http://schemas.microsoft.com/office/powerpoint/2010/main" val="3945408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来年度に引き継ぐ，今後の課題です．</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35</a:t>
            </a:fld>
            <a:endParaRPr kumimoji="1" lang="ja-JP" altLang="en-US"/>
          </a:p>
        </p:txBody>
      </p:sp>
    </p:spTree>
    <p:extLst>
      <p:ext uri="{BB962C8B-B14F-4D97-AF65-F5344CB8AC3E}">
        <p14:creationId xmlns:p14="http://schemas.microsoft.com/office/powerpoint/2010/main" val="2451525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これで発表を終ります．</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36</a:t>
            </a:fld>
            <a:endParaRPr kumimoji="1" lang="ja-JP" altLang="en-US"/>
          </a:p>
        </p:txBody>
      </p:sp>
    </p:spTree>
    <p:extLst>
      <p:ext uri="{BB962C8B-B14F-4D97-AF65-F5344CB8AC3E}">
        <p14:creationId xmlns:p14="http://schemas.microsoft.com/office/powerpoint/2010/main" val="8084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次に，本科目の現在の単位認定の方法です．</a:t>
            </a:r>
            <a:endParaRPr kumimoji="1" lang="en-US" altLang="ja-JP" dirty="0"/>
          </a:p>
          <a:p>
            <a:r>
              <a:rPr kumimoji="1" lang="ja-JP" altLang="en-US" dirty="0"/>
              <a:t>実習は，本校だけでなく校外で行われたり，実習によって教官が異なったりします．</a:t>
            </a:r>
            <a:endParaRPr kumimoji="1" lang="en-US" altLang="ja-JP" dirty="0"/>
          </a:p>
          <a:p>
            <a:r>
              <a:rPr kumimoji="1" lang="ja-JP" altLang="en-US">
                <a:ea typeface="游ゴシック"/>
              </a:rPr>
              <a:t>そのため，最終年度に各教員が担当した</a:t>
            </a:r>
            <a:r>
              <a:rPr lang="ja-JP" altLang="en-US" b="1">
                <a:ea typeface="游ゴシック"/>
              </a:rPr>
              <a:t>実習の</a:t>
            </a:r>
            <a:r>
              <a:rPr kumimoji="1" lang="en-US" altLang="ja-JP" dirty="0">
                <a:ea typeface="游ゴシック"/>
              </a:rPr>
              <a:t>Excel</a:t>
            </a:r>
            <a:r>
              <a:rPr kumimoji="1" lang="ja-JP" altLang="en-US">
                <a:ea typeface="游ゴシック"/>
              </a:rPr>
              <a:t>ファイルを集計して実習時間の累計が</a:t>
            </a:r>
            <a:r>
              <a:rPr kumimoji="1" lang="en-US" altLang="ja-JP" dirty="0">
                <a:ea typeface="游ゴシック"/>
              </a:rPr>
              <a:t>30</a:t>
            </a:r>
            <a:r>
              <a:rPr kumimoji="1" lang="ja-JP" altLang="en-US">
                <a:ea typeface="游ゴシック"/>
              </a:rPr>
              <a:t>時間以上であれば単位認定を行っています．</a:t>
            </a:r>
            <a:endParaRPr kumimoji="1" lang="en-US" altLang="ja-JP">
              <a:ea typeface="游ゴシック"/>
            </a:endParaRPr>
          </a:p>
          <a:p>
            <a:endParaRPr kumimoji="1" lang="en-US" altLang="ja-JP" dirty="0"/>
          </a:p>
          <a:p>
            <a:r>
              <a:rPr lang="ja-JP" altLang="en-US" b="1">
                <a:ea typeface="游ゴシック"/>
              </a:rPr>
              <a:t>このように</a:t>
            </a:r>
            <a:r>
              <a:rPr kumimoji="1" lang="ja-JP" altLang="en-US">
                <a:ea typeface="游ゴシック"/>
              </a:rPr>
              <a:t>現在の単位認定の方法では，複数年かつ複数の教員が担当するため，時間数の管理が煩雑になり，ミスを生じる恐れがあります。また，学生は，実習時間の累計を確認することができない</a:t>
            </a:r>
            <a:r>
              <a:rPr lang="ja-JP" altLang="en-US">
                <a:ea typeface="游ゴシック"/>
              </a:rPr>
              <a:t>という</a:t>
            </a:r>
            <a:r>
              <a:rPr kumimoji="1" lang="ja-JP" altLang="en-US">
                <a:ea typeface="游ゴシック"/>
              </a:rPr>
              <a:t>問題があります．</a:t>
            </a:r>
            <a:endParaRPr kumimoji="1" lang="en-US" altLang="ja-JP">
              <a:ea typeface="游ゴシック"/>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4</a:t>
            </a:fld>
            <a:endParaRPr kumimoji="1" lang="ja-JP" altLang="en-US"/>
          </a:p>
        </p:txBody>
      </p:sp>
    </p:spTree>
    <p:extLst>
      <p:ext uri="{BB962C8B-B14F-4D97-AF65-F5344CB8AC3E}">
        <p14:creationId xmlns:p14="http://schemas.microsoft.com/office/powerpoint/2010/main" val="96241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既存システムとしましては，</a:t>
            </a:r>
            <a:endParaRPr kumimoji="1" lang="en-US" altLang="ja-JP" dirty="0"/>
          </a:p>
          <a:p>
            <a:r>
              <a:rPr kumimoji="1" lang="ja-JP" altLang="en-US" dirty="0"/>
              <a:t>タイムカード，</a:t>
            </a:r>
            <a:r>
              <a:rPr kumimoji="1" lang="en-US" altLang="ja-JP" dirty="0"/>
              <a:t>IC</a:t>
            </a:r>
            <a:r>
              <a:rPr kumimoji="1" lang="ja-JP" altLang="en-US" dirty="0"/>
              <a:t>カードなどによって実習の管理を行うことができます．</a:t>
            </a:r>
            <a:endParaRPr kumimoji="1" lang="en-US" altLang="ja-JP" dirty="0"/>
          </a:p>
          <a:p>
            <a:r>
              <a:rPr kumimoji="1" lang="ja-JP" altLang="en-US" dirty="0"/>
              <a:t>しかし，</a:t>
            </a:r>
            <a:endParaRPr kumimoji="1" lang="en-US" altLang="ja-JP" dirty="0"/>
          </a:p>
          <a:p>
            <a:endParaRPr kumimoji="1" lang="en-US" altLang="ja-JP" dirty="0"/>
          </a:p>
          <a:p>
            <a:r>
              <a:rPr kumimoji="1" lang="ja-JP" altLang="en-US" dirty="0"/>
              <a:t>そこで本研究は，スマートフォンアプリを利用して実習登録，</a:t>
            </a:r>
            <a:r>
              <a:rPr kumimoji="1" lang="en-US" altLang="ja-JP" dirty="0"/>
              <a:t>Web</a:t>
            </a:r>
            <a:r>
              <a:rPr kumimoji="1" lang="ja-JP" altLang="en-US" dirty="0"/>
              <a:t>アプリケーションを利用して実習履歴を確認することができる「地域創生演習実施管理システム」を開発しました．</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5</a:t>
            </a:fld>
            <a:endParaRPr kumimoji="1" lang="ja-JP" altLang="en-US"/>
          </a:p>
        </p:txBody>
      </p:sp>
    </p:spTree>
    <p:extLst>
      <p:ext uri="{BB962C8B-B14F-4D97-AF65-F5344CB8AC3E}">
        <p14:creationId xmlns:p14="http://schemas.microsoft.com/office/powerpoint/2010/main" val="415532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次に，システムの概要です．</a:t>
            </a:r>
            <a:endParaRPr kumimoji="1" lang="en-US" altLang="ja-JP" dirty="0"/>
          </a:p>
          <a:p>
            <a:r>
              <a:rPr kumimoji="1" lang="ja-JP" altLang="en-US" dirty="0"/>
              <a:t>本システムの概要を大まかに説明します．また，各機能ごとの詳しい内容は，後ほど説明させていただきます．</a:t>
            </a:r>
            <a:endParaRPr kumimoji="1" lang="en-US" altLang="ja-JP" dirty="0"/>
          </a:p>
          <a:p>
            <a:endParaRPr kumimoji="1" lang="en-US" altLang="ja-JP" dirty="0"/>
          </a:p>
          <a:p>
            <a:r>
              <a:rPr kumimoji="1" lang="ja-JP" altLang="en-US">
                <a:ea typeface="游ゴシック"/>
              </a:rPr>
              <a:t>実習の登録は，スマートフォンアプリ（</a:t>
            </a:r>
            <a:r>
              <a:rPr kumimoji="1" lang="en-US" altLang="ja-JP">
                <a:ea typeface="游ゴシック"/>
              </a:rPr>
              <a:t>Android</a:t>
            </a:r>
            <a:r>
              <a:rPr kumimoji="1" lang="ja-JP" altLang="en-US">
                <a:ea typeface="游ゴシック"/>
              </a:rPr>
              <a:t>）を用いて行います．実習先にあるバーコード</a:t>
            </a:r>
            <a:r>
              <a:rPr kumimoji="1" lang="ja-JP" altLang="en-US" b="1">
                <a:ea typeface="游ゴシック"/>
              </a:rPr>
              <a:t>読み取</a:t>
            </a:r>
            <a:r>
              <a:rPr lang="ja-JP" altLang="en-US" b="1">
                <a:ea typeface="游ゴシック"/>
              </a:rPr>
              <a:t>り、情報をデータベースに送信することで実習</a:t>
            </a:r>
            <a:r>
              <a:rPr kumimoji="1" lang="ja-JP" altLang="en-US" dirty="0">
                <a:ea typeface="游ゴシック"/>
              </a:rPr>
              <a:t>登録を行ないます．</a:t>
            </a:r>
            <a:endParaRPr kumimoji="1" lang="en-US" altLang="ja-JP" dirty="0">
              <a:ea typeface="游ゴシック"/>
            </a:endParaRPr>
          </a:p>
          <a:p>
            <a:r>
              <a:rPr kumimoji="1" lang="en-US" altLang="ja-JP">
                <a:ea typeface="游ゴシック"/>
              </a:rPr>
              <a:t>Web</a:t>
            </a:r>
            <a:r>
              <a:rPr kumimoji="1" lang="ja-JP" altLang="en-US">
                <a:ea typeface="游ゴシック"/>
              </a:rPr>
              <a:t>アプリケーションのシステムの機能は，管理者機能と利用者機能です．管理者機能は，本科目の実習先，管理者，受講学生を管理</a:t>
            </a:r>
            <a:r>
              <a:rPr lang="ja-JP" altLang="en-US" b="1">
                <a:ea typeface="游ゴシック"/>
              </a:rPr>
              <a:t>します．</a:t>
            </a:r>
            <a:endParaRPr lang="en-US" altLang="ja-JP" b="1">
              <a:ea typeface="游ゴシック"/>
            </a:endParaRPr>
          </a:p>
          <a:p>
            <a:r>
              <a:rPr kumimoji="1" lang="ja-JP" altLang="en-US" dirty="0"/>
              <a:t>利用者機能は，学生本人の実習時間を管理します．</a:t>
            </a:r>
            <a:endParaRPr kumimoji="1" lang="en-US" altLang="ja-JP"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6</a:t>
            </a:fld>
            <a:endParaRPr kumimoji="1" lang="ja-JP" altLang="en-US"/>
          </a:p>
        </p:txBody>
      </p:sp>
    </p:spTree>
    <p:extLst>
      <p:ext uri="{BB962C8B-B14F-4D97-AF65-F5344CB8AC3E}">
        <p14:creationId xmlns:p14="http://schemas.microsoft.com/office/powerpoint/2010/main" val="289212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次に，本システムの利用者における流れを大まかに説明します．</a:t>
            </a:r>
            <a:endParaRPr kumimoji="1" lang="en-US" altLang="ja-JP" dirty="0"/>
          </a:p>
          <a:p>
            <a:endParaRPr kumimoji="1" lang="en-US" altLang="ja-JP" dirty="0"/>
          </a:p>
          <a:p>
            <a:r>
              <a:rPr kumimoji="1" lang="ja-JP" altLang="en-US" dirty="0"/>
              <a:t>まず、利用者の流れです．</a:t>
            </a:r>
            <a:endParaRPr kumimoji="1" lang="en-US" altLang="ja-JP" dirty="0"/>
          </a:p>
          <a:p>
            <a:r>
              <a:rPr kumimoji="1" lang="ja-JP" altLang="en-US" dirty="0"/>
              <a:t>本科目を受講する学生は，本システムを利用するためにアカウントを作成します．</a:t>
            </a:r>
            <a:endParaRPr kumimoji="1" lang="en-US" altLang="ja-JP" dirty="0"/>
          </a:p>
          <a:p>
            <a:r>
              <a:rPr kumimoji="1" lang="ja-JP" altLang="en-US" dirty="0"/>
              <a:t>利用者が新規登録した後，スマートフォンアプリにログインすることで，実習登録を行うことができます．</a:t>
            </a:r>
            <a:endParaRPr kumimoji="1" lang="en-US" altLang="ja-JP" dirty="0"/>
          </a:p>
          <a:p>
            <a:r>
              <a:rPr kumimoji="1" lang="ja-JP" altLang="en-US">
                <a:ea typeface="游ゴシック"/>
              </a:rPr>
              <a:t>また</a:t>
            </a:r>
            <a:r>
              <a:rPr lang="ja-JP" altLang="en-US">
                <a:ea typeface="游ゴシック"/>
              </a:rPr>
              <a:t>、</a:t>
            </a:r>
            <a:r>
              <a:rPr kumimoji="1" lang="en-US" altLang="ja-JP">
                <a:ea typeface="游ゴシック"/>
              </a:rPr>
              <a:t>Web</a:t>
            </a:r>
            <a:r>
              <a:rPr kumimoji="1" lang="ja-JP" altLang="en-US">
                <a:ea typeface="游ゴシック"/>
              </a:rPr>
              <a:t>サイトにログインすることで，自分の実習履歴を確認することができます．</a:t>
            </a:r>
            <a:endParaRPr lang="ja-JP">
              <a:ea typeface="游ゴシック"/>
            </a:endParaRPr>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7</a:t>
            </a:fld>
            <a:endParaRPr kumimoji="1" lang="ja-JP" altLang="en-US"/>
          </a:p>
        </p:txBody>
      </p:sp>
    </p:spTree>
    <p:extLst>
      <p:ext uri="{BB962C8B-B14F-4D97-AF65-F5344CB8AC3E}">
        <p14:creationId xmlns:p14="http://schemas.microsoft.com/office/powerpoint/2010/main" val="4271231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次に、本システムの管理者における流れを大まかに説明します．</a:t>
            </a:r>
            <a:endParaRPr kumimoji="1" lang="en-US" altLang="ja-JP" dirty="0"/>
          </a:p>
          <a:p>
            <a:endParaRPr kumimoji="1" lang="en-US" altLang="ja-JP" dirty="0"/>
          </a:p>
          <a:p>
            <a:r>
              <a:rPr kumimoji="1" lang="ja-JP" altLang="en-US">
                <a:ea typeface="游ゴシック"/>
              </a:rPr>
              <a:t>まず，管理者は，</a:t>
            </a:r>
            <a:r>
              <a:rPr kumimoji="1" lang="en-US" altLang="ja-JP">
                <a:ea typeface="游ゴシック"/>
              </a:rPr>
              <a:t>Web</a:t>
            </a:r>
            <a:r>
              <a:rPr kumimoji="1" lang="ja-JP" altLang="en-US">
                <a:ea typeface="游ゴシック"/>
              </a:rPr>
              <a:t>サイトにログイン</a:t>
            </a:r>
            <a:r>
              <a:rPr lang="ja-JP" altLang="en-US">
                <a:ea typeface="游ゴシック"/>
              </a:rPr>
              <a:t>をします</a:t>
            </a:r>
            <a:r>
              <a:rPr kumimoji="1" lang="ja-JP" altLang="en-US">
                <a:ea typeface="游ゴシック"/>
              </a:rPr>
              <a:t>．</a:t>
            </a:r>
            <a:endParaRPr kumimoji="1" lang="en-US" altLang="ja-JP">
              <a:ea typeface="游ゴシック"/>
            </a:endParaRPr>
          </a:p>
          <a:p>
            <a:r>
              <a:rPr kumimoji="1" lang="ja-JP" altLang="en-US" dirty="0"/>
              <a:t>そして，実習先や管理者、受講学生の管理を行ないます．これらは登録，変更，削除が可能です．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8</a:t>
            </a:fld>
            <a:endParaRPr kumimoji="1" lang="ja-JP" altLang="en-US"/>
          </a:p>
        </p:txBody>
      </p:sp>
    </p:spTree>
    <p:extLst>
      <p:ext uri="{BB962C8B-B14F-4D97-AF65-F5344CB8AC3E}">
        <p14:creationId xmlns:p14="http://schemas.microsoft.com/office/powerpoint/2010/main" val="181535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ここからは，システムの各機能について説明させていただきます．</a:t>
            </a:r>
            <a:endParaRPr kumimoji="1" lang="en-US" altLang="ja-JP" dirty="0"/>
          </a:p>
          <a:p>
            <a:endParaRPr kumimoji="1" lang="en-US" altLang="ja-JP" dirty="0"/>
          </a:p>
          <a:p>
            <a:r>
              <a:rPr kumimoji="1" lang="ja-JP" altLang="en-US" dirty="0"/>
              <a:t>まず，新規登録の流れについて説明します．</a:t>
            </a:r>
            <a:endParaRPr kumimoji="1" lang="en-US" altLang="ja-JP" dirty="0"/>
          </a:p>
          <a:p>
            <a:r>
              <a:rPr kumimoji="1" lang="ja-JP" altLang="en-US" dirty="0"/>
              <a:t>スマートフォンアプリ，</a:t>
            </a:r>
            <a:r>
              <a:rPr kumimoji="1" lang="en-US" altLang="ja-JP" dirty="0"/>
              <a:t>PC</a:t>
            </a:r>
            <a:r>
              <a:rPr kumimoji="1" lang="ja-JP" altLang="en-US" dirty="0"/>
              <a:t>のどちらでも新規登録することが可能です．</a:t>
            </a:r>
            <a:endParaRPr kumimoji="1" lang="en-US" altLang="ja-JP" dirty="0"/>
          </a:p>
          <a:p>
            <a:endParaRPr kumimoji="1" lang="en-US" altLang="ja-JP" dirty="0"/>
          </a:p>
          <a:p>
            <a:r>
              <a:rPr kumimoji="1" lang="ja-JP" altLang="en-US" dirty="0"/>
              <a:t>スマートフォンアプリ，</a:t>
            </a:r>
            <a:r>
              <a:rPr kumimoji="1" lang="en-US" altLang="ja-JP" dirty="0"/>
              <a:t>PC</a:t>
            </a:r>
            <a:r>
              <a:rPr kumimoji="1" lang="ja-JP" altLang="en-US" dirty="0"/>
              <a:t>の新規登録画面から新規登録内容を入力することで</a:t>
            </a:r>
            <a:endParaRPr kumimoji="1" lang="en-US" altLang="ja-JP" dirty="0"/>
          </a:p>
          <a:p>
            <a:r>
              <a:rPr kumimoji="1" lang="ja-JP" altLang="en-US">
                <a:ea typeface="游ゴシック"/>
              </a:rPr>
              <a:t>サーバのデータベースに</a:t>
            </a:r>
            <a:r>
              <a:rPr lang="ja-JP" altLang="en-US">
                <a:ea typeface="游ゴシック"/>
              </a:rPr>
              <a:t>情報を</a:t>
            </a:r>
            <a:r>
              <a:rPr kumimoji="1" lang="ja-JP" altLang="en-US">
                <a:ea typeface="游ゴシック"/>
              </a:rPr>
              <a:t>，登録することができ</a:t>
            </a:r>
            <a:r>
              <a:rPr lang="ja-JP" altLang="en-US">
                <a:ea typeface="游ゴシック"/>
              </a:rPr>
              <a:t>ます</a:t>
            </a:r>
            <a:r>
              <a:rPr kumimoji="1" lang="ja-JP" altLang="en-US">
                <a:ea typeface="游ゴシック"/>
              </a:rPr>
              <a:t>．</a:t>
            </a:r>
            <a:endParaRPr lang="ja-JP">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79F643B-25C1-42D2-B626-B96301031AEF}" type="slidenum">
              <a:rPr kumimoji="1" lang="ja-JP" altLang="en-US" smtClean="0"/>
              <a:t>9</a:t>
            </a:fld>
            <a:endParaRPr kumimoji="1" lang="ja-JP" altLang="en-US"/>
          </a:p>
        </p:txBody>
      </p:sp>
    </p:spTree>
    <p:extLst>
      <p:ext uri="{BB962C8B-B14F-4D97-AF65-F5344CB8AC3E}">
        <p14:creationId xmlns:p14="http://schemas.microsoft.com/office/powerpoint/2010/main" val="353392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269086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175746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341312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35787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1510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23496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322145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404447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178111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38655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F30CEC-AEFE-4EDF-904B-C9F056C55F7C}" type="datetimeFigureOut">
              <a:rPr kumimoji="1" lang="ja-JP" altLang="en-US" smtClean="0"/>
              <a:t>2021/1/10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397239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30CEC-AEFE-4EDF-904B-C9F056C55F7C}" type="datetimeFigureOut">
              <a:rPr kumimoji="1" lang="ja-JP" altLang="en-US" smtClean="0"/>
              <a:t>2021/1/10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2CC5-C3B2-490C-A459-A605CA204965}" type="slidenum">
              <a:rPr kumimoji="1" lang="ja-JP" altLang="en-US" smtClean="0"/>
              <a:t>‹#›</a:t>
            </a:fld>
            <a:endParaRPr kumimoji="1" lang="ja-JP" altLang="en-US"/>
          </a:p>
        </p:txBody>
      </p:sp>
    </p:spTree>
    <p:extLst>
      <p:ext uri="{BB962C8B-B14F-4D97-AF65-F5344CB8AC3E}">
        <p14:creationId xmlns:p14="http://schemas.microsoft.com/office/powerpoint/2010/main" val="2074760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5A081EF-0288-4ACB-AD01-7DAD98E2D88B}"/>
              </a:ext>
            </a:extLst>
          </p:cNvPr>
          <p:cNvSpPr>
            <a:spLocks noGrp="1"/>
          </p:cNvSpPr>
          <p:nvPr>
            <p:ph type="ctrTitle"/>
          </p:nvPr>
        </p:nvSpPr>
        <p:spPr/>
        <p:txBody>
          <a:bodyPr>
            <a:normAutofit fontScale="90000"/>
          </a:bodyPr>
          <a:lstStyle/>
          <a:p>
            <a:r>
              <a:rPr kumimoji="1" lang="ja-JP" altLang="en-US" dirty="0"/>
              <a:t>地域創生演習</a:t>
            </a:r>
            <a:r>
              <a:rPr kumimoji="1" lang="en-US" altLang="ja-JP" dirty="0"/>
              <a:t/>
            </a:r>
            <a:br>
              <a:rPr kumimoji="1" lang="en-US" altLang="ja-JP" dirty="0"/>
            </a:br>
            <a:r>
              <a:rPr kumimoji="1" lang="ja-JP" altLang="en-US" dirty="0"/>
              <a:t>実施管理システムの開発</a:t>
            </a:r>
          </a:p>
        </p:txBody>
      </p:sp>
      <p:sp>
        <p:nvSpPr>
          <p:cNvPr id="3" name="字幕 2">
            <a:extLst>
              <a:ext uri="{FF2B5EF4-FFF2-40B4-BE49-F238E27FC236}">
                <a16:creationId xmlns="" xmlns:a16="http://schemas.microsoft.com/office/drawing/2014/main" id="{380E213C-106E-4449-8C91-28E7DCBB4450}"/>
              </a:ext>
            </a:extLst>
          </p:cNvPr>
          <p:cNvSpPr>
            <a:spLocks noGrp="1"/>
          </p:cNvSpPr>
          <p:nvPr>
            <p:ph type="subTitle" idx="1"/>
          </p:nvPr>
        </p:nvSpPr>
        <p:spPr/>
        <p:txBody>
          <a:bodyPr>
            <a:normAutofit lnSpcReduction="10000"/>
          </a:bodyPr>
          <a:lstStyle/>
          <a:p>
            <a:r>
              <a:rPr kumimoji="1" lang="ja-JP" altLang="en-US" dirty="0"/>
              <a:t>田房研究室</a:t>
            </a:r>
            <a:endParaRPr kumimoji="1" lang="en-US" altLang="ja-JP" dirty="0"/>
          </a:p>
          <a:p>
            <a:r>
              <a:rPr kumimoji="1" lang="ja-JP" altLang="en-US" dirty="0"/>
              <a:t>岡美波</a:t>
            </a:r>
            <a:endParaRPr kumimoji="1" lang="en-US" altLang="ja-JP" dirty="0"/>
          </a:p>
          <a:p>
            <a:r>
              <a:rPr kumimoji="1" lang="ja-JP" altLang="en-US" dirty="0"/>
              <a:t>吉田朝香</a:t>
            </a:r>
            <a:endParaRPr kumimoji="1" lang="en-US" altLang="ja-JP" dirty="0"/>
          </a:p>
          <a:p>
            <a:r>
              <a:rPr kumimoji="1" lang="ja-JP" altLang="en-US" dirty="0"/>
              <a:t>ジャイ</a:t>
            </a:r>
          </a:p>
        </p:txBody>
      </p:sp>
    </p:spTree>
    <p:extLst>
      <p:ext uri="{BB962C8B-B14F-4D97-AF65-F5344CB8AC3E}">
        <p14:creationId xmlns:p14="http://schemas.microsoft.com/office/powerpoint/2010/main" val="332378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 xmlns:a16="http://schemas.microsoft.com/office/drawing/2014/main" id="{711C3343-0C8A-47B1-ACE5-E327B4EFF2D7}"/>
              </a:ext>
            </a:extLst>
          </p:cNvPr>
          <p:cNvSpPr>
            <a:spLocks noGrp="1"/>
          </p:cNvSpPr>
          <p:nvPr>
            <p:ph type="title"/>
          </p:nvPr>
        </p:nvSpPr>
        <p:spPr/>
        <p:txBody>
          <a:bodyPr/>
          <a:lstStyle/>
          <a:p>
            <a:r>
              <a:rPr lang="ja-JP" altLang="en-US" dirty="0"/>
              <a:t>新規登録機能</a:t>
            </a:r>
          </a:p>
        </p:txBody>
      </p:sp>
      <p:grpSp>
        <p:nvGrpSpPr>
          <p:cNvPr id="25" name="グループ化 24">
            <a:extLst>
              <a:ext uri="{FF2B5EF4-FFF2-40B4-BE49-F238E27FC236}">
                <a16:creationId xmlns="" xmlns:a16="http://schemas.microsoft.com/office/drawing/2014/main" id="{90032DD6-F76B-4C98-9453-80FB65B18C43}"/>
              </a:ext>
            </a:extLst>
          </p:cNvPr>
          <p:cNvGrpSpPr/>
          <p:nvPr/>
        </p:nvGrpSpPr>
        <p:grpSpPr>
          <a:xfrm>
            <a:off x="115579" y="1704619"/>
            <a:ext cx="2426426" cy="4748859"/>
            <a:chOff x="-392768" y="1441405"/>
            <a:chExt cx="2426426" cy="4748859"/>
          </a:xfrm>
        </p:grpSpPr>
        <p:grpSp>
          <p:nvGrpSpPr>
            <p:cNvPr id="23" name="グループ化 22">
              <a:extLst>
                <a:ext uri="{FF2B5EF4-FFF2-40B4-BE49-F238E27FC236}">
                  <a16:creationId xmlns="" xmlns:a16="http://schemas.microsoft.com/office/drawing/2014/main" id="{4EA77BC2-D0C9-4994-8F0C-3AF3BE4FE4A3}"/>
                </a:ext>
              </a:extLst>
            </p:cNvPr>
            <p:cNvGrpSpPr/>
            <p:nvPr/>
          </p:nvGrpSpPr>
          <p:grpSpPr>
            <a:xfrm>
              <a:off x="-392768" y="2073038"/>
              <a:ext cx="2426426" cy="4117226"/>
              <a:chOff x="262886" y="2309091"/>
              <a:chExt cx="2426426" cy="4117226"/>
            </a:xfrm>
          </p:grpSpPr>
          <p:pic>
            <p:nvPicPr>
              <p:cNvPr id="19" name="図 18">
                <a:extLst>
                  <a:ext uri="{FF2B5EF4-FFF2-40B4-BE49-F238E27FC236}">
                    <a16:creationId xmlns="" xmlns:a16="http://schemas.microsoft.com/office/drawing/2014/main" id="{9273F37E-3933-40BE-BE0E-02D504029F20}"/>
                  </a:ext>
                </a:extLst>
              </p:cNvPr>
              <p:cNvPicPr>
                <a:picLocks noChangeAspect="1"/>
              </p:cNvPicPr>
              <p:nvPr/>
            </p:nvPicPr>
            <p:blipFill>
              <a:blip r:embed="rId3"/>
              <a:stretch>
                <a:fillRect/>
              </a:stretch>
            </p:blipFill>
            <p:spPr>
              <a:xfrm>
                <a:off x="739651" y="2309091"/>
                <a:ext cx="1949661" cy="4117226"/>
              </a:xfrm>
              <a:prstGeom prst="rect">
                <a:avLst/>
              </a:prstGeom>
            </p:spPr>
          </p:pic>
          <p:sp>
            <p:nvSpPr>
              <p:cNvPr id="20" name="左中かっこ 19">
                <a:extLst>
                  <a:ext uri="{FF2B5EF4-FFF2-40B4-BE49-F238E27FC236}">
                    <a16:creationId xmlns="" xmlns:a16="http://schemas.microsoft.com/office/drawing/2014/main" id="{84748E8D-6F3F-4504-8E9E-7BE227C03007}"/>
                  </a:ext>
                </a:extLst>
              </p:cNvPr>
              <p:cNvSpPr/>
              <p:nvPr/>
            </p:nvSpPr>
            <p:spPr>
              <a:xfrm>
                <a:off x="739651" y="3231581"/>
                <a:ext cx="498023" cy="1539426"/>
              </a:xfrm>
              <a:prstGeom prst="leftBrace">
                <a:avLst>
                  <a:gd name="adj1" fmla="val 8333"/>
                  <a:gd name="adj2" fmla="val 51200"/>
                </a:avLst>
              </a:prstGeom>
              <a:ln w="38100">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 xmlns:a16="http://schemas.microsoft.com/office/drawing/2014/main" id="{FB725969-368E-4B80-B9C1-92209253C744}"/>
                  </a:ext>
                </a:extLst>
              </p:cNvPr>
              <p:cNvSpPr txBox="1"/>
              <p:nvPr/>
            </p:nvSpPr>
            <p:spPr>
              <a:xfrm>
                <a:off x="262886" y="3874254"/>
                <a:ext cx="239437" cy="254079"/>
              </a:xfrm>
              <a:prstGeom prst="rect">
                <a:avLst/>
              </a:prstGeom>
              <a:noFill/>
            </p:spPr>
            <p:txBody>
              <a:bodyPr wrap="square" rtlCol="0">
                <a:spAutoFit/>
              </a:bodyPr>
              <a:lstStyle/>
              <a:p>
                <a:r>
                  <a:rPr kumimoji="1" lang="ja-JP" altLang="en-US" b="1" dirty="0"/>
                  <a:t>①</a:t>
                </a:r>
              </a:p>
            </p:txBody>
          </p:sp>
          <p:sp>
            <p:nvSpPr>
              <p:cNvPr id="22" name="テキスト ボックス 21">
                <a:extLst>
                  <a:ext uri="{FF2B5EF4-FFF2-40B4-BE49-F238E27FC236}">
                    <a16:creationId xmlns="" xmlns:a16="http://schemas.microsoft.com/office/drawing/2014/main" id="{DB9EECB2-8210-4AF5-91FE-5F100A22E170}"/>
                  </a:ext>
                </a:extLst>
              </p:cNvPr>
              <p:cNvSpPr txBox="1"/>
              <p:nvPr/>
            </p:nvSpPr>
            <p:spPr>
              <a:xfrm>
                <a:off x="1137035" y="4771007"/>
                <a:ext cx="185504" cy="369332"/>
              </a:xfrm>
              <a:prstGeom prst="rect">
                <a:avLst/>
              </a:prstGeom>
              <a:noFill/>
            </p:spPr>
            <p:txBody>
              <a:bodyPr wrap="square" rtlCol="0">
                <a:spAutoFit/>
              </a:bodyPr>
              <a:lstStyle/>
              <a:p>
                <a:r>
                  <a:rPr lang="ja-JP" altLang="en-US" b="1" dirty="0"/>
                  <a:t>②</a:t>
                </a:r>
                <a:endParaRPr kumimoji="1" lang="ja-JP" altLang="en-US" b="1" dirty="0"/>
              </a:p>
            </p:txBody>
          </p:sp>
        </p:grpSp>
        <p:sp>
          <p:nvSpPr>
            <p:cNvPr id="24" name="テキスト ボックス 23">
              <a:extLst>
                <a:ext uri="{FF2B5EF4-FFF2-40B4-BE49-F238E27FC236}">
                  <a16:creationId xmlns="" xmlns:a16="http://schemas.microsoft.com/office/drawing/2014/main" id="{BA22E129-7A8C-45BB-9B8B-A54BC82D3A91}"/>
                </a:ext>
              </a:extLst>
            </p:cNvPr>
            <p:cNvSpPr txBox="1"/>
            <p:nvPr/>
          </p:nvSpPr>
          <p:spPr>
            <a:xfrm>
              <a:off x="84126" y="1441405"/>
              <a:ext cx="1807030" cy="646331"/>
            </a:xfrm>
            <a:prstGeom prst="rect">
              <a:avLst/>
            </a:prstGeom>
            <a:noFill/>
          </p:spPr>
          <p:txBody>
            <a:bodyPr wrap="square" rtlCol="0">
              <a:spAutoFit/>
            </a:bodyPr>
            <a:lstStyle/>
            <a:p>
              <a:pPr algn="ctr"/>
              <a:r>
                <a:rPr kumimoji="1" lang="ja-JP" altLang="en-US" dirty="0"/>
                <a:t>スマートフォン</a:t>
              </a:r>
              <a:r>
                <a:rPr kumimoji="1" lang="en-US" altLang="ja-JP" dirty="0"/>
                <a:t/>
              </a:r>
              <a:br>
                <a:rPr kumimoji="1" lang="en-US" altLang="ja-JP" dirty="0"/>
              </a:br>
              <a:r>
                <a:rPr kumimoji="1" lang="ja-JP" altLang="en-US" dirty="0"/>
                <a:t>アプリ</a:t>
              </a:r>
            </a:p>
          </p:txBody>
        </p:sp>
      </p:grpSp>
      <p:sp>
        <p:nvSpPr>
          <p:cNvPr id="29" name="コンテンツ プレースホルダー 28">
            <a:extLst>
              <a:ext uri="{FF2B5EF4-FFF2-40B4-BE49-F238E27FC236}">
                <a16:creationId xmlns="" xmlns:a16="http://schemas.microsoft.com/office/drawing/2014/main" id="{3A990E9C-F154-49A8-A9C1-B13C57909F59}"/>
              </a:ext>
            </a:extLst>
          </p:cNvPr>
          <p:cNvSpPr txBox="1">
            <a:spLocks noGrp="1"/>
          </p:cNvSpPr>
          <p:nvPr>
            <p:ph idx="1"/>
          </p:nvPr>
        </p:nvSpPr>
        <p:spPr>
          <a:xfrm>
            <a:off x="2640825" y="2740784"/>
            <a:ext cx="2964811" cy="3666645"/>
          </a:xfrm>
          <a:prstGeom prst="rect">
            <a:avLst/>
          </a:prstGeom>
          <a:noFill/>
        </p:spPr>
        <p:txBody>
          <a:bodyPr wrap="square" rtlCol="0">
            <a:spAutoFit/>
          </a:bodyPr>
          <a:lstStyle/>
          <a:p>
            <a:pPr marL="457200" indent="-457200">
              <a:buFont typeface="+mj-ea"/>
              <a:buAutoNum type="circleNumDbPlain"/>
            </a:pPr>
            <a:r>
              <a:rPr kumimoji="1" lang="ja-JP" altLang="en-US" sz="2000" dirty="0"/>
              <a:t>ユーザ</a:t>
            </a:r>
            <a:r>
              <a:rPr kumimoji="1" lang="en-US" altLang="ja-JP" sz="2000" dirty="0"/>
              <a:t>ID</a:t>
            </a:r>
          </a:p>
          <a:p>
            <a:pPr marL="0" indent="0">
              <a:buNone/>
            </a:pPr>
            <a:r>
              <a:rPr lang="ja-JP" altLang="en-US" sz="2000" dirty="0"/>
              <a:t>　　パスワード</a:t>
            </a:r>
            <a:endParaRPr lang="en-US" altLang="ja-JP" sz="2000" dirty="0"/>
          </a:p>
          <a:p>
            <a:pPr marL="0" indent="0">
              <a:buNone/>
            </a:pPr>
            <a:r>
              <a:rPr lang="ja-JP" altLang="en-US" sz="2000" dirty="0"/>
              <a:t>　　学科</a:t>
            </a:r>
            <a:endParaRPr lang="en-US" altLang="ja-JP" sz="2000" dirty="0"/>
          </a:p>
          <a:p>
            <a:pPr marL="0" indent="0">
              <a:buNone/>
            </a:pPr>
            <a:r>
              <a:rPr lang="ja-JP" altLang="en-US" sz="2000" dirty="0"/>
              <a:t>　　学年</a:t>
            </a:r>
            <a:endParaRPr lang="en-US" altLang="ja-JP" sz="2000" dirty="0"/>
          </a:p>
          <a:p>
            <a:pPr marL="0" indent="0">
              <a:buNone/>
            </a:pPr>
            <a:r>
              <a:rPr lang="ja-JP" altLang="en-US" sz="2000" dirty="0"/>
              <a:t>　　出席番号</a:t>
            </a:r>
            <a:endParaRPr lang="en-US" altLang="ja-JP" sz="2000" dirty="0"/>
          </a:p>
          <a:p>
            <a:pPr marL="0" indent="0">
              <a:buNone/>
            </a:pPr>
            <a:r>
              <a:rPr lang="ja-JP" altLang="en-US" sz="2000" dirty="0"/>
              <a:t>　　名前</a:t>
            </a:r>
            <a:endParaRPr lang="en-US" altLang="ja-JP" sz="2000" dirty="0"/>
          </a:p>
          <a:p>
            <a:pPr marL="457200" indent="-457200">
              <a:buFont typeface="+mj-ea"/>
              <a:buAutoNum type="circleNumDbPlain" startAt="2"/>
            </a:pPr>
            <a:r>
              <a:rPr lang="ja-JP" altLang="en-US" sz="2000" dirty="0"/>
              <a:t>登録ボタン</a:t>
            </a:r>
            <a:endParaRPr lang="en-US" altLang="ja-JP" sz="2000" dirty="0"/>
          </a:p>
          <a:p>
            <a:pPr marL="457200" indent="-457200">
              <a:buFont typeface="+mj-ea"/>
              <a:buAutoNum type="circleNumDbPlain" startAt="2"/>
            </a:pPr>
            <a:r>
              <a:rPr lang="ja-JP" altLang="en-US" sz="2000" dirty="0"/>
              <a:t>ログイン画面に移動</a:t>
            </a:r>
            <a:endParaRPr lang="en-US" altLang="ja-JP" sz="2000" dirty="0"/>
          </a:p>
          <a:p>
            <a:endParaRPr kumimoji="1" lang="en-US" altLang="ja-JP" sz="2400" dirty="0"/>
          </a:p>
        </p:txBody>
      </p:sp>
      <p:grpSp>
        <p:nvGrpSpPr>
          <p:cNvPr id="37" name="グループ化 36">
            <a:extLst>
              <a:ext uri="{FF2B5EF4-FFF2-40B4-BE49-F238E27FC236}">
                <a16:creationId xmlns="" xmlns:a16="http://schemas.microsoft.com/office/drawing/2014/main" id="{AA0323A5-B074-4090-92FC-4CF01CDB5CDF}"/>
              </a:ext>
            </a:extLst>
          </p:cNvPr>
          <p:cNvGrpSpPr/>
          <p:nvPr/>
        </p:nvGrpSpPr>
        <p:grpSpPr>
          <a:xfrm>
            <a:off x="5381205" y="1683811"/>
            <a:ext cx="3137331" cy="4774687"/>
            <a:chOff x="5381205" y="1683811"/>
            <a:chExt cx="3137331" cy="4774687"/>
          </a:xfrm>
        </p:grpSpPr>
        <p:sp>
          <p:nvSpPr>
            <p:cNvPr id="26" name="テキスト ボックス 25">
              <a:extLst>
                <a:ext uri="{FF2B5EF4-FFF2-40B4-BE49-F238E27FC236}">
                  <a16:creationId xmlns="" xmlns:a16="http://schemas.microsoft.com/office/drawing/2014/main" id="{E4685A9A-401E-4E9B-99C9-2A8BA560CD38}"/>
                </a:ext>
              </a:extLst>
            </p:cNvPr>
            <p:cNvSpPr txBox="1"/>
            <p:nvPr/>
          </p:nvSpPr>
          <p:spPr>
            <a:xfrm>
              <a:off x="6872399" y="1683811"/>
              <a:ext cx="548356" cy="369332"/>
            </a:xfrm>
            <a:prstGeom prst="rect">
              <a:avLst/>
            </a:prstGeom>
            <a:noFill/>
          </p:spPr>
          <p:txBody>
            <a:bodyPr wrap="square" rtlCol="0">
              <a:spAutoFit/>
            </a:bodyPr>
            <a:lstStyle/>
            <a:p>
              <a:r>
                <a:rPr kumimoji="1" lang="en-US" altLang="ja-JP" dirty="0"/>
                <a:t>PC</a:t>
              </a:r>
              <a:endParaRPr kumimoji="1" lang="ja-JP" altLang="en-US" dirty="0"/>
            </a:p>
          </p:txBody>
        </p:sp>
        <p:grpSp>
          <p:nvGrpSpPr>
            <p:cNvPr id="30" name="グループ化 29">
              <a:extLst>
                <a:ext uri="{FF2B5EF4-FFF2-40B4-BE49-F238E27FC236}">
                  <a16:creationId xmlns="" xmlns:a16="http://schemas.microsoft.com/office/drawing/2014/main" id="{CC1397EA-A1D8-464A-8BA9-006BC75CB4B2}"/>
                </a:ext>
              </a:extLst>
            </p:cNvPr>
            <p:cNvGrpSpPr/>
            <p:nvPr/>
          </p:nvGrpSpPr>
          <p:grpSpPr>
            <a:xfrm>
              <a:off x="5381205" y="2027784"/>
              <a:ext cx="3137331" cy="4430714"/>
              <a:chOff x="6194659" y="639125"/>
              <a:chExt cx="3845270" cy="5886928"/>
            </a:xfrm>
          </p:grpSpPr>
          <p:pic>
            <p:nvPicPr>
              <p:cNvPr id="31" name="図 30">
                <a:extLst>
                  <a:ext uri="{FF2B5EF4-FFF2-40B4-BE49-F238E27FC236}">
                    <a16:creationId xmlns="" xmlns:a16="http://schemas.microsoft.com/office/drawing/2014/main" id="{0DDBD264-FCD0-44A3-8734-2818887AEEC6}"/>
                  </a:ext>
                </a:extLst>
              </p:cNvPr>
              <p:cNvPicPr>
                <a:picLocks noChangeAspect="1"/>
              </p:cNvPicPr>
              <p:nvPr/>
            </p:nvPicPr>
            <p:blipFill rotWithShape="1">
              <a:blip r:embed="rId4"/>
              <a:srcRect t="4105" r="8849"/>
              <a:stretch/>
            </p:blipFill>
            <p:spPr>
              <a:xfrm>
                <a:off x="6676846" y="639125"/>
                <a:ext cx="3363083" cy="5886928"/>
              </a:xfrm>
              <a:prstGeom prst="rect">
                <a:avLst/>
              </a:prstGeom>
            </p:spPr>
          </p:pic>
          <p:sp>
            <p:nvSpPr>
              <p:cNvPr id="32" name="テキスト ボックス 31">
                <a:extLst>
                  <a:ext uri="{FF2B5EF4-FFF2-40B4-BE49-F238E27FC236}">
                    <a16:creationId xmlns="" xmlns:a16="http://schemas.microsoft.com/office/drawing/2014/main" id="{C9F6CD8B-A67B-4EB5-B01E-59E0CB4F2DA2}"/>
                  </a:ext>
                </a:extLst>
              </p:cNvPr>
              <p:cNvSpPr txBox="1"/>
              <p:nvPr/>
            </p:nvSpPr>
            <p:spPr>
              <a:xfrm>
                <a:off x="6194659" y="3506042"/>
                <a:ext cx="304553" cy="334015"/>
              </a:xfrm>
              <a:prstGeom prst="rect">
                <a:avLst/>
              </a:prstGeom>
              <a:noFill/>
            </p:spPr>
            <p:txBody>
              <a:bodyPr wrap="square" rtlCol="0">
                <a:spAutoFit/>
              </a:bodyPr>
              <a:lstStyle/>
              <a:p>
                <a:r>
                  <a:rPr kumimoji="1" lang="ja-JP" altLang="en-US" b="1" dirty="0"/>
                  <a:t>①</a:t>
                </a:r>
              </a:p>
            </p:txBody>
          </p:sp>
          <p:sp>
            <p:nvSpPr>
              <p:cNvPr id="33" name="テキスト ボックス 32">
                <a:extLst>
                  <a:ext uri="{FF2B5EF4-FFF2-40B4-BE49-F238E27FC236}">
                    <a16:creationId xmlns="" xmlns:a16="http://schemas.microsoft.com/office/drawing/2014/main" id="{1EF48D45-A96B-48C3-8E56-A5994D758765}"/>
                  </a:ext>
                </a:extLst>
              </p:cNvPr>
              <p:cNvSpPr txBox="1"/>
              <p:nvPr/>
            </p:nvSpPr>
            <p:spPr>
              <a:xfrm>
                <a:off x="8532398" y="5577683"/>
                <a:ext cx="283536" cy="334015"/>
              </a:xfrm>
              <a:prstGeom prst="rect">
                <a:avLst/>
              </a:prstGeom>
              <a:noFill/>
            </p:spPr>
            <p:txBody>
              <a:bodyPr wrap="square" rtlCol="0">
                <a:spAutoFit/>
              </a:bodyPr>
              <a:lstStyle/>
              <a:p>
                <a:r>
                  <a:rPr lang="ja-JP" altLang="en-US" b="1" dirty="0"/>
                  <a:t>②</a:t>
                </a:r>
                <a:endParaRPr kumimoji="1" lang="ja-JP" altLang="en-US" b="1" dirty="0"/>
              </a:p>
            </p:txBody>
          </p:sp>
          <p:sp>
            <p:nvSpPr>
              <p:cNvPr id="34" name="テキスト ボックス 33">
                <a:extLst>
                  <a:ext uri="{FF2B5EF4-FFF2-40B4-BE49-F238E27FC236}">
                    <a16:creationId xmlns="" xmlns:a16="http://schemas.microsoft.com/office/drawing/2014/main" id="{A4EDF4FD-B7F9-48B5-B0BE-A18D3463C49E}"/>
                  </a:ext>
                </a:extLst>
              </p:cNvPr>
              <p:cNvSpPr txBox="1"/>
              <p:nvPr/>
            </p:nvSpPr>
            <p:spPr>
              <a:xfrm>
                <a:off x="6829249" y="5884860"/>
                <a:ext cx="283536" cy="334015"/>
              </a:xfrm>
              <a:prstGeom prst="rect">
                <a:avLst/>
              </a:prstGeom>
              <a:noFill/>
            </p:spPr>
            <p:txBody>
              <a:bodyPr wrap="square" rtlCol="0">
                <a:spAutoFit/>
              </a:bodyPr>
              <a:lstStyle/>
              <a:p>
                <a:r>
                  <a:rPr lang="ja-JP" altLang="en-US" b="1" dirty="0"/>
                  <a:t>③</a:t>
                </a:r>
                <a:endParaRPr kumimoji="1" lang="ja-JP" altLang="en-US" b="1" dirty="0"/>
              </a:p>
            </p:txBody>
          </p:sp>
          <p:sp>
            <p:nvSpPr>
              <p:cNvPr id="35" name="左中かっこ 34">
                <a:extLst>
                  <a:ext uri="{FF2B5EF4-FFF2-40B4-BE49-F238E27FC236}">
                    <a16:creationId xmlns="" xmlns:a16="http://schemas.microsoft.com/office/drawing/2014/main" id="{80813981-A8F9-472A-9C95-DDD52B65D258}"/>
                  </a:ext>
                </a:extLst>
              </p:cNvPr>
              <p:cNvSpPr/>
              <p:nvPr/>
            </p:nvSpPr>
            <p:spPr>
              <a:xfrm>
                <a:off x="6727559" y="1768417"/>
                <a:ext cx="486916" cy="380926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75891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299DD4C-465F-44D1-B7B1-42E8E097E06D}"/>
              </a:ext>
            </a:extLst>
          </p:cNvPr>
          <p:cNvSpPr>
            <a:spLocks noGrp="1"/>
          </p:cNvSpPr>
          <p:nvPr>
            <p:ph type="title"/>
          </p:nvPr>
        </p:nvSpPr>
        <p:spPr/>
        <p:txBody>
          <a:bodyPr/>
          <a:lstStyle/>
          <a:p>
            <a:r>
              <a:rPr kumimoji="1" lang="ja-JP" altLang="en-US" dirty="0"/>
              <a:t>ログイン機能</a:t>
            </a:r>
          </a:p>
        </p:txBody>
      </p:sp>
      <p:sp>
        <p:nvSpPr>
          <p:cNvPr id="5" name="コンテンツ プレースホルダー 4">
            <a:extLst>
              <a:ext uri="{FF2B5EF4-FFF2-40B4-BE49-F238E27FC236}">
                <a16:creationId xmlns="" xmlns:a16="http://schemas.microsoft.com/office/drawing/2014/main" id="{E2B70454-EF98-41C6-83C3-73D1B2A3330C}"/>
              </a:ext>
            </a:extLst>
          </p:cNvPr>
          <p:cNvSpPr>
            <a:spLocks noGrp="1"/>
          </p:cNvSpPr>
          <p:nvPr>
            <p:ph idx="1"/>
          </p:nvPr>
        </p:nvSpPr>
        <p:spPr/>
        <p:txBody>
          <a:bodyPr>
            <a:normAutofit/>
          </a:bodyPr>
          <a:lstStyle/>
          <a:p>
            <a:r>
              <a:rPr lang="ja-JP" altLang="en-US" sz="2400" dirty="0"/>
              <a:t>利用者　管理者（担当教員）・学生</a:t>
            </a:r>
            <a:endParaRPr lang="zh-CN" altLang="en-US" sz="2400" dirty="0"/>
          </a:p>
        </p:txBody>
      </p:sp>
      <p:grpSp>
        <p:nvGrpSpPr>
          <p:cNvPr id="14" name="グループ化 13">
            <a:extLst>
              <a:ext uri="{FF2B5EF4-FFF2-40B4-BE49-F238E27FC236}">
                <a16:creationId xmlns="" xmlns:a16="http://schemas.microsoft.com/office/drawing/2014/main" id="{BF0C72A5-2876-4B34-9D7E-084B6E6C2F78}"/>
              </a:ext>
            </a:extLst>
          </p:cNvPr>
          <p:cNvGrpSpPr/>
          <p:nvPr/>
        </p:nvGrpSpPr>
        <p:grpSpPr>
          <a:xfrm>
            <a:off x="5640613" y="2903599"/>
            <a:ext cx="3207824" cy="3589275"/>
            <a:chOff x="5640613" y="2903599"/>
            <a:chExt cx="3207824" cy="3589275"/>
          </a:xfrm>
        </p:grpSpPr>
        <p:grpSp>
          <p:nvGrpSpPr>
            <p:cNvPr id="7" name="グループ化 6">
              <a:extLst>
                <a:ext uri="{FF2B5EF4-FFF2-40B4-BE49-F238E27FC236}">
                  <a16:creationId xmlns="" xmlns:a16="http://schemas.microsoft.com/office/drawing/2014/main" id="{5160D18F-B15F-4D24-B002-C6117C0CEA03}"/>
                </a:ext>
              </a:extLst>
            </p:cNvPr>
            <p:cNvGrpSpPr/>
            <p:nvPr/>
          </p:nvGrpSpPr>
          <p:grpSpPr>
            <a:xfrm>
              <a:off x="5640613" y="3223201"/>
              <a:ext cx="3207824" cy="3269673"/>
              <a:chOff x="7433094" y="2133600"/>
              <a:chExt cx="3207824" cy="3269673"/>
            </a:xfrm>
          </p:grpSpPr>
          <p:pic>
            <p:nvPicPr>
              <p:cNvPr id="8" name="図 7">
                <a:extLst>
                  <a:ext uri="{FF2B5EF4-FFF2-40B4-BE49-F238E27FC236}">
                    <a16:creationId xmlns="" xmlns:a16="http://schemas.microsoft.com/office/drawing/2014/main" id="{51FC9959-DDDB-4DF5-935C-1FD98E8457DC}"/>
                  </a:ext>
                </a:extLst>
              </p:cNvPr>
              <p:cNvPicPr>
                <a:picLocks noChangeAspect="1"/>
              </p:cNvPicPr>
              <p:nvPr/>
            </p:nvPicPr>
            <p:blipFill rotWithShape="1">
              <a:blip r:embed="rId3"/>
              <a:srcRect l="16374" t="20369" r="22393" b="18999"/>
              <a:stretch/>
            </p:blipFill>
            <p:spPr>
              <a:xfrm>
                <a:off x="7433094" y="2133600"/>
                <a:ext cx="3207824" cy="3269673"/>
              </a:xfrm>
              <a:prstGeom prst="rect">
                <a:avLst/>
              </a:prstGeom>
            </p:spPr>
          </p:pic>
          <p:sp>
            <p:nvSpPr>
              <p:cNvPr id="9" name="テキスト ボックス 8">
                <a:extLst>
                  <a:ext uri="{FF2B5EF4-FFF2-40B4-BE49-F238E27FC236}">
                    <a16:creationId xmlns="" xmlns:a16="http://schemas.microsoft.com/office/drawing/2014/main" id="{F6E80D86-3C24-4DB2-94B2-445B1632A4BA}"/>
                  </a:ext>
                </a:extLst>
              </p:cNvPr>
              <p:cNvSpPr txBox="1"/>
              <p:nvPr/>
            </p:nvSpPr>
            <p:spPr>
              <a:xfrm>
                <a:off x="7433094" y="3260785"/>
                <a:ext cx="319178" cy="369332"/>
              </a:xfrm>
              <a:prstGeom prst="rect">
                <a:avLst/>
              </a:prstGeom>
              <a:noFill/>
            </p:spPr>
            <p:txBody>
              <a:bodyPr wrap="square" rtlCol="0">
                <a:spAutoFit/>
              </a:bodyPr>
              <a:lstStyle/>
              <a:p>
                <a:r>
                  <a:rPr kumimoji="1" lang="ja-JP" altLang="en-US" b="1" dirty="0"/>
                  <a:t>①</a:t>
                </a:r>
              </a:p>
            </p:txBody>
          </p:sp>
          <p:sp>
            <p:nvSpPr>
              <p:cNvPr id="10" name="テキスト ボックス 9">
                <a:extLst>
                  <a:ext uri="{FF2B5EF4-FFF2-40B4-BE49-F238E27FC236}">
                    <a16:creationId xmlns="" xmlns:a16="http://schemas.microsoft.com/office/drawing/2014/main" id="{6004D050-0372-4715-85F7-AC36450EA225}"/>
                  </a:ext>
                </a:extLst>
              </p:cNvPr>
              <p:cNvSpPr txBox="1"/>
              <p:nvPr/>
            </p:nvSpPr>
            <p:spPr>
              <a:xfrm>
                <a:off x="7433094" y="3792423"/>
                <a:ext cx="319178" cy="369332"/>
              </a:xfrm>
              <a:prstGeom prst="rect">
                <a:avLst/>
              </a:prstGeom>
              <a:noFill/>
            </p:spPr>
            <p:txBody>
              <a:bodyPr wrap="square" rtlCol="0">
                <a:spAutoFit/>
              </a:bodyPr>
              <a:lstStyle/>
              <a:p>
                <a:r>
                  <a:rPr lang="ja-JP" altLang="en-US" b="1" dirty="0"/>
                  <a:t>②</a:t>
                </a:r>
                <a:endParaRPr kumimoji="1" lang="ja-JP" altLang="en-US" b="1" dirty="0"/>
              </a:p>
            </p:txBody>
          </p:sp>
          <p:sp>
            <p:nvSpPr>
              <p:cNvPr id="11" name="テキスト ボックス 10">
                <a:extLst>
                  <a:ext uri="{FF2B5EF4-FFF2-40B4-BE49-F238E27FC236}">
                    <a16:creationId xmlns="" xmlns:a16="http://schemas.microsoft.com/office/drawing/2014/main" id="{04509F8C-0DD2-4CA0-98E5-4527BF7F767E}"/>
                  </a:ext>
                </a:extLst>
              </p:cNvPr>
              <p:cNvSpPr txBox="1"/>
              <p:nvPr/>
            </p:nvSpPr>
            <p:spPr>
              <a:xfrm>
                <a:off x="9134263" y="4287328"/>
                <a:ext cx="319178" cy="369332"/>
              </a:xfrm>
              <a:prstGeom prst="rect">
                <a:avLst/>
              </a:prstGeom>
              <a:noFill/>
            </p:spPr>
            <p:txBody>
              <a:bodyPr wrap="square" rtlCol="0">
                <a:spAutoFit/>
              </a:bodyPr>
              <a:lstStyle/>
              <a:p>
                <a:r>
                  <a:rPr lang="ja-JP" altLang="en-US" b="1" dirty="0"/>
                  <a:t>③</a:t>
                </a:r>
                <a:endParaRPr kumimoji="1" lang="ja-JP" altLang="en-US" b="1" dirty="0"/>
              </a:p>
            </p:txBody>
          </p:sp>
          <p:sp>
            <p:nvSpPr>
              <p:cNvPr id="12" name="テキスト ボックス 11">
                <a:extLst>
                  <a:ext uri="{FF2B5EF4-FFF2-40B4-BE49-F238E27FC236}">
                    <a16:creationId xmlns="" xmlns:a16="http://schemas.microsoft.com/office/drawing/2014/main" id="{65298BC8-3F48-4DFC-B05F-F90D15950FC6}"/>
                  </a:ext>
                </a:extLst>
              </p:cNvPr>
              <p:cNvSpPr txBox="1"/>
              <p:nvPr/>
            </p:nvSpPr>
            <p:spPr>
              <a:xfrm>
                <a:off x="7433094" y="4656660"/>
                <a:ext cx="297152" cy="369332"/>
              </a:xfrm>
              <a:prstGeom prst="rect">
                <a:avLst/>
              </a:prstGeom>
              <a:noFill/>
            </p:spPr>
            <p:txBody>
              <a:bodyPr wrap="square" rtlCol="0">
                <a:spAutoFit/>
              </a:bodyPr>
              <a:lstStyle/>
              <a:p>
                <a:r>
                  <a:rPr lang="ja-JP" altLang="en-US" b="1" dirty="0"/>
                  <a:t>④</a:t>
                </a:r>
                <a:endParaRPr kumimoji="1" lang="ja-JP" altLang="en-US" b="1" dirty="0"/>
              </a:p>
            </p:txBody>
          </p:sp>
        </p:grpSp>
        <p:sp>
          <p:nvSpPr>
            <p:cNvPr id="13" name="テキスト ボックス 12">
              <a:extLst>
                <a:ext uri="{FF2B5EF4-FFF2-40B4-BE49-F238E27FC236}">
                  <a16:creationId xmlns="" xmlns:a16="http://schemas.microsoft.com/office/drawing/2014/main" id="{03F7E9FC-A5B3-44F7-8A15-8FA9D8938EE0}"/>
                </a:ext>
              </a:extLst>
            </p:cNvPr>
            <p:cNvSpPr txBox="1"/>
            <p:nvPr/>
          </p:nvSpPr>
          <p:spPr>
            <a:xfrm>
              <a:off x="6970347" y="2903599"/>
              <a:ext cx="548356" cy="369332"/>
            </a:xfrm>
            <a:prstGeom prst="rect">
              <a:avLst/>
            </a:prstGeom>
            <a:noFill/>
          </p:spPr>
          <p:txBody>
            <a:bodyPr wrap="square" rtlCol="0">
              <a:spAutoFit/>
            </a:bodyPr>
            <a:lstStyle/>
            <a:p>
              <a:r>
                <a:rPr kumimoji="1" lang="en-US" altLang="ja-JP" dirty="0"/>
                <a:t>PC</a:t>
              </a:r>
              <a:endParaRPr kumimoji="1" lang="ja-JP" altLang="en-US" dirty="0"/>
            </a:p>
          </p:txBody>
        </p:sp>
      </p:grpSp>
      <p:grpSp>
        <p:nvGrpSpPr>
          <p:cNvPr id="21" name="グループ化 20">
            <a:extLst>
              <a:ext uri="{FF2B5EF4-FFF2-40B4-BE49-F238E27FC236}">
                <a16:creationId xmlns="" xmlns:a16="http://schemas.microsoft.com/office/drawing/2014/main" id="{D481259B-C31A-4188-9863-AA31DF4EC231}"/>
              </a:ext>
            </a:extLst>
          </p:cNvPr>
          <p:cNvGrpSpPr/>
          <p:nvPr/>
        </p:nvGrpSpPr>
        <p:grpSpPr>
          <a:xfrm>
            <a:off x="429978" y="2580433"/>
            <a:ext cx="1846633" cy="4033552"/>
            <a:chOff x="429978" y="2580433"/>
            <a:chExt cx="1846633" cy="4033552"/>
          </a:xfrm>
        </p:grpSpPr>
        <p:grpSp>
          <p:nvGrpSpPr>
            <p:cNvPr id="20" name="グループ化 19">
              <a:extLst>
                <a:ext uri="{FF2B5EF4-FFF2-40B4-BE49-F238E27FC236}">
                  <a16:creationId xmlns="" xmlns:a16="http://schemas.microsoft.com/office/drawing/2014/main" id="{7DD65DDF-6C40-40E4-9F83-039CD3E270FD}"/>
                </a:ext>
              </a:extLst>
            </p:cNvPr>
            <p:cNvGrpSpPr/>
            <p:nvPr/>
          </p:nvGrpSpPr>
          <p:grpSpPr>
            <a:xfrm>
              <a:off x="511971" y="3150062"/>
              <a:ext cx="1764640" cy="3463923"/>
              <a:chOff x="511971" y="3150062"/>
              <a:chExt cx="1764640" cy="3463923"/>
            </a:xfrm>
          </p:grpSpPr>
          <p:pic>
            <p:nvPicPr>
              <p:cNvPr id="15" name="図 14">
                <a:extLst>
                  <a:ext uri="{FF2B5EF4-FFF2-40B4-BE49-F238E27FC236}">
                    <a16:creationId xmlns="" xmlns:a16="http://schemas.microsoft.com/office/drawing/2014/main" id="{5B8EEA1C-8686-4152-94F9-0A19EE9E06E0}"/>
                  </a:ext>
                </a:extLst>
              </p:cNvPr>
              <p:cNvPicPr>
                <a:picLocks noChangeAspect="1"/>
              </p:cNvPicPr>
              <p:nvPr/>
            </p:nvPicPr>
            <p:blipFill>
              <a:blip r:embed="rId4"/>
              <a:stretch>
                <a:fillRect/>
              </a:stretch>
            </p:blipFill>
            <p:spPr>
              <a:xfrm>
                <a:off x="511971" y="3150062"/>
                <a:ext cx="1764640" cy="3463923"/>
              </a:xfrm>
              <a:prstGeom prst="rect">
                <a:avLst/>
              </a:prstGeom>
            </p:spPr>
          </p:pic>
          <p:sp>
            <p:nvSpPr>
              <p:cNvPr id="16" name="テキスト ボックス 15">
                <a:extLst>
                  <a:ext uri="{FF2B5EF4-FFF2-40B4-BE49-F238E27FC236}">
                    <a16:creationId xmlns="" xmlns:a16="http://schemas.microsoft.com/office/drawing/2014/main" id="{36D3C9C4-3B9A-4464-ADE4-79DE7A5797D8}"/>
                  </a:ext>
                </a:extLst>
              </p:cNvPr>
              <p:cNvSpPr txBox="1"/>
              <p:nvPr/>
            </p:nvSpPr>
            <p:spPr>
              <a:xfrm>
                <a:off x="628650" y="4034475"/>
                <a:ext cx="314516" cy="338554"/>
              </a:xfrm>
              <a:prstGeom prst="rect">
                <a:avLst/>
              </a:prstGeom>
              <a:noFill/>
            </p:spPr>
            <p:txBody>
              <a:bodyPr wrap="square" rtlCol="0">
                <a:spAutoFit/>
              </a:bodyPr>
              <a:lstStyle/>
              <a:p>
                <a:r>
                  <a:rPr kumimoji="1" lang="ja-JP" altLang="en-US" sz="1600" b="1" dirty="0"/>
                  <a:t>①</a:t>
                </a:r>
                <a:endParaRPr kumimoji="1" lang="ja-JP" altLang="en-US" b="1" dirty="0"/>
              </a:p>
            </p:txBody>
          </p:sp>
          <p:sp>
            <p:nvSpPr>
              <p:cNvPr id="17" name="テキスト ボックス 16">
                <a:extLst>
                  <a:ext uri="{FF2B5EF4-FFF2-40B4-BE49-F238E27FC236}">
                    <a16:creationId xmlns="" xmlns:a16="http://schemas.microsoft.com/office/drawing/2014/main" id="{0ACCFACA-0489-4679-9EA5-C3AC488D7CED}"/>
                  </a:ext>
                </a:extLst>
              </p:cNvPr>
              <p:cNvSpPr txBox="1"/>
              <p:nvPr/>
            </p:nvSpPr>
            <p:spPr>
              <a:xfrm>
                <a:off x="630942" y="4350386"/>
                <a:ext cx="319178" cy="338554"/>
              </a:xfrm>
              <a:prstGeom prst="rect">
                <a:avLst/>
              </a:prstGeom>
              <a:noFill/>
            </p:spPr>
            <p:txBody>
              <a:bodyPr wrap="square" rtlCol="0">
                <a:spAutoFit/>
              </a:bodyPr>
              <a:lstStyle/>
              <a:p>
                <a:r>
                  <a:rPr lang="ja-JP" altLang="en-US" sz="1600" b="1" dirty="0"/>
                  <a:t>②</a:t>
                </a:r>
                <a:endParaRPr kumimoji="1" lang="ja-JP" altLang="en-US" b="1" dirty="0"/>
              </a:p>
            </p:txBody>
          </p:sp>
          <p:sp>
            <p:nvSpPr>
              <p:cNvPr id="18" name="テキスト ボックス 17">
                <a:extLst>
                  <a:ext uri="{FF2B5EF4-FFF2-40B4-BE49-F238E27FC236}">
                    <a16:creationId xmlns="" xmlns:a16="http://schemas.microsoft.com/office/drawing/2014/main" id="{71B4C7E0-04DB-4AC8-AF6F-6862FE7BEAED}"/>
                  </a:ext>
                </a:extLst>
              </p:cNvPr>
              <p:cNvSpPr txBox="1"/>
              <p:nvPr/>
            </p:nvSpPr>
            <p:spPr>
              <a:xfrm>
                <a:off x="823474" y="4835574"/>
                <a:ext cx="319178" cy="338554"/>
              </a:xfrm>
              <a:prstGeom prst="rect">
                <a:avLst/>
              </a:prstGeom>
              <a:noFill/>
            </p:spPr>
            <p:txBody>
              <a:bodyPr wrap="square" rtlCol="0">
                <a:spAutoFit/>
              </a:bodyPr>
              <a:lstStyle/>
              <a:p>
                <a:r>
                  <a:rPr lang="ja-JP" altLang="en-US" sz="1600" b="1" dirty="0"/>
                  <a:t>③</a:t>
                </a:r>
                <a:endParaRPr kumimoji="1" lang="ja-JP" altLang="en-US" sz="1600" b="1" dirty="0"/>
              </a:p>
            </p:txBody>
          </p:sp>
        </p:grpSp>
        <p:sp>
          <p:nvSpPr>
            <p:cNvPr id="19" name="テキスト ボックス 18">
              <a:extLst>
                <a:ext uri="{FF2B5EF4-FFF2-40B4-BE49-F238E27FC236}">
                  <a16:creationId xmlns="" xmlns:a16="http://schemas.microsoft.com/office/drawing/2014/main" id="{78E9E422-60BD-4958-B085-4093065FDD5A}"/>
                </a:ext>
              </a:extLst>
            </p:cNvPr>
            <p:cNvSpPr txBox="1"/>
            <p:nvPr/>
          </p:nvSpPr>
          <p:spPr>
            <a:xfrm>
              <a:off x="429978" y="2580433"/>
              <a:ext cx="1807030" cy="646331"/>
            </a:xfrm>
            <a:prstGeom prst="rect">
              <a:avLst/>
            </a:prstGeom>
            <a:noFill/>
          </p:spPr>
          <p:txBody>
            <a:bodyPr wrap="square" rtlCol="0">
              <a:spAutoFit/>
            </a:bodyPr>
            <a:lstStyle/>
            <a:p>
              <a:pPr algn="ctr"/>
              <a:r>
                <a:rPr kumimoji="1" lang="ja-JP" altLang="en-US" dirty="0"/>
                <a:t>スマートフォン</a:t>
              </a:r>
              <a:r>
                <a:rPr kumimoji="1" lang="en-US" altLang="ja-JP" dirty="0"/>
                <a:t/>
              </a:r>
              <a:br>
                <a:rPr kumimoji="1" lang="en-US" altLang="ja-JP" dirty="0"/>
              </a:br>
              <a:r>
                <a:rPr kumimoji="1" lang="ja-JP" altLang="en-US" dirty="0"/>
                <a:t>アプリ</a:t>
              </a:r>
            </a:p>
          </p:txBody>
        </p:sp>
      </p:grpSp>
      <p:sp>
        <p:nvSpPr>
          <p:cNvPr id="25" name="テキスト ボックス 24">
            <a:extLst>
              <a:ext uri="{FF2B5EF4-FFF2-40B4-BE49-F238E27FC236}">
                <a16:creationId xmlns="" xmlns:a16="http://schemas.microsoft.com/office/drawing/2014/main" id="{9F6A502E-8687-4698-9E3E-500A66674892}"/>
              </a:ext>
            </a:extLst>
          </p:cNvPr>
          <p:cNvSpPr txBox="1"/>
          <p:nvPr/>
        </p:nvSpPr>
        <p:spPr>
          <a:xfrm>
            <a:off x="2672784" y="3442445"/>
            <a:ext cx="2400317" cy="2554545"/>
          </a:xfrm>
          <a:prstGeom prst="rect">
            <a:avLst/>
          </a:prstGeom>
          <a:noFill/>
        </p:spPr>
        <p:txBody>
          <a:bodyPr wrap="square">
            <a:spAutoFit/>
          </a:bodyPr>
          <a:lstStyle/>
          <a:p>
            <a:pPr marL="457200" indent="-457200">
              <a:buFont typeface="+mj-ea"/>
              <a:buAutoNum type="circleNumDbPlain"/>
            </a:pPr>
            <a:r>
              <a:rPr kumimoji="1" lang="ja-JP" altLang="en-US" sz="2000" dirty="0"/>
              <a:t>ユーザ</a:t>
            </a:r>
            <a:r>
              <a:rPr kumimoji="1" lang="en-US" altLang="ja-JP" sz="2000" dirty="0"/>
              <a:t>ID</a:t>
            </a:r>
            <a:r>
              <a:rPr kumimoji="1" lang="ja-JP" altLang="en-US" sz="2000" dirty="0"/>
              <a:t>の入力フォーム</a:t>
            </a:r>
            <a:endParaRPr kumimoji="1" lang="en-US" altLang="ja-JP" sz="2000" dirty="0"/>
          </a:p>
          <a:p>
            <a:pPr marL="457200" indent="-457200">
              <a:buFont typeface="+mj-ea"/>
              <a:buAutoNum type="circleNumDbPlain"/>
            </a:pPr>
            <a:r>
              <a:rPr lang="ja-JP" altLang="en-US" sz="2000" dirty="0"/>
              <a:t>パスワードの入力フォーム</a:t>
            </a:r>
            <a:endParaRPr lang="en-US" altLang="ja-JP" sz="2000" dirty="0"/>
          </a:p>
          <a:p>
            <a:pPr marL="457200" indent="-457200">
              <a:buFont typeface="+mj-ea"/>
              <a:buAutoNum type="circleNumDbPlain"/>
            </a:pPr>
            <a:r>
              <a:rPr kumimoji="1" lang="ja-JP" altLang="en-US" sz="2000" dirty="0"/>
              <a:t>ログインボタン</a:t>
            </a:r>
            <a:endParaRPr kumimoji="1" lang="en-US" altLang="ja-JP" sz="2000" dirty="0"/>
          </a:p>
          <a:p>
            <a:pPr marL="457200" indent="-457200">
              <a:buFont typeface="+mj-ea"/>
              <a:buAutoNum type="circleNumDbPlain"/>
            </a:pPr>
            <a:r>
              <a:rPr lang="ja-JP" altLang="en-US" sz="2000" dirty="0"/>
              <a:t>新規登録画面に移動</a:t>
            </a:r>
            <a:endParaRPr lang="en-US" altLang="ja-JP" sz="2000" dirty="0"/>
          </a:p>
        </p:txBody>
      </p:sp>
    </p:spTree>
    <p:extLst>
      <p:ext uri="{BB962C8B-B14F-4D97-AF65-F5344CB8AC3E}">
        <p14:creationId xmlns:p14="http://schemas.microsoft.com/office/powerpoint/2010/main" val="17260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ABD0A62-9A96-4390-8DFA-9EE8CAC66D29}"/>
              </a:ext>
            </a:extLst>
          </p:cNvPr>
          <p:cNvSpPr>
            <a:spLocks noGrp="1"/>
          </p:cNvSpPr>
          <p:nvPr>
            <p:ph type="title"/>
          </p:nvPr>
        </p:nvSpPr>
        <p:spPr/>
        <p:txBody>
          <a:bodyPr/>
          <a:lstStyle/>
          <a:p>
            <a:r>
              <a:rPr kumimoji="1" lang="ja-JP" altLang="en-US" dirty="0"/>
              <a:t>実習登録の流れ</a:t>
            </a:r>
          </a:p>
        </p:txBody>
      </p:sp>
      <p:sp>
        <p:nvSpPr>
          <p:cNvPr id="3" name="コンテンツ プレースホルダー 2">
            <a:extLst>
              <a:ext uri="{FF2B5EF4-FFF2-40B4-BE49-F238E27FC236}">
                <a16:creationId xmlns="" xmlns:a16="http://schemas.microsoft.com/office/drawing/2014/main" id="{E16670DD-30B4-4412-A530-2E44879DC54E}"/>
              </a:ext>
            </a:extLst>
          </p:cNvPr>
          <p:cNvSpPr>
            <a:spLocks noGrp="1"/>
          </p:cNvSpPr>
          <p:nvPr>
            <p:ph idx="1"/>
          </p:nvPr>
        </p:nvSpPr>
        <p:spPr/>
        <p:txBody>
          <a:bodyPr/>
          <a:lstStyle/>
          <a:p>
            <a:r>
              <a:rPr kumimoji="1" lang="ja-JP" altLang="en-US" dirty="0"/>
              <a:t>利用者　学生</a:t>
            </a:r>
          </a:p>
        </p:txBody>
      </p:sp>
      <p:pic>
        <p:nvPicPr>
          <p:cNvPr id="3074" name="Picture 2" descr="スマホで撮影する人のイラスト（女性）">
            <a:extLst>
              <a:ext uri="{FF2B5EF4-FFF2-40B4-BE49-F238E27FC236}">
                <a16:creationId xmlns="" xmlns:a16="http://schemas.microsoft.com/office/drawing/2014/main" id="{C54490E7-0851-486C-AFBB-4D3B86BC35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1856" y="3661159"/>
            <a:ext cx="1128949" cy="12578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スマートフォンで写真を撮る人のイラスト（女性・縦）">
            <a:extLst>
              <a:ext uri="{FF2B5EF4-FFF2-40B4-BE49-F238E27FC236}">
                <a16:creationId xmlns="" xmlns:a16="http://schemas.microsoft.com/office/drawing/2014/main" id="{1BD48315-386A-4416-82E9-8614842C8C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815"/>
          <a:stretch/>
        </p:blipFill>
        <p:spPr bwMode="auto">
          <a:xfrm>
            <a:off x="732618" y="3141723"/>
            <a:ext cx="1086728" cy="1929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カードの裏面のイラスト">
            <a:extLst>
              <a:ext uri="{FF2B5EF4-FFF2-40B4-BE49-F238E27FC236}">
                <a16:creationId xmlns="" xmlns:a16="http://schemas.microsoft.com/office/drawing/2014/main" id="{329476FC-FC9E-422E-94DA-1FC93DCAEC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4498" y="4575555"/>
            <a:ext cx="645696" cy="44276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 xmlns:a16="http://schemas.microsoft.com/office/drawing/2014/main" id="{CF71802B-0AE0-45D4-BA31-365055269C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0036" y="3486713"/>
            <a:ext cx="841493" cy="143232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 xmlns:a16="http://schemas.microsoft.com/office/drawing/2014/main" id="{57CF1659-744B-4463-9AF9-524227606986}"/>
              </a:ext>
            </a:extLst>
          </p:cNvPr>
          <p:cNvGrpSpPr/>
          <p:nvPr/>
        </p:nvGrpSpPr>
        <p:grpSpPr>
          <a:xfrm>
            <a:off x="402508" y="5206084"/>
            <a:ext cx="2059708" cy="778704"/>
            <a:chOff x="3534576" y="3046090"/>
            <a:chExt cx="1546657" cy="2521270"/>
          </a:xfrm>
        </p:grpSpPr>
        <p:sp>
          <p:nvSpPr>
            <p:cNvPr id="9" name="テキスト ボックス 8">
              <a:extLst>
                <a:ext uri="{FF2B5EF4-FFF2-40B4-BE49-F238E27FC236}">
                  <a16:creationId xmlns="" xmlns:a16="http://schemas.microsoft.com/office/drawing/2014/main" id="{020AD79F-787B-4CBD-A819-A2A2A9D758FD}"/>
                </a:ext>
              </a:extLst>
            </p:cNvPr>
            <p:cNvSpPr txBox="1"/>
            <p:nvPr/>
          </p:nvSpPr>
          <p:spPr>
            <a:xfrm>
              <a:off x="3534576" y="3285115"/>
              <a:ext cx="1546657" cy="2224566"/>
            </a:xfrm>
            <a:prstGeom prst="rect">
              <a:avLst/>
            </a:prstGeom>
            <a:noFill/>
            <a:ln>
              <a:noFill/>
            </a:ln>
          </p:spPr>
          <p:txBody>
            <a:bodyPr wrap="square" rtlCol="0">
              <a:spAutoFit/>
            </a:bodyPr>
            <a:lstStyle/>
            <a:p>
              <a:r>
                <a:rPr kumimoji="1" lang="ja-JP" altLang="en-US" dirty="0"/>
                <a:t>スマートフォン</a:t>
              </a:r>
              <a:r>
                <a:rPr kumimoji="1" lang="en-US" altLang="ja-JP" dirty="0"/>
                <a:t/>
              </a:r>
              <a:br>
                <a:rPr kumimoji="1" lang="en-US" altLang="ja-JP" dirty="0"/>
              </a:br>
              <a:r>
                <a:rPr kumimoji="1" lang="ja-JP" altLang="en-US" dirty="0"/>
                <a:t>アプリにログイン</a:t>
              </a:r>
              <a:endParaRPr kumimoji="1" lang="en-US" altLang="ja-JP" dirty="0"/>
            </a:p>
          </p:txBody>
        </p:sp>
        <p:sp>
          <p:nvSpPr>
            <p:cNvPr id="10" name="四角形: 角を丸くする 9">
              <a:extLst>
                <a:ext uri="{FF2B5EF4-FFF2-40B4-BE49-F238E27FC236}">
                  <a16:creationId xmlns="" xmlns:a16="http://schemas.microsoft.com/office/drawing/2014/main" id="{DA3D563B-9208-4485-81B1-BC75FDFEF4D0}"/>
                </a:ext>
              </a:extLst>
            </p:cNvPr>
            <p:cNvSpPr/>
            <p:nvPr/>
          </p:nvSpPr>
          <p:spPr>
            <a:xfrm>
              <a:off x="3534576" y="3046090"/>
              <a:ext cx="1546657" cy="2521270"/>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 xmlns:a16="http://schemas.microsoft.com/office/drawing/2014/main" id="{15196C45-B8E7-4A27-8C69-EBCECF4525AA}"/>
              </a:ext>
            </a:extLst>
          </p:cNvPr>
          <p:cNvGrpSpPr/>
          <p:nvPr/>
        </p:nvGrpSpPr>
        <p:grpSpPr>
          <a:xfrm>
            <a:off x="3255401" y="5277040"/>
            <a:ext cx="1610808" cy="1215834"/>
            <a:chOff x="3534576" y="3046090"/>
            <a:chExt cx="1546657" cy="2521270"/>
          </a:xfrm>
        </p:grpSpPr>
        <p:sp>
          <p:nvSpPr>
            <p:cNvPr id="13" name="テキスト ボックス 12">
              <a:extLst>
                <a:ext uri="{FF2B5EF4-FFF2-40B4-BE49-F238E27FC236}">
                  <a16:creationId xmlns="" xmlns:a16="http://schemas.microsoft.com/office/drawing/2014/main" id="{EBC3903C-C6FA-45CE-9B42-18451E2365F7}"/>
                </a:ext>
              </a:extLst>
            </p:cNvPr>
            <p:cNvSpPr txBox="1"/>
            <p:nvPr/>
          </p:nvSpPr>
          <p:spPr>
            <a:xfrm>
              <a:off x="3534576" y="3342794"/>
              <a:ext cx="1546657" cy="1914706"/>
            </a:xfrm>
            <a:prstGeom prst="rect">
              <a:avLst/>
            </a:prstGeom>
            <a:noFill/>
            <a:ln>
              <a:noFill/>
            </a:ln>
          </p:spPr>
          <p:txBody>
            <a:bodyPr wrap="square" rtlCol="0">
              <a:spAutoFit/>
            </a:bodyPr>
            <a:lstStyle/>
            <a:p>
              <a:r>
                <a:rPr kumimoji="1" lang="ja-JP" altLang="en-US" dirty="0"/>
                <a:t>実習先にある</a:t>
              </a:r>
              <a:r>
                <a:rPr kumimoji="1" lang="en-US" altLang="ja-JP" dirty="0"/>
                <a:t/>
              </a:r>
              <a:br>
                <a:rPr kumimoji="1" lang="en-US" altLang="ja-JP" dirty="0"/>
              </a:br>
              <a:r>
                <a:rPr kumimoji="1" lang="ja-JP" altLang="en-US" dirty="0"/>
                <a:t>バーコードを</a:t>
              </a:r>
              <a:r>
                <a:rPr kumimoji="1" lang="en-US" altLang="ja-JP" dirty="0"/>
                <a:t/>
              </a:r>
              <a:br>
                <a:rPr kumimoji="1" lang="en-US" altLang="ja-JP" dirty="0"/>
              </a:br>
              <a:r>
                <a:rPr kumimoji="1" lang="ja-JP" altLang="en-US" dirty="0"/>
                <a:t>読み取る</a:t>
              </a:r>
              <a:endParaRPr kumimoji="1" lang="en-US" altLang="ja-JP" dirty="0"/>
            </a:p>
          </p:txBody>
        </p:sp>
        <p:sp>
          <p:nvSpPr>
            <p:cNvPr id="14" name="四角形: 角を丸くする 13">
              <a:extLst>
                <a:ext uri="{FF2B5EF4-FFF2-40B4-BE49-F238E27FC236}">
                  <a16:creationId xmlns="" xmlns:a16="http://schemas.microsoft.com/office/drawing/2014/main" id="{33512EA7-E55E-4639-BFF7-A92B25C8FEEE}"/>
                </a:ext>
              </a:extLst>
            </p:cNvPr>
            <p:cNvSpPr/>
            <p:nvPr/>
          </p:nvSpPr>
          <p:spPr>
            <a:xfrm>
              <a:off x="3534576" y="3046090"/>
              <a:ext cx="1546657" cy="2521270"/>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 name="グループ化 14">
            <a:extLst>
              <a:ext uri="{FF2B5EF4-FFF2-40B4-BE49-F238E27FC236}">
                <a16:creationId xmlns="" xmlns:a16="http://schemas.microsoft.com/office/drawing/2014/main" id="{CB31E0C9-4004-405A-8B5D-971CC3288AB6}"/>
              </a:ext>
            </a:extLst>
          </p:cNvPr>
          <p:cNvGrpSpPr/>
          <p:nvPr/>
        </p:nvGrpSpPr>
        <p:grpSpPr>
          <a:xfrm>
            <a:off x="5301464" y="2563828"/>
            <a:ext cx="2278024" cy="1210306"/>
            <a:chOff x="3514427" y="3046090"/>
            <a:chExt cx="1546657" cy="2783811"/>
          </a:xfrm>
        </p:grpSpPr>
        <p:sp>
          <p:nvSpPr>
            <p:cNvPr id="16" name="テキスト ボックス 15">
              <a:extLst>
                <a:ext uri="{FF2B5EF4-FFF2-40B4-BE49-F238E27FC236}">
                  <a16:creationId xmlns="" xmlns:a16="http://schemas.microsoft.com/office/drawing/2014/main" id="{D565934F-A209-4BC0-B8F4-D2EAB55BED42}"/>
                </a:ext>
              </a:extLst>
            </p:cNvPr>
            <p:cNvSpPr txBox="1"/>
            <p:nvPr/>
          </p:nvSpPr>
          <p:spPr>
            <a:xfrm>
              <a:off x="3514427" y="3340784"/>
              <a:ext cx="1546657" cy="2489117"/>
            </a:xfrm>
            <a:prstGeom prst="rect">
              <a:avLst/>
            </a:prstGeom>
            <a:noFill/>
            <a:ln>
              <a:noFill/>
            </a:ln>
          </p:spPr>
          <p:txBody>
            <a:bodyPr wrap="square" rtlCol="0">
              <a:spAutoFit/>
            </a:bodyPr>
            <a:lstStyle/>
            <a:p>
              <a:r>
                <a:rPr kumimoji="1" lang="en-US" altLang="ja-JP" dirty="0"/>
                <a:t>DB</a:t>
              </a:r>
              <a:r>
                <a:rPr kumimoji="1" lang="ja-JP" altLang="en-US" dirty="0"/>
                <a:t>に登録されている位置情報と現在地が一致すると</a:t>
              </a:r>
              <a:endParaRPr kumimoji="1" lang="en-US" altLang="ja-JP" dirty="0"/>
            </a:p>
          </p:txBody>
        </p:sp>
        <p:sp>
          <p:nvSpPr>
            <p:cNvPr id="17" name="四角形: 角を丸くする 16">
              <a:extLst>
                <a:ext uri="{FF2B5EF4-FFF2-40B4-BE49-F238E27FC236}">
                  <a16:creationId xmlns="" xmlns:a16="http://schemas.microsoft.com/office/drawing/2014/main" id="{BA84729B-2EBF-47EB-BB46-F486D6DB9F04}"/>
                </a:ext>
              </a:extLst>
            </p:cNvPr>
            <p:cNvSpPr/>
            <p:nvPr/>
          </p:nvSpPr>
          <p:spPr>
            <a:xfrm>
              <a:off x="3534577" y="3046090"/>
              <a:ext cx="1463585" cy="252126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矢印: 右 3">
            <a:extLst>
              <a:ext uri="{FF2B5EF4-FFF2-40B4-BE49-F238E27FC236}">
                <a16:creationId xmlns="" xmlns:a16="http://schemas.microsoft.com/office/drawing/2014/main" id="{8BD2417F-8C54-4344-A563-E1090B18EF28}"/>
              </a:ext>
            </a:extLst>
          </p:cNvPr>
          <p:cNvSpPr/>
          <p:nvPr/>
        </p:nvSpPr>
        <p:spPr>
          <a:xfrm>
            <a:off x="2237273" y="4095607"/>
            <a:ext cx="544945" cy="388986"/>
          </a:xfrm>
          <a:prstGeom prst="rightArrow">
            <a:avLst>
              <a:gd name="adj1" fmla="val 50000"/>
              <a:gd name="adj2" fmla="val 7849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 xmlns:a16="http://schemas.microsoft.com/office/drawing/2014/main" id="{1D4C7C0A-F21B-4A89-81D5-9B9253210E87}"/>
              </a:ext>
            </a:extLst>
          </p:cNvPr>
          <p:cNvSpPr/>
          <p:nvPr/>
        </p:nvSpPr>
        <p:spPr>
          <a:xfrm>
            <a:off x="5580692" y="3933539"/>
            <a:ext cx="1793502" cy="713122"/>
          </a:xfrm>
          <a:prstGeom prst="rightArrow">
            <a:avLst>
              <a:gd name="adj1" fmla="val 50000"/>
              <a:gd name="adj2" fmla="val 7849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6E315909-16AA-4F48-B44E-6B4CFB6E216C}"/>
              </a:ext>
            </a:extLst>
          </p:cNvPr>
          <p:cNvSpPr txBox="1"/>
          <p:nvPr/>
        </p:nvSpPr>
        <p:spPr>
          <a:xfrm>
            <a:off x="5410622" y="4686567"/>
            <a:ext cx="2059709" cy="646331"/>
          </a:xfrm>
          <a:prstGeom prst="rect">
            <a:avLst/>
          </a:prstGeom>
          <a:noFill/>
        </p:spPr>
        <p:txBody>
          <a:bodyPr wrap="square" rtlCol="0">
            <a:spAutoFit/>
          </a:bodyPr>
          <a:lstStyle/>
          <a:p>
            <a:r>
              <a:rPr kumimoji="1" lang="en-US" altLang="ja-JP" dirty="0"/>
              <a:t>DB</a:t>
            </a:r>
            <a:r>
              <a:rPr kumimoji="1" lang="ja-JP" altLang="en-US" dirty="0"/>
              <a:t>に学生情報と</a:t>
            </a:r>
            <a:r>
              <a:rPr kumimoji="1" lang="en-US" altLang="ja-JP" dirty="0"/>
              <a:t/>
            </a:r>
            <a:br>
              <a:rPr kumimoji="1" lang="en-US" altLang="ja-JP" dirty="0"/>
            </a:br>
            <a:r>
              <a:rPr kumimoji="1" lang="ja-JP" altLang="en-US" dirty="0"/>
              <a:t>実習先情報を送信</a:t>
            </a:r>
          </a:p>
        </p:txBody>
      </p:sp>
      <p:grpSp>
        <p:nvGrpSpPr>
          <p:cNvPr id="22" name="グループ化 21">
            <a:extLst>
              <a:ext uri="{FF2B5EF4-FFF2-40B4-BE49-F238E27FC236}">
                <a16:creationId xmlns="" xmlns:a16="http://schemas.microsoft.com/office/drawing/2014/main" id="{62E5530C-AB4D-4F0B-9962-4C501F3DF6B3}"/>
              </a:ext>
            </a:extLst>
          </p:cNvPr>
          <p:cNvGrpSpPr/>
          <p:nvPr/>
        </p:nvGrpSpPr>
        <p:grpSpPr>
          <a:xfrm>
            <a:off x="7733886" y="4067888"/>
            <a:ext cx="1322385" cy="575550"/>
            <a:chOff x="3601459" y="3156857"/>
            <a:chExt cx="1622921" cy="2455688"/>
          </a:xfrm>
        </p:grpSpPr>
        <p:sp>
          <p:nvSpPr>
            <p:cNvPr id="23" name="テキスト ボックス 22">
              <a:extLst>
                <a:ext uri="{FF2B5EF4-FFF2-40B4-BE49-F238E27FC236}">
                  <a16:creationId xmlns="" xmlns:a16="http://schemas.microsoft.com/office/drawing/2014/main" id="{106C8566-3618-4EB6-86C8-7AB73DB6FDE2}"/>
                </a:ext>
              </a:extLst>
            </p:cNvPr>
            <p:cNvSpPr txBox="1"/>
            <p:nvPr/>
          </p:nvSpPr>
          <p:spPr>
            <a:xfrm>
              <a:off x="3711265" y="3717025"/>
              <a:ext cx="1513115" cy="416735"/>
            </a:xfrm>
            <a:prstGeom prst="rect">
              <a:avLst/>
            </a:prstGeom>
            <a:noFill/>
            <a:ln>
              <a:noFill/>
            </a:ln>
          </p:spPr>
          <p:txBody>
            <a:bodyPr wrap="square" rtlCol="0">
              <a:spAutoFit/>
            </a:bodyPr>
            <a:lstStyle/>
            <a:p>
              <a:r>
                <a:rPr kumimoji="1" lang="ja-JP" altLang="en-US" dirty="0"/>
                <a:t>登録完了</a:t>
              </a:r>
              <a:endParaRPr kumimoji="1" lang="en-US" altLang="ja-JP" dirty="0"/>
            </a:p>
          </p:txBody>
        </p:sp>
        <p:sp>
          <p:nvSpPr>
            <p:cNvPr id="24" name="四角形: 角を丸くする 23">
              <a:extLst>
                <a:ext uri="{FF2B5EF4-FFF2-40B4-BE49-F238E27FC236}">
                  <a16:creationId xmlns="" xmlns:a16="http://schemas.microsoft.com/office/drawing/2014/main" id="{DCC7DF01-7FB8-4969-ACDB-A6F0E68AC55B}"/>
                </a:ext>
              </a:extLst>
            </p:cNvPr>
            <p:cNvSpPr/>
            <p:nvPr/>
          </p:nvSpPr>
          <p:spPr>
            <a:xfrm>
              <a:off x="3601459" y="3156857"/>
              <a:ext cx="1496529" cy="2455688"/>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36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0199CA2-E999-4DB1-A96A-582E71E7AF59}"/>
              </a:ext>
            </a:extLst>
          </p:cNvPr>
          <p:cNvSpPr>
            <a:spLocks noGrp="1"/>
          </p:cNvSpPr>
          <p:nvPr>
            <p:ph type="title"/>
          </p:nvPr>
        </p:nvSpPr>
        <p:spPr/>
        <p:txBody>
          <a:bodyPr/>
          <a:lstStyle/>
          <a:p>
            <a:r>
              <a:rPr kumimoji="1" lang="ja-JP" altLang="en-US" dirty="0"/>
              <a:t>実習登録機能～アプリ～</a:t>
            </a:r>
          </a:p>
        </p:txBody>
      </p:sp>
      <p:sp>
        <p:nvSpPr>
          <p:cNvPr id="3" name="コンテンツ プレースホルダー 2">
            <a:extLst>
              <a:ext uri="{FF2B5EF4-FFF2-40B4-BE49-F238E27FC236}">
                <a16:creationId xmlns="" xmlns:a16="http://schemas.microsoft.com/office/drawing/2014/main" id="{9B338C29-ECD1-4AFD-8DB5-4D3CBF6E67C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4657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E8636E0-249A-43C0-97C4-89082BA402E0}"/>
              </a:ext>
            </a:extLst>
          </p:cNvPr>
          <p:cNvSpPr>
            <a:spLocks noGrp="1"/>
          </p:cNvSpPr>
          <p:nvPr>
            <p:ph type="title"/>
          </p:nvPr>
        </p:nvSpPr>
        <p:spPr/>
        <p:txBody>
          <a:bodyPr/>
          <a:lstStyle/>
          <a:p>
            <a:r>
              <a:rPr kumimoji="1" lang="ja-JP" altLang="en-US" dirty="0"/>
              <a:t>利用者機能～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F40FE1B-7B57-4B93-A4AD-50A4C1F5E9AD}"/>
              </a:ext>
            </a:extLst>
          </p:cNvPr>
          <p:cNvSpPr>
            <a:spLocks noGrp="1"/>
          </p:cNvSpPr>
          <p:nvPr>
            <p:ph idx="1"/>
          </p:nvPr>
        </p:nvSpPr>
        <p:spPr/>
        <p:txBody>
          <a:bodyPr/>
          <a:lstStyle/>
          <a:p>
            <a:r>
              <a:rPr kumimoji="1" lang="ja-JP" altLang="en-US" dirty="0"/>
              <a:t>ユーザホーム画面</a:t>
            </a:r>
          </a:p>
        </p:txBody>
      </p:sp>
      <p:sp>
        <p:nvSpPr>
          <p:cNvPr id="5" name="テキスト ボックス 4">
            <a:extLst>
              <a:ext uri="{FF2B5EF4-FFF2-40B4-BE49-F238E27FC236}">
                <a16:creationId xmlns="" xmlns:a16="http://schemas.microsoft.com/office/drawing/2014/main" id="{1DF4CE26-8543-47BB-B992-239CAB0A2F3F}"/>
              </a:ext>
            </a:extLst>
          </p:cNvPr>
          <p:cNvSpPr txBox="1"/>
          <p:nvPr/>
        </p:nvSpPr>
        <p:spPr>
          <a:xfrm>
            <a:off x="190152" y="3499307"/>
            <a:ext cx="4541022" cy="2677656"/>
          </a:xfrm>
          <a:prstGeom prst="rect">
            <a:avLst/>
          </a:prstGeom>
          <a:noFill/>
        </p:spPr>
        <p:txBody>
          <a:bodyPr wrap="square" rtlCol="0">
            <a:spAutoFit/>
          </a:bodyPr>
          <a:lstStyle/>
          <a:p>
            <a:r>
              <a:rPr kumimoji="1" lang="ja-JP" altLang="en-US" sz="2400" dirty="0"/>
              <a:t>利用者</a:t>
            </a:r>
            <a:endParaRPr kumimoji="1" lang="en-US" altLang="ja-JP" sz="2400" dirty="0"/>
          </a:p>
          <a:p>
            <a:r>
              <a:rPr lang="ja-JP" altLang="en-US" sz="2400" dirty="0"/>
              <a:t>　学生</a:t>
            </a:r>
            <a:endParaRPr lang="en-US" altLang="ja-JP" sz="2400" dirty="0"/>
          </a:p>
          <a:p>
            <a:endParaRPr lang="en-US" altLang="ja-JP" sz="2400" dirty="0"/>
          </a:p>
          <a:p>
            <a:r>
              <a:rPr lang="ja-JP" altLang="en-US" sz="2400" dirty="0"/>
              <a:t>学生本人の実習出席履歴を閲覧することができる。</a:t>
            </a:r>
            <a:endParaRPr lang="en-US" altLang="ja-JP" sz="2400" dirty="0"/>
          </a:p>
          <a:p>
            <a:r>
              <a:rPr lang="ja-JP" altLang="en-US" sz="2400" dirty="0"/>
              <a:t>実習名を検索すると、その実習の履歴と累計時間が見れる。</a:t>
            </a:r>
            <a:endParaRPr lang="en-US" altLang="ja-JP" sz="2400" dirty="0"/>
          </a:p>
        </p:txBody>
      </p:sp>
    </p:spTree>
    <p:extLst>
      <p:ext uri="{BB962C8B-B14F-4D97-AF65-F5344CB8AC3E}">
        <p14:creationId xmlns:p14="http://schemas.microsoft.com/office/powerpoint/2010/main" val="346017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E8636E0-249A-43C0-97C4-89082BA402E0}"/>
              </a:ext>
            </a:extLst>
          </p:cNvPr>
          <p:cNvSpPr>
            <a:spLocks noGrp="1"/>
          </p:cNvSpPr>
          <p:nvPr>
            <p:ph type="title"/>
          </p:nvPr>
        </p:nvSpPr>
        <p:spPr/>
        <p:txBody>
          <a:bodyPr/>
          <a:lstStyle/>
          <a:p>
            <a:r>
              <a:rPr kumimoji="1" lang="ja-JP" altLang="en-US" dirty="0"/>
              <a:t>利用者機能～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F40FE1B-7B57-4B93-A4AD-50A4C1F5E9AD}"/>
              </a:ext>
            </a:extLst>
          </p:cNvPr>
          <p:cNvSpPr>
            <a:spLocks noGrp="1"/>
          </p:cNvSpPr>
          <p:nvPr>
            <p:ph idx="1"/>
          </p:nvPr>
        </p:nvSpPr>
        <p:spPr/>
        <p:txBody>
          <a:bodyPr/>
          <a:lstStyle/>
          <a:p>
            <a:r>
              <a:rPr kumimoji="1" lang="ja-JP" altLang="en-US" dirty="0"/>
              <a:t>ユーザホーム画面</a:t>
            </a:r>
          </a:p>
        </p:txBody>
      </p:sp>
      <p:sp>
        <p:nvSpPr>
          <p:cNvPr id="8" name="テキスト ボックス 7">
            <a:extLst>
              <a:ext uri="{FF2B5EF4-FFF2-40B4-BE49-F238E27FC236}">
                <a16:creationId xmlns="" xmlns:a16="http://schemas.microsoft.com/office/drawing/2014/main" id="{1B8362EA-0CCB-4D13-B62D-C3A6CE45D3A9}"/>
              </a:ext>
            </a:extLst>
          </p:cNvPr>
          <p:cNvSpPr txBox="1"/>
          <p:nvPr/>
        </p:nvSpPr>
        <p:spPr>
          <a:xfrm>
            <a:off x="5736997" y="2336148"/>
            <a:ext cx="262895" cy="301110"/>
          </a:xfrm>
          <a:prstGeom prst="rect">
            <a:avLst/>
          </a:prstGeom>
          <a:noFill/>
        </p:spPr>
        <p:txBody>
          <a:bodyPr wrap="square" rtlCol="0">
            <a:spAutoFit/>
          </a:bodyPr>
          <a:lstStyle/>
          <a:p>
            <a:r>
              <a:rPr kumimoji="1" lang="ja-JP" altLang="en-US" b="1" dirty="0"/>
              <a:t>①</a:t>
            </a:r>
          </a:p>
        </p:txBody>
      </p:sp>
      <p:sp>
        <p:nvSpPr>
          <p:cNvPr id="9" name="テキスト ボックス 8">
            <a:extLst>
              <a:ext uri="{FF2B5EF4-FFF2-40B4-BE49-F238E27FC236}">
                <a16:creationId xmlns="" xmlns:a16="http://schemas.microsoft.com/office/drawing/2014/main" id="{67F77D3B-F8BC-41D8-B690-EA5645DD1F92}"/>
              </a:ext>
            </a:extLst>
          </p:cNvPr>
          <p:cNvSpPr txBox="1"/>
          <p:nvPr/>
        </p:nvSpPr>
        <p:spPr>
          <a:xfrm>
            <a:off x="5183972" y="2988756"/>
            <a:ext cx="262895" cy="301110"/>
          </a:xfrm>
          <a:prstGeom prst="rect">
            <a:avLst/>
          </a:prstGeom>
          <a:noFill/>
        </p:spPr>
        <p:txBody>
          <a:bodyPr wrap="square" rtlCol="0">
            <a:spAutoFit/>
          </a:bodyPr>
          <a:lstStyle/>
          <a:p>
            <a:r>
              <a:rPr lang="ja-JP" altLang="en-US" b="1" dirty="0"/>
              <a:t>②</a:t>
            </a:r>
            <a:endParaRPr kumimoji="1" lang="ja-JP" altLang="en-US" b="1" dirty="0"/>
          </a:p>
        </p:txBody>
      </p:sp>
      <p:sp>
        <p:nvSpPr>
          <p:cNvPr id="10" name="テキスト ボックス 9">
            <a:extLst>
              <a:ext uri="{FF2B5EF4-FFF2-40B4-BE49-F238E27FC236}">
                <a16:creationId xmlns="" xmlns:a16="http://schemas.microsoft.com/office/drawing/2014/main" id="{E07FF26C-5A00-4A96-B9BF-1329FA9ED2BA}"/>
              </a:ext>
            </a:extLst>
          </p:cNvPr>
          <p:cNvSpPr txBox="1"/>
          <p:nvPr/>
        </p:nvSpPr>
        <p:spPr>
          <a:xfrm>
            <a:off x="8490556" y="2904361"/>
            <a:ext cx="262895" cy="301110"/>
          </a:xfrm>
          <a:prstGeom prst="rect">
            <a:avLst/>
          </a:prstGeom>
          <a:noFill/>
        </p:spPr>
        <p:txBody>
          <a:bodyPr wrap="square" rtlCol="0">
            <a:spAutoFit/>
          </a:bodyPr>
          <a:lstStyle/>
          <a:p>
            <a:r>
              <a:rPr lang="ja-JP" altLang="en-US" b="1" dirty="0"/>
              <a:t>③</a:t>
            </a:r>
            <a:endParaRPr kumimoji="1" lang="ja-JP" altLang="en-US" b="1" dirty="0"/>
          </a:p>
        </p:txBody>
      </p:sp>
      <p:sp>
        <p:nvSpPr>
          <p:cNvPr id="11" name="テキスト ボックス 10">
            <a:extLst>
              <a:ext uri="{FF2B5EF4-FFF2-40B4-BE49-F238E27FC236}">
                <a16:creationId xmlns="" xmlns:a16="http://schemas.microsoft.com/office/drawing/2014/main" id="{806C5E92-B086-4052-9A4E-B575C903F0E7}"/>
              </a:ext>
            </a:extLst>
          </p:cNvPr>
          <p:cNvSpPr txBox="1"/>
          <p:nvPr/>
        </p:nvSpPr>
        <p:spPr>
          <a:xfrm>
            <a:off x="4698312" y="4091781"/>
            <a:ext cx="244753" cy="301110"/>
          </a:xfrm>
          <a:prstGeom prst="rect">
            <a:avLst/>
          </a:prstGeom>
          <a:noFill/>
        </p:spPr>
        <p:txBody>
          <a:bodyPr wrap="square" rtlCol="0">
            <a:spAutoFit/>
          </a:bodyPr>
          <a:lstStyle/>
          <a:p>
            <a:r>
              <a:rPr lang="ja-JP" altLang="en-US" b="1" dirty="0"/>
              <a:t>④</a:t>
            </a:r>
            <a:endParaRPr kumimoji="1" lang="ja-JP" altLang="en-US" b="1" dirty="0"/>
          </a:p>
        </p:txBody>
      </p:sp>
      <p:sp>
        <p:nvSpPr>
          <p:cNvPr id="12" name="テキスト ボックス 11">
            <a:extLst>
              <a:ext uri="{FF2B5EF4-FFF2-40B4-BE49-F238E27FC236}">
                <a16:creationId xmlns="" xmlns:a16="http://schemas.microsoft.com/office/drawing/2014/main" id="{B6671CBF-CE33-430B-B4C6-F4F2C5ADD50E}"/>
              </a:ext>
            </a:extLst>
          </p:cNvPr>
          <p:cNvSpPr txBox="1"/>
          <p:nvPr/>
        </p:nvSpPr>
        <p:spPr>
          <a:xfrm>
            <a:off x="4707652" y="5425701"/>
            <a:ext cx="244753" cy="301110"/>
          </a:xfrm>
          <a:prstGeom prst="rect">
            <a:avLst/>
          </a:prstGeom>
          <a:noFill/>
        </p:spPr>
        <p:txBody>
          <a:bodyPr wrap="square" rtlCol="0">
            <a:spAutoFit/>
          </a:bodyPr>
          <a:lstStyle/>
          <a:p>
            <a:r>
              <a:rPr kumimoji="1" lang="ja-JP" altLang="en-US" b="1" dirty="0"/>
              <a:t>⑤</a:t>
            </a:r>
          </a:p>
        </p:txBody>
      </p:sp>
      <p:sp>
        <p:nvSpPr>
          <p:cNvPr id="13" name="左中かっこ 12">
            <a:extLst>
              <a:ext uri="{FF2B5EF4-FFF2-40B4-BE49-F238E27FC236}">
                <a16:creationId xmlns="" xmlns:a16="http://schemas.microsoft.com/office/drawing/2014/main" id="{20D22DEC-A940-4647-8039-798DDDFADE60}"/>
              </a:ext>
            </a:extLst>
          </p:cNvPr>
          <p:cNvSpPr/>
          <p:nvPr/>
        </p:nvSpPr>
        <p:spPr>
          <a:xfrm>
            <a:off x="5083584" y="3697587"/>
            <a:ext cx="231836" cy="111169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 xmlns:a16="http://schemas.microsoft.com/office/drawing/2014/main" id="{20368BA0-74D8-429D-97EB-7E2E150733AC}"/>
              </a:ext>
            </a:extLst>
          </p:cNvPr>
          <p:cNvSpPr/>
          <p:nvPr/>
        </p:nvSpPr>
        <p:spPr>
          <a:xfrm>
            <a:off x="6118582" y="2209017"/>
            <a:ext cx="231836" cy="62918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 xmlns:a16="http://schemas.microsoft.com/office/drawing/2014/main" id="{935022F2-AA8E-426B-8AB2-EE76C39C676C}"/>
              </a:ext>
            </a:extLst>
          </p:cNvPr>
          <p:cNvSpPr/>
          <p:nvPr/>
        </p:nvSpPr>
        <p:spPr>
          <a:xfrm>
            <a:off x="5083584" y="5132613"/>
            <a:ext cx="231836" cy="73426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416F7E05-F141-4D88-83DE-3EED99838336}"/>
              </a:ext>
            </a:extLst>
          </p:cNvPr>
          <p:cNvSpPr txBox="1"/>
          <p:nvPr/>
        </p:nvSpPr>
        <p:spPr>
          <a:xfrm>
            <a:off x="6350417" y="6071390"/>
            <a:ext cx="244753" cy="301110"/>
          </a:xfrm>
          <a:prstGeom prst="rect">
            <a:avLst/>
          </a:prstGeom>
          <a:noFill/>
        </p:spPr>
        <p:txBody>
          <a:bodyPr wrap="square" rtlCol="0">
            <a:spAutoFit/>
          </a:bodyPr>
          <a:lstStyle/>
          <a:p>
            <a:r>
              <a:rPr lang="ja-JP" altLang="en-US" b="1" dirty="0"/>
              <a:t>⑥</a:t>
            </a:r>
            <a:endParaRPr kumimoji="1" lang="ja-JP" altLang="en-US" b="1" dirty="0"/>
          </a:p>
        </p:txBody>
      </p:sp>
      <p:sp>
        <p:nvSpPr>
          <p:cNvPr id="17" name="テキスト ボックス 16">
            <a:extLst>
              <a:ext uri="{FF2B5EF4-FFF2-40B4-BE49-F238E27FC236}">
                <a16:creationId xmlns="" xmlns:a16="http://schemas.microsoft.com/office/drawing/2014/main" id="{9F4428FE-9094-41F1-BF5D-4D2E4B2B6308}"/>
              </a:ext>
            </a:extLst>
          </p:cNvPr>
          <p:cNvSpPr txBox="1"/>
          <p:nvPr/>
        </p:nvSpPr>
        <p:spPr>
          <a:xfrm>
            <a:off x="164454" y="3445886"/>
            <a:ext cx="4412019" cy="3046988"/>
          </a:xfrm>
          <a:prstGeom prst="rect">
            <a:avLst/>
          </a:prstGeom>
          <a:noFill/>
        </p:spPr>
        <p:txBody>
          <a:bodyPr wrap="square" rtlCol="0">
            <a:spAutoFit/>
          </a:bodyPr>
          <a:lstStyle/>
          <a:p>
            <a:pPr marL="457200" indent="-457200">
              <a:buFont typeface="+mj-ea"/>
              <a:buAutoNum type="circleNumDbPlain"/>
            </a:pPr>
            <a:r>
              <a:rPr lang="ja-JP" altLang="en-US" sz="2400" dirty="0"/>
              <a:t>ユーザ情報</a:t>
            </a:r>
            <a:endParaRPr lang="en-US" altLang="ja-JP" sz="2400" dirty="0"/>
          </a:p>
          <a:p>
            <a:pPr marL="457200" indent="-457200">
              <a:buFont typeface="+mj-ea"/>
              <a:buAutoNum type="circleNumDbPlain"/>
            </a:pPr>
            <a:r>
              <a:rPr kumimoji="1" lang="ja-JP" altLang="en-US" sz="2400" dirty="0"/>
              <a:t>実習</a:t>
            </a:r>
            <a:r>
              <a:rPr lang="ja-JP" altLang="en-US" sz="2400" dirty="0"/>
              <a:t>出席履歴検索</a:t>
            </a:r>
            <a:endParaRPr kumimoji="1" lang="en-US" altLang="ja-JP" sz="2400" dirty="0"/>
          </a:p>
          <a:p>
            <a:pPr marL="457200" indent="-457200">
              <a:buFont typeface="+mj-ea"/>
              <a:buAutoNum type="circleNumDbPlain"/>
            </a:pPr>
            <a:r>
              <a:rPr lang="ja-JP" altLang="en-US" sz="2400" dirty="0"/>
              <a:t>検索ボタン</a:t>
            </a:r>
            <a:endParaRPr lang="en-US" altLang="ja-JP" sz="2400" dirty="0"/>
          </a:p>
          <a:p>
            <a:pPr marL="457200" indent="-457200">
              <a:buFont typeface="+mj-ea"/>
              <a:buAutoNum type="circleNumDbPlain"/>
            </a:pPr>
            <a:r>
              <a:rPr lang="ja-JP" altLang="en-US" sz="2400" dirty="0"/>
              <a:t>地域創生</a:t>
            </a:r>
            <a:r>
              <a:rPr lang="en-US" altLang="ja-JP" sz="2400" dirty="0"/>
              <a:t>1,2</a:t>
            </a:r>
            <a:r>
              <a:rPr lang="ja-JP" altLang="en-US" sz="2400" dirty="0"/>
              <a:t>の出席履歴一覧</a:t>
            </a:r>
            <a:endParaRPr lang="en-US" altLang="ja-JP" sz="2400" dirty="0"/>
          </a:p>
          <a:p>
            <a:pPr marL="457200" indent="-457200">
              <a:buFont typeface="+mj-ea"/>
              <a:buAutoNum type="circleNumDbPlain"/>
            </a:pPr>
            <a:r>
              <a:rPr lang="ja-JP" altLang="en-US" sz="2400" dirty="0"/>
              <a:t>現在の</a:t>
            </a:r>
            <a:r>
              <a:rPr lang="ja-JP" altLang="en-US" sz="2400" dirty="0" smtClean="0"/>
              <a:t>地</a:t>
            </a:r>
            <a:r>
              <a:rPr lang="ja-JP" altLang="en-US" sz="2400" dirty="0"/>
              <a:t>域</a:t>
            </a:r>
            <a:r>
              <a:rPr lang="ja-JP" altLang="en-US" sz="2400" dirty="0" smtClean="0"/>
              <a:t>創生</a:t>
            </a:r>
            <a:r>
              <a:rPr lang="ja-JP" altLang="en-US" sz="2400" dirty="0"/>
              <a:t>の出席履歴一覧（累計時間表示）</a:t>
            </a:r>
            <a:endParaRPr lang="en-US" altLang="ja-JP" sz="2400" dirty="0"/>
          </a:p>
          <a:p>
            <a:pPr marL="457200" indent="-457200">
              <a:buFont typeface="+mj-ea"/>
              <a:buAutoNum type="circleNumDbPlain"/>
            </a:pPr>
            <a:r>
              <a:rPr lang="ja-JP" altLang="en-US" sz="2400" dirty="0"/>
              <a:t>ログアウト（ログイン画面に移動）</a:t>
            </a:r>
            <a:endParaRPr lang="en-US" altLang="ja-JP" sz="2400" dirty="0"/>
          </a:p>
        </p:txBody>
      </p:sp>
    </p:spTree>
    <p:extLst>
      <p:ext uri="{BB962C8B-B14F-4D97-AF65-F5344CB8AC3E}">
        <p14:creationId xmlns:p14="http://schemas.microsoft.com/office/powerpoint/2010/main" val="283064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081EAF4-BBC4-4B40-8BE8-B24686A69038}"/>
              </a:ext>
            </a:extLst>
          </p:cNvPr>
          <p:cNvSpPr>
            <a:spLocks noGrp="1"/>
          </p:cNvSpPr>
          <p:nvPr>
            <p:ph type="title"/>
          </p:nvPr>
        </p:nvSpPr>
        <p:spPr/>
        <p:txBody>
          <a:bodyPr/>
          <a:lstStyle/>
          <a:p>
            <a:r>
              <a:rPr kumimoji="1" lang="ja-JP" altLang="en-US" dirty="0"/>
              <a:t>利用者機能～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4DB5B9C7-A541-4939-A531-AD9675B8A995}"/>
              </a:ext>
            </a:extLst>
          </p:cNvPr>
          <p:cNvSpPr>
            <a:spLocks noGrp="1"/>
          </p:cNvSpPr>
          <p:nvPr>
            <p:ph idx="1"/>
          </p:nvPr>
        </p:nvSpPr>
        <p:spPr/>
        <p:txBody>
          <a:bodyPr/>
          <a:lstStyle/>
          <a:p>
            <a:r>
              <a:rPr kumimoji="1" lang="ja-JP" altLang="en-US" dirty="0"/>
              <a:t>ユーザーホーム機能</a:t>
            </a:r>
          </a:p>
        </p:txBody>
      </p:sp>
      <p:sp>
        <p:nvSpPr>
          <p:cNvPr id="6" name="テキスト ボックス 5">
            <a:extLst>
              <a:ext uri="{FF2B5EF4-FFF2-40B4-BE49-F238E27FC236}">
                <a16:creationId xmlns="" xmlns:a16="http://schemas.microsoft.com/office/drawing/2014/main" id="{2BBCE47E-5015-4C4C-B819-4C2348C4B611}"/>
              </a:ext>
            </a:extLst>
          </p:cNvPr>
          <p:cNvSpPr txBox="1"/>
          <p:nvPr/>
        </p:nvSpPr>
        <p:spPr>
          <a:xfrm>
            <a:off x="4660490" y="4349898"/>
            <a:ext cx="236803" cy="284213"/>
          </a:xfrm>
          <a:prstGeom prst="rect">
            <a:avLst/>
          </a:prstGeom>
          <a:noFill/>
        </p:spPr>
        <p:txBody>
          <a:bodyPr wrap="square" rtlCol="0">
            <a:spAutoFit/>
          </a:bodyPr>
          <a:lstStyle/>
          <a:p>
            <a:r>
              <a:rPr kumimoji="1" lang="ja-JP" altLang="en-US" b="1" dirty="0"/>
              <a:t>①</a:t>
            </a:r>
          </a:p>
        </p:txBody>
      </p:sp>
      <p:sp>
        <p:nvSpPr>
          <p:cNvPr id="7" name="テキスト ボックス 6">
            <a:extLst>
              <a:ext uri="{FF2B5EF4-FFF2-40B4-BE49-F238E27FC236}">
                <a16:creationId xmlns="" xmlns:a16="http://schemas.microsoft.com/office/drawing/2014/main" id="{2BCC1075-7276-4B36-BC8D-8BC5369E61B9}"/>
              </a:ext>
            </a:extLst>
          </p:cNvPr>
          <p:cNvSpPr txBox="1"/>
          <p:nvPr/>
        </p:nvSpPr>
        <p:spPr>
          <a:xfrm>
            <a:off x="4686090" y="5107324"/>
            <a:ext cx="236803" cy="284213"/>
          </a:xfrm>
          <a:prstGeom prst="rect">
            <a:avLst/>
          </a:prstGeom>
          <a:noFill/>
        </p:spPr>
        <p:txBody>
          <a:bodyPr wrap="square" rtlCol="0">
            <a:spAutoFit/>
          </a:bodyPr>
          <a:lstStyle/>
          <a:p>
            <a:r>
              <a:rPr lang="ja-JP" altLang="en-US" b="1" dirty="0"/>
              <a:t>②</a:t>
            </a:r>
            <a:endParaRPr kumimoji="1" lang="ja-JP" altLang="en-US" b="1" dirty="0"/>
          </a:p>
        </p:txBody>
      </p:sp>
      <p:sp>
        <p:nvSpPr>
          <p:cNvPr id="8" name="左中かっこ 7">
            <a:extLst>
              <a:ext uri="{FF2B5EF4-FFF2-40B4-BE49-F238E27FC236}">
                <a16:creationId xmlns="" xmlns:a16="http://schemas.microsoft.com/office/drawing/2014/main" id="{51F55281-E1A8-45DD-AB3C-6427F297E656}"/>
              </a:ext>
            </a:extLst>
          </p:cNvPr>
          <p:cNvSpPr/>
          <p:nvPr/>
        </p:nvSpPr>
        <p:spPr>
          <a:xfrm>
            <a:off x="4996494" y="4187268"/>
            <a:ext cx="208826" cy="609473"/>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左中かっこ 8">
            <a:extLst>
              <a:ext uri="{FF2B5EF4-FFF2-40B4-BE49-F238E27FC236}">
                <a16:creationId xmlns="" xmlns:a16="http://schemas.microsoft.com/office/drawing/2014/main" id="{54BD07BD-2D63-4453-A2C3-9C6F6EF40F59}"/>
              </a:ext>
            </a:extLst>
          </p:cNvPr>
          <p:cNvSpPr/>
          <p:nvPr/>
        </p:nvSpPr>
        <p:spPr>
          <a:xfrm>
            <a:off x="4996494" y="5038095"/>
            <a:ext cx="208826" cy="42267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 xmlns:a16="http://schemas.microsoft.com/office/drawing/2014/main" id="{38BA6949-FB44-415D-AE8A-53149D34636B}"/>
              </a:ext>
            </a:extLst>
          </p:cNvPr>
          <p:cNvSpPr txBox="1"/>
          <p:nvPr/>
        </p:nvSpPr>
        <p:spPr>
          <a:xfrm>
            <a:off x="69824" y="3634243"/>
            <a:ext cx="4502176" cy="2677656"/>
          </a:xfrm>
          <a:prstGeom prst="rect">
            <a:avLst/>
          </a:prstGeom>
          <a:noFill/>
        </p:spPr>
        <p:txBody>
          <a:bodyPr wrap="square" rtlCol="0">
            <a:spAutoFit/>
          </a:bodyPr>
          <a:lstStyle/>
          <a:p>
            <a:r>
              <a:rPr kumimoji="1" lang="ja-JP" altLang="en-US" sz="2400" dirty="0"/>
              <a:t>「夢現塾」と検索した場合</a:t>
            </a:r>
            <a:endParaRPr lang="en-US" altLang="ja-JP" sz="2400" dirty="0"/>
          </a:p>
          <a:p>
            <a:endParaRPr lang="en-US" altLang="ja-JP" sz="2400" dirty="0"/>
          </a:p>
          <a:p>
            <a:endParaRPr lang="en-US" altLang="ja-JP" sz="2400" dirty="0"/>
          </a:p>
          <a:p>
            <a:pPr marL="457200" indent="-457200">
              <a:buFont typeface="+mj-ea"/>
              <a:buAutoNum type="circleNumDbPlain"/>
            </a:pPr>
            <a:r>
              <a:rPr lang="ja-JP" altLang="en-US" sz="2400" dirty="0"/>
              <a:t>今までに出席した夢現塾の出席履歴</a:t>
            </a:r>
            <a:endParaRPr lang="en-US" altLang="ja-JP" sz="2400" dirty="0"/>
          </a:p>
          <a:p>
            <a:pPr marL="457200" indent="-457200">
              <a:buFont typeface="+mj-ea"/>
              <a:buAutoNum type="circleNumDbPlain"/>
            </a:pPr>
            <a:r>
              <a:rPr lang="ja-JP" altLang="en-US" sz="2400" dirty="0"/>
              <a:t>現在の地域創生の夢現塾の出席履歴</a:t>
            </a:r>
            <a:endParaRPr kumimoji="1" lang="en-US" altLang="ja-JP" sz="2400" dirty="0"/>
          </a:p>
        </p:txBody>
      </p:sp>
    </p:spTree>
    <p:extLst>
      <p:ext uri="{BB962C8B-B14F-4D97-AF65-F5344CB8AC3E}">
        <p14:creationId xmlns:p14="http://schemas.microsoft.com/office/powerpoint/2010/main" val="300090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管理者ホーム画面</a:t>
            </a:r>
          </a:p>
        </p:txBody>
      </p:sp>
      <p:pic>
        <p:nvPicPr>
          <p:cNvPr id="21" name="図 20">
            <a:extLst>
              <a:ext uri="{FF2B5EF4-FFF2-40B4-BE49-F238E27FC236}">
                <a16:creationId xmlns="" xmlns:a16="http://schemas.microsoft.com/office/drawing/2014/main" id="{15B3FE04-07A6-494C-9915-7672291EA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598" y="1796365"/>
            <a:ext cx="3400684" cy="4551686"/>
          </a:xfrm>
          <a:prstGeom prst="rect">
            <a:avLst/>
          </a:prstGeom>
        </p:spPr>
      </p:pic>
      <p:sp>
        <p:nvSpPr>
          <p:cNvPr id="20" name="テキスト ボックス 19">
            <a:extLst>
              <a:ext uri="{FF2B5EF4-FFF2-40B4-BE49-F238E27FC236}">
                <a16:creationId xmlns="" xmlns:a16="http://schemas.microsoft.com/office/drawing/2014/main" id="{7E581B28-CC6E-4570-A1AD-F24AB6BAFEEB}"/>
              </a:ext>
            </a:extLst>
          </p:cNvPr>
          <p:cNvSpPr txBox="1"/>
          <p:nvPr/>
        </p:nvSpPr>
        <p:spPr>
          <a:xfrm>
            <a:off x="190152" y="3243669"/>
            <a:ext cx="4541022" cy="3046988"/>
          </a:xfrm>
          <a:prstGeom prst="rect">
            <a:avLst/>
          </a:prstGeom>
          <a:noFill/>
        </p:spPr>
        <p:txBody>
          <a:bodyPr wrap="square" rtlCol="0">
            <a:spAutoFit/>
          </a:bodyPr>
          <a:lstStyle/>
          <a:p>
            <a:r>
              <a:rPr kumimoji="1" lang="ja-JP" altLang="en-US" sz="2400" dirty="0"/>
              <a:t>利用者</a:t>
            </a:r>
            <a:endParaRPr kumimoji="1" lang="en-US" altLang="ja-JP" sz="2400" dirty="0"/>
          </a:p>
          <a:p>
            <a:r>
              <a:rPr lang="ja-JP" altLang="en-US" sz="2400" dirty="0"/>
              <a:t>　管理者（担当教員）</a:t>
            </a:r>
            <a:endParaRPr lang="en-US" altLang="ja-JP" sz="2400" dirty="0"/>
          </a:p>
          <a:p>
            <a:endParaRPr lang="en-US" altLang="ja-JP" sz="2400" dirty="0"/>
          </a:p>
          <a:p>
            <a:r>
              <a:rPr lang="ja-JP" altLang="en-US" sz="2400" dirty="0"/>
              <a:t>学生の実習出席履歴を閲覧することができる。</a:t>
            </a:r>
            <a:endParaRPr lang="en-US" altLang="ja-JP" sz="2400" dirty="0"/>
          </a:p>
          <a:p>
            <a:r>
              <a:rPr lang="ja-JP" altLang="en-US" sz="2400" dirty="0"/>
              <a:t>管理者、実習先、学生の実習などの管理を行うことができる。</a:t>
            </a:r>
            <a:endParaRPr lang="en-US" altLang="ja-JP" sz="2400" dirty="0"/>
          </a:p>
          <a:p>
            <a:endParaRPr lang="en-US" altLang="ja-JP" sz="2400" dirty="0"/>
          </a:p>
        </p:txBody>
      </p:sp>
    </p:spTree>
    <p:extLst>
      <p:ext uri="{BB962C8B-B14F-4D97-AF65-F5344CB8AC3E}">
        <p14:creationId xmlns:p14="http://schemas.microsoft.com/office/powerpoint/2010/main" val="9095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 xmlns:a16="http://schemas.microsoft.com/office/drawing/2014/main" id="{4989C3BD-0E9F-4613-B543-ABCA60D6E2CE}"/>
              </a:ext>
            </a:extLst>
          </p:cNvPr>
          <p:cNvGrpSpPr/>
          <p:nvPr/>
        </p:nvGrpSpPr>
        <p:grpSpPr>
          <a:xfrm>
            <a:off x="5295598" y="1796365"/>
            <a:ext cx="3400684" cy="4580946"/>
            <a:chOff x="5295598" y="1796365"/>
            <a:chExt cx="3400684" cy="4580946"/>
          </a:xfrm>
        </p:grpSpPr>
        <p:pic>
          <p:nvPicPr>
            <p:cNvPr id="21" name="図 20">
              <a:extLst>
                <a:ext uri="{FF2B5EF4-FFF2-40B4-BE49-F238E27FC236}">
                  <a16:creationId xmlns="" xmlns:a16="http://schemas.microsoft.com/office/drawing/2014/main" id="{15B3FE04-07A6-494C-9915-7672291EA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598" y="1796365"/>
              <a:ext cx="3400684" cy="4551686"/>
            </a:xfrm>
            <a:prstGeom prst="rect">
              <a:avLst/>
            </a:prstGeom>
          </p:spPr>
        </p:pic>
        <p:sp>
          <p:nvSpPr>
            <p:cNvPr id="8" name="テキスト ボックス 7">
              <a:extLst>
                <a:ext uri="{FF2B5EF4-FFF2-40B4-BE49-F238E27FC236}">
                  <a16:creationId xmlns="" xmlns:a16="http://schemas.microsoft.com/office/drawing/2014/main" id="{F9CAA95D-55DD-4F4A-A594-BA4F49F7F016}"/>
                </a:ext>
              </a:extLst>
            </p:cNvPr>
            <p:cNvSpPr txBox="1"/>
            <p:nvPr/>
          </p:nvSpPr>
          <p:spPr>
            <a:xfrm>
              <a:off x="6007509" y="2068814"/>
              <a:ext cx="236803" cy="284213"/>
            </a:xfrm>
            <a:prstGeom prst="rect">
              <a:avLst/>
            </a:prstGeom>
            <a:noFill/>
          </p:spPr>
          <p:txBody>
            <a:bodyPr wrap="square" rtlCol="0">
              <a:spAutoFit/>
            </a:bodyPr>
            <a:lstStyle/>
            <a:p>
              <a:r>
                <a:rPr kumimoji="1" lang="ja-JP" altLang="en-US" b="1" dirty="0"/>
                <a:t>①</a:t>
              </a:r>
            </a:p>
          </p:txBody>
        </p:sp>
        <p:sp>
          <p:nvSpPr>
            <p:cNvPr id="9" name="テキスト ボックス 8">
              <a:extLst>
                <a:ext uri="{FF2B5EF4-FFF2-40B4-BE49-F238E27FC236}">
                  <a16:creationId xmlns="" xmlns:a16="http://schemas.microsoft.com/office/drawing/2014/main" id="{1A9B8B51-3C96-4712-8FAA-EDBD65FB01A0}"/>
                </a:ext>
              </a:extLst>
            </p:cNvPr>
            <p:cNvSpPr txBox="1"/>
            <p:nvPr/>
          </p:nvSpPr>
          <p:spPr>
            <a:xfrm>
              <a:off x="5725651" y="2449286"/>
              <a:ext cx="236803" cy="369332"/>
            </a:xfrm>
            <a:prstGeom prst="rect">
              <a:avLst/>
            </a:prstGeom>
            <a:noFill/>
          </p:spPr>
          <p:txBody>
            <a:bodyPr wrap="square" rtlCol="0">
              <a:spAutoFit/>
            </a:bodyPr>
            <a:lstStyle/>
            <a:p>
              <a:r>
                <a:rPr kumimoji="1" lang="ja-JP" altLang="en-US" b="1" dirty="0"/>
                <a:t>②</a:t>
              </a:r>
            </a:p>
          </p:txBody>
        </p:sp>
        <p:sp>
          <p:nvSpPr>
            <p:cNvPr id="10" name="テキスト ボックス 9">
              <a:extLst>
                <a:ext uri="{FF2B5EF4-FFF2-40B4-BE49-F238E27FC236}">
                  <a16:creationId xmlns="" xmlns:a16="http://schemas.microsoft.com/office/drawing/2014/main" id="{351936A1-D1AE-49FA-99F5-C0D5AE0ED650}"/>
                </a:ext>
              </a:extLst>
            </p:cNvPr>
            <p:cNvSpPr txBox="1"/>
            <p:nvPr/>
          </p:nvSpPr>
          <p:spPr>
            <a:xfrm>
              <a:off x="7826478" y="2584222"/>
              <a:ext cx="236803" cy="369332"/>
            </a:xfrm>
            <a:prstGeom prst="rect">
              <a:avLst/>
            </a:prstGeom>
            <a:noFill/>
          </p:spPr>
          <p:txBody>
            <a:bodyPr wrap="square" rtlCol="0">
              <a:spAutoFit/>
            </a:bodyPr>
            <a:lstStyle/>
            <a:p>
              <a:r>
                <a:rPr kumimoji="1" lang="ja-JP" altLang="en-US" b="1" dirty="0"/>
                <a:t>③</a:t>
              </a:r>
            </a:p>
          </p:txBody>
        </p:sp>
        <p:sp>
          <p:nvSpPr>
            <p:cNvPr id="11" name="テキスト ボックス 10">
              <a:extLst>
                <a:ext uri="{FF2B5EF4-FFF2-40B4-BE49-F238E27FC236}">
                  <a16:creationId xmlns="" xmlns:a16="http://schemas.microsoft.com/office/drawing/2014/main" id="{85594CB5-E9A0-4835-A263-3262592D3362}"/>
                </a:ext>
              </a:extLst>
            </p:cNvPr>
            <p:cNvSpPr txBox="1"/>
            <p:nvPr/>
          </p:nvSpPr>
          <p:spPr>
            <a:xfrm>
              <a:off x="6125910" y="3048659"/>
              <a:ext cx="236803" cy="369332"/>
            </a:xfrm>
            <a:prstGeom prst="rect">
              <a:avLst/>
            </a:prstGeom>
            <a:noFill/>
          </p:spPr>
          <p:txBody>
            <a:bodyPr wrap="square" rtlCol="0">
              <a:spAutoFit/>
            </a:bodyPr>
            <a:lstStyle/>
            <a:p>
              <a:r>
                <a:rPr kumimoji="1" lang="ja-JP" altLang="en-US" b="1" dirty="0"/>
                <a:t>④</a:t>
              </a:r>
            </a:p>
          </p:txBody>
        </p:sp>
        <p:sp>
          <p:nvSpPr>
            <p:cNvPr id="12" name="テキスト ボックス 11">
              <a:extLst>
                <a:ext uri="{FF2B5EF4-FFF2-40B4-BE49-F238E27FC236}">
                  <a16:creationId xmlns="" xmlns:a16="http://schemas.microsoft.com/office/drawing/2014/main" id="{BAB9ECFA-584A-4806-9250-916EA7CD93E6}"/>
                </a:ext>
              </a:extLst>
            </p:cNvPr>
            <p:cNvSpPr txBox="1"/>
            <p:nvPr/>
          </p:nvSpPr>
          <p:spPr>
            <a:xfrm>
              <a:off x="6125910" y="3449354"/>
              <a:ext cx="236803" cy="369332"/>
            </a:xfrm>
            <a:prstGeom prst="rect">
              <a:avLst/>
            </a:prstGeom>
            <a:noFill/>
          </p:spPr>
          <p:txBody>
            <a:bodyPr wrap="square" rtlCol="0">
              <a:spAutoFit/>
            </a:bodyPr>
            <a:lstStyle/>
            <a:p>
              <a:r>
                <a:rPr kumimoji="1" lang="ja-JP" altLang="en-US" b="1" dirty="0"/>
                <a:t>⑤</a:t>
              </a:r>
            </a:p>
          </p:txBody>
        </p:sp>
        <p:sp>
          <p:nvSpPr>
            <p:cNvPr id="13" name="テキスト ボックス 12">
              <a:extLst>
                <a:ext uri="{FF2B5EF4-FFF2-40B4-BE49-F238E27FC236}">
                  <a16:creationId xmlns="" xmlns:a16="http://schemas.microsoft.com/office/drawing/2014/main" id="{670B9DA9-07DC-4820-89E1-9AF8130E9F12}"/>
                </a:ext>
              </a:extLst>
            </p:cNvPr>
            <p:cNvSpPr txBox="1"/>
            <p:nvPr/>
          </p:nvSpPr>
          <p:spPr>
            <a:xfrm>
              <a:off x="5972699" y="4039383"/>
              <a:ext cx="236803" cy="369332"/>
            </a:xfrm>
            <a:prstGeom prst="rect">
              <a:avLst/>
            </a:prstGeom>
            <a:noFill/>
          </p:spPr>
          <p:txBody>
            <a:bodyPr wrap="square" rtlCol="0">
              <a:spAutoFit/>
            </a:bodyPr>
            <a:lstStyle/>
            <a:p>
              <a:r>
                <a:rPr kumimoji="1" lang="ja-JP" altLang="en-US" b="1" dirty="0"/>
                <a:t>⑥</a:t>
              </a:r>
            </a:p>
          </p:txBody>
        </p:sp>
        <p:sp>
          <p:nvSpPr>
            <p:cNvPr id="14" name="テキスト ボックス 13">
              <a:extLst>
                <a:ext uri="{FF2B5EF4-FFF2-40B4-BE49-F238E27FC236}">
                  <a16:creationId xmlns="" xmlns:a16="http://schemas.microsoft.com/office/drawing/2014/main" id="{139D1C5C-7DF6-4B60-AC94-E371F17EADCC}"/>
                </a:ext>
              </a:extLst>
            </p:cNvPr>
            <p:cNvSpPr txBox="1"/>
            <p:nvPr/>
          </p:nvSpPr>
          <p:spPr>
            <a:xfrm>
              <a:off x="6244311" y="5057820"/>
              <a:ext cx="236803" cy="369332"/>
            </a:xfrm>
            <a:prstGeom prst="rect">
              <a:avLst/>
            </a:prstGeom>
            <a:noFill/>
          </p:spPr>
          <p:txBody>
            <a:bodyPr wrap="square" rtlCol="0">
              <a:spAutoFit/>
            </a:bodyPr>
            <a:lstStyle/>
            <a:p>
              <a:r>
                <a:rPr kumimoji="1" lang="ja-JP" altLang="en-US" b="1" dirty="0"/>
                <a:t>⑧</a:t>
              </a:r>
            </a:p>
          </p:txBody>
        </p:sp>
        <p:sp>
          <p:nvSpPr>
            <p:cNvPr id="15" name="テキスト ボックス 14">
              <a:extLst>
                <a:ext uri="{FF2B5EF4-FFF2-40B4-BE49-F238E27FC236}">
                  <a16:creationId xmlns="" xmlns:a16="http://schemas.microsoft.com/office/drawing/2014/main" id="{AD755297-3234-49DA-BB6B-871F354AFD89}"/>
                </a:ext>
              </a:extLst>
            </p:cNvPr>
            <p:cNvSpPr txBox="1"/>
            <p:nvPr/>
          </p:nvSpPr>
          <p:spPr>
            <a:xfrm>
              <a:off x="6232823" y="4641025"/>
              <a:ext cx="236803" cy="369332"/>
            </a:xfrm>
            <a:prstGeom prst="rect">
              <a:avLst/>
            </a:prstGeom>
            <a:noFill/>
          </p:spPr>
          <p:txBody>
            <a:bodyPr wrap="square" rtlCol="0">
              <a:spAutoFit/>
            </a:bodyPr>
            <a:lstStyle/>
            <a:p>
              <a:r>
                <a:rPr kumimoji="1" lang="ja-JP" altLang="en-US" b="1" dirty="0"/>
                <a:t>⑦</a:t>
              </a:r>
            </a:p>
          </p:txBody>
        </p:sp>
        <p:sp>
          <p:nvSpPr>
            <p:cNvPr id="16" name="テキスト ボックス 15">
              <a:extLst>
                <a:ext uri="{FF2B5EF4-FFF2-40B4-BE49-F238E27FC236}">
                  <a16:creationId xmlns="" xmlns:a16="http://schemas.microsoft.com/office/drawing/2014/main" id="{4364CB61-BBA8-4B13-9831-C245F70DEEDD}"/>
                </a:ext>
              </a:extLst>
            </p:cNvPr>
            <p:cNvSpPr txBox="1"/>
            <p:nvPr/>
          </p:nvSpPr>
          <p:spPr>
            <a:xfrm>
              <a:off x="5688977" y="5688057"/>
              <a:ext cx="236803" cy="369332"/>
            </a:xfrm>
            <a:prstGeom prst="rect">
              <a:avLst/>
            </a:prstGeom>
            <a:noFill/>
          </p:spPr>
          <p:txBody>
            <a:bodyPr wrap="square" rtlCol="0">
              <a:spAutoFit/>
            </a:bodyPr>
            <a:lstStyle/>
            <a:p>
              <a:r>
                <a:rPr kumimoji="1" lang="ja-JP" altLang="en-US" b="1" dirty="0"/>
                <a:t>⑨</a:t>
              </a:r>
            </a:p>
          </p:txBody>
        </p:sp>
        <p:sp>
          <p:nvSpPr>
            <p:cNvPr id="17" name="テキスト ボックス 16">
              <a:extLst>
                <a:ext uri="{FF2B5EF4-FFF2-40B4-BE49-F238E27FC236}">
                  <a16:creationId xmlns="" xmlns:a16="http://schemas.microsoft.com/office/drawing/2014/main" id="{43386097-E2CB-46D2-9C6C-9FA34D69F66A}"/>
                </a:ext>
              </a:extLst>
            </p:cNvPr>
            <p:cNvSpPr txBox="1"/>
            <p:nvPr/>
          </p:nvSpPr>
          <p:spPr>
            <a:xfrm>
              <a:off x="7826478" y="5807631"/>
              <a:ext cx="236803" cy="369332"/>
            </a:xfrm>
            <a:prstGeom prst="rect">
              <a:avLst/>
            </a:prstGeom>
            <a:noFill/>
          </p:spPr>
          <p:txBody>
            <a:bodyPr wrap="square" rtlCol="0">
              <a:spAutoFit/>
            </a:bodyPr>
            <a:lstStyle/>
            <a:p>
              <a:r>
                <a:rPr kumimoji="1" lang="ja-JP" altLang="en-US" b="1" dirty="0"/>
                <a:t>⑩</a:t>
              </a:r>
            </a:p>
          </p:txBody>
        </p:sp>
        <p:sp>
          <p:nvSpPr>
            <p:cNvPr id="18" name="テキスト ボックス 17">
              <a:extLst>
                <a:ext uri="{FF2B5EF4-FFF2-40B4-BE49-F238E27FC236}">
                  <a16:creationId xmlns="" xmlns:a16="http://schemas.microsoft.com/office/drawing/2014/main" id="{1D40E66D-B21F-4AA7-BF05-74D28A266351}"/>
                </a:ext>
              </a:extLst>
            </p:cNvPr>
            <p:cNvSpPr txBox="1"/>
            <p:nvPr/>
          </p:nvSpPr>
          <p:spPr>
            <a:xfrm>
              <a:off x="6351224" y="6007979"/>
              <a:ext cx="236803" cy="369332"/>
            </a:xfrm>
            <a:prstGeom prst="rect">
              <a:avLst/>
            </a:prstGeom>
            <a:noFill/>
          </p:spPr>
          <p:txBody>
            <a:bodyPr wrap="square" rtlCol="0">
              <a:spAutoFit/>
            </a:bodyPr>
            <a:lstStyle/>
            <a:p>
              <a:r>
                <a:rPr kumimoji="1" lang="ja-JP" altLang="en-US" b="1" dirty="0"/>
                <a:t>⑪</a:t>
              </a:r>
            </a:p>
          </p:txBody>
        </p:sp>
        <p:sp>
          <p:nvSpPr>
            <p:cNvPr id="19" name="左中かっこ 18">
              <a:extLst>
                <a:ext uri="{FF2B5EF4-FFF2-40B4-BE49-F238E27FC236}">
                  <a16:creationId xmlns="" xmlns:a16="http://schemas.microsoft.com/office/drawing/2014/main" id="{5A45B561-D8CF-4EE7-B4D5-609624A3D677}"/>
                </a:ext>
              </a:extLst>
            </p:cNvPr>
            <p:cNvSpPr/>
            <p:nvPr/>
          </p:nvSpPr>
          <p:spPr>
            <a:xfrm>
              <a:off x="6379201" y="3925119"/>
              <a:ext cx="208826" cy="609473"/>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管理者ホーム画面</a:t>
            </a:r>
          </a:p>
        </p:txBody>
      </p:sp>
      <p:sp>
        <p:nvSpPr>
          <p:cNvPr id="7" name="テキスト ボックス 6">
            <a:extLst>
              <a:ext uri="{FF2B5EF4-FFF2-40B4-BE49-F238E27FC236}">
                <a16:creationId xmlns="" xmlns:a16="http://schemas.microsoft.com/office/drawing/2014/main" id="{679686EC-CCEC-4E48-9919-D16145DAC964}"/>
              </a:ext>
            </a:extLst>
          </p:cNvPr>
          <p:cNvSpPr txBox="1"/>
          <p:nvPr/>
        </p:nvSpPr>
        <p:spPr>
          <a:xfrm>
            <a:off x="134435" y="2584222"/>
            <a:ext cx="5591216" cy="4154984"/>
          </a:xfrm>
          <a:prstGeom prst="rect">
            <a:avLst/>
          </a:prstGeom>
          <a:noFill/>
        </p:spPr>
        <p:txBody>
          <a:bodyPr wrap="square" rtlCol="0">
            <a:spAutoFit/>
          </a:bodyPr>
          <a:lstStyle/>
          <a:p>
            <a:pPr marL="457200" indent="-457200">
              <a:buFont typeface="+mj-ea"/>
              <a:buAutoNum type="circleNumDbPlain"/>
            </a:pPr>
            <a:r>
              <a:rPr lang="ja-JP" altLang="en-US" sz="2400" dirty="0"/>
              <a:t>ユーザ情報</a:t>
            </a:r>
            <a:endParaRPr lang="en-US" altLang="ja-JP" sz="2400" dirty="0"/>
          </a:p>
          <a:p>
            <a:pPr marL="457200" indent="-457200">
              <a:buFont typeface="+mj-ea"/>
              <a:buAutoNum type="circleNumDbPlain"/>
            </a:pPr>
            <a:r>
              <a:rPr kumimoji="1" lang="ja-JP" altLang="en-US" sz="2400" dirty="0"/>
              <a:t>実習先の受講者</a:t>
            </a:r>
            <a:r>
              <a:rPr lang="ja-JP" altLang="en-US" sz="2400" dirty="0"/>
              <a:t>検索</a:t>
            </a:r>
            <a:endParaRPr kumimoji="1" lang="en-US" altLang="ja-JP" sz="2400" dirty="0"/>
          </a:p>
          <a:p>
            <a:pPr marL="457200" indent="-457200">
              <a:buFont typeface="+mj-ea"/>
              <a:buAutoNum type="circleNumDbPlain"/>
            </a:pPr>
            <a:r>
              <a:rPr lang="ja-JP" altLang="en-US" sz="2400" dirty="0"/>
              <a:t>検索ボタン</a:t>
            </a:r>
            <a:endParaRPr lang="en-US" altLang="ja-JP" sz="2400" dirty="0"/>
          </a:p>
          <a:p>
            <a:pPr marL="457200" indent="-457200">
              <a:buFont typeface="+mj-ea"/>
              <a:buAutoNum type="circleNumDbPlain"/>
            </a:pPr>
            <a:r>
              <a:rPr lang="ja-JP" altLang="en-US" sz="2400" dirty="0"/>
              <a:t>管理者登録・変更ボタン</a:t>
            </a:r>
            <a:endParaRPr lang="en-US" altLang="ja-JP" sz="2400" dirty="0"/>
          </a:p>
          <a:p>
            <a:pPr marL="457200" indent="-457200">
              <a:buFont typeface="+mj-ea"/>
              <a:buAutoNum type="circleNumDbPlain"/>
            </a:pPr>
            <a:r>
              <a:rPr lang="ja-JP" altLang="en-US" sz="2400" dirty="0"/>
              <a:t>実習先登録・変更ボタン</a:t>
            </a:r>
            <a:endParaRPr lang="en-US" altLang="ja-JP" sz="2400" dirty="0"/>
          </a:p>
          <a:p>
            <a:pPr marL="457200" indent="-457200">
              <a:buFont typeface="+mj-ea"/>
              <a:buAutoNum type="circleNumDbPlain"/>
            </a:pPr>
            <a:r>
              <a:rPr lang="ja-JP" altLang="en-US" sz="2400" dirty="0"/>
              <a:t>地方創生</a:t>
            </a:r>
            <a:r>
              <a:rPr lang="en-US" altLang="ja-JP" sz="2400" dirty="0"/>
              <a:t>1,2</a:t>
            </a:r>
            <a:r>
              <a:rPr lang="ja-JP" altLang="en-US" sz="2400" dirty="0"/>
              <a:t>の受講者管理ボタン</a:t>
            </a:r>
          </a:p>
          <a:p>
            <a:pPr marL="457200" indent="-457200">
              <a:buFont typeface="+mj-ea"/>
              <a:buAutoNum type="circleNumDbPlain"/>
            </a:pPr>
            <a:r>
              <a:rPr lang="ja-JP" altLang="en-US" sz="2400" dirty="0"/>
              <a:t>実習一括登録ボタン</a:t>
            </a:r>
            <a:endParaRPr lang="en-US" altLang="ja-JP" sz="2400" dirty="0"/>
          </a:p>
          <a:p>
            <a:pPr marL="457200" indent="-457200">
              <a:buFont typeface="+mj-ea"/>
              <a:buAutoNum type="circleNumDbPlain"/>
            </a:pPr>
            <a:r>
              <a:rPr lang="ja-JP" altLang="en-US" sz="2400" dirty="0"/>
              <a:t>受講者更新ボタン</a:t>
            </a:r>
            <a:endParaRPr lang="en-US" altLang="ja-JP" sz="2400" dirty="0"/>
          </a:p>
          <a:p>
            <a:pPr marL="457200" indent="-457200">
              <a:buFont typeface="+mj-ea"/>
              <a:buAutoNum type="circleNumDbPlain"/>
            </a:pPr>
            <a:r>
              <a:rPr lang="ja-JP" altLang="en-US" sz="2400" dirty="0"/>
              <a:t>過去の受講者検索</a:t>
            </a:r>
            <a:endParaRPr lang="en-US" altLang="ja-JP" sz="2400" dirty="0"/>
          </a:p>
          <a:p>
            <a:pPr marL="457200" indent="-457200">
              <a:buFont typeface="+mj-ea"/>
              <a:buAutoNum type="circleNumDbPlain"/>
            </a:pPr>
            <a:r>
              <a:rPr lang="ja-JP" altLang="en-US" sz="2400" dirty="0"/>
              <a:t>検索ボタン</a:t>
            </a:r>
            <a:endParaRPr lang="en-US" altLang="ja-JP" sz="2400" dirty="0"/>
          </a:p>
          <a:p>
            <a:pPr marL="457200" indent="-457200">
              <a:buFont typeface="+mj-ea"/>
              <a:buAutoNum type="circleNumDbPlain"/>
            </a:pPr>
            <a:r>
              <a:rPr lang="ja-JP" altLang="en-US" sz="2400" dirty="0"/>
              <a:t>ログアウト（ログイン画面に移動）</a:t>
            </a:r>
            <a:endParaRPr lang="en-US" altLang="ja-JP" sz="2400" dirty="0"/>
          </a:p>
        </p:txBody>
      </p:sp>
    </p:spTree>
    <p:extLst>
      <p:ext uri="{BB962C8B-B14F-4D97-AF65-F5344CB8AC3E}">
        <p14:creationId xmlns:p14="http://schemas.microsoft.com/office/powerpoint/2010/main" val="408072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実習先の受講者検索</a:t>
            </a:r>
          </a:p>
        </p:txBody>
      </p:sp>
      <p:sp>
        <p:nvSpPr>
          <p:cNvPr id="6" name="テキスト ボックス 5">
            <a:extLst>
              <a:ext uri="{FF2B5EF4-FFF2-40B4-BE49-F238E27FC236}">
                <a16:creationId xmlns="" xmlns:a16="http://schemas.microsoft.com/office/drawing/2014/main" id="{DAF6A7F4-917A-4A3E-8055-B7991D889950}"/>
              </a:ext>
            </a:extLst>
          </p:cNvPr>
          <p:cNvSpPr txBox="1"/>
          <p:nvPr/>
        </p:nvSpPr>
        <p:spPr>
          <a:xfrm>
            <a:off x="168147" y="3634243"/>
            <a:ext cx="4502176" cy="1938992"/>
          </a:xfrm>
          <a:prstGeom prst="rect">
            <a:avLst/>
          </a:prstGeom>
          <a:noFill/>
        </p:spPr>
        <p:txBody>
          <a:bodyPr wrap="square" rtlCol="0">
            <a:spAutoFit/>
          </a:bodyPr>
          <a:lstStyle/>
          <a:p>
            <a:r>
              <a:rPr kumimoji="1" lang="ja-JP" altLang="en-US" sz="2400" dirty="0"/>
              <a:t>「夢現塾」と検索した場合</a:t>
            </a:r>
            <a:endParaRPr lang="en-US" altLang="ja-JP" sz="2400" dirty="0"/>
          </a:p>
          <a:p>
            <a:endParaRPr lang="en-US" altLang="ja-JP" sz="2400" dirty="0"/>
          </a:p>
          <a:p>
            <a:endParaRPr lang="en-US" altLang="ja-JP" sz="2400" dirty="0"/>
          </a:p>
          <a:p>
            <a:r>
              <a:rPr lang="ja-JP" altLang="en-US" sz="2400" dirty="0"/>
              <a:t>今年度の夢現塾の受講者が表示される。</a:t>
            </a:r>
            <a:endParaRPr lang="en-US" altLang="ja-JP" sz="2400" dirty="0"/>
          </a:p>
        </p:txBody>
      </p:sp>
      <p:sp>
        <p:nvSpPr>
          <p:cNvPr id="9" name="矢印: 下 8">
            <a:extLst>
              <a:ext uri="{FF2B5EF4-FFF2-40B4-BE49-F238E27FC236}">
                <a16:creationId xmlns="" xmlns:a16="http://schemas.microsoft.com/office/drawing/2014/main" id="{311CEA26-4D43-4148-85BA-2748AE5E9BEA}"/>
              </a:ext>
            </a:extLst>
          </p:cNvPr>
          <p:cNvSpPr/>
          <p:nvPr/>
        </p:nvSpPr>
        <p:spPr>
          <a:xfrm>
            <a:off x="6554020" y="3458367"/>
            <a:ext cx="629265" cy="645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3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 xmlns:a16="http://schemas.microsoft.com/office/drawing/2014/main" id="{1B608102-BC2B-44E9-8110-3088AAF86BEF}"/>
              </a:ext>
            </a:extLst>
          </p:cNvPr>
          <p:cNvSpPr>
            <a:spLocks noGrp="1"/>
          </p:cNvSpPr>
          <p:nvPr>
            <p:ph type="title"/>
          </p:nvPr>
        </p:nvSpPr>
        <p:spPr/>
        <p:txBody>
          <a:bodyPr/>
          <a:lstStyle/>
          <a:p>
            <a:r>
              <a:rPr lang="ja-JP" altLang="en-US" dirty="0"/>
              <a:t>目次</a:t>
            </a:r>
          </a:p>
        </p:txBody>
      </p:sp>
      <p:sp>
        <p:nvSpPr>
          <p:cNvPr id="6" name="コンテンツ プレースホルダー 5">
            <a:extLst>
              <a:ext uri="{FF2B5EF4-FFF2-40B4-BE49-F238E27FC236}">
                <a16:creationId xmlns="" xmlns:a16="http://schemas.microsoft.com/office/drawing/2014/main" id="{F8DBD8D3-8227-4694-8BDF-F611D70D2821}"/>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105231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管理者登録・変更</a:t>
            </a:r>
          </a:p>
        </p:txBody>
      </p:sp>
      <p:pic>
        <p:nvPicPr>
          <p:cNvPr id="9" name="図 8">
            <a:extLst>
              <a:ext uri="{FF2B5EF4-FFF2-40B4-BE49-F238E27FC236}">
                <a16:creationId xmlns="" xmlns:a16="http://schemas.microsoft.com/office/drawing/2014/main" id="{046103FC-1B37-4F9D-9B75-0CB0B66CA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47" y="1698678"/>
            <a:ext cx="3347568" cy="4794196"/>
          </a:xfrm>
          <a:prstGeom prst="rect">
            <a:avLst/>
          </a:prstGeom>
        </p:spPr>
      </p:pic>
      <p:sp>
        <p:nvSpPr>
          <p:cNvPr id="10" name="テキスト ボックス 9">
            <a:extLst>
              <a:ext uri="{FF2B5EF4-FFF2-40B4-BE49-F238E27FC236}">
                <a16:creationId xmlns="" xmlns:a16="http://schemas.microsoft.com/office/drawing/2014/main" id="{C646B22B-4AA5-4642-96A5-59920597D828}"/>
              </a:ext>
            </a:extLst>
          </p:cNvPr>
          <p:cNvSpPr txBox="1"/>
          <p:nvPr/>
        </p:nvSpPr>
        <p:spPr>
          <a:xfrm>
            <a:off x="168147" y="3634243"/>
            <a:ext cx="4502176" cy="1569660"/>
          </a:xfrm>
          <a:prstGeom prst="rect">
            <a:avLst/>
          </a:prstGeom>
          <a:noFill/>
        </p:spPr>
        <p:txBody>
          <a:bodyPr wrap="square" rtlCol="0">
            <a:spAutoFit/>
          </a:bodyPr>
          <a:lstStyle/>
          <a:p>
            <a:r>
              <a:rPr lang="ja-JP" altLang="en-US" sz="2400" dirty="0"/>
              <a:t>・管理者登録（管理者</a:t>
            </a:r>
            <a:r>
              <a:rPr lang="en-US" altLang="ja-JP" sz="2400" dirty="0"/>
              <a:t>ID</a:t>
            </a:r>
            <a:r>
              <a:rPr lang="ja-JP" altLang="en-US" sz="2400" dirty="0"/>
              <a:t>、名前、パスワードを入力）</a:t>
            </a:r>
            <a:r>
              <a:rPr lang="en-US" altLang="ja-JP" sz="2400" dirty="0"/>
              <a:t/>
            </a:r>
            <a:br>
              <a:rPr lang="en-US" altLang="ja-JP" sz="2400" dirty="0"/>
            </a:br>
            <a:r>
              <a:rPr lang="ja-JP" altLang="en-US" sz="2400" dirty="0"/>
              <a:t>・管理者</a:t>
            </a:r>
            <a:r>
              <a:rPr lang="en-US" altLang="ja-JP" sz="2400" dirty="0"/>
              <a:t>ID</a:t>
            </a:r>
            <a:r>
              <a:rPr lang="ja-JP" altLang="en-US" sz="2400" dirty="0"/>
              <a:t>とパスワードの変更</a:t>
            </a:r>
            <a:endParaRPr lang="en-US" altLang="ja-JP" sz="2400" dirty="0"/>
          </a:p>
          <a:p>
            <a:r>
              <a:rPr lang="ja-JP" altLang="en-US" sz="2400" dirty="0"/>
              <a:t>・管理者の削除</a:t>
            </a:r>
            <a:endParaRPr lang="en-US" altLang="ja-JP" sz="2400" dirty="0"/>
          </a:p>
        </p:txBody>
      </p:sp>
    </p:spTree>
    <p:extLst>
      <p:ext uri="{BB962C8B-B14F-4D97-AF65-F5344CB8AC3E}">
        <p14:creationId xmlns:p14="http://schemas.microsoft.com/office/powerpoint/2010/main" val="347210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実習先登録・変更</a:t>
            </a:r>
          </a:p>
        </p:txBody>
      </p:sp>
      <p:sp>
        <p:nvSpPr>
          <p:cNvPr id="8" name="テキスト ボックス 7">
            <a:extLst>
              <a:ext uri="{FF2B5EF4-FFF2-40B4-BE49-F238E27FC236}">
                <a16:creationId xmlns="" xmlns:a16="http://schemas.microsoft.com/office/drawing/2014/main" id="{AF9FB53D-EE7E-48C9-8C63-3B0C0EBC1906}"/>
              </a:ext>
            </a:extLst>
          </p:cNvPr>
          <p:cNvSpPr txBox="1"/>
          <p:nvPr/>
        </p:nvSpPr>
        <p:spPr>
          <a:xfrm>
            <a:off x="69222" y="3537155"/>
            <a:ext cx="4217778" cy="1938992"/>
          </a:xfrm>
          <a:prstGeom prst="rect">
            <a:avLst/>
          </a:prstGeom>
          <a:noFill/>
        </p:spPr>
        <p:txBody>
          <a:bodyPr wrap="square" rtlCol="0">
            <a:spAutoFit/>
          </a:bodyPr>
          <a:lstStyle/>
          <a:p>
            <a:r>
              <a:rPr lang="ja-JP" altLang="en-US" sz="2400" dirty="0"/>
              <a:t>・実習先登録（実習名、実習時間、実習場所の緯度経度、担当者名）</a:t>
            </a:r>
            <a:r>
              <a:rPr lang="en-US" altLang="ja-JP" sz="2400" dirty="0"/>
              <a:t/>
            </a:r>
            <a:br>
              <a:rPr lang="en-US" altLang="ja-JP" sz="2400" dirty="0"/>
            </a:br>
            <a:r>
              <a:rPr lang="ja-JP" altLang="en-US" sz="2400" dirty="0"/>
              <a:t>・実習先登録内容の変更</a:t>
            </a:r>
            <a:endParaRPr lang="en-US" altLang="ja-JP" sz="2400" dirty="0"/>
          </a:p>
          <a:p>
            <a:r>
              <a:rPr lang="ja-JP" altLang="en-US" sz="2400" dirty="0"/>
              <a:t>・実習先の削除</a:t>
            </a:r>
            <a:endParaRPr lang="en-US" altLang="ja-JP" sz="2400" dirty="0"/>
          </a:p>
        </p:txBody>
      </p:sp>
    </p:spTree>
    <p:extLst>
      <p:ext uri="{BB962C8B-B14F-4D97-AF65-F5344CB8AC3E}">
        <p14:creationId xmlns:p14="http://schemas.microsoft.com/office/powerpoint/2010/main" val="213415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地域創生演習の受講学生</a:t>
            </a:r>
          </a:p>
        </p:txBody>
      </p:sp>
      <p:sp>
        <p:nvSpPr>
          <p:cNvPr id="6" name="テキスト ボックス 5">
            <a:extLst>
              <a:ext uri="{FF2B5EF4-FFF2-40B4-BE49-F238E27FC236}">
                <a16:creationId xmlns="" xmlns:a16="http://schemas.microsoft.com/office/drawing/2014/main" id="{B9784CD7-6A6A-43B7-A4C0-655ACB6AB140}"/>
              </a:ext>
            </a:extLst>
          </p:cNvPr>
          <p:cNvSpPr txBox="1"/>
          <p:nvPr/>
        </p:nvSpPr>
        <p:spPr>
          <a:xfrm>
            <a:off x="168147" y="3791559"/>
            <a:ext cx="3863079" cy="2308324"/>
          </a:xfrm>
          <a:prstGeom prst="rect">
            <a:avLst/>
          </a:prstGeom>
          <a:noFill/>
        </p:spPr>
        <p:txBody>
          <a:bodyPr wrap="square" rtlCol="0">
            <a:spAutoFit/>
          </a:bodyPr>
          <a:lstStyle/>
          <a:p>
            <a:r>
              <a:rPr lang="ja-JP" altLang="en-US" sz="2400" dirty="0"/>
              <a:t>現在、受講している学生の一覧と実習の累計時間が表示される。</a:t>
            </a:r>
            <a:endParaRPr lang="en-US" altLang="ja-JP" sz="2400" dirty="0"/>
          </a:p>
          <a:p>
            <a:endParaRPr lang="en-US" altLang="ja-JP" sz="2400" dirty="0"/>
          </a:p>
          <a:p>
            <a:r>
              <a:rPr lang="ja-JP" altLang="en-US" sz="2400" dirty="0"/>
              <a:t>学年、学科で検索することができる。</a:t>
            </a:r>
            <a:endParaRPr lang="en-US" altLang="ja-JP" sz="2400" dirty="0"/>
          </a:p>
        </p:txBody>
      </p:sp>
    </p:spTree>
    <p:extLst>
      <p:ext uri="{BB962C8B-B14F-4D97-AF65-F5344CB8AC3E}">
        <p14:creationId xmlns:p14="http://schemas.microsoft.com/office/powerpoint/2010/main" val="101437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受講学生の変更</a:t>
            </a:r>
          </a:p>
        </p:txBody>
      </p:sp>
      <p:sp>
        <p:nvSpPr>
          <p:cNvPr id="7" name="テキスト ボックス 6">
            <a:extLst>
              <a:ext uri="{FF2B5EF4-FFF2-40B4-BE49-F238E27FC236}">
                <a16:creationId xmlns="" xmlns:a16="http://schemas.microsoft.com/office/drawing/2014/main" id="{7CBA1326-1B89-46DD-9E42-3AEE7212D4B4}"/>
              </a:ext>
            </a:extLst>
          </p:cNvPr>
          <p:cNvSpPr txBox="1"/>
          <p:nvPr/>
        </p:nvSpPr>
        <p:spPr>
          <a:xfrm>
            <a:off x="167338" y="3439755"/>
            <a:ext cx="3863079" cy="2308324"/>
          </a:xfrm>
          <a:prstGeom prst="rect">
            <a:avLst/>
          </a:prstGeom>
          <a:noFill/>
        </p:spPr>
        <p:txBody>
          <a:bodyPr wrap="square" rtlCol="0">
            <a:spAutoFit/>
          </a:bodyPr>
          <a:lstStyle/>
          <a:p>
            <a:r>
              <a:rPr lang="ja-JP" altLang="en-US" sz="2400" dirty="0"/>
              <a:t>現在、受講している学生の実習履歴詳細が表示される。</a:t>
            </a:r>
            <a:endParaRPr lang="en-US" altLang="ja-JP" sz="2400" dirty="0"/>
          </a:p>
          <a:p>
            <a:endParaRPr lang="en-US" altLang="ja-JP" sz="2400" dirty="0"/>
          </a:p>
          <a:p>
            <a:r>
              <a:rPr lang="ja-JP" altLang="en-US" sz="2400" dirty="0"/>
              <a:t>アカウントの削除や実習履歴の変更、削除を行うことができる。</a:t>
            </a:r>
            <a:endParaRPr lang="en-US" altLang="ja-JP" sz="2400" dirty="0"/>
          </a:p>
        </p:txBody>
      </p:sp>
    </p:spTree>
    <p:extLst>
      <p:ext uri="{BB962C8B-B14F-4D97-AF65-F5344CB8AC3E}">
        <p14:creationId xmlns:p14="http://schemas.microsoft.com/office/powerpoint/2010/main" val="2120055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実習一括登録</a:t>
            </a:r>
          </a:p>
        </p:txBody>
      </p:sp>
      <p:sp>
        <p:nvSpPr>
          <p:cNvPr id="6" name="テキスト ボックス 5">
            <a:extLst>
              <a:ext uri="{FF2B5EF4-FFF2-40B4-BE49-F238E27FC236}">
                <a16:creationId xmlns="" xmlns:a16="http://schemas.microsoft.com/office/drawing/2014/main" id="{3A074920-05B1-4511-A27D-3811AFB84642}"/>
              </a:ext>
            </a:extLst>
          </p:cNvPr>
          <p:cNvSpPr txBox="1"/>
          <p:nvPr/>
        </p:nvSpPr>
        <p:spPr>
          <a:xfrm>
            <a:off x="188263" y="4144296"/>
            <a:ext cx="4609428" cy="1200329"/>
          </a:xfrm>
          <a:prstGeom prst="rect">
            <a:avLst/>
          </a:prstGeom>
          <a:noFill/>
        </p:spPr>
        <p:txBody>
          <a:bodyPr wrap="square" rtlCol="0">
            <a:spAutoFit/>
          </a:bodyPr>
          <a:lstStyle/>
          <a:p>
            <a:r>
              <a:rPr lang="ja-JP" altLang="en-US" sz="2400" dirty="0"/>
              <a:t>日付、学生、実習先を選択することで、一括で学生の実習登録を行うことができる。</a:t>
            </a:r>
            <a:endParaRPr lang="en-US" altLang="ja-JP" sz="2400" dirty="0"/>
          </a:p>
        </p:txBody>
      </p:sp>
    </p:spTree>
    <p:extLst>
      <p:ext uri="{BB962C8B-B14F-4D97-AF65-F5344CB8AC3E}">
        <p14:creationId xmlns:p14="http://schemas.microsoft.com/office/powerpoint/2010/main" val="351605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受講学生更新</a:t>
            </a:r>
          </a:p>
        </p:txBody>
      </p:sp>
      <p:sp>
        <p:nvSpPr>
          <p:cNvPr id="6" name="テキスト ボックス 5">
            <a:extLst>
              <a:ext uri="{FF2B5EF4-FFF2-40B4-BE49-F238E27FC236}">
                <a16:creationId xmlns="" xmlns:a16="http://schemas.microsoft.com/office/drawing/2014/main" id="{3A074920-05B1-4511-A27D-3811AFB84642}"/>
              </a:ext>
            </a:extLst>
          </p:cNvPr>
          <p:cNvSpPr txBox="1"/>
          <p:nvPr/>
        </p:nvSpPr>
        <p:spPr>
          <a:xfrm>
            <a:off x="188263" y="4144296"/>
            <a:ext cx="4609428" cy="1200329"/>
          </a:xfrm>
          <a:prstGeom prst="rect">
            <a:avLst/>
          </a:prstGeom>
          <a:noFill/>
        </p:spPr>
        <p:txBody>
          <a:bodyPr wrap="square" rtlCol="0">
            <a:spAutoFit/>
          </a:bodyPr>
          <a:lstStyle/>
          <a:p>
            <a:r>
              <a:rPr lang="ja-JP" altLang="en-US" sz="2400" dirty="0"/>
              <a:t>受講している学生の</a:t>
            </a:r>
            <a:endParaRPr lang="en-US" altLang="ja-JP" sz="2400" dirty="0"/>
          </a:p>
          <a:p>
            <a:r>
              <a:rPr lang="ja-JP" altLang="en-US" sz="2400" dirty="0"/>
              <a:t>今年度のアカウントを</a:t>
            </a:r>
            <a:endParaRPr lang="en-US" altLang="ja-JP" sz="2400" dirty="0"/>
          </a:p>
          <a:p>
            <a:r>
              <a:rPr lang="ja-JP" altLang="en-US" sz="2400" dirty="0"/>
              <a:t>作成することができる。</a:t>
            </a:r>
            <a:endParaRPr lang="en-US" altLang="ja-JP" sz="2400" dirty="0"/>
          </a:p>
        </p:txBody>
      </p:sp>
    </p:spTree>
    <p:extLst>
      <p:ext uri="{BB962C8B-B14F-4D97-AF65-F5344CB8AC3E}">
        <p14:creationId xmlns:p14="http://schemas.microsoft.com/office/powerpoint/2010/main" val="3187171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11B0CA-CFA7-4439-AE12-40CB7092089D}"/>
              </a:ext>
            </a:extLst>
          </p:cNvPr>
          <p:cNvSpPr>
            <a:spLocks noGrp="1"/>
          </p:cNvSpPr>
          <p:nvPr>
            <p:ph type="title"/>
          </p:nvPr>
        </p:nvSpPr>
        <p:spPr/>
        <p:txBody>
          <a:bodyPr/>
          <a:lstStyle/>
          <a:p>
            <a:r>
              <a:rPr kumimoji="1" lang="ja-JP" altLang="en-US" dirty="0"/>
              <a:t>管理者機能～</a:t>
            </a:r>
            <a:r>
              <a:rPr kumimoji="1" lang="en-US" altLang="ja-JP" dirty="0"/>
              <a:t>Web</a:t>
            </a:r>
            <a:r>
              <a:rPr kumimoji="1" lang="ja-JP" altLang="en-US" dirty="0"/>
              <a:t>～</a:t>
            </a:r>
          </a:p>
        </p:txBody>
      </p:sp>
      <p:sp>
        <p:nvSpPr>
          <p:cNvPr id="3" name="コンテンツ プレースホルダー 2">
            <a:extLst>
              <a:ext uri="{FF2B5EF4-FFF2-40B4-BE49-F238E27FC236}">
                <a16:creationId xmlns="" xmlns:a16="http://schemas.microsoft.com/office/drawing/2014/main" id="{8BDDCDD5-852C-49F3-8B53-64176C1E8C6D}"/>
              </a:ext>
            </a:extLst>
          </p:cNvPr>
          <p:cNvSpPr>
            <a:spLocks noGrp="1"/>
          </p:cNvSpPr>
          <p:nvPr>
            <p:ph idx="1"/>
          </p:nvPr>
        </p:nvSpPr>
        <p:spPr/>
        <p:txBody>
          <a:bodyPr/>
          <a:lstStyle/>
          <a:p>
            <a:r>
              <a:rPr kumimoji="1" lang="ja-JP" altLang="en-US" dirty="0"/>
              <a:t>過去の受講者一覧</a:t>
            </a:r>
          </a:p>
        </p:txBody>
      </p:sp>
      <p:sp>
        <p:nvSpPr>
          <p:cNvPr id="7" name="テキスト ボックス 6">
            <a:extLst>
              <a:ext uri="{FF2B5EF4-FFF2-40B4-BE49-F238E27FC236}">
                <a16:creationId xmlns="" xmlns:a16="http://schemas.microsoft.com/office/drawing/2014/main" id="{15C20414-B374-475D-B8CF-F8E9532C2146}"/>
              </a:ext>
            </a:extLst>
          </p:cNvPr>
          <p:cNvSpPr txBox="1"/>
          <p:nvPr/>
        </p:nvSpPr>
        <p:spPr>
          <a:xfrm>
            <a:off x="144720" y="3229896"/>
            <a:ext cx="4078937" cy="2308324"/>
          </a:xfrm>
          <a:prstGeom prst="rect">
            <a:avLst/>
          </a:prstGeom>
          <a:noFill/>
        </p:spPr>
        <p:txBody>
          <a:bodyPr wrap="square" rtlCol="0">
            <a:spAutoFit/>
          </a:bodyPr>
          <a:lstStyle/>
          <a:p>
            <a:r>
              <a:rPr lang="en-US" altLang="ja-JP" sz="2400" dirty="0"/>
              <a:t>2020</a:t>
            </a:r>
            <a:r>
              <a:rPr lang="ja-JP" altLang="en-US" sz="2400" dirty="0"/>
              <a:t>年度</a:t>
            </a:r>
            <a:r>
              <a:rPr lang="en-US" altLang="ja-JP" sz="2400" dirty="0"/>
              <a:t>I</a:t>
            </a:r>
            <a:r>
              <a:rPr lang="ja-JP" altLang="en-US" sz="2400" dirty="0"/>
              <a:t>科を選択した場合</a:t>
            </a:r>
            <a:endParaRPr lang="en-US" altLang="ja-JP" sz="2400" dirty="0"/>
          </a:p>
          <a:p>
            <a:endParaRPr lang="en-US" altLang="ja-JP" sz="2400" dirty="0"/>
          </a:p>
          <a:p>
            <a:endParaRPr lang="en-US" altLang="ja-JP" sz="2400" dirty="0"/>
          </a:p>
          <a:p>
            <a:r>
              <a:rPr lang="ja-JP" altLang="en-US" sz="2400" dirty="0"/>
              <a:t>選択した年度の実習学生と一年間の実習の累計時間が表示される。</a:t>
            </a:r>
            <a:endParaRPr lang="en-US" altLang="ja-JP" sz="2400" dirty="0"/>
          </a:p>
        </p:txBody>
      </p:sp>
    </p:spTree>
    <p:extLst>
      <p:ext uri="{BB962C8B-B14F-4D97-AF65-F5344CB8AC3E}">
        <p14:creationId xmlns:p14="http://schemas.microsoft.com/office/powerpoint/2010/main" val="3841942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kumimoji="1" lang="ja-JP" altLang="en-US" dirty="0"/>
              <a:t>実証実験について</a:t>
            </a:r>
            <a:endParaRPr kumimoji="1" lang="en-US" altLang="ja-JP" dirty="0"/>
          </a:p>
          <a:p>
            <a:pPr marL="0" indent="0">
              <a:buNone/>
            </a:pPr>
            <a:r>
              <a:rPr kumimoji="1" lang="ja-JP" altLang="en-US" dirty="0"/>
              <a:t>＜日付＞月日</a:t>
            </a:r>
            <a:endParaRPr kumimoji="1" lang="en-US" altLang="ja-JP" dirty="0"/>
          </a:p>
          <a:p>
            <a:pPr marL="0" indent="0">
              <a:buNone/>
            </a:pPr>
            <a:r>
              <a:rPr lang="ja-JP" altLang="en-US" dirty="0"/>
              <a:t>＜場所＞</a:t>
            </a:r>
            <a:endParaRPr kumimoji="1" lang="ja-JP" altLang="en-US" dirty="0"/>
          </a:p>
        </p:txBody>
      </p:sp>
    </p:spTree>
    <p:extLst>
      <p:ext uri="{BB962C8B-B14F-4D97-AF65-F5344CB8AC3E}">
        <p14:creationId xmlns:p14="http://schemas.microsoft.com/office/powerpoint/2010/main" val="48063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lang="ja-JP" altLang="en-US" dirty="0"/>
              <a:t>実験方法</a:t>
            </a:r>
            <a:endParaRPr lang="en-US" altLang="ja-JP" dirty="0"/>
          </a:p>
          <a:p>
            <a:pPr>
              <a:buFont typeface="Wingdings" panose="05000000000000000000" pitchFamily="2" charset="2"/>
              <a:buChar char="ü"/>
            </a:pPr>
            <a:r>
              <a:rPr kumimoji="1" lang="ja-JP" altLang="en-US" dirty="0"/>
              <a:t>受講学生は事前登録</a:t>
            </a:r>
            <a:endParaRPr kumimoji="1" lang="en-US" altLang="ja-JP" dirty="0"/>
          </a:p>
          <a:p>
            <a:pPr marL="0" indent="0">
              <a:buNone/>
            </a:pPr>
            <a:r>
              <a:rPr lang="ja-JP" altLang="en-US" dirty="0"/>
              <a:t>　（学生名は仮名）</a:t>
            </a:r>
            <a:endParaRPr kumimoji="1" lang="en-US" altLang="ja-JP" dirty="0"/>
          </a:p>
          <a:p>
            <a:pPr>
              <a:buFont typeface="Wingdings" panose="05000000000000000000" pitchFamily="2" charset="2"/>
              <a:buChar char="ü"/>
            </a:pPr>
            <a:r>
              <a:rPr lang="ja-JP" altLang="en-US" dirty="0"/>
              <a:t>実習先は本校の教育センター</a:t>
            </a:r>
            <a:endParaRPr lang="en-US" altLang="ja-JP" dirty="0"/>
          </a:p>
          <a:p>
            <a:pPr marL="0" indent="0">
              <a:buNone/>
            </a:pPr>
            <a:r>
              <a:rPr lang="ja-JP" altLang="en-US" dirty="0"/>
              <a:t>　（実習名，実習時間は仮）</a:t>
            </a:r>
            <a:endParaRPr lang="en-US" altLang="ja-JP" dirty="0"/>
          </a:p>
          <a:p>
            <a:pPr marL="0" indent="0">
              <a:buNone/>
            </a:pPr>
            <a:r>
              <a:rPr lang="ja-JP" altLang="en-US" dirty="0"/>
              <a:t>　教育センターにバーコードを設置</a:t>
            </a:r>
            <a:endParaRPr lang="en-US" altLang="ja-JP" dirty="0"/>
          </a:p>
          <a:p>
            <a:pPr>
              <a:buFont typeface="Wingdings" panose="05000000000000000000" pitchFamily="2" charset="2"/>
              <a:buChar char="ü"/>
            </a:pPr>
            <a:r>
              <a:rPr lang="ja-JP" altLang="en-US" dirty="0"/>
              <a:t>実際に登録</a:t>
            </a:r>
            <a:endParaRPr lang="en-US" altLang="ja-JP" dirty="0"/>
          </a:p>
          <a:p>
            <a:pPr>
              <a:buFont typeface="Wingdings" panose="05000000000000000000" pitchFamily="2" charset="2"/>
              <a:buChar char="ü"/>
            </a:pPr>
            <a:endParaRPr kumimoji="1" lang="ja-JP" altLang="en-US" dirty="0"/>
          </a:p>
        </p:txBody>
      </p:sp>
    </p:spTree>
    <p:extLst>
      <p:ext uri="{BB962C8B-B14F-4D97-AF65-F5344CB8AC3E}">
        <p14:creationId xmlns:p14="http://schemas.microsoft.com/office/powerpoint/2010/main" val="2736193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lang="ja-JP" altLang="en-US" dirty="0"/>
              <a:t>実験結果</a:t>
            </a:r>
            <a:endParaRPr kumimoji="1" lang="ja-JP" altLang="en-US" dirty="0"/>
          </a:p>
        </p:txBody>
      </p:sp>
    </p:spTree>
    <p:extLst>
      <p:ext uri="{BB962C8B-B14F-4D97-AF65-F5344CB8AC3E}">
        <p14:creationId xmlns:p14="http://schemas.microsoft.com/office/powerpoint/2010/main" val="246994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D98CF34-9D5A-4CE1-9BDC-35F5EC611D86}"/>
              </a:ext>
            </a:extLst>
          </p:cNvPr>
          <p:cNvSpPr>
            <a:spLocks noGrp="1"/>
          </p:cNvSpPr>
          <p:nvPr>
            <p:ph type="title"/>
          </p:nvPr>
        </p:nvSpPr>
        <p:spPr/>
        <p:txBody>
          <a:bodyPr/>
          <a:lstStyle/>
          <a:p>
            <a:r>
              <a:rPr kumimoji="1" lang="ja-JP" altLang="en-US" dirty="0"/>
              <a:t>研究背景</a:t>
            </a:r>
          </a:p>
        </p:txBody>
      </p:sp>
      <p:sp>
        <p:nvSpPr>
          <p:cNvPr id="6" name="コンテンツ プレースホルダー 5">
            <a:extLst>
              <a:ext uri="{FF2B5EF4-FFF2-40B4-BE49-F238E27FC236}">
                <a16:creationId xmlns="" xmlns:a16="http://schemas.microsoft.com/office/drawing/2014/main" id="{A36EE940-36A5-4EB8-8D82-8293118B1F1F}"/>
              </a:ext>
            </a:extLst>
          </p:cNvPr>
          <p:cNvSpPr>
            <a:spLocks noGrp="1"/>
          </p:cNvSpPr>
          <p:nvPr>
            <p:ph idx="1"/>
          </p:nvPr>
        </p:nvSpPr>
        <p:spPr/>
        <p:txBody>
          <a:bodyPr>
            <a:normAutofit/>
          </a:bodyPr>
          <a:lstStyle/>
          <a:p>
            <a:pPr marL="0" indent="0">
              <a:buNone/>
            </a:pPr>
            <a:r>
              <a:rPr lang="ja-JP" altLang="en-US" sz="2400" dirty="0"/>
              <a:t>＜地域創生演習とは＞</a:t>
            </a:r>
            <a:endParaRPr lang="en-US" altLang="ja-JP" sz="2400" dirty="0"/>
          </a:p>
          <a:p>
            <a:pPr marL="0" indent="0">
              <a:buNone/>
            </a:pPr>
            <a:r>
              <a:rPr lang="ja-JP" altLang="en-US" sz="2000" dirty="0"/>
              <a:t>地域の持つ課題をボランティア活動等の実体験を通して、発掘し、地域の人達と問題の解決を目指す選択科目</a:t>
            </a:r>
            <a:endParaRPr lang="en-US" altLang="ja-JP" sz="2000" dirty="0"/>
          </a:p>
          <a:p>
            <a:pPr marL="0" indent="0">
              <a:buNone/>
            </a:pPr>
            <a:endParaRPr lang="en-US" altLang="ja-JP" sz="2000" dirty="0"/>
          </a:p>
          <a:p>
            <a:pPr marL="0" indent="0">
              <a:buNone/>
            </a:pPr>
            <a:r>
              <a:rPr lang="ja-JP" altLang="en-US" sz="2000" dirty="0"/>
              <a:t>・地域創生演習</a:t>
            </a:r>
            <a:r>
              <a:rPr lang="en-US" altLang="ja-JP" sz="2000" dirty="0"/>
              <a:t>1</a:t>
            </a:r>
            <a:r>
              <a:rPr lang="ja-JP" altLang="en-US" sz="2000" dirty="0"/>
              <a:t>・・・</a:t>
            </a:r>
            <a:r>
              <a:rPr lang="en-US" altLang="ja-JP" sz="2000" dirty="0"/>
              <a:t>1</a:t>
            </a:r>
            <a:r>
              <a:rPr lang="ja-JP" altLang="en-US" sz="2000" dirty="0"/>
              <a:t>年～</a:t>
            </a:r>
            <a:r>
              <a:rPr lang="en-US" altLang="ja-JP" sz="2000" dirty="0"/>
              <a:t>3</a:t>
            </a:r>
            <a:r>
              <a:rPr lang="ja-JP" altLang="en-US" sz="2000" dirty="0"/>
              <a:t>年生の</a:t>
            </a:r>
            <a:r>
              <a:rPr lang="en-US" altLang="ja-JP" sz="2000" dirty="0"/>
              <a:t>3</a:t>
            </a:r>
            <a:r>
              <a:rPr lang="ja-JP" altLang="en-US" sz="2000" dirty="0"/>
              <a:t>か年に</a:t>
            </a:r>
            <a:r>
              <a:rPr lang="en-US" altLang="ja-JP" sz="2000" dirty="0"/>
              <a:t>30</a:t>
            </a:r>
            <a:r>
              <a:rPr lang="ja-JP" altLang="en-US" sz="2000" dirty="0"/>
              <a:t>時間の実習参加</a:t>
            </a:r>
          </a:p>
          <a:p>
            <a:pPr marL="0" indent="0">
              <a:buNone/>
            </a:pPr>
            <a:r>
              <a:rPr lang="ja-JP" altLang="en-US" sz="2000" dirty="0"/>
              <a:t>・地域創生演習</a:t>
            </a:r>
            <a:r>
              <a:rPr lang="en-US" altLang="ja-JP" sz="2000" dirty="0"/>
              <a:t>2</a:t>
            </a:r>
            <a:r>
              <a:rPr lang="ja-JP" altLang="en-US" sz="2000" dirty="0"/>
              <a:t>・・・</a:t>
            </a:r>
            <a:r>
              <a:rPr lang="en-US" altLang="ja-JP" sz="2000" dirty="0"/>
              <a:t>4</a:t>
            </a:r>
            <a:r>
              <a:rPr lang="ja-JP" altLang="en-US" sz="2000" dirty="0"/>
              <a:t>年～</a:t>
            </a:r>
            <a:r>
              <a:rPr lang="en-US" altLang="ja-JP" sz="2000" dirty="0"/>
              <a:t>5</a:t>
            </a:r>
            <a:r>
              <a:rPr lang="ja-JP" altLang="en-US" sz="2000" dirty="0"/>
              <a:t>年生の</a:t>
            </a:r>
            <a:r>
              <a:rPr lang="en-US" altLang="ja-JP" sz="2000" dirty="0"/>
              <a:t>2</a:t>
            </a:r>
            <a:r>
              <a:rPr lang="ja-JP" altLang="en-US" sz="2000" dirty="0"/>
              <a:t>か年に</a:t>
            </a:r>
            <a:r>
              <a:rPr lang="en-US" altLang="ja-JP" sz="2000" dirty="0"/>
              <a:t>30</a:t>
            </a:r>
            <a:r>
              <a:rPr lang="ja-JP" altLang="en-US" sz="2000" dirty="0"/>
              <a:t>時間の実習参加</a:t>
            </a:r>
          </a:p>
          <a:p>
            <a:pPr marL="0" indent="0">
              <a:buNone/>
            </a:pPr>
            <a:endParaRPr lang="en-US" altLang="ja-JP" sz="2000" dirty="0"/>
          </a:p>
          <a:p>
            <a:pPr marL="0" indent="0">
              <a:buNone/>
            </a:pPr>
            <a:r>
              <a:rPr lang="ja-JP" altLang="en-US" sz="2000" dirty="0"/>
              <a:t>以下の実習に参加することで単位として認定</a:t>
            </a:r>
          </a:p>
          <a:p>
            <a:pPr marL="0" indent="0">
              <a:buNone/>
            </a:pPr>
            <a:r>
              <a:rPr lang="ja-JP" altLang="en-US" sz="2000" dirty="0"/>
              <a:t>・高井神島漂着ゴミ調査　</a:t>
            </a:r>
            <a:endParaRPr lang="en-US" altLang="ja-JP" sz="2000" dirty="0"/>
          </a:p>
          <a:p>
            <a:pPr marL="0" indent="0">
              <a:buNone/>
            </a:pPr>
            <a:r>
              <a:rPr lang="ja-JP" altLang="en-US" sz="2000" dirty="0"/>
              <a:t>・福祉施設ボランティア</a:t>
            </a:r>
          </a:p>
          <a:p>
            <a:pPr marL="0" indent="0">
              <a:buNone/>
            </a:pPr>
            <a:r>
              <a:rPr lang="ja-JP" altLang="en-US" sz="2000" dirty="0"/>
              <a:t>・夢現塾（小学生への算数の補習</a:t>
            </a:r>
            <a:r>
              <a:rPr lang="en-US" altLang="ja-JP" sz="2000" dirty="0"/>
              <a:t>TA</a:t>
            </a:r>
            <a:r>
              <a:rPr lang="ja-JP" altLang="en-US" sz="2000" dirty="0"/>
              <a:t>）	</a:t>
            </a:r>
            <a:r>
              <a:rPr lang="en-US" altLang="ja-JP" sz="2000" dirty="0"/>
              <a:t>etc.</a:t>
            </a:r>
          </a:p>
          <a:p>
            <a:pPr marL="0" indent="0">
              <a:buNone/>
            </a:pPr>
            <a:endParaRPr lang="ja-JP" altLang="en-US" sz="2000" dirty="0"/>
          </a:p>
        </p:txBody>
      </p:sp>
      <p:pic>
        <p:nvPicPr>
          <p:cNvPr id="1028" name="Picture 4">
            <a:extLst>
              <a:ext uri="{FF2B5EF4-FFF2-40B4-BE49-F238E27FC236}">
                <a16:creationId xmlns="" xmlns:a16="http://schemas.microsoft.com/office/drawing/2014/main" id="{2A8CB6EA-1E7D-4AEE-B19A-9FD6C8C59F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4551" y="4853816"/>
            <a:ext cx="1333435" cy="1765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教師と生徒のイラスト（女性）">
            <a:extLst>
              <a:ext uri="{FF2B5EF4-FFF2-40B4-BE49-F238E27FC236}">
                <a16:creationId xmlns="" xmlns:a16="http://schemas.microsoft.com/office/drawing/2014/main" id="{60979528-352C-4FD9-98F8-47770B0A9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7986" y="4491859"/>
            <a:ext cx="1428750"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795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kumimoji="1" lang="ja-JP" altLang="en-US" dirty="0"/>
              <a:t>良かった点</a:t>
            </a:r>
          </a:p>
        </p:txBody>
      </p:sp>
    </p:spTree>
    <p:extLst>
      <p:ext uri="{BB962C8B-B14F-4D97-AF65-F5344CB8AC3E}">
        <p14:creationId xmlns:p14="http://schemas.microsoft.com/office/powerpoint/2010/main" val="598323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lang="ja-JP" altLang="en-US" dirty="0"/>
              <a:t>見つかった問題</a:t>
            </a:r>
            <a:endParaRPr kumimoji="1" lang="ja-JP" altLang="en-US" dirty="0"/>
          </a:p>
        </p:txBody>
      </p:sp>
    </p:spTree>
    <p:extLst>
      <p:ext uri="{BB962C8B-B14F-4D97-AF65-F5344CB8AC3E}">
        <p14:creationId xmlns:p14="http://schemas.microsoft.com/office/powerpoint/2010/main" val="140244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r>
              <a:rPr kumimoji="1" lang="ja-JP" altLang="en-US" dirty="0"/>
              <a:t>現在の単位認定方法</a:t>
            </a:r>
          </a:p>
        </p:txBody>
      </p:sp>
    </p:spTree>
    <p:extLst>
      <p:ext uri="{BB962C8B-B14F-4D97-AF65-F5344CB8AC3E}">
        <p14:creationId xmlns:p14="http://schemas.microsoft.com/office/powerpoint/2010/main" val="255665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DDE9A6-D6EE-40E9-B2B8-CE41A99A0569}"/>
              </a:ext>
            </a:extLst>
          </p:cNvPr>
          <p:cNvSpPr>
            <a:spLocks noGrp="1"/>
          </p:cNvSpPr>
          <p:nvPr>
            <p:ph type="title"/>
          </p:nvPr>
        </p:nvSpPr>
        <p:spPr/>
        <p:txBody>
          <a:bodyPr/>
          <a:lstStyle/>
          <a:p>
            <a:r>
              <a:rPr kumimoji="1" lang="ja-JP" altLang="en-US" dirty="0"/>
              <a:t>実証実験</a:t>
            </a:r>
          </a:p>
        </p:txBody>
      </p:sp>
      <p:sp>
        <p:nvSpPr>
          <p:cNvPr id="3" name="コンテンツ プレースホルダー 2">
            <a:extLst>
              <a:ext uri="{FF2B5EF4-FFF2-40B4-BE49-F238E27FC236}">
                <a16:creationId xmlns="" xmlns:a16="http://schemas.microsoft.com/office/drawing/2014/main" id="{E542F032-4B2F-4CA9-9FBE-0F13E325831F}"/>
              </a:ext>
            </a:extLst>
          </p:cNvPr>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737648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BBD1D8D-F3DF-476D-92A8-C9A03B41EF92}"/>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 xmlns:a16="http://schemas.microsoft.com/office/drawing/2014/main" id="{6A88AC7C-4C23-4D33-96DC-26A23C61B21C}"/>
              </a:ext>
            </a:extLst>
          </p:cNvPr>
          <p:cNvSpPr>
            <a:spLocks noGrp="1"/>
          </p:cNvSpPr>
          <p:nvPr>
            <p:ph idx="1"/>
          </p:nvPr>
        </p:nvSpPr>
        <p:spPr/>
        <p:txBody>
          <a:bodyPr/>
          <a:lstStyle/>
          <a:p>
            <a:r>
              <a:rPr kumimoji="1" lang="ja-JP" altLang="en-US" dirty="0"/>
              <a:t>スマートフォンアプリを利用して実習登録、</a:t>
            </a:r>
            <a:r>
              <a:rPr kumimoji="1" lang="en-US" altLang="ja-JP" dirty="0"/>
              <a:t>Web</a:t>
            </a:r>
            <a:r>
              <a:rPr kumimoji="1" lang="ja-JP" altLang="en-US" dirty="0"/>
              <a:t>アプリケーションを利用して実習履歴を確認できるシステムを開発</a:t>
            </a:r>
            <a:endParaRPr kumimoji="1" lang="en-US" altLang="ja-JP" dirty="0"/>
          </a:p>
          <a:p>
            <a:r>
              <a:rPr lang="ja-JP" altLang="en-US" dirty="0"/>
              <a:t>単発に行う地域創生イベントを一括登録できる機能，年度更新機能を追加して利便性を高めました．</a:t>
            </a:r>
            <a:endParaRPr kumimoji="1" lang="en-US" altLang="ja-JP" dirty="0"/>
          </a:p>
          <a:p>
            <a:r>
              <a:rPr kumimoji="1" lang="ja-JP" altLang="en-US" dirty="0"/>
              <a:t>実証実験を行ない，本システムの需要と有用性を実感しました．</a:t>
            </a:r>
          </a:p>
          <a:p>
            <a:endParaRPr kumimoji="1" lang="ja-JP" altLang="en-US" dirty="0"/>
          </a:p>
        </p:txBody>
      </p:sp>
    </p:spTree>
    <p:extLst>
      <p:ext uri="{BB962C8B-B14F-4D97-AF65-F5344CB8AC3E}">
        <p14:creationId xmlns:p14="http://schemas.microsoft.com/office/powerpoint/2010/main" val="2572517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61B5AAE-CED3-49BD-A85D-3D841BE7064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BB43F687-A857-44BD-8E26-AE08AF2E5DC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68343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87BD3D6-32C0-427B-AC0E-BFB413E211A0}"/>
              </a:ext>
            </a:extLst>
          </p:cNvPr>
          <p:cNvSpPr>
            <a:spLocks noGrp="1"/>
          </p:cNvSpPr>
          <p:nvPr>
            <p:ph type="title"/>
          </p:nvPr>
        </p:nvSpPr>
        <p:spPr>
          <a:xfrm>
            <a:off x="430331" y="2766218"/>
            <a:ext cx="8283338" cy="1325563"/>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375495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AA333C1-6A17-4FAE-9342-9772E5908B3D}"/>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 xmlns:a16="http://schemas.microsoft.com/office/drawing/2014/main" id="{6B9D9ED8-0D48-4B8D-97FB-76E16C989645}"/>
              </a:ext>
            </a:extLst>
          </p:cNvPr>
          <p:cNvSpPr>
            <a:spLocks noGrp="1"/>
          </p:cNvSpPr>
          <p:nvPr>
            <p:ph idx="1"/>
          </p:nvPr>
        </p:nvSpPr>
        <p:spPr>
          <a:xfrm>
            <a:off x="628650" y="1825625"/>
            <a:ext cx="7886700" cy="3675064"/>
          </a:xfrm>
        </p:spPr>
        <p:txBody>
          <a:bodyPr>
            <a:normAutofit/>
          </a:bodyPr>
          <a:lstStyle/>
          <a:p>
            <a:r>
              <a:rPr kumimoji="1" lang="ja-JP" altLang="en-US" sz="2400" dirty="0"/>
              <a:t>現在の単位認定方法</a:t>
            </a:r>
            <a:endParaRPr kumimoji="1" lang="en-US" altLang="ja-JP" sz="2400" dirty="0"/>
          </a:p>
          <a:p>
            <a:pPr marL="0" indent="0">
              <a:buNone/>
            </a:pPr>
            <a:r>
              <a:rPr kumimoji="1" lang="ja-JP" altLang="en-US" sz="2400" dirty="0"/>
              <a:t>実習は、校外や複数の教員が担当</a:t>
            </a:r>
            <a:endParaRPr kumimoji="1" lang="en-US" altLang="ja-JP" sz="2400" dirty="0"/>
          </a:p>
          <a:p>
            <a:pPr marL="0" indent="0">
              <a:buNone/>
            </a:pPr>
            <a:r>
              <a:rPr kumimoji="1" lang="ja-JP" altLang="en-US" sz="2400" dirty="0"/>
              <a:t>最終年度に各教員が担当した</a:t>
            </a:r>
            <a:r>
              <a:rPr kumimoji="1" lang="en-US" altLang="ja-JP" sz="2400" dirty="0"/>
              <a:t>Excel</a:t>
            </a:r>
            <a:r>
              <a:rPr kumimoji="1" lang="ja-JP" altLang="en-US" sz="2400" dirty="0"/>
              <a:t>ファイルを集計</a:t>
            </a:r>
            <a:endParaRPr kumimoji="1" lang="en-US" altLang="ja-JP" sz="2400" dirty="0"/>
          </a:p>
          <a:p>
            <a:pPr marL="0" indent="0">
              <a:buNone/>
            </a:pPr>
            <a:endParaRPr lang="en-US" altLang="ja-JP" sz="2400" dirty="0"/>
          </a:p>
          <a:p>
            <a:pPr marL="0" indent="0">
              <a:buNone/>
            </a:pPr>
            <a:endParaRPr lang="en-US" altLang="ja-JP" sz="2400" dirty="0"/>
          </a:p>
          <a:p>
            <a:pPr marL="0" indent="0">
              <a:buNone/>
            </a:pPr>
            <a:endParaRPr lang="en-US" altLang="ja-JP" dirty="0"/>
          </a:p>
          <a:p>
            <a:pPr marL="0" indent="0">
              <a:buNone/>
            </a:pPr>
            <a:endParaRPr lang="en-US" altLang="ja-JP" dirty="0"/>
          </a:p>
        </p:txBody>
      </p:sp>
      <p:grpSp>
        <p:nvGrpSpPr>
          <p:cNvPr id="6" name="グループ化 5">
            <a:extLst>
              <a:ext uri="{FF2B5EF4-FFF2-40B4-BE49-F238E27FC236}">
                <a16:creationId xmlns="" xmlns:a16="http://schemas.microsoft.com/office/drawing/2014/main" id="{AF6FD7FD-237E-4DB7-93CA-1C80263262D9}"/>
              </a:ext>
            </a:extLst>
          </p:cNvPr>
          <p:cNvGrpSpPr/>
          <p:nvPr/>
        </p:nvGrpSpPr>
        <p:grpSpPr>
          <a:xfrm>
            <a:off x="1528191" y="3429000"/>
            <a:ext cx="7339584" cy="1424532"/>
            <a:chOff x="1503454" y="3258991"/>
            <a:chExt cx="6827520" cy="778297"/>
          </a:xfrm>
        </p:grpSpPr>
        <p:sp>
          <p:nvSpPr>
            <p:cNvPr id="4" name="テキスト ボックス 3">
              <a:extLst>
                <a:ext uri="{FF2B5EF4-FFF2-40B4-BE49-F238E27FC236}">
                  <a16:creationId xmlns="" xmlns:a16="http://schemas.microsoft.com/office/drawing/2014/main" id="{B8CA29B4-2EEE-4D84-B7C2-64E7D4249CEA}"/>
                </a:ext>
              </a:extLst>
            </p:cNvPr>
            <p:cNvSpPr txBox="1"/>
            <p:nvPr/>
          </p:nvSpPr>
          <p:spPr>
            <a:xfrm>
              <a:off x="1637792" y="3319272"/>
              <a:ext cx="6511720" cy="65580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a:t>・複数年かつ複数の教官が担当するため、時間数の管理が煩雑になり、ミスを生じる恐れがある</a:t>
              </a:r>
              <a:endParaRPr kumimoji="1" lang="en-US" altLang="ja-JP" sz="2400" dirty="0"/>
            </a:p>
            <a:p>
              <a:r>
                <a:rPr kumimoji="1" lang="ja-JP" altLang="en-US" sz="2400" dirty="0"/>
                <a:t>・学生は、実習時間の累計を確認できない</a:t>
              </a:r>
            </a:p>
          </p:txBody>
        </p:sp>
        <p:sp>
          <p:nvSpPr>
            <p:cNvPr id="5" name="四角形: 角を丸くする 4">
              <a:extLst>
                <a:ext uri="{FF2B5EF4-FFF2-40B4-BE49-F238E27FC236}">
                  <a16:creationId xmlns="" xmlns:a16="http://schemas.microsoft.com/office/drawing/2014/main" id="{92C2B7DD-0D0A-41EF-8CCF-EC0BD314A57B}"/>
                </a:ext>
              </a:extLst>
            </p:cNvPr>
            <p:cNvSpPr/>
            <p:nvPr/>
          </p:nvSpPr>
          <p:spPr>
            <a:xfrm>
              <a:off x="1503454" y="3258991"/>
              <a:ext cx="6827520" cy="778297"/>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374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AA333C1-6A17-4FAE-9342-9772E5908B3D}"/>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 xmlns:a16="http://schemas.microsoft.com/office/drawing/2014/main" id="{6B9D9ED8-0D48-4B8D-97FB-76E16C989645}"/>
              </a:ext>
            </a:extLst>
          </p:cNvPr>
          <p:cNvSpPr>
            <a:spLocks noGrp="1"/>
          </p:cNvSpPr>
          <p:nvPr>
            <p:ph idx="1"/>
          </p:nvPr>
        </p:nvSpPr>
        <p:spPr>
          <a:xfrm>
            <a:off x="628650" y="1825624"/>
            <a:ext cx="7886700" cy="4667249"/>
          </a:xfrm>
        </p:spPr>
        <p:txBody>
          <a:bodyPr>
            <a:normAutofit/>
          </a:bodyPr>
          <a:lstStyle/>
          <a:p>
            <a:r>
              <a:rPr kumimoji="1" lang="ja-JP" altLang="en-US" sz="2400" dirty="0"/>
              <a:t>既存のシステム</a:t>
            </a:r>
            <a:endParaRPr kumimoji="1" lang="en-US" altLang="ja-JP" sz="2400" dirty="0"/>
          </a:p>
          <a:p>
            <a:pPr marL="0" indent="0">
              <a:buNone/>
            </a:pPr>
            <a:r>
              <a:rPr kumimoji="1" lang="ja-JP" altLang="en-US" sz="2400" dirty="0"/>
              <a:t>タイムカード</a:t>
            </a:r>
            <a:endParaRPr kumimoji="1" lang="en-US" altLang="ja-JP" sz="2400" dirty="0"/>
          </a:p>
          <a:p>
            <a:pPr marL="0" indent="0">
              <a:buNone/>
            </a:pPr>
            <a:r>
              <a:rPr kumimoji="1" lang="ja-JP" altLang="en-US" sz="2400" dirty="0"/>
              <a:t>ー＞</a:t>
            </a:r>
            <a:endParaRPr kumimoji="1" lang="en-US" altLang="ja-JP" sz="2400" dirty="0"/>
          </a:p>
          <a:p>
            <a:pPr marL="0" indent="0">
              <a:buNone/>
            </a:pPr>
            <a:r>
              <a:rPr kumimoji="1" lang="en-US" altLang="ja-JP" sz="2400" dirty="0"/>
              <a:t>IC</a:t>
            </a:r>
            <a:r>
              <a:rPr kumimoji="1" lang="ja-JP" altLang="en-US" sz="2400" dirty="0"/>
              <a:t>カード</a:t>
            </a:r>
            <a:endParaRPr kumimoji="1" lang="en-US" altLang="ja-JP" sz="2400" dirty="0"/>
          </a:p>
          <a:p>
            <a:pPr marL="0" indent="0">
              <a:buNone/>
            </a:pPr>
            <a:r>
              <a:rPr lang="ja-JP" altLang="en-US" sz="2400" dirty="0"/>
              <a:t>ー＞</a:t>
            </a:r>
            <a:endParaRPr lang="en-US" altLang="ja-JP" sz="2400" dirty="0"/>
          </a:p>
          <a:p>
            <a:pPr marL="0" indent="0">
              <a:buNone/>
            </a:pPr>
            <a:endParaRPr lang="en-US" altLang="ja-JP" sz="2400" dirty="0"/>
          </a:p>
          <a:p>
            <a:pPr marL="0" indent="0">
              <a:buNone/>
            </a:pPr>
            <a:r>
              <a:rPr kumimoji="1" lang="ja-JP" altLang="en-US" sz="2400" dirty="0"/>
              <a:t>＜解決のために＞</a:t>
            </a:r>
            <a:endParaRPr kumimoji="1" lang="en-US" altLang="ja-JP" sz="2400" dirty="0"/>
          </a:p>
          <a:p>
            <a:pPr marL="0" indent="0">
              <a:buNone/>
            </a:pPr>
            <a:r>
              <a:rPr kumimoji="1" lang="ja-JP" altLang="en-US" sz="2400" dirty="0"/>
              <a:t>スマートフォンアプリを利用して実習登録、</a:t>
            </a:r>
            <a:endParaRPr kumimoji="1" lang="en-US" altLang="ja-JP" sz="2400" dirty="0"/>
          </a:p>
          <a:p>
            <a:pPr marL="0" indent="0">
              <a:buNone/>
            </a:pPr>
            <a:r>
              <a:rPr lang="en-US" altLang="ja-JP" sz="2400" dirty="0"/>
              <a:t>Web</a:t>
            </a:r>
            <a:r>
              <a:rPr lang="ja-JP" altLang="en-US" sz="2400" dirty="0"/>
              <a:t>アプリケーションを利用して実習履歴を確認できる</a:t>
            </a:r>
            <a:endParaRPr lang="en-US" altLang="ja-JP" sz="2400" dirty="0"/>
          </a:p>
          <a:p>
            <a:pPr marL="0" indent="0">
              <a:buNone/>
            </a:pPr>
            <a:r>
              <a:rPr kumimoji="1" lang="ja-JP" altLang="en-US" sz="2400" dirty="0"/>
              <a:t>「地域創生演習実施時間管理システム」を開発</a:t>
            </a:r>
            <a:endParaRPr kumimoji="1" lang="en-US" altLang="ja-JP" sz="2400" dirty="0"/>
          </a:p>
        </p:txBody>
      </p:sp>
    </p:spTree>
    <p:extLst>
      <p:ext uri="{BB962C8B-B14F-4D97-AF65-F5344CB8AC3E}">
        <p14:creationId xmlns:p14="http://schemas.microsoft.com/office/powerpoint/2010/main" val="353306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 xmlns:a16="http://schemas.microsoft.com/office/drawing/2014/main" id="{CAE3B5E1-F96C-4E93-9963-8CC107421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266" y="3613183"/>
            <a:ext cx="2078651" cy="1413482"/>
          </a:xfrm>
          <a:prstGeom prst="rect">
            <a:avLst/>
          </a:prstGeom>
        </p:spPr>
      </p:pic>
      <p:sp>
        <p:nvSpPr>
          <p:cNvPr id="2" name="テキスト ボックス 1">
            <a:extLst>
              <a:ext uri="{FF2B5EF4-FFF2-40B4-BE49-F238E27FC236}">
                <a16:creationId xmlns="" xmlns:a16="http://schemas.microsoft.com/office/drawing/2014/main" id="{2DD27351-744F-4F1A-8238-2CCAEFC8CB9D}"/>
              </a:ext>
            </a:extLst>
          </p:cNvPr>
          <p:cNvSpPr txBox="1"/>
          <p:nvPr/>
        </p:nvSpPr>
        <p:spPr>
          <a:xfrm>
            <a:off x="6256803" y="4942870"/>
            <a:ext cx="3021309" cy="1523494"/>
          </a:xfrm>
          <a:prstGeom prst="rect">
            <a:avLst/>
          </a:prstGeom>
          <a:noFill/>
        </p:spPr>
        <p:txBody>
          <a:bodyPr wrap="square" rtlCol="0">
            <a:spAutoFit/>
          </a:bodyPr>
          <a:lstStyle/>
          <a:p>
            <a:r>
              <a:rPr lang="ja-JP" altLang="en-US" sz="2100" b="1" dirty="0"/>
              <a:t>～管理者側～</a:t>
            </a:r>
            <a:endParaRPr lang="en-US" altLang="ja-JP" sz="1350" b="1" dirty="0"/>
          </a:p>
          <a:p>
            <a:pPr algn="just"/>
            <a:r>
              <a:rPr lang="ja-JP" altLang="en-US" dirty="0"/>
              <a:t>ログイン</a:t>
            </a:r>
            <a:endParaRPr lang="en-US" altLang="ja-JP" dirty="0"/>
          </a:p>
          <a:p>
            <a:pPr algn="just"/>
            <a:r>
              <a:rPr lang="ja-JP" altLang="en-US" dirty="0"/>
              <a:t>実習先や管理者、</a:t>
            </a:r>
            <a:endParaRPr lang="en-US" altLang="ja-JP" dirty="0"/>
          </a:p>
          <a:p>
            <a:pPr algn="just"/>
            <a:r>
              <a:rPr lang="ja-JP" altLang="en-US" dirty="0"/>
              <a:t>学生の実習時間の管理</a:t>
            </a:r>
            <a:endParaRPr lang="en-US" altLang="ja-JP" dirty="0"/>
          </a:p>
          <a:p>
            <a:pPr algn="just"/>
            <a:r>
              <a:rPr lang="ja-JP" altLang="en-US" dirty="0"/>
              <a:t>これらの登録、変更、削除</a:t>
            </a:r>
            <a:endParaRPr lang="en-US" altLang="ja-JP" dirty="0"/>
          </a:p>
        </p:txBody>
      </p:sp>
      <p:grpSp>
        <p:nvGrpSpPr>
          <p:cNvPr id="6" name="グループ化 5">
            <a:extLst>
              <a:ext uri="{FF2B5EF4-FFF2-40B4-BE49-F238E27FC236}">
                <a16:creationId xmlns="" xmlns:a16="http://schemas.microsoft.com/office/drawing/2014/main" id="{B966E18C-31C7-45B3-B475-B28B5CC18CD8}"/>
              </a:ext>
            </a:extLst>
          </p:cNvPr>
          <p:cNvGrpSpPr/>
          <p:nvPr/>
        </p:nvGrpSpPr>
        <p:grpSpPr>
          <a:xfrm>
            <a:off x="5381856" y="1471422"/>
            <a:ext cx="2078652" cy="1404123"/>
            <a:chOff x="10373394" y="3014985"/>
            <a:chExt cx="1628394" cy="915536"/>
          </a:xfrm>
        </p:grpSpPr>
        <p:sp>
          <p:nvSpPr>
            <p:cNvPr id="3" name="円柱 2">
              <a:extLst>
                <a:ext uri="{FF2B5EF4-FFF2-40B4-BE49-F238E27FC236}">
                  <a16:creationId xmlns="" xmlns:a16="http://schemas.microsoft.com/office/drawing/2014/main" id="{A7A41EF1-5977-456C-B3B9-7F933FF9CB49}"/>
                </a:ext>
              </a:extLst>
            </p:cNvPr>
            <p:cNvSpPr/>
            <p:nvPr/>
          </p:nvSpPr>
          <p:spPr>
            <a:xfrm>
              <a:off x="10373394" y="3014985"/>
              <a:ext cx="1628394" cy="860899"/>
            </a:xfrm>
            <a:prstGeom prst="can">
              <a:avLst>
                <a:gd name="adj" fmla="val 40173"/>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5" name="テキスト ボックス 4">
              <a:extLst>
                <a:ext uri="{FF2B5EF4-FFF2-40B4-BE49-F238E27FC236}">
                  <a16:creationId xmlns="" xmlns:a16="http://schemas.microsoft.com/office/drawing/2014/main" id="{DC7D063B-F8AB-4EEB-83BC-A34520886BF7}"/>
                </a:ext>
              </a:extLst>
            </p:cNvPr>
            <p:cNvSpPr txBox="1"/>
            <p:nvPr/>
          </p:nvSpPr>
          <p:spPr>
            <a:xfrm>
              <a:off x="10447821" y="3448887"/>
              <a:ext cx="1479542" cy="481634"/>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2100" b="1" dirty="0"/>
                <a:t>データベース</a:t>
              </a:r>
              <a:endParaRPr lang="ja-JP" altLang="en-US" sz="2400" b="1" dirty="0"/>
            </a:p>
          </p:txBody>
        </p:sp>
      </p:grpSp>
      <p:cxnSp>
        <p:nvCxnSpPr>
          <p:cNvPr id="10" name="コネクタ: 曲線 9">
            <a:extLst>
              <a:ext uri="{FF2B5EF4-FFF2-40B4-BE49-F238E27FC236}">
                <a16:creationId xmlns="" xmlns:a16="http://schemas.microsoft.com/office/drawing/2014/main" id="{FD7EB127-A3F0-4C99-9900-A4320227EE51}"/>
              </a:ext>
            </a:extLst>
          </p:cNvPr>
          <p:cNvCxnSpPr>
            <a:cxnSpLocks/>
            <a:stCxn id="23" idx="0"/>
            <a:endCxn id="3" idx="3"/>
          </p:cNvCxnSpPr>
          <p:nvPr/>
        </p:nvCxnSpPr>
        <p:spPr>
          <a:xfrm rot="16200000" flipV="1">
            <a:off x="6767671" y="2445262"/>
            <a:ext cx="821433" cy="151441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0" name="コネクタ: 曲線 19">
            <a:extLst>
              <a:ext uri="{FF2B5EF4-FFF2-40B4-BE49-F238E27FC236}">
                <a16:creationId xmlns="" xmlns:a16="http://schemas.microsoft.com/office/drawing/2014/main" id="{0B369B8E-8E21-45ED-9D21-5E0A56DDBAE4}"/>
              </a:ext>
            </a:extLst>
          </p:cNvPr>
          <p:cNvCxnSpPr>
            <a:cxnSpLocks/>
            <a:stCxn id="3" idx="3"/>
            <a:endCxn id="36" idx="0"/>
          </p:cNvCxnSpPr>
          <p:nvPr/>
        </p:nvCxnSpPr>
        <p:spPr>
          <a:xfrm rot="5400000">
            <a:off x="5212007" y="2381215"/>
            <a:ext cx="798641" cy="161971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 xmlns:a16="http://schemas.microsoft.com/office/drawing/2014/main" id="{380D3706-C7C9-4155-8016-9400DE75808B}"/>
              </a:ext>
            </a:extLst>
          </p:cNvPr>
          <p:cNvSpPr txBox="1"/>
          <p:nvPr/>
        </p:nvSpPr>
        <p:spPr>
          <a:xfrm flipH="1">
            <a:off x="3532674" y="4942870"/>
            <a:ext cx="2078651" cy="1246495"/>
          </a:xfrm>
          <a:prstGeom prst="rect">
            <a:avLst/>
          </a:prstGeom>
          <a:noFill/>
        </p:spPr>
        <p:txBody>
          <a:bodyPr wrap="square" rtlCol="0">
            <a:spAutoFit/>
          </a:bodyPr>
          <a:lstStyle/>
          <a:p>
            <a:r>
              <a:rPr lang="ja-JP" altLang="en-US" sz="2100" b="1" dirty="0"/>
              <a:t>～利用者側～</a:t>
            </a:r>
            <a:endParaRPr lang="en-US" altLang="ja-JP" sz="1350" b="1" dirty="0"/>
          </a:p>
          <a:p>
            <a:pPr algn="just"/>
            <a:r>
              <a:rPr lang="ja-JP" altLang="en-US" dirty="0"/>
              <a:t>新規登録</a:t>
            </a:r>
            <a:endParaRPr lang="en-US" altLang="ja-JP" dirty="0"/>
          </a:p>
          <a:p>
            <a:pPr algn="just"/>
            <a:r>
              <a:rPr lang="ja-JP" altLang="en-US" dirty="0"/>
              <a:t>ログイン</a:t>
            </a:r>
            <a:endParaRPr lang="en-US" altLang="ja-JP" dirty="0"/>
          </a:p>
          <a:p>
            <a:pPr algn="just"/>
            <a:r>
              <a:rPr lang="ja-JP" altLang="en-US" dirty="0"/>
              <a:t>実習時間の確認</a:t>
            </a:r>
            <a:endParaRPr lang="en-US" altLang="ja-JP" dirty="0"/>
          </a:p>
        </p:txBody>
      </p:sp>
      <p:pic>
        <p:nvPicPr>
          <p:cNvPr id="36" name="図 35">
            <a:extLst>
              <a:ext uri="{FF2B5EF4-FFF2-40B4-BE49-F238E27FC236}">
                <a16:creationId xmlns="" xmlns:a16="http://schemas.microsoft.com/office/drawing/2014/main" id="{C7B36756-45A7-4E49-83D7-836A32720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146" y="3590391"/>
            <a:ext cx="2078651" cy="1413482"/>
          </a:xfrm>
          <a:prstGeom prst="rect">
            <a:avLst/>
          </a:prstGeom>
        </p:spPr>
      </p:pic>
      <p:sp>
        <p:nvSpPr>
          <p:cNvPr id="16" name="テキスト ボックス 15">
            <a:extLst>
              <a:ext uri="{FF2B5EF4-FFF2-40B4-BE49-F238E27FC236}">
                <a16:creationId xmlns="" xmlns:a16="http://schemas.microsoft.com/office/drawing/2014/main" id="{447A1A9C-3A89-4C6B-B95D-65C0F273E664}"/>
              </a:ext>
            </a:extLst>
          </p:cNvPr>
          <p:cNvSpPr txBox="1"/>
          <p:nvPr/>
        </p:nvSpPr>
        <p:spPr>
          <a:xfrm flipH="1">
            <a:off x="57800" y="3812042"/>
            <a:ext cx="1842725" cy="1246495"/>
          </a:xfrm>
          <a:prstGeom prst="rect">
            <a:avLst/>
          </a:prstGeom>
          <a:noFill/>
        </p:spPr>
        <p:txBody>
          <a:bodyPr wrap="square" rtlCol="0">
            <a:spAutoFit/>
          </a:bodyPr>
          <a:lstStyle/>
          <a:p>
            <a:pPr algn="just"/>
            <a:r>
              <a:rPr lang="ja-JP" altLang="en-US" sz="2100" b="1" dirty="0"/>
              <a:t>～利用者側～</a:t>
            </a:r>
            <a:endParaRPr lang="en-US" altLang="ja-JP" sz="2100" b="1" dirty="0"/>
          </a:p>
          <a:p>
            <a:pPr algn="just"/>
            <a:r>
              <a:rPr lang="ja-JP" altLang="en-US" dirty="0"/>
              <a:t>新規登録</a:t>
            </a:r>
            <a:endParaRPr lang="en-US" altLang="ja-JP" dirty="0"/>
          </a:p>
          <a:p>
            <a:pPr algn="just"/>
            <a:r>
              <a:rPr lang="ja-JP" altLang="en-US" dirty="0"/>
              <a:t>ログイン</a:t>
            </a:r>
            <a:endParaRPr lang="en-US" altLang="ja-JP" dirty="0"/>
          </a:p>
          <a:p>
            <a:pPr algn="just"/>
            <a:r>
              <a:rPr lang="ja-JP" altLang="en-US" dirty="0"/>
              <a:t>実習時間の登録</a:t>
            </a:r>
            <a:endParaRPr lang="en-US" altLang="ja-JP" dirty="0"/>
          </a:p>
        </p:txBody>
      </p:sp>
      <p:grpSp>
        <p:nvGrpSpPr>
          <p:cNvPr id="11" name="グループ化 10">
            <a:extLst>
              <a:ext uri="{FF2B5EF4-FFF2-40B4-BE49-F238E27FC236}">
                <a16:creationId xmlns="" xmlns:a16="http://schemas.microsoft.com/office/drawing/2014/main" id="{73715646-CE88-4914-831E-557BBF798B42}"/>
              </a:ext>
            </a:extLst>
          </p:cNvPr>
          <p:cNvGrpSpPr/>
          <p:nvPr/>
        </p:nvGrpSpPr>
        <p:grpSpPr>
          <a:xfrm>
            <a:off x="532885" y="2131586"/>
            <a:ext cx="3102523" cy="1660586"/>
            <a:chOff x="446851" y="3565893"/>
            <a:chExt cx="3741548" cy="1971598"/>
          </a:xfrm>
        </p:grpSpPr>
        <p:sp>
          <p:nvSpPr>
            <p:cNvPr id="19" name="楕円 18">
              <a:extLst>
                <a:ext uri="{FF2B5EF4-FFF2-40B4-BE49-F238E27FC236}">
                  <a16:creationId xmlns="" xmlns:a16="http://schemas.microsoft.com/office/drawing/2014/main" id="{CE1EC2A1-ACDB-4820-84FF-C1E715B0AA54}"/>
                </a:ext>
              </a:extLst>
            </p:cNvPr>
            <p:cNvSpPr/>
            <p:nvPr/>
          </p:nvSpPr>
          <p:spPr>
            <a:xfrm>
              <a:off x="446851" y="3565893"/>
              <a:ext cx="3613304" cy="19715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pic>
          <p:nvPicPr>
            <p:cNvPr id="15" name="図 14">
              <a:extLst>
                <a:ext uri="{FF2B5EF4-FFF2-40B4-BE49-F238E27FC236}">
                  <a16:creationId xmlns="" xmlns:a16="http://schemas.microsoft.com/office/drawing/2014/main" id="{3FCAA9A0-0D7C-4DEF-A88D-8BB503ECE7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095" y="4122934"/>
              <a:ext cx="657216" cy="857514"/>
            </a:xfrm>
            <a:prstGeom prst="rect">
              <a:avLst/>
            </a:prstGeom>
          </p:spPr>
        </p:pic>
        <p:sp>
          <p:nvSpPr>
            <p:cNvPr id="17" name="テキスト ボックス 16">
              <a:extLst>
                <a:ext uri="{FF2B5EF4-FFF2-40B4-BE49-F238E27FC236}">
                  <a16:creationId xmlns="" xmlns:a16="http://schemas.microsoft.com/office/drawing/2014/main" id="{A464DBFD-B82D-479E-869B-493F45996D4A}"/>
                </a:ext>
              </a:extLst>
            </p:cNvPr>
            <p:cNvSpPr txBox="1"/>
            <p:nvPr/>
          </p:nvSpPr>
          <p:spPr>
            <a:xfrm>
              <a:off x="1147548" y="4146528"/>
              <a:ext cx="3040851" cy="767383"/>
            </a:xfrm>
            <a:prstGeom prst="rect">
              <a:avLst/>
            </a:prstGeom>
            <a:noFill/>
          </p:spPr>
          <p:txBody>
            <a:bodyPr wrap="square" rtlCol="0">
              <a:spAutoFit/>
            </a:bodyPr>
            <a:lstStyle/>
            <a:p>
              <a:r>
                <a:rPr lang="ja-JP" altLang="en-US" dirty="0"/>
                <a:t>実習先にある</a:t>
              </a:r>
              <a:r>
                <a:rPr lang="en-US" altLang="ja-JP" dirty="0"/>
                <a:t/>
              </a:r>
              <a:br>
                <a:rPr lang="en-US" altLang="ja-JP" dirty="0"/>
              </a:br>
              <a:r>
                <a:rPr lang="ja-JP" altLang="en-US" dirty="0"/>
                <a:t>バーコードを読み取る</a:t>
              </a:r>
            </a:p>
          </p:txBody>
        </p:sp>
      </p:grpSp>
      <p:cxnSp>
        <p:nvCxnSpPr>
          <p:cNvPr id="26" name="コネクタ: 曲線 25">
            <a:extLst>
              <a:ext uri="{FF2B5EF4-FFF2-40B4-BE49-F238E27FC236}">
                <a16:creationId xmlns="" xmlns:a16="http://schemas.microsoft.com/office/drawing/2014/main" id="{784C1567-EBE4-4930-A82E-A1DA83CD707F}"/>
              </a:ext>
            </a:extLst>
          </p:cNvPr>
          <p:cNvCxnSpPr>
            <a:cxnSpLocks/>
            <a:stCxn id="3" idx="2"/>
            <a:endCxn id="19" idx="6"/>
          </p:cNvCxnSpPr>
          <p:nvPr/>
        </p:nvCxnSpPr>
        <p:spPr>
          <a:xfrm rot="10800000" flipV="1">
            <a:off x="3529068" y="2131585"/>
            <a:ext cx="1852789" cy="830293"/>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 xmlns:a16="http://schemas.microsoft.com/office/drawing/2014/main" id="{0F9F689F-C449-4C60-AF34-5556F0C4B55E}"/>
              </a:ext>
            </a:extLst>
          </p:cNvPr>
          <p:cNvSpPr txBox="1"/>
          <p:nvPr/>
        </p:nvSpPr>
        <p:spPr>
          <a:xfrm>
            <a:off x="57800" y="1724092"/>
            <a:ext cx="2839358" cy="415498"/>
          </a:xfrm>
          <a:prstGeom prst="rect">
            <a:avLst/>
          </a:prstGeom>
          <a:noFill/>
        </p:spPr>
        <p:txBody>
          <a:bodyPr wrap="square" rtlCol="0">
            <a:spAutoFit/>
          </a:bodyPr>
          <a:lstStyle/>
          <a:p>
            <a:r>
              <a:rPr lang="ja-JP" altLang="en-US" sz="2100" b="1" dirty="0"/>
              <a:t>実習先</a:t>
            </a:r>
            <a:r>
              <a:rPr lang="ja-JP" altLang="en-US" b="1" dirty="0"/>
              <a:t>　</a:t>
            </a:r>
            <a:r>
              <a:rPr lang="ja-JP" altLang="en-US" dirty="0"/>
              <a:t>～スマホ認証～</a:t>
            </a:r>
            <a:endParaRPr lang="ja-JP" altLang="en-US" sz="1650" dirty="0"/>
          </a:p>
        </p:txBody>
      </p:sp>
      <p:sp>
        <p:nvSpPr>
          <p:cNvPr id="4" name="タイトル 3">
            <a:extLst>
              <a:ext uri="{FF2B5EF4-FFF2-40B4-BE49-F238E27FC236}">
                <a16:creationId xmlns="" xmlns:a16="http://schemas.microsoft.com/office/drawing/2014/main" id="{56B37356-4072-41A6-B66F-99464652C53B}"/>
              </a:ext>
            </a:extLst>
          </p:cNvPr>
          <p:cNvSpPr>
            <a:spLocks noGrp="1"/>
          </p:cNvSpPr>
          <p:nvPr>
            <p:ph type="title"/>
          </p:nvPr>
        </p:nvSpPr>
        <p:spPr/>
        <p:txBody>
          <a:bodyPr/>
          <a:lstStyle/>
          <a:p>
            <a:r>
              <a:rPr lang="ja-JP" altLang="en-US" dirty="0"/>
              <a:t>システムの概要</a:t>
            </a:r>
          </a:p>
        </p:txBody>
      </p:sp>
    </p:spTree>
    <p:extLst>
      <p:ext uri="{BB962C8B-B14F-4D97-AF65-F5344CB8AC3E}">
        <p14:creationId xmlns:p14="http://schemas.microsoft.com/office/powerpoint/2010/main" val="388790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C9D9E17-FCE9-4DFF-8891-5F0AABB2D171}"/>
              </a:ext>
            </a:extLst>
          </p:cNvPr>
          <p:cNvSpPr>
            <a:spLocks noGrp="1"/>
          </p:cNvSpPr>
          <p:nvPr>
            <p:ph type="title"/>
          </p:nvPr>
        </p:nvSpPr>
        <p:spPr/>
        <p:txBody>
          <a:bodyPr/>
          <a:lstStyle/>
          <a:p>
            <a:r>
              <a:rPr kumimoji="1" lang="ja-JP" altLang="en-US" dirty="0"/>
              <a:t>システムの概要</a:t>
            </a:r>
          </a:p>
        </p:txBody>
      </p:sp>
      <p:sp>
        <p:nvSpPr>
          <p:cNvPr id="8" name="コンテンツ プレースホルダー 7">
            <a:extLst>
              <a:ext uri="{FF2B5EF4-FFF2-40B4-BE49-F238E27FC236}">
                <a16:creationId xmlns="" xmlns:a16="http://schemas.microsoft.com/office/drawing/2014/main" id="{9852D166-CE78-4D42-AD4B-EDB9E79E5E0C}"/>
              </a:ext>
            </a:extLst>
          </p:cNvPr>
          <p:cNvSpPr>
            <a:spLocks noGrp="1"/>
          </p:cNvSpPr>
          <p:nvPr>
            <p:ph idx="1"/>
          </p:nvPr>
        </p:nvSpPr>
        <p:spPr/>
        <p:txBody>
          <a:bodyPr/>
          <a:lstStyle/>
          <a:p>
            <a:r>
              <a:rPr kumimoji="1" lang="ja-JP" altLang="en-US" dirty="0"/>
              <a:t>利用者の流れ</a:t>
            </a:r>
          </a:p>
        </p:txBody>
      </p:sp>
      <p:pic>
        <p:nvPicPr>
          <p:cNvPr id="1026" name="Picture 2" descr="立っている人のイラスト（棒人間）">
            <a:extLst>
              <a:ext uri="{FF2B5EF4-FFF2-40B4-BE49-F238E27FC236}">
                <a16:creationId xmlns="" xmlns:a16="http://schemas.microsoft.com/office/drawing/2014/main" id="{39871FB2-47D2-4E35-9C51-86222F5BAC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13" y="4681981"/>
            <a:ext cx="1148877" cy="1635411"/>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 xmlns:a16="http://schemas.microsoft.com/office/drawing/2014/main" id="{4DF01E56-6068-4C2D-B005-6C0EB63AA4EC}"/>
              </a:ext>
            </a:extLst>
          </p:cNvPr>
          <p:cNvSpPr/>
          <p:nvPr/>
        </p:nvSpPr>
        <p:spPr>
          <a:xfrm rot="20780366">
            <a:off x="1516147" y="4943490"/>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descr="立っている人のイラスト（棒人間）">
            <a:extLst>
              <a:ext uri="{FF2B5EF4-FFF2-40B4-BE49-F238E27FC236}">
                <a16:creationId xmlns="" xmlns:a16="http://schemas.microsoft.com/office/drawing/2014/main" id="{A5F7771C-C4A9-4B09-AE75-1FC36AC267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13" y="2611294"/>
            <a:ext cx="1148877" cy="1635411"/>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右 11">
            <a:extLst>
              <a:ext uri="{FF2B5EF4-FFF2-40B4-BE49-F238E27FC236}">
                <a16:creationId xmlns="" xmlns:a16="http://schemas.microsoft.com/office/drawing/2014/main" id="{4A633F7D-336E-402B-A307-50D572D8746F}"/>
              </a:ext>
            </a:extLst>
          </p:cNvPr>
          <p:cNvSpPr/>
          <p:nvPr/>
        </p:nvSpPr>
        <p:spPr>
          <a:xfrm rot="819634" flipV="1">
            <a:off x="1516147" y="5812620"/>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 xmlns:a16="http://schemas.microsoft.com/office/drawing/2014/main" id="{B42F069A-0BED-4E79-9C53-EF7FFF590A73}"/>
              </a:ext>
            </a:extLst>
          </p:cNvPr>
          <p:cNvSpPr/>
          <p:nvPr/>
        </p:nvSpPr>
        <p:spPr>
          <a:xfrm>
            <a:off x="1516146" y="3221830"/>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 xmlns:a16="http://schemas.microsoft.com/office/drawing/2014/main" id="{3504F90C-1F49-4259-BCC0-D624CEBFB338}"/>
              </a:ext>
            </a:extLst>
          </p:cNvPr>
          <p:cNvSpPr/>
          <p:nvPr/>
        </p:nvSpPr>
        <p:spPr>
          <a:xfrm>
            <a:off x="5481204" y="4938811"/>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 xmlns:a16="http://schemas.microsoft.com/office/drawing/2014/main" id="{AE5C0A8C-AB7B-4D10-A360-C47C81CF7FD1}"/>
              </a:ext>
            </a:extLst>
          </p:cNvPr>
          <p:cNvSpPr/>
          <p:nvPr/>
        </p:nvSpPr>
        <p:spPr>
          <a:xfrm>
            <a:off x="5481203" y="5932408"/>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FB4367F4-EA47-409C-B363-4F52C558BF09}"/>
              </a:ext>
            </a:extLst>
          </p:cNvPr>
          <p:cNvSpPr txBox="1"/>
          <p:nvPr/>
        </p:nvSpPr>
        <p:spPr>
          <a:xfrm>
            <a:off x="6852804" y="5969848"/>
            <a:ext cx="1675589"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実習履歴確認</a:t>
            </a:r>
          </a:p>
        </p:txBody>
      </p:sp>
      <p:sp>
        <p:nvSpPr>
          <p:cNvPr id="19" name="矢印: 右 18">
            <a:extLst>
              <a:ext uri="{FF2B5EF4-FFF2-40B4-BE49-F238E27FC236}">
                <a16:creationId xmlns="" xmlns:a16="http://schemas.microsoft.com/office/drawing/2014/main" id="{BE35E911-5492-4483-A1B6-59B837D8A468}"/>
              </a:ext>
            </a:extLst>
          </p:cNvPr>
          <p:cNvSpPr/>
          <p:nvPr/>
        </p:nvSpPr>
        <p:spPr>
          <a:xfrm>
            <a:off x="4829986" y="3293963"/>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 xmlns:a16="http://schemas.microsoft.com/office/drawing/2014/main" id="{88BF77B9-A400-4F33-981F-B879BC2232CD}"/>
              </a:ext>
            </a:extLst>
          </p:cNvPr>
          <p:cNvGrpSpPr/>
          <p:nvPr/>
        </p:nvGrpSpPr>
        <p:grpSpPr>
          <a:xfrm>
            <a:off x="2682746" y="3125416"/>
            <a:ext cx="1950519" cy="646331"/>
            <a:chOff x="2682746" y="3125416"/>
            <a:chExt cx="1950519" cy="646331"/>
          </a:xfrm>
        </p:grpSpPr>
        <p:sp>
          <p:nvSpPr>
            <p:cNvPr id="18" name="テキスト ボックス 17">
              <a:extLst>
                <a:ext uri="{FF2B5EF4-FFF2-40B4-BE49-F238E27FC236}">
                  <a16:creationId xmlns="" xmlns:a16="http://schemas.microsoft.com/office/drawing/2014/main" id="{4335ED3B-8442-4800-80CA-1A31BF713550}"/>
                </a:ext>
              </a:extLst>
            </p:cNvPr>
            <p:cNvSpPr txBox="1"/>
            <p:nvPr/>
          </p:nvSpPr>
          <p:spPr>
            <a:xfrm>
              <a:off x="2744011" y="3260996"/>
              <a:ext cx="1827990" cy="37517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アカウント登録</a:t>
              </a:r>
            </a:p>
          </p:txBody>
        </p:sp>
        <p:sp>
          <p:nvSpPr>
            <p:cNvPr id="24" name="四角形: 角を丸くする 23">
              <a:extLst>
                <a:ext uri="{FF2B5EF4-FFF2-40B4-BE49-F238E27FC236}">
                  <a16:creationId xmlns="" xmlns:a16="http://schemas.microsoft.com/office/drawing/2014/main" id="{660ACB26-7D6B-41AF-903A-530BA2416691}"/>
                </a:ext>
              </a:extLst>
            </p:cNvPr>
            <p:cNvSpPr/>
            <p:nvPr/>
          </p:nvSpPr>
          <p:spPr>
            <a:xfrm>
              <a:off x="2682746" y="3125416"/>
              <a:ext cx="1950519" cy="646331"/>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27" name="グループ化 26">
            <a:extLst>
              <a:ext uri="{FF2B5EF4-FFF2-40B4-BE49-F238E27FC236}">
                <a16:creationId xmlns="" xmlns:a16="http://schemas.microsoft.com/office/drawing/2014/main" id="{556011F3-27C5-4FBB-8A5D-6188E4D9C27E}"/>
              </a:ext>
            </a:extLst>
          </p:cNvPr>
          <p:cNvGrpSpPr/>
          <p:nvPr/>
        </p:nvGrpSpPr>
        <p:grpSpPr>
          <a:xfrm>
            <a:off x="2707206" y="4640998"/>
            <a:ext cx="2183964" cy="837505"/>
            <a:chOff x="2707206" y="4640998"/>
            <a:chExt cx="2183964" cy="1009964"/>
          </a:xfrm>
        </p:grpSpPr>
        <p:sp>
          <p:nvSpPr>
            <p:cNvPr id="6" name="テキスト ボックス 5">
              <a:extLst>
                <a:ext uri="{FF2B5EF4-FFF2-40B4-BE49-F238E27FC236}">
                  <a16:creationId xmlns="" xmlns:a16="http://schemas.microsoft.com/office/drawing/2014/main" id="{7913137B-22F7-498C-92D5-16A91CBF6392}"/>
                </a:ext>
              </a:extLst>
            </p:cNvPr>
            <p:cNvSpPr txBox="1"/>
            <p:nvPr/>
          </p:nvSpPr>
          <p:spPr>
            <a:xfrm>
              <a:off x="2805195" y="4766139"/>
              <a:ext cx="2085975"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スマートフォン</a:t>
              </a:r>
              <a:r>
                <a:rPr kumimoji="1" lang="en-US" altLang="ja-JP" dirty="0"/>
                <a:t/>
              </a:r>
              <a:br>
                <a:rPr kumimoji="1" lang="en-US" altLang="ja-JP" dirty="0"/>
              </a:br>
              <a:r>
                <a:rPr kumimoji="1" lang="ja-JP" altLang="en-US" dirty="0"/>
                <a:t>アプリにログイン</a:t>
              </a:r>
            </a:p>
          </p:txBody>
        </p:sp>
        <p:sp>
          <p:nvSpPr>
            <p:cNvPr id="26" name="四角形: 角を丸くする 25">
              <a:extLst>
                <a:ext uri="{FF2B5EF4-FFF2-40B4-BE49-F238E27FC236}">
                  <a16:creationId xmlns="" xmlns:a16="http://schemas.microsoft.com/office/drawing/2014/main" id="{563EC024-B39B-404F-BA65-DD0FC38645FB}"/>
                </a:ext>
              </a:extLst>
            </p:cNvPr>
            <p:cNvSpPr/>
            <p:nvPr/>
          </p:nvSpPr>
          <p:spPr>
            <a:xfrm>
              <a:off x="2707206" y="4640998"/>
              <a:ext cx="2183964" cy="1009964"/>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28" name="グループ化 27">
            <a:extLst>
              <a:ext uri="{FF2B5EF4-FFF2-40B4-BE49-F238E27FC236}">
                <a16:creationId xmlns="" xmlns:a16="http://schemas.microsoft.com/office/drawing/2014/main" id="{986E1723-8D01-460F-8E6D-FC92109BF0C4}"/>
              </a:ext>
            </a:extLst>
          </p:cNvPr>
          <p:cNvGrpSpPr/>
          <p:nvPr/>
        </p:nvGrpSpPr>
        <p:grpSpPr>
          <a:xfrm>
            <a:off x="2653524" y="5846543"/>
            <a:ext cx="2605082" cy="646331"/>
            <a:chOff x="2653524" y="5846543"/>
            <a:chExt cx="2605082" cy="646331"/>
          </a:xfrm>
        </p:grpSpPr>
        <p:sp>
          <p:nvSpPr>
            <p:cNvPr id="10" name="テキスト ボックス 9">
              <a:extLst>
                <a:ext uri="{FF2B5EF4-FFF2-40B4-BE49-F238E27FC236}">
                  <a16:creationId xmlns="" xmlns:a16="http://schemas.microsoft.com/office/drawing/2014/main" id="{B652FC08-0466-423E-B8FB-B458A33D51BA}"/>
                </a:ext>
              </a:extLst>
            </p:cNvPr>
            <p:cNvSpPr txBox="1"/>
            <p:nvPr/>
          </p:nvSpPr>
          <p:spPr>
            <a:xfrm>
              <a:off x="2744011" y="5969848"/>
              <a:ext cx="2514595"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web</a:t>
              </a:r>
              <a:r>
                <a:rPr kumimoji="1" lang="ja-JP" altLang="en-US" dirty="0"/>
                <a:t>サイトにログイン</a:t>
              </a:r>
            </a:p>
          </p:txBody>
        </p:sp>
        <p:sp>
          <p:nvSpPr>
            <p:cNvPr id="29" name="四角形: 角を丸くする 28">
              <a:extLst>
                <a:ext uri="{FF2B5EF4-FFF2-40B4-BE49-F238E27FC236}">
                  <a16:creationId xmlns="" xmlns:a16="http://schemas.microsoft.com/office/drawing/2014/main" id="{65E7C7DC-FE8E-4364-9AF8-026A23329378}"/>
                </a:ext>
              </a:extLst>
            </p:cNvPr>
            <p:cNvSpPr/>
            <p:nvPr/>
          </p:nvSpPr>
          <p:spPr>
            <a:xfrm>
              <a:off x="2653524" y="5846543"/>
              <a:ext cx="2605082" cy="646331"/>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30" name="グループ化 29">
            <a:extLst>
              <a:ext uri="{FF2B5EF4-FFF2-40B4-BE49-F238E27FC236}">
                <a16:creationId xmlns="" xmlns:a16="http://schemas.microsoft.com/office/drawing/2014/main" id="{D2DCEAD7-405F-46A7-86C0-3315A6622EB1}"/>
              </a:ext>
            </a:extLst>
          </p:cNvPr>
          <p:cNvGrpSpPr/>
          <p:nvPr/>
        </p:nvGrpSpPr>
        <p:grpSpPr>
          <a:xfrm>
            <a:off x="5998344" y="3114676"/>
            <a:ext cx="1950519" cy="792976"/>
            <a:chOff x="5998344" y="3114676"/>
            <a:chExt cx="1950519" cy="792976"/>
          </a:xfrm>
        </p:grpSpPr>
        <p:sp>
          <p:nvSpPr>
            <p:cNvPr id="20" name="テキスト ボックス 19">
              <a:extLst>
                <a:ext uri="{FF2B5EF4-FFF2-40B4-BE49-F238E27FC236}">
                  <a16:creationId xmlns="" xmlns:a16="http://schemas.microsoft.com/office/drawing/2014/main" id="{CE59DFF4-07E1-4CBC-9531-780C717B00E4}"/>
                </a:ext>
              </a:extLst>
            </p:cNvPr>
            <p:cNvSpPr txBox="1"/>
            <p:nvPr/>
          </p:nvSpPr>
          <p:spPr>
            <a:xfrm>
              <a:off x="6157863" y="3213965"/>
              <a:ext cx="163148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本システムの</a:t>
              </a:r>
              <a:r>
                <a:rPr kumimoji="1" lang="en-US" altLang="ja-JP" dirty="0"/>
                <a:t/>
              </a:r>
              <a:br>
                <a:rPr kumimoji="1" lang="en-US" altLang="ja-JP" dirty="0"/>
              </a:br>
              <a:r>
                <a:rPr kumimoji="1" lang="ja-JP" altLang="en-US" dirty="0"/>
                <a:t>利用が可能</a:t>
              </a:r>
            </a:p>
          </p:txBody>
        </p:sp>
        <p:sp>
          <p:nvSpPr>
            <p:cNvPr id="31" name="四角形: 角を丸くする 30">
              <a:extLst>
                <a:ext uri="{FF2B5EF4-FFF2-40B4-BE49-F238E27FC236}">
                  <a16:creationId xmlns="" xmlns:a16="http://schemas.microsoft.com/office/drawing/2014/main" id="{992D00DB-C6AB-4FC1-A765-081534BE7288}"/>
                </a:ext>
              </a:extLst>
            </p:cNvPr>
            <p:cNvSpPr/>
            <p:nvPr/>
          </p:nvSpPr>
          <p:spPr>
            <a:xfrm>
              <a:off x="5998344" y="3114676"/>
              <a:ext cx="1950519" cy="792976"/>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32" name="グループ化 31">
            <a:extLst>
              <a:ext uri="{FF2B5EF4-FFF2-40B4-BE49-F238E27FC236}">
                <a16:creationId xmlns="" xmlns:a16="http://schemas.microsoft.com/office/drawing/2014/main" id="{506A2E0F-763F-4496-B73B-2B0BBD6E5B93}"/>
              </a:ext>
            </a:extLst>
          </p:cNvPr>
          <p:cNvGrpSpPr/>
          <p:nvPr/>
        </p:nvGrpSpPr>
        <p:grpSpPr>
          <a:xfrm>
            <a:off x="6682043" y="4900613"/>
            <a:ext cx="1545624" cy="459749"/>
            <a:chOff x="6682043" y="4900613"/>
            <a:chExt cx="1545624" cy="459749"/>
          </a:xfrm>
        </p:grpSpPr>
        <p:sp>
          <p:nvSpPr>
            <p:cNvPr id="16" name="テキスト ボックス 15">
              <a:extLst>
                <a:ext uri="{FF2B5EF4-FFF2-40B4-BE49-F238E27FC236}">
                  <a16:creationId xmlns="" xmlns:a16="http://schemas.microsoft.com/office/drawing/2014/main" id="{6E083430-2B6B-41D6-812D-FDB2E2DEFA93}"/>
                </a:ext>
              </a:extLst>
            </p:cNvPr>
            <p:cNvSpPr txBox="1"/>
            <p:nvPr/>
          </p:nvSpPr>
          <p:spPr>
            <a:xfrm>
              <a:off x="6852804" y="4961314"/>
              <a:ext cx="120410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実習登録</a:t>
              </a:r>
            </a:p>
          </p:txBody>
        </p:sp>
        <p:sp>
          <p:nvSpPr>
            <p:cNvPr id="33" name="四角形: 角を丸くする 32">
              <a:extLst>
                <a:ext uri="{FF2B5EF4-FFF2-40B4-BE49-F238E27FC236}">
                  <a16:creationId xmlns="" xmlns:a16="http://schemas.microsoft.com/office/drawing/2014/main" id="{BA187D70-B8FE-4863-A04E-5370791CD1BD}"/>
                </a:ext>
              </a:extLst>
            </p:cNvPr>
            <p:cNvSpPr/>
            <p:nvPr/>
          </p:nvSpPr>
          <p:spPr>
            <a:xfrm>
              <a:off x="6682043" y="4900613"/>
              <a:ext cx="1545624" cy="459749"/>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35" name="四角形: 角を丸くする 34">
            <a:extLst>
              <a:ext uri="{FF2B5EF4-FFF2-40B4-BE49-F238E27FC236}">
                <a16:creationId xmlns="" xmlns:a16="http://schemas.microsoft.com/office/drawing/2014/main" id="{B762A11C-9CCD-4497-971E-C8BAC1FF9241}"/>
              </a:ext>
            </a:extLst>
          </p:cNvPr>
          <p:cNvSpPr/>
          <p:nvPr/>
        </p:nvSpPr>
        <p:spPr>
          <a:xfrm>
            <a:off x="6677076" y="5932408"/>
            <a:ext cx="1950519" cy="459749"/>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5135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C9D9E17-FCE9-4DFF-8891-5F0AABB2D171}"/>
              </a:ext>
            </a:extLst>
          </p:cNvPr>
          <p:cNvSpPr>
            <a:spLocks noGrp="1"/>
          </p:cNvSpPr>
          <p:nvPr>
            <p:ph type="title"/>
          </p:nvPr>
        </p:nvSpPr>
        <p:spPr/>
        <p:txBody>
          <a:bodyPr/>
          <a:lstStyle/>
          <a:p>
            <a:r>
              <a:rPr kumimoji="1" lang="ja-JP" altLang="en-US" dirty="0"/>
              <a:t>システムの概要</a:t>
            </a:r>
          </a:p>
        </p:txBody>
      </p:sp>
      <p:sp>
        <p:nvSpPr>
          <p:cNvPr id="5" name="コンテンツ プレースホルダー 4">
            <a:extLst>
              <a:ext uri="{FF2B5EF4-FFF2-40B4-BE49-F238E27FC236}">
                <a16:creationId xmlns="" xmlns:a16="http://schemas.microsoft.com/office/drawing/2014/main" id="{49AE411D-ABB6-45FC-A829-F000D92AFC80}"/>
              </a:ext>
            </a:extLst>
          </p:cNvPr>
          <p:cNvSpPr>
            <a:spLocks noGrp="1"/>
          </p:cNvSpPr>
          <p:nvPr>
            <p:ph idx="1"/>
          </p:nvPr>
        </p:nvSpPr>
        <p:spPr/>
        <p:txBody>
          <a:bodyPr/>
          <a:lstStyle/>
          <a:p>
            <a:r>
              <a:rPr lang="ja-JP" altLang="en-US" dirty="0"/>
              <a:t>管理者の流れ</a:t>
            </a:r>
            <a:endParaRPr kumimoji="1" lang="ja-JP" altLang="en-US" dirty="0"/>
          </a:p>
        </p:txBody>
      </p:sp>
      <p:sp>
        <p:nvSpPr>
          <p:cNvPr id="7" name="テキスト ボックス 6">
            <a:extLst>
              <a:ext uri="{FF2B5EF4-FFF2-40B4-BE49-F238E27FC236}">
                <a16:creationId xmlns="" xmlns:a16="http://schemas.microsoft.com/office/drawing/2014/main" id="{FFAC8CE2-650D-4EEA-B8F3-61ACEF4D7477}"/>
              </a:ext>
            </a:extLst>
          </p:cNvPr>
          <p:cNvSpPr txBox="1"/>
          <p:nvPr/>
        </p:nvSpPr>
        <p:spPr>
          <a:xfrm>
            <a:off x="2464137" y="3490343"/>
            <a:ext cx="1513665"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web</a:t>
            </a:r>
            <a:r>
              <a:rPr kumimoji="1" lang="ja-JP" altLang="en-US" dirty="0"/>
              <a:t>サイトに</a:t>
            </a:r>
            <a:r>
              <a:rPr kumimoji="1" lang="en-US" altLang="ja-JP" dirty="0"/>
              <a:t/>
            </a:r>
            <a:br>
              <a:rPr kumimoji="1" lang="en-US" altLang="ja-JP" dirty="0"/>
            </a:br>
            <a:r>
              <a:rPr kumimoji="1" lang="ja-JP" altLang="en-US" dirty="0"/>
              <a:t>ログイン</a:t>
            </a:r>
          </a:p>
        </p:txBody>
      </p:sp>
      <p:pic>
        <p:nvPicPr>
          <p:cNvPr id="8" name="Picture 2" descr="立っている人のイラスト（棒人間）">
            <a:extLst>
              <a:ext uri="{FF2B5EF4-FFF2-40B4-BE49-F238E27FC236}">
                <a16:creationId xmlns="" xmlns:a16="http://schemas.microsoft.com/office/drawing/2014/main" id="{C83264E9-DE79-41E9-8974-C4E1B4875C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57500"/>
            <a:ext cx="1148877" cy="1635411"/>
          </a:xfrm>
          <a:prstGeom prst="rect">
            <a:avLst/>
          </a:prstGeom>
          <a:noFill/>
          <a:extLst>
            <a:ext uri="{909E8E84-426E-40DD-AFC4-6F175D3DCCD1}">
              <a14:hiddenFill xmlns:a14="http://schemas.microsoft.com/office/drawing/2010/main">
                <a:solidFill>
                  <a:srgbClr val="FFFFFF"/>
                </a:solidFill>
              </a14:hiddenFill>
            </a:ext>
          </a:extLst>
        </p:spPr>
      </p:pic>
      <p:sp>
        <p:nvSpPr>
          <p:cNvPr id="9" name="矢印: 右 8">
            <a:extLst>
              <a:ext uri="{FF2B5EF4-FFF2-40B4-BE49-F238E27FC236}">
                <a16:creationId xmlns="" xmlns:a16="http://schemas.microsoft.com/office/drawing/2014/main" id="{83C84139-872C-47E0-A92C-76E550A591A6}"/>
              </a:ext>
            </a:extLst>
          </p:cNvPr>
          <p:cNvSpPr/>
          <p:nvPr/>
        </p:nvSpPr>
        <p:spPr>
          <a:xfrm>
            <a:off x="1046787" y="3538253"/>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 xmlns:a16="http://schemas.microsoft.com/office/drawing/2014/main" id="{E71DCE27-100E-4BD0-96AB-382C5FA91C57}"/>
              </a:ext>
            </a:extLst>
          </p:cNvPr>
          <p:cNvSpPr/>
          <p:nvPr/>
        </p:nvSpPr>
        <p:spPr>
          <a:xfrm>
            <a:off x="4329568" y="3538253"/>
            <a:ext cx="1071563" cy="414338"/>
          </a:xfrm>
          <a:prstGeom prst="rightArrow">
            <a:avLst>
              <a:gd name="adj1" fmla="val 47496"/>
              <a:gd name="adj2" fmla="val 13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 xmlns:a16="http://schemas.microsoft.com/office/drawing/2014/main" id="{DFAD55CA-482D-4E7B-AEEB-C9BA0F83D0BE}"/>
              </a:ext>
            </a:extLst>
          </p:cNvPr>
          <p:cNvSpPr txBox="1"/>
          <p:nvPr/>
        </p:nvSpPr>
        <p:spPr>
          <a:xfrm>
            <a:off x="5752897" y="3145257"/>
            <a:ext cx="2982288"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実習先の管理</a:t>
            </a:r>
            <a:endParaRPr kumimoji="1" lang="en-US" altLang="ja-JP" dirty="0"/>
          </a:p>
          <a:p>
            <a:r>
              <a:rPr kumimoji="1" lang="ja-JP" altLang="en-US" dirty="0"/>
              <a:t>管理者の管理</a:t>
            </a:r>
            <a:endParaRPr kumimoji="1" lang="en-US" altLang="ja-JP" dirty="0"/>
          </a:p>
          <a:p>
            <a:r>
              <a:rPr kumimoji="1" lang="ja-JP" altLang="en-US" dirty="0"/>
              <a:t>受講学生の管理</a:t>
            </a:r>
            <a:endParaRPr kumimoji="1" lang="en-US" altLang="ja-JP" dirty="0"/>
          </a:p>
          <a:p>
            <a:r>
              <a:rPr kumimoji="1" lang="ja-JP" altLang="en-US" dirty="0"/>
              <a:t>これらの登録、変更、削除</a:t>
            </a:r>
            <a:endParaRPr kumimoji="1" lang="en-US" altLang="ja-JP" dirty="0"/>
          </a:p>
        </p:txBody>
      </p:sp>
      <p:sp>
        <p:nvSpPr>
          <p:cNvPr id="12" name="四角形: 角を丸くする 11">
            <a:extLst>
              <a:ext uri="{FF2B5EF4-FFF2-40B4-BE49-F238E27FC236}">
                <a16:creationId xmlns="" xmlns:a16="http://schemas.microsoft.com/office/drawing/2014/main" id="{6E4BAB1D-6FC0-44DF-96A7-6077B203878D}"/>
              </a:ext>
            </a:extLst>
          </p:cNvPr>
          <p:cNvSpPr/>
          <p:nvPr/>
        </p:nvSpPr>
        <p:spPr>
          <a:xfrm>
            <a:off x="2245709" y="3388807"/>
            <a:ext cx="1950519" cy="849401"/>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 xmlns:a16="http://schemas.microsoft.com/office/drawing/2014/main" id="{161E8203-8B0F-4445-8CC8-2F15E551ECD7}"/>
              </a:ext>
            </a:extLst>
          </p:cNvPr>
          <p:cNvSpPr/>
          <p:nvPr/>
        </p:nvSpPr>
        <p:spPr>
          <a:xfrm>
            <a:off x="5534471" y="2775923"/>
            <a:ext cx="3265109" cy="1938995"/>
          </a:xfrm>
          <a:prstGeom prst="roundRect">
            <a:avLst>
              <a:gd name="adj" fmla="val 30456"/>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6607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54F522F-7FE4-4D00-BFC7-5B63ED17DBBD}"/>
              </a:ext>
            </a:extLst>
          </p:cNvPr>
          <p:cNvSpPr>
            <a:spLocks noGrp="1"/>
          </p:cNvSpPr>
          <p:nvPr>
            <p:ph type="title"/>
          </p:nvPr>
        </p:nvSpPr>
        <p:spPr/>
        <p:txBody>
          <a:bodyPr/>
          <a:lstStyle/>
          <a:p>
            <a:r>
              <a:rPr kumimoji="1" lang="ja-JP" altLang="en-US" dirty="0"/>
              <a:t>新規登録の流れ</a:t>
            </a:r>
          </a:p>
        </p:txBody>
      </p:sp>
      <p:sp>
        <p:nvSpPr>
          <p:cNvPr id="2048" name="コンテンツ プレースホルダー 2047">
            <a:extLst>
              <a:ext uri="{FF2B5EF4-FFF2-40B4-BE49-F238E27FC236}">
                <a16:creationId xmlns="" xmlns:a16="http://schemas.microsoft.com/office/drawing/2014/main" id="{00D38024-46D0-4DEA-B734-44B8CFD3A2FA}"/>
              </a:ext>
            </a:extLst>
          </p:cNvPr>
          <p:cNvSpPr>
            <a:spLocks noGrp="1"/>
          </p:cNvSpPr>
          <p:nvPr>
            <p:ph idx="1"/>
          </p:nvPr>
        </p:nvSpPr>
        <p:spPr/>
        <p:txBody>
          <a:bodyPr>
            <a:normAutofit/>
          </a:bodyPr>
          <a:lstStyle/>
          <a:p>
            <a:r>
              <a:rPr lang="ja-JP" altLang="en-US" sz="2400" dirty="0"/>
              <a:t>利用者　学生</a:t>
            </a:r>
          </a:p>
        </p:txBody>
      </p:sp>
      <p:sp>
        <p:nvSpPr>
          <p:cNvPr id="10" name="矢印: 右 9">
            <a:extLst>
              <a:ext uri="{FF2B5EF4-FFF2-40B4-BE49-F238E27FC236}">
                <a16:creationId xmlns="" xmlns:a16="http://schemas.microsoft.com/office/drawing/2014/main" id="{82056992-5A37-4F8D-8283-902C8F998C31}"/>
              </a:ext>
            </a:extLst>
          </p:cNvPr>
          <p:cNvSpPr/>
          <p:nvPr/>
        </p:nvSpPr>
        <p:spPr>
          <a:xfrm rot="806062">
            <a:off x="4023217" y="3409868"/>
            <a:ext cx="1046051" cy="532920"/>
          </a:xfrm>
          <a:prstGeom prst="rightArrow">
            <a:avLst>
              <a:gd name="adj1" fmla="val 42506"/>
              <a:gd name="adj2" fmla="val 854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 xmlns:a16="http://schemas.microsoft.com/office/drawing/2014/main" id="{D2C49F30-D990-4D3B-85C1-C104D885E003}"/>
              </a:ext>
            </a:extLst>
          </p:cNvPr>
          <p:cNvGrpSpPr/>
          <p:nvPr/>
        </p:nvGrpSpPr>
        <p:grpSpPr>
          <a:xfrm>
            <a:off x="103997" y="2539669"/>
            <a:ext cx="1807030" cy="2163674"/>
            <a:chOff x="599450" y="1921165"/>
            <a:chExt cx="1807030" cy="2163674"/>
          </a:xfrm>
        </p:grpSpPr>
        <p:pic>
          <p:nvPicPr>
            <p:cNvPr id="2050" name="Picture 2" descr="学校でスマートフォンを使う学生のイラスト（女子・ブレザー）">
              <a:extLst>
                <a:ext uri="{FF2B5EF4-FFF2-40B4-BE49-F238E27FC236}">
                  <a16:creationId xmlns="" xmlns:a16="http://schemas.microsoft.com/office/drawing/2014/main" id="{267E610F-B59E-4BD6-BE49-8C3ABCFE42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5668" y="1921165"/>
              <a:ext cx="1434594" cy="1546732"/>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 xmlns:a16="http://schemas.microsoft.com/office/drawing/2014/main" id="{C7C7F5B0-99AC-4217-9050-6732293863A0}"/>
                </a:ext>
              </a:extLst>
            </p:cNvPr>
            <p:cNvSpPr txBox="1"/>
            <p:nvPr/>
          </p:nvSpPr>
          <p:spPr>
            <a:xfrm>
              <a:off x="599450" y="3438508"/>
              <a:ext cx="1807030" cy="646331"/>
            </a:xfrm>
            <a:prstGeom prst="rect">
              <a:avLst/>
            </a:prstGeom>
            <a:noFill/>
          </p:spPr>
          <p:txBody>
            <a:bodyPr wrap="square" rtlCol="0">
              <a:spAutoFit/>
            </a:bodyPr>
            <a:lstStyle/>
            <a:p>
              <a:pPr algn="ctr"/>
              <a:r>
                <a:rPr kumimoji="1" lang="ja-JP" altLang="en-US" dirty="0"/>
                <a:t>スマートフォン</a:t>
              </a:r>
              <a:r>
                <a:rPr kumimoji="1" lang="en-US" altLang="ja-JP" dirty="0"/>
                <a:t/>
              </a:r>
              <a:br>
                <a:rPr kumimoji="1" lang="en-US" altLang="ja-JP" dirty="0"/>
              </a:br>
              <a:r>
                <a:rPr kumimoji="1" lang="ja-JP" altLang="en-US" dirty="0"/>
                <a:t>アプリ</a:t>
              </a:r>
            </a:p>
          </p:txBody>
        </p:sp>
      </p:grpSp>
      <p:grpSp>
        <p:nvGrpSpPr>
          <p:cNvPr id="14" name="グループ化 13">
            <a:extLst>
              <a:ext uri="{FF2B5EF4-FFF2-40B4-BE49-F238E27FC236}">
                <a16:creationId xmlns="" xmlns:a16="http://schemas.microsoft.com/office/drawing/2014/main" id="{124331BF-A519-409D-AF5C-35EE7C0B7FE2}"/>
              </a:ext>
            </a:extLst>
          </p:cNvPr>
          <p:cNvGrpSpPr/>
          <p:nvPr/>
        </p:nvGrpSpPr>
        <p:grpSpPr>
          <a:xfrm>
            <a:off x="290215" y="4796767"/>
            <a:ext cx="1591612" cy="1762722"/>
            <a:chOff x="628650" y="4514705"/>
            <a:chExt cx="1591612" cy="1762722"/>
          </a:xfrm>
        </p:grpSpPr>
        <p:pic>
          <p:nvPicPr>
            <p:cNvPr id="2052" name="Picture 4" descr="パソコンを使う学生のイラスト（男子）">
              <a:extLst>
                <a:ext uri="{FF2B5EF4-FFF2-40B4-BE49-F238E27FC236}">
                  <a16:creationId xmlns="" xmlns:a16="http://schemas.microsoft.com/office/drawing/2014/main" id="{0FEF5364-81FE-4B22-BA44-66249EF4EE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50" y="4514705"/>
              <a:ext cx="1591612" cy="154386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 xmlns:a16="http://schemas.microsoft.com/office/drawing/2014/main" id="{1F6B3608-043B-49F2-A992-D4745783B2D3}"/>
                </a:ext>
              </a:extLst>
            </p:cNvPr>
            <p:cNvSpPr txBox="1"/>
            <p:nvPr/>
          </p:nvSpPr>
          <p:spPr>
            <a:xfrm>
              <a:off x="1150278" y="5908095"/>
              <a:ext cx="548356" cy="369332"/>
            </a:xfrm>
            <a:prstGeom prst="rect">
              <a:avLst/>
            </a:prstGeom>
            <a:noFill/>
          </p:spPr>
          <p:txBody>
            <a:bodyPr wrap="square" rtlCol="0">
              <a:spAutoFit/>
            </a:bodyPr>
            <a:lstStyle/>
            <a:p>
              <a:r>
                <a:rPr kumimoji="1" lang="en-US" altLang="ja-JP" dirty="0"/>
                <a:t>PC</a:t>
              </a:r>
              <a:endParaRPr kumimoji="1" lang="ja-JP" altLang="en-US" dirty="0"/>
            </a:p>
          </p:txBody>
        </p:sp>
      </p:grpSp>
      <p:sp>
        <p:nvSpPr>
          <p:cNvPr id="21" name="矢印: 右 20">
            <a:extLst>
              <a:ext uri="{FF2B5EF4-FFF2-40B4-BE49-F238E27FC236}">
                <a16:creationId xmlns="" xmlns:a16="http://schemas.microsoft.com/office/drawing/2014/main" id="{A40818F9-8150-481A-AF7D-8E40F294B91B}"/>
              </a:ext>
            </a:extLst>
          </p:cNvPr>
          <p:cNvSpPr/>
          <p:nvPr/>
        </p:nvSpPr>
        <p:spPr>
          <a:xfrm rot="20703412">
            <a:off x="4002814" y="5047498"/>
            <a:ext cx="1046051" cy="532920"/>
          </a:xfrm>
          <a:prstGeom prst="rightArrow">
            <a:avLst>
              <a:gd name="adj1" fmla="val 42506"/>
              <a:gd name="adj2" fmla="val 854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 xmlns:a16="http://schemas.microsoft.com/office/drawing/2014/main" id="{06BAC13D-8DAC-4BD8-B47A-9EEE65A1FC85}"/>
              </a:ext>
            </a:extLst>
          </p:cNvPr>
          <p:cNvSpPr/>
          <p:nvPr/>
        </p:nvSpPr>
        <p:spPr>
          <a:xfrm>
            <a:off x="6896744" y="4195989"/>
            <a:ext cx="777897" cy="450971"/>
          </a:xfrm>
          <a:prstGeom prst="rightArrow">
            <a:avLst>
              <a:gd name="adj1" fmla="val 42506"/>
              <a:gd name="adj2" fmla="val 854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 xmlns:a16="http://schemas.microsoft.com/office/drawing/2014/main" id="{4BDFD9EA-98B5-466E-B55E-9C6FE7D49931}"/>
              </a:ext>
            </a:extLst>
          </p:cNvPr>
          <p:cNvGrpSpPr/>
          <p:nvPr/>
        </p:nvGrpSpPr>
        <p:grpSpPr>
          <a:xfrm>
            <a:off x="5108468" y="3295644"/>
            <a:ext cx="1665421" cy="2266220"/>
            <a:chOff x="3601458" y="3156857"/>
            <a:chExt cx="1882555" cy="2521271"/>
          </a:xfrm>
        </p:grpSpPr>
        <p:sp>
          <p:nvSpPr>
            <p:cNvPr id="17" name="テキスト ボックス 16">
              <a:extLst>
                <a:ext uri="{FF2B5EF4-FFF2-40B4-BE49-F238E27FC236}">
                  <a16:creationId xmlns="" xmlns:a16="http://schemas.microsoft.com/office/drawing/2014/main" id="{7F040AEA-333F-466C-B909-420BCDCE18BF}"/>
                </a:ext>
              </a:extLst>
            </p:cNvPr>
            <p:cNvSpPr txBox="1"/>
            <p:nvPr/>
          </p:nvSpPr>
          <p:spPr>
            <a:xfrm>
              <a:off x="3815443" y="3449982"/>
              <a:ext cx="1513114" cy="1844170"/>
            </a:xfrm>
            <a:prstGeom prst="rect">
              <a:avLst/>
            </a:prstGeom>
            <a:noFill/>
            <a:ln>
              <a:noFill/>
            </a:ln>
          </p:spPr>
          <p:txBody>
            <a:bodyPr wrap="square" rtlCol="0">
              <a:spAutoFit/>
            </a:bodyPr>
            <a:lstStyle/>
            <a:p>
              <a:r>
                <a:rPr kumimoji="1" lang="ja-JP" altLang="en-US" dirty="0"/>
                <a:t>ユーザー</a:t>
              </a:r>
              <a:r>
                <a:rPr kumimoji="1" lang="en-US" altLang="ja-JP" dirty="0"/>
                <a:t>ID</a:t>
              </a:r>
            </a:p>
            <a:p>
              <a:r>
                <a:rPr kumimoji="1" lang="ja-JP" altLang="en-US" dirty="0"/>
                <a:t>パスワード</a:t>
              </a:r>
              <a:endParaRPr kumimoji="1" lang="en-US" altLang="ja-JP" dirty="0"/>
            </a:p>
            <a:p>
              <a:r>
                <a:rPr kumimoji="1" lang="ja-JP" altLang="en-US" dirty="0"/>
                <a:t>学科</a:t>
              </a:r>
              <a:endParaRPr kumimoji="1" lang="en-US" altLang="ja-JP" dirty="0"/>
            </a:p>
            <a:p>
              <a:r>
                <a:rPr kumimoji="1" lang="ja-JP" altLang="en-US" dirty="0"/>
                <a:t>学年</a:t>
              </a:r>
              <a:endParaRPr kumimoji="1" lang="en-US" altLang="ja-JP" dirty="0"/>
            </a:p>
            <a:p>
              <a:r>
                <a:rPr kumimoji="1" lang="ja-JP" altLang="en-US" dirty="0"/>
                <a:t>出席番号</a:t>
              </a:r>
              <a:endParaRPr kumimoji="1" lang="en-US" altLang="ja-JP" dirty="0"/>
            </a:p>
            <a:p>
              <a:r>
                <a:rPr kumimoji="1" lang="ja-JP" altLang="en-US" dirty="0"/>
                <a:t>名前</a:t>
              </a:r>
            </a:p>
          </p:txBody>
        </p:sp>
        <p:sp>
          <p:nvSpPr>
            <p:cNvPr id="20" name="四角形: 角を丸くする 19">
              <a:extLst>
                <a:ext uri="{FF2B5EF4-FFF2-40B4-BE49-F238E27FC236}">
                  <a16:creationId xmlns="" xmlns:a16="http://schemas.microsoft.com/office/drawing/2014/main" id="{EAE54F9D-D894-4C0E-9D7B-3D74B55A04D6}"/>
                </a:ext>
              </a:extLst>
            </p:cNvPr>
            <p:cNvSpPr/>
            <p:nvPr/>
          </p:nvSpPr>
          <p:spPr>
            <a:xfrm>
              <a:off x="3601458" y="3156857"/>
              <a:ext cx="1882555" cy="2521271"/>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 xmlns:a16="http://schemas.microsoft.com/office/drawing/2014/main" id="{1D9A85A6-B464-4D11-922D-925DC8DCE02C}"/>
              </a:ext>
            </a:extLst>
          </p:cNvPr>
          <p:cNvGrpSpPr/>
          <p:nvPr/>
        </p:nvGrpSpPr>
        <p:grpSpPr>
          <a:xfrm>
            <a:off x="1941642" y="2861024"/>
            <a:ext cx="1909361" cy="1149115"/>
            <a:chOff x="3601458" y="3156855"/>
            <a:chExt cx="1546657" cy="2521270"/>
          </a:xfrm>
        </p:grpSpPr>
        <p:sp>
          <p:nvSpPr>
            <p:cNvPr id="37" name="テキスト ボックス 36">
              <a:extLst>
                <a:ext uri="{FF2B5EF4-FFF2-40B4-BE49-F238E27FC236}">
                  <a16:creationId xmlns="" xmlns:a16="http://schemas.microsoft.com/office/drawing/2014/main" id="{15E23317-C086-493F-849B-654CDEE29655}"/>
                </a:ext>
              </a:extLst>
            </p:cNvPr>
            <p:cNvSpPr txBox="1"/>
            <p:nvPr/>
          </p:nvSpPr>
          <p:spPr>
            <a:xfrm>
              <a:off x="3635001" y="3441208"/>
              <a:ext cx="1513114" cy="2025876"/>
            </a:xfrm>
            <a:prstGeom prst="rect">
              <a:avLst/>
            </a:prstGeom>
            <a:noFill/>
            <a:ln>
              <a:noFill/>
            </a:ln>
          </p:spPr>
          <p:txBody>
            <a:bodyPr wrap="square" rtlCol="0">
              <a:spAutoFit/>
            </a:bodyPr>
            <a:lstStyle/>
            <a:p>
              <a:r>
                <a:rPr kumimoji="1" lang="ja-JP" altLang="en-US" dirty="0"/>
                <a:t>スマートフォン</a:t>
              </a:r>
              <a:r>
                <a:rPr kumimoji="1" lang="en-US" altLang="ja-JP" dirty="0"/>
                <a:t/>
              </a:r>
              <a:br>
                <a:rPr kumimoji="1" lang="en-US" altLang="ja-JP" dirty="0"/>
              </a:br>
              <a:r>
                <a:rPr kumimoji="1" lang="ja-JP" altLang="en-US" dirty="0"/>
                <a:t>アプリの</a:t>
              </a:r>
              <a:r>
                <a:rPr kumimoji="1" lang="en-US" altLang="ja-JP" dirty="0"/>
                <a:t/>
              </a:r>
              <a:br>
                <a:rPr kumimoji="1" lang="en-US" altLang="ja-JP" dirty="0"/>
              </a:br>
              <a:r>
                <a:rPr kumimoji="1" lang="ja-JP" altLang="en-US" dirty="0"/>
                <a:t>新規登録画面</a:t>
              </a:r>
              <a:endParaRPr kumimoji="1" lang="en-US" altLang="ja-JP" dirty="0"/>
            </a:p>
          </p:txBody>
        </p:sp>
        <p:sp>
          <p:nvSpPr>
            <p:cNvPr id="38" name="四角形: 角を丸くする 37">
              <a:extLst>
                <a:ext uri="{FF2B5EF4-FFF2-40B4-BE49-F238E27FC236}">
                  <a16:creationId xmlns="" xmlns:a16="http://schemas.microsoft.com/office/drawing/2014/main" id="{C9FC014E-B0B3-42E1-99AD-CDDC76258FE5}"/>
                </a:ext>
              </a:extLst>
            </p:cNvPr>
            <p:cNvSpPr/>
            <p:nvPr/>
          </p:nvSpPr>
          <p:spPr>
            <a:xfrm>
              <a:off x="3601458" y="3156855"/>
              <a:ext cx="1546657" cy="2521270"/>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 xmlns:a16="http://schemas.microsoft.com/office/drawing/2014/main" id="{60726934-A371-4DC2-8EF3-CA46D569BBED}"/>
              </a:ext>
            </a:extLst>
          </p:cNvPr>
          <p:cNvGrpSpPr/>
          <p:nvPr/>
        </p:nvGrpSpPr>
        <p:grpSpPr>
          <a:xfrm>
            <a:off x="1965536" y="4994141"/>
            <a:ext cx="1909361" cy="1149115"/>
            <a:chOff x="3601458" y="3156855"/>
            <a:chExt cx="1546657" cy="2521270"/>
          </a:xfrm>
        </p:grpSpPr>
        <p:sp>
          <p:nvSpPr>
            <p:cNvPr id="40" name="テキスト ボックス 39">
              <a:extLst>
                <a:ext uri="{FF2B5EF4-FFF2-40B4-BE49-F238E27FC236}">
                  <a16:creationId xmlns="" xmlns:a16="http://schemas.microsoft.com/office/drawing/2014/main" id="{6D8F3A6C-C647-4CBE-A438-A9A58A9C58DB}"/>
                </a:ext>
              </a:extLst>
            </p:cNvPr>
            <p:cNvSpPr txBox="1"/>
            <p:nvPr/>
          </p:nvSpPr>
          <p:spPr>
            <a:xfrm>
              <a:off x="3619490" y="3683827"/>
              <a:ext cx="1513114" cy="1418113"/>
            </a:xfrm>
            <a:prstGeom prst="rect">
              <a:avLst/>
            </a:prstGeom>
            <a:noFill/>
            <a:ln>
              <a:noFill/>
            </a:ln>
          </p:spPr>
          <p:txBody>
            <a:bodyPr wrap="square" rtlCol="0">
              <a:spAutoFit/>
            </a:bodyPr>
            <a:lstStyle/>
            <a:p>
              <a:r>
                <a:rPr kumimoji="1" lang="en-US" altLang="ja-JP" dirty="0"/>
                <a:t>Web</a:t>
              </a:r>
              <a:r>
                <a:rPr kumimoji="1" lang="ja-JP" altLang="en-US" dirty="0"/>
                <a:t>上の</a:t>
              </a:r>
              <a:r>
                <a:rPr kumimoji="1" lang="en-US" altLang="ja-JP" dirty="0"/>
                <a:t/>
              </a:r>
              <a:br>
                <a:rPr kumimoji="1" lang="en-US" altLang="ja-JP" dirty="0"/>
              </a:br>
              <a:r>
                <a:rPr kumimoji="1" lang="ja-JP" altLang="en-US" dirty="0"/>
                <a:t>新規登録画面</a:t>
              </a:r>
              <a:endParaRPr kumimoji="1" lang="en-US" altLang="ja-JP" dirty="0"/>
            </a:p>
          </p:txBody>
        </p:sp>
        <p:sp>
          <p:nvSpPr>
            <p:cNvPr id="41" name="四角形: 角を丸くする 40">
              <a:extLst>
                <a:ext uri="{FF2B5EF4-FFF2-40B4-BE49-F238E27FC236}">
                  <a16:creationId xmlns="" xmlns:a16="http://schemas.microsoft.com/office/drawing/2014/main" id="{4306B3DC-042D-4A99-B951-5EAC0CE8C7EE}"/>
                </a:ext>
              </a:extLst>
            </p:cNvPr>
            <p:cNvSpPr/>
            <p:nvPr/>
          </p:nvSpPr>
          <p:spPr>
            <a:xfrm>
              <a:off x="3601458" y="3156855"/>
              <a:ext cx="1546657" cy="2521270"/>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 xmlns:a16="http://schemas.microsoft.com/office/drawing/2014/main" id="{338C7545-B1B6-47AE-AB4A-DFE4A888D93B}"/>
              </a:ext>
            </a:extLst>
          </p:cNvPr>
          <p:cNvGrpSpPr/>
          <p:nvPr/>
        </p:nvGrpSpPr>
        <p:grpSpPr>
          <a:xfrm>
            <a:off x="7797496" y="4153976"/>
            <a:ext cx="1199392" cy="534996"/>
            <a:chOff x="3601459" y="3156857"/>
            <a:chExt cx="1572779" cy="2455688"/>
          </a:xfrm>
        </p:grpSpPr>
        <p:sp>
          <p:nvSpPr>
            <p:cNvPr id="25" name="テキスト ボックス 24">
              <a:extLst>
                <a:ext uri="{FF2B5EF4-FFF2-40B4-BE49-F238E27FC236}">
                  <a16:creationId xmlns="" xmlns:a16="http://schemas.microsoft.com/office/drawing/2014/main" id="{D6F2DC86-0182-48F4-BEBA-F28E4B6D0371}"/>
                </a:ext>
              </a:extLst>
            </p:cNvPr>
            <p:cNvSpPr txBox="1"/>
            <p:nvPr/>
          </p:nvSpPr>
          <p:spPr>
            <a:xfrm>
              <a:off x="3661123" y="3717026"/>
              <a:ext cx="1513115" cy="416735"/>
            </a:xfrm>
            <a:prstGeom prst="rect">
              <a:avLst/>
            </a:prstGeom>
            <a:noFill/>
            <a:ln>
              <a:noFill/>
            </a:ln>
          </p:spPr>
          <p:txBody>
            <a:bodyPr wrap="square" rtlCol="0">
              <a:spAutoFit/>
            </a:bodyPr>
            <a:lstStyle/>
            <a:p>
              <a:r>
                <a:rPr kumimoji="1" lang="ja-JP" altLang="en-US" dirty="0"/>
                <a:t>登録完了</a:t>
              </a:r>
              <a:endParaRPr kumimoji="1" lang="en-US" altLang="ja-JP" dirty="0"/>
            </a:p>
          </p:txBody>
        </p:sp>
        <p:sp>
          <p:nvSpPr>
            <p:cNvPr id="26" name="四角形: 角を丸くする 25">
              <a:extLst>
                <a:ext uri="{FF2B5EF4-FFF2-40B4-BE49-F238E27FC236}">
                  <a16:creationId xmlns="" xmlns:a16="http://schemas.microsoft.com/office/drawing/2014/main" id="{1968EDB6-7DEF-4F0F-8F5E-80B9C189202B}"/>
                </a:ext>
              </a:extLst>
            </p:cNvPr>
            <p:cNvSpPr/>
            <p:nvPr/>
          </p:nvSpPr>
          <p:spPr>
            <a:xfrm>
              <a:off x="3601459" y="3156857"/>
              <a:ext cx="1496529" cy="2455688"/>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0657462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3225</TotalTime>
  <Words>2861</Words>
  <Application>Microsoft Office PowerPoint</Application>
  <PresentationFormat>画面に合わせる (4:3)</PresentationFormat>
  <Paragraphs>446</Paragraphs>
  <Slides>36</Slides>
  <Notes>32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等线</vt:lpstr>
      <vt:lpstr>新細明體</vt:lpstr>
      <vt:lpstr>游ゴシック</vt:lpstr>
      <vt:lpstr>游ゴシック Light</vt:lpstr>
      <vt:lpstr>Arial</vt:lpstr>
      <vt:lpstr>Calibri</vt:lpstr>
      <vt:lpstr>Calibri Light</vt:lpstr>
      <vt:lpstr>Wingdings</vt:lpstr>
      <vt:lpstr>Office テーマ</vt:lpstr>
      <vt:lpstr>地域創生演習 実施管理システムの開発</vt:lpstr>
      <vt:lpstr>目次</vt:lpstr>
      <vt:lpstr>研究背景</vt:lpstr>
      <vt:lpstr>研究背景</vt:lpstr>
      <vt:lpstr>研究背景</vt:lpstr>
      <vt:lpstr>システムの概要</vt:lpstr>
      <vt:lpstr>システムの概要</vt:lpstr>
      <vt:lpstr>システムの概要</vt:lpstr>
      <vt:lpstr>新規登録の流れ</vt:lpstr>
      <vt:lpstr>新規登録機能</vt:lpstr>
      <vt:lpstr>ログイン機能</vt:lpstr>
      <vt:lpstr>実習登録の流れ</vt:lpstr>
      <vt:lpstr>実習登録機能～アプリ～</vt:lpstr>
      <vt:lpstr>利用者機能～Web～</vt:lpstr>
      <vt:lpstr>利用者機能～Web～</vt:lpstr>
      <vt:lpstr>利用者機能～Web～</vt:lpstr>
      <vt:lpstr>管理者機能～Web～</vt:lpstr>
      <vt:lpstr>管理者機能～Web～</vt:lpstr>
      <vt:lpstr>管理者機能～Web～</vt:lpstr>
      <vt:lpstr>管理者機能～Web～</vt:lpstr>
      <vt:lpstr>管理者機能～Web～</vt:lpstr>
      <vt:lpstr>管理者機能～Web～</vt:lpstr>
      <vt:lpstr>管理者機能～Web～</vt:lpstr>
      <vt:lpstr>管理者機能～Web～</vt:lpstr>
      <vt:lpstr>管理者機能～Web～</vt:lpstr>
      <vt:lpstr>管理者機能～Web～</vt:lpstr>
      <vt:lpstr>実証実験</vt:lpstr>
      <vt:lpstr>実証実験</vt:lpstr>
      <vt:lpstr>実証実験</vt:lpstr>
      <vt:lpstr>実証実験</vt:lpstr>
      <vt:lpstr>実証実験</vt:lpstr>
      <vt:lpstr>実証実験</vt:lpstr>
      <vt:lpstr>実証実験</vt:lpstr>
      <vt:lpstr>まとめ</vt:lpstr>
      <vt:lpstr>今後の課題</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岡 美波</dc:creator>
  <cp:lastModifiedBy>Yoshida</cp:lastModifiedBy>
  <cp:revision>210</cp:revision>
  <dcterms:created xsi:type="dcterms:W3CDTF">2021-01-04T17:01:42Z</dcterms:created>
  <dcterms:modified xsi:type="dcterms:W3CDTF">2021-01-10T16:33:22Z</dcterms:modified>
</cp:coreProperties>
</file>