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2" r:id="rId3"/>
    <p:sldId id="257" r:id="rId4"/>
    <p:sldId id="291" r:id="rId5"/>
    <p:sldId id="264" r:id="rId6"/>
    <p:sldId id="289" r:id="rId7"/>
    <p:sldId id="266" r:id="rId8"/>
    <p:sldId id="292" r:id="rId9"/>
    <p:sldId id="279" r:id="rId10"/>
    <p:sldId id="276" r:id="rId11"/>
    <p:sldId id="277" r:id="rId12"/>
    <p:sldId id="278" r:id="rId13"/>
    <p:sldId id="290" r:id="rId14"/>
    <p:sldId id="273" r:id="rId15"/>
    <p:sldId id="281" r:id="rId16"/>
    <p:sldId id="274" r:id="rId17"/>
    <p:sldId id="283" r:id="rId18"/>
    <p:sldId id="280" r:id="rId19"/>
    <p:sldId id="284" r:id="rId20"/>
    <p:sldId id="285" r:id="rId21"/>
    <p:sldId id="286" r:id="rId22"/>
    <p:sldId id="287"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6000"/>
    <a:srgbClr val="99FF66"/>
    <a:srgbClr val="E6E6E6"/>
    <a:srgbClr val="99CCFF"/>
    <a:srgbClr val="CCFFFF"/>
    <a:srgbClr val="99FF99"/>
    <a:srgbClr val="0099CC"/>
    <a:srgbClr val="3333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16ECC-02FF-474B-81CE-8FED7A797A82}" v="227" dt="2020-01-27T07:49:18.8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55504" autoAdjust="0"/>
  </p:normalViewPr>
  <p:slideViewPr>
    <p:cSldViewPr snapToGrid="0">
      <p:cViewPr varScale="1">
        <p:scale>
          <a:sx n="48" d="100"/>
          <a:sy n="48" d="100"/>
        </p:scale>
        <p:origin x="15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456B0-7DA0-4725-8205-A06A6B2326F3}" type="datetimeFigureOut">
              <a:rPr kumimoji="1" lang="ja-JP" altLang="en-US" smtClean="0"/>
              <a:t>2020/2/3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652C9-8B2E-4E73-89C8-E8C345A29C46}" type="slidenum">
              <a:rPr kumimoji="1" lang="ja-JP" altLang="en-US" smtClean="0"/>
              <a:t>‹#›</a:t>
            </a:fld>
            <a:endParaRPr kumimoji="1" lang="ja-JP" altLang="en-US"/>
          </a:p>
        </p:txBody>
      </p:sp>
    </p:spTree>
    <p:extLst>
      <p:ext uri="{BB962C8B-B14F-4D97-AF65-F5344CB8AC3E}">
        <p14:creationId xmlns:p14="http://schemas.microsoft.com/office/powerpoint/2010/main" val="33570191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これから，「駅伝大会計測システムの開発」について</a:t>
            </a:r>
            <a:endParaRPr kumimoji="1" lang="en-US" altLang="ja-JP" smtClean="0"/>
          </a:p>
          <a:p>
            <a:r>
              <a:rPr kumimoji="1" lang="ja-JP" altLang="en-US" smtClean="0"/>
              <a:t>田房研究室の檀上と三腰が発表します．</a:t>
            </a:r>
            <a:endParaRPr kumimoji="1" lang="en-US" altLang="ja-JP" smtClean="0"/>
          </a:p>
          <a:p>
            <a:r>
              <a:rPr kumimoji="1" lang="ja-JP" altLang="en-US" smtClean="0"/>
              <a:t>よろしくおねがいします．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a:t>
            </a:fld>
            <a:endParaRPr kumimoji="1" lang="ja-JP" altLang="en-US"/>
          </a:p>
        </p:txBody>
      </p:sp>
    </p:spTree>
    <p:extLst>
      <p:ext uri="{BB962C8B-B14F-4D97-AF65-F5344CB8AC3E}">
        <p14:creationId xmlns:p14="http://schemas.microsoft.com/office/powerpoint/2010/main" val="408003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つぎに，タイム計測機能です．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10</a:t>
            </a:fld>
            <a:endParaRPr kumimoji="1" lang="ja-JP" altLang="en-US"/>
          </a:p>
        </p:txBody>
      </p:sp>
    </p:spTree>
    <p:extLst>
      <p:ext uri="{BB962C8B-B14F-4D97-AF65-F5344CB8AC3E}">
        <p14:creationId xmlns:p14="http://schemas.microsoft.com/office/powerpoint/2010/main" val="287880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次は，ゼッケン記録機能です．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11</a:t>
            </a:fld>
            <a:endParaRPr kumimoji="1" lang="ja-JP" altLang="en-US"/>
          </a:p>
        </p:txBody>
      </p:sp>
    </p:spTree>
    <p:extLst>
      <p:ext uri="{BB962C8B-B14F-4D97-AF65-F5344CB8AC3E}">
        <p14:creationId xmlns:p14="http://schemas.microsoft.com/office/powerpoint/2010/main" val="3598432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そしてこちらが，集計機能です．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12</a:t>
            </a:fld>
            <a:endParaRPr kumimoji="1" lang="ja-JP" altLang="en-US"/>
          </a:p>
        </p:txBody>
      </p:sp>
    </p:spTree>
    <p:extLst>
      <p:ext uri="{BB962C8B-B14F-4D97-AF65-F5344CB8AC3E}">
        <p14:creationId xmlns:p14="http://schemas.microsoft.com/office/powerpoint/2010/main" val="405840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最後に，結果発表機能です．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13</a:t>
            </a:fld>
            <a:endParaRPr kumimoji="1" lang="ja-JP" altLang="en-US"/>
          </a:p>
        </p:txBody>
      </p:sp>
    </p:spTree>
    <p:extLst>
      <p:ext uri="{BB962C8B-B14F-4D97-AF65-F5344CB8AC3E}">
        <p14:creationId xmlns:p14="http://schemas.microsoft.com/office/powerpoint/2010/main" val="273061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実証実験についてです．</a:t>
            </a:r>
            <a:endParaRPr kumimoji="1" lang="en-US" altLang="ja-JP" smtClean="0"/>
          </a:p>
          <a:p>
            <a:r>
              <a:rPr kumimoji="1" lang="ja-JP" altLang="en-US" smtClean="0"/>
              <a:t>システムの実証実験として，実際の駅伝大会での運用テストを行いました．</a:t>
            </a:r>
            <a:endParaRPr kumimoji="1" lang="en-US" altLang="ja-JP" smtClean="0"/>
          </a:p>
          <a:p>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ご協力いただいたのは，</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2020</a:t>
            </a:r>
            <a:r>
              <a:rPr kumimoji="1" lang="ja-JP" altLang="en-US" smtClean="0"/>
              <a:t>年</a:t>
            </a:r>
            <a:r>
              <a:rPr kumimoji="1" lang="en-US" altLang="ja-JP" smtClean="0"/>
              <a:t>1</a:t>
            </a:r>
            <a:r>
              <a:rPr kumimoji="1" lang="ja-JP" altLang="en-US" smtClean="0"/>
              <a:t>月</a:t>
            </a:r>
            <a:r>
              <a:rPr kumimoji="1" lang="en-US" altLang="ja-JP" smtClean="0"/>
              <a:t>9</a:t>
            </a:r>
            <a:r>
              <a:rPr kumimoji="1" lang="ja-JP" altLang="en-US" smtClean="0"/>
              <a:t>日に開催された</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上島町ゆめしま海道駅伝大会さんです．</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公式の結果としてではなく，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システムの実証実験として計測をさせていただきました．</a:t>
            </a:r>
            <a:endParaRPr kumimoji="1" lang="en-US" altLang="ja-JP" smtClean="0"/>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14</a:t>
            </a:fld>
            <a:endParaRPr kumimoji="1" lang="ja-JP" altLang="en-US"/>
          </a:p>
        </p:txBody>
      </p:sp>
    </p:spTree>
    <p:extLst>
      <p:ext uri="{BB962C8B-B14F-4D97-AF65-F5344CB8AC3E}">
        <p14:creationId xmlns:p14="http://schemas.microsoft.com/office/powerpoint/2010/main" val="230495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今回は，その中でも</a:t>
            </a:r>
            <a:r>
              <a:rPr kumimoji="1" lang="en-US" altLang="ja-JP" smtClean="0"/>
              <a:t>A</a:t>
            </a:r>
            <a:r>
              <a:rPr kumimoji="1" lang="ja-JP" altLang="en-US" smtClean="0"/>
              <a:t>コースの計測をさせていただきました．</a:t>
            </a:r>
            <a:endParaRPr kumimoji="1" lang="en-US" altLang="ja-JP" smtClean="0"/>
          </a:p>
          <a:p>
            <a:endParaRPr kumimoji="1" lang="en-US" altLang="ja-JP" smtClean="0"/>
          </a:p>
          <a:p>
            <a:r>
              <a:rPr kumimoji="1" lang="ja-JP" altLang="en-US" smtClean="0"/>
              <a:t>実験方法ですが，</a:t>
            </a:r>
            <a:endParaRPr kumimoji="1" lang="en-US" altLang="ja-JP" smtClean="0"/>
          </a:p>
          <a:p>
            <a:r>
              <a:rPr kumimoji="1" lang="ja-JP" altLang="en-US" smtClean="0"/>
              <a:t>事前準備として運営側</a:t>
            </a:r>
            <a:r>
              <a:rPr kumimoji="1" lang="ja-JP" altLang="en-US"/>
              <a:t>から</a:t>
            </a:r>
            <a:r>
              <a:rPr kumimoji="1" lang="ja-JP" altLang="en-US" smtClean="0"/>
              <a:t>いただいた「大会</a:t>
            </a:r>
            <a:r>
              <a:rPr kumimoji="1" lang="ja-JP" altLang="en-US" dirty="0"/>
              <a:t>情報の登録、選手情報</a:t>
            </a:r>
            <a:r>
              <a:rPr kumimoji="1" lang="ja-JP" altLang="en-US"/>
              <a:t>の</a:t>
            </a:r>
            <a:r>
              <a:rPr kumimoji="1" lang="ja-JP" altLang="en-US" smtClean="0"/>
              <a:t>インポート」を</a:t>
            </a:r>
            <a:r>
              <a:rPr kumimoji="1" lang="ja-JP" altLang="en-US"/>
              <a:t>行ないました</a:t>
            </a:r>
            <a:r>
              <a:rPr kumimoji="1" lang="ja-JP" altLang="en-US" smtClean="0"/>
              <a:t>。</a:t>
            </a:r>
            <a:endParaRPr kumimoji="1" lang="en-US" altLang="ja-JP" smtClean="0"/>
          </a:p>
          <a:p>
            <a:r>
              <a:rPr kumimoji="1" lang="ja-JP" altLang="en-US" smtClean="0"/>
              <a:t>今回</a:t>
            </a:r>
            <a:r>
              <a:rPr kumimoji="1" lang="ja-JP" altLang="en-US" dirty="0"/>
              <a:t>、</a:t>
            </a:r>
            <a:r>
              <a:rPr kumimoji="1" lang="ja-JP" altLang="en-US"/>
              <a:t>選手</a:t>
            </a:r>
            <a:r>
              <a:rPr kumimoji="1" lang="ja-JP" altLang="en-US" smtClean="0"/>
              <a:t>情報のうち選手名には</a:t>
            </a:r>
            <a:r>
              <a:rPr kumimoji="1" lang="ja-JP" altLang="en-US" dirty="0"/>
              <a:t>仮名を用いています。</a:t>
            </a:r>
            <a:endParaRPr kumimoji="1" lang="en-US" altLang="ja-JP" dirty="0"/>
          </a:p>
          <a:p>
            <a:endParaRPr kumimoji="1" lang="en-US" altLang="ja-JP" smtClean="0"/>
          </a:p>
          <a:p>
            <a:r>
              <a:rPr kumimoji="1" lang="ja-JP" altLang="en-US" smtClean="0"/>
              <a:t>また，大会</a:t>
            </a:r>
            <a:r>
              <a:rPr kumimoji="1" lang="ja-JP" altLang="en-US" dirty="0"/>
              <a:t>の区間数は</a:t>
            </a:r>
            <a:r>
              <a:rPr kumimoji="1" lang="en-US" altLang="ja-JP" dirty="0"/>
              <a:t>6</a:t>
            </a:r>
            <a:r>
              <a:rPr kumimoji="1" lang="ja-JP" altLang="en-US" dirty="0"/>
              <a:t>区間ですが、計測者の人数不足だった</a:t>
            </a:r>
            <a:r>
              <a:rPr kumimoji="1" lang="ja-JP" altLang="en-US"/>
              <a:t>ため</a:t>
            </a:r>
            <a:r>
              <a:rPr kumimoji="1" lang="ja-JP" altLang="en-US" smtClean="0"/>
              <a:t>、</a:t>
            </a:r>
            <a:endParaRPr kumimoji="1" lang="en-US" altLang="ja-JP" smtClean="0"/>
          </a:p>
          <a:p>
            <a:r>
              <a:rPr kumimoji="1" lang="ja-JP" altLang="en-US" smtClean="0"/>
              <a:t>各中継所</a:t>
            </a:r>
            <a:r>
              <a:rPr kumimoji="1" lang="ja-JP" altLang="en-US" dirty="0"/>
              <a:t>の距離を考慮</a:t>
            </a:r>
            <a:r>
              <a:rPr kumimoji="1" lang="ja-JP" altLang="en-US"/>
              <a:t>し</a:t>
            </a:r>
            <a:r>
              <a:rPr kumimoji="1" lang="ja-JP" altLang="en-US" smtClean="0"/>
              <a:t>、２人１組のペアに複数</a:t>
            </a:r>
            <a:r>
              <a:rPr kumimoji="1" lang="ja-JP" altLang="en-US" dirty="0"/>
              <a:t>の区間</a:t>
            </a:r>
            <a:r>
              <a:rPr kumimoji="1" lang="ja-JP" altLang="en-US"/>
              <a:t>を</a:t>
            </a:r>
            <a:r>
              <a:rPr kumimoji="1" lang="ja-JP" altLang="en-US" smtClean="0"/>
              <a:t>割り振り，担当</a:t>
            </a:r>
            <a:r>
              <a:rPr kumimoji="1" lang="ja-JP" altLang="en-US" dirty="0"/>
              <a:t>区間と</a:t>
            </a:r>
            <a:r>
              <a:rPr kumimoji="1" lang="ja-JP" altLang="en-US"/>
              <a:t>しました</a:t>
            </a:r>
            <a:r>
              <a:rPr kumimoji="1" lang="ja-JP" altLang="en-US" smtClean="0"/>
              <a:t>。</a:t>
            </a:r>
            <a:endParaRPr kumimoji="1" lang="en-US" altLang="ja-JP" smtClean="0"/>
          </a:p>
          <a:p>
            <a:endParaRPr kumimoji="1" lang="en-US" altLang="ja-JP" smtClean="0"/>
          </a:p>
          <a:p>
            <a:r>
              <a:rPr kumimoji="1" lang="ja-JP" altLang="en-US" smtClean="0"/>
              <a:t>当日は，おのおのが担当する中継所で選手が通過するの待ち，</a:t>
            </a:r>
            <a:endParaRPr kumimoji="1" lang="en-US" altLang="ja-JP" smtClean="0"/>
          </a:p>
          <a:p>
            <a:r>
              <a:rPr kumimoji="1" lang="ja-JP" altLang="en-US" smtClean="0"/>
              <a:t>実際にタイム計測とゼッケン記録をおこないました．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54A652C9-8B2E-4E73-89C8-E8C345A29C46}" type="slidenum">
              <a:rPr kumimoji="1" lang="ja-JP" altLang="en-US" smtClean="0"/>
              <a:t>15</a:t>
            </a:fld>
            <a:endParaRPr kumimoji="1" lang="ja-JP" altLang="en-US"/>
          </a:p>
        </p:txBody>
      </p:sp>
    </p:spTree>
    <p:extLst>
      <p:ext uri="{BB962C8B-B14F-4D97-AF65-F5344CB8AC3E}">
        <p14:creationId xmlns:p14="http://schemas.microsoft.com/office/powerpoint/2010/main" val="52588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実験結果です．</a:t>
            </a:r>
            <a:endParaRPr kumimoji="1" lang="en-US" altLang="ja-JP" smtClean="0"/>
          </a:p>
          <a:p>
            <a:r>
              <a:rPr kumimoji="1" lang="ja-JP" altLang="en-US" smtClean="0"/>
              <a:t>実際に計測を行った結果が，右の表のようになっています．</a:t>
            </a:r>
            <a:endParaRPr kumimoji="1" lang="en-US" altLang="ja-JP" smtClean="0"/>
          </a:p>
          <a:p>
            <a:endParaRPr kumimoji="1" lang="en-US" altLang="ja-JP" smtClean="0"/>
          </a:p>
          <a:p>
            <a:r>
              <a:rPr kumimoji="1" lang="ja-JP" altLang="en-US" smtClean="0"/>
              <a:t>スタート時刻の計測，</a:t>
            </a:r>
            <a:endParaRPr kumimoji="1" lang="en-US" altLang="ja-JP" smtClean="0"/>
          </a:p>
          <a:p>
            <a:r>
              <a:rPr kumimoji="1" lang="en-US" altLang="ja-JP" smtClean="0"/>
              <a:t>2</a:t>
            </a:r>
            <a:r>
              <a:rPr kumimoji="1" lang="ja-JP" altLang="en-US" smtClean="0"/>
              <a:t>区，</a:t>
            </a:r>
            <a:r>
              <a:rPr kumimoji="1" lang="en-US" altLang="ja-JP" smtClean="0"/>
              <a:t>4</a:t>
            </a:r>
            <a:r>
              <a:rPr kumimoji="1" lang="ja-JP" altLang="en-US" smtClean="0"/>
              <a:t>区，</a:t>
            </a:r>
            <a:r>
              <a:rPr kumimoji="1" lang="en-US" altLang="ja-JP" smtClean="0"/>
              <a:t>5</a:t>
            </a:r>
            <a:r>
              <a:rPr kumimoji="1" lang="ja-JP" altLang="en-US" smtClean="0"/>
              <a:t>区中継所での計測は，</a:t>
            </a:r>
            <a:endParaRPr kumimoji="1" lang="en-US" altLang="ja-JP" smtClean="0"/>
          </a:p>
          <a:p>
            <a:r>
              <a:rPr kumimoji="1" lang="ja-JP" altLang="en-US" smtClean="0"/>
              <a:t>タイムとゼッケンともに正しい値が計測でき，サーバに転送できました．</a:t>
            </a:r>
            <a:endParaRPr kumimoji="1" lang="en-US" altLang="ja-JP" smtClean="0"/>
          </a:p>
          <a:p>
            <a:endParaRPr kumimoji="1" lang="en-US" altLang="ja-JP" smtClean="0"/>
          </a:p>
          <a:p>
            <a:r>
              <a:rPr kumimoji="1" lang="ja-JP" altLang="en-US" smtClean="0"/>
              <a:t>しかし，</a:t>
            </a:r>
            <a:r>
              <a:rPr kumimoji="1" lang="en-US" altLang="ja-JP" smtClean="0"/>
              <a:t>1</a:t>
            </a:r>
            <a:r>
              <a:rPr kumimoji="1" lang="ja-JP" altLang="en-US" smtClean="0"/>
              <a:t>区，</a:t>
            </a:r>
            <a:r>
              <a:rPr kumimoji="1" lang="en-US" altLang="ja-JP" smtClean="0"/>
              <a:t>3</a:t>
            </a:r>
            <a:r>
              <a:rPr kumimoji="1" lang="ja-JP" altLang="en-US" smtClean="0"/>
              <a:t>区，ゴールである６区中継所での計測は，</a:t>
            </a:r>
            <a:endParaRPr kumimoji="1" lang="en-US" altLang="ja-JP" smtClean="0"/>
          </a:p>
          <a:p>
            <a:r>
              <a:rPr kumimoji="1" lang="ja-JP" altLang="en-US" smtClean="0"/>
              <a:t>タイムとゼッケンともに一部失敗してしまいました．</a:t>
            </a:r>
            <a:endParaRPr kumimoji="1" lang="en-US" altLang="ja-JP" smtClean="0"/>
          </a:p>
          <a:p>
            <a:endParaRPr kumimoji="1" lang="en-US" altLang="ja-JP" smtClean="0"/>
          </a:p>
          <a:p>
            <a:r>
              <a:rPr kumimoji="1" lang="ja-JP" altLang="en-US" smtClean="0"/>
              <a:t>主な原因としましては，</a:t>
            </a:r>
            <a:endParaRPr kumimoji="1" lang="en-US" altLang="ja-JP" smtClean="0"/>
          </a:p>
          <a:p>
            <a:r>
              <a:rPr kumimoji="1" lang="en-US" altLang="ja-JP" sz="1200" kern="1200" smtClean="0">
                <a:solidFill>
                  <a:schemeClr val="tx1"/>
                </a:solidFill>
                <a:effectLst/>
                <a:latin typeface="+mn-lt"/>
                <a:ea typeface="+mn-ea"/>
                <a:cs typeface="+mn-cs"/>
              </a:rPr>
              <a:t>1</a:t>
            </a:r>
            <a:r>
              <a:rPr kumimoji="1" lang="ja-JP" altLang="ja-JP" sz="1200" kern="1200" smtClean="0">
                <a:solidFill>
                  <a:schemeClr val="tx1"/>
                </a:solidFill>
                <a:effectLst/>
                <a:latin typeface="+mn-lt"/>
                <a:ea typeface="+mn-ea"/>
                <a:cs typeface="+mn-cs"/>
              </a:rPr>
              <a:t>区では</a:t>
            </a:r>
            <a:r>
              <a:rPr kumimoji="1" lang="ja-JP" altLang="en-US" sz="1200" kern="1200" smtClean="0">
                <a:solidFill>
                  <a:schemeClr val="tx1"/>
                </a:solidFill>
                <a:effectLst/>
                <a:latin typeface="+mn-lt"/>
                <a:ea typeface="+mn-ea"/>
                <a:cs typeface="+mn-cs"/>
              </a:rPr>
              <a:t>到着した</a:t>
            </a:r>
            <a:r>
              <a:rPr kumimoji="1" lang="ja-JP" altLang="ja-JP" sz="1200" kern="1200" smtClean="0">
                <a:solidFill>
                  <a:schemeClr val="tx1"/>
                </a:solidFill>
                <a:effectLst/>
                <a:latin typeface="+mn-lt"/>
                <a:ea typeface="+mn-ea"/>
                <a:cs typeface="+mn-cs"/>
              </a:rPr>
              <a:t>走者</a:t>
            </a:r>
            <a:r>
              <a:rPr kumimoji="1" lang="ja-JP" altLang="en-US" sz="1200" kern="1200" smtClean="0">
                <a:solidFill>
                  <a:schemeClr val="tx1"/>
                </a:solidFill>
                <a:effectLst/>
                <a:latin typeface="+mn-lt"/>
                <a:ea typeface="+mn-ea"/>
                <a:cs typeface="+mn-cs"/>
              </a:rPr>
              <a:t>と次の走者</a:t>
            </a:r>
            <a:r>
              <a:rPr kumimoji="1" lang="ja-JP" altLang="ja-JP" sz="1200" kern="1200" smtClean="0">
                <a:solidFill>
                  <a:schemeClr val="tx1"/>
                </a:solidFill>
                <a:effectLst/>
                <a:latin typeface="+mn-lt"/>
                <a:ea typeface="+mn-ea"/>
                <a:cs typeface="+mn-cs"/>
              </a:rPr>
              <a:t>の間隔がなく</a:t>
            </a:r>
            <a:r>
              <a:rPr kumimoji="1" lang="ja-JP" altLang="en-US" sz="1200" kern="1200" smtClean="0">
                <a:solidFill>
                  <a:schemeClr val="tx1"/>
                </a:solidFill>
                <a:effectLst/>
                <a:latin typeface="+mn-lt"/>
                <a:ea typeface="+mn-ea"/>
                <a:cs typeface="+mn-cs"/>
              </a:rPr>
              <a:t>，</a:t>
            </a:r>
            <a:r>
              <a:rPr kumimoji="1" lang="ja-JP" altLang="ja-JP" sz="1200" kern="1200" smtClean="0">
                <a:solidFill>
                  <a:schemeClr val="tx1"/>
                </a:solidFill>
                <a:effectLst/>
                <a:latin typeface="+mn-lt"/>
                <a:ea typeface="+mn-ea"/>
                <a:cs typeface="+mn-cs"/>
              </a:rPr>
              <a:t>計測自体の難易度が高かったこと、</a:t>
            </a:r>
            <a:endParaRPr kumimoji="1" lang="en-US" altLang="ja-JP" sz="1200" kern="1200" smtClean="0">
              <a:solidFill>
                <a:schemeClr val="tx1"/>
              </a:solidFill>
              <a:effectLst/>
              <a:latin typeface="+mn-lt"/>
              <a:ea typeface="+mn-ea"/>
              <a:cs typeface="+mn-cs"/>
            </a:endParaRPr>
          </a:p>
          <a:p>
            <a:r>
              <a:rPr kumimoji="1" lang="ja-JP" altLang="en-US" sz="1200" kern="1200" smtClean="0">
                <a:solidFill>
                  <a:schemeClr val="tx1"/>
                </a:solidFill>
                <a:effectLst/>
                <a:latin typeface="+mn-lt"/>
                <a:ea typeface="+mn-ea"/>
                <a:cs typeface="+mn-cs"/>
              </a:rPr>
              <a:t>ほかの区間では，</a:t>
            </a:r>
            <a:r>
              <a:rPr kumimoji="1" lang="ja-JP" altLang="ja-JP" sz="1200" kern="1200" smtClean="0">
                <a:solidFill>
                  <a:schemeClr val="tx1"/>
                </a:solidFill>
                <a:effectLst/>
                <a:latin typeface="+mn-lt"/>
                <a:ea typeface="+mn-ea"/>
                <a:cs typeface="+mn-cs"/>
              </a:rPr>
              <a:t>複数の走者が同時に通過したとき</a:t>
            </a:r>
            <a:r>
              <a:rPr kumimoji="1" lang="ja-JP" altLang="en-US" sz="1200" kern="1200" smtClean="0">
                <a:solidFill>
                  <a:schemeClr val="tx1"/>
                </a:solidFill>
                <a:effectLst/>
                <a:latin typeface="+mn-lt"/>
                <a:ea typeface="+mn-ea"/>
                <a:cs typeface="+mn-cs"/>
              </a:rPr>
              <a:t>，</a:t>
            </a:r>
            <a:r>
              <a:rPr kumimoji="1" lang="ja-JP" altLang="ja-JP" sz="1200" kern="1200" smtClean="0">
                <a:solidFill>
                  <a:schemeClr val="tx1"/>
                </a:solidFill>
                <a:effectLst/>
                <a:latin typeface="+mn-lt"/>
                <a:ea typeface="+mn-ea"/>
                <a:cs typeface="+mn-cs"/>
              </a:rPr>
              <a:t>ボタンのタップでは押した</a:t>
            </a:r>
            <a:r>
              <a:rPr kumimoji="1" lang="ja-JP" altLang="en-US" sz="1200" kern="1200" smtClean="0">
                <a:solidFill>
                  <a:schemeClr val="tx1"/>
                </a:solidFill>
                <a:effectLst/>
                <a:latin typeface="+mn-lt"/>
                <a:ea typeface="+mn-ea"/>
                <a:cs typeface="+mn-cs"/>
              </a:rPr>
              <a:t>感覚がなく，</a:t>
            </a:r>
            <a:endParaRPr kumimoji="1" lang="en-US" altLang="ja-JP" sz="1200" kern="1200" smtClean="0">
              <a:solidFill>
                <a:schemeClr val="tx1"/>
              </a:solidFill>
              <a:effectLst/>
              <a:latin typeface="+mn-lt"/>
              <a:ea typeface="+mn-ea"/>
              <a:cs typeface="+mn-cs"/>
            </a:endParaRPr>
          </a:p>
          <a:p>
            <a:r>
              <a:rPr kumimoji="1" lang="ja-JP" altLang="ja-JP" sz="1200" kern="1200" smtClean="0">
                <a:solidFill>
                  <a:schemeClr val="tx1"/>
                </a:solidFill>
                <a:effectLst/>
                <a:latin typeface="+mn-lt"/>
                <a:ea typeface="+mn-ea"/>
                <a:cs typeface="+mn-cs"/>
              </a:rPr>
              <a:t>何回押したか分からなくなってしまうことが</a:t>
            </a:r>
            <a:r>
              <a:rPr kumimoji="1" lang="ja-JP" altLang="en-US" sz="1200" kern="1200" smtClean="0">
                <a:solidFill>
                  <a:schemeClr val="tx1"/>
                </a:solidFill>
                <a:effectLst/>
                <a:latin typeface="+mn-lt"/>
                <a:ea typeface="+mn-ea"/>
                <a:cs typeface="+mn-cs"/>
              </a:rPr>
              <a:t>挙げられました．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16</a:t>
            </a:fld>
            <a:endParaRPr kumimoji="1" lang="ja-JP" altLang="en-US"/>
          </a:p>
        </p:txBody>
      </p:sp>
    </p:spTree>
    <p:extLst>
      <p:ext uri="{BB962C8B-B14F-4D97-AF65-F5344CB8AC3E}">
        <p14:creationId xmlns:p14="http://schemas.microsoft.com/office/powerpoint/2010/main" val="299718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集計の結果は，失敗</a:t>
            </a:r>
            <a:r>
              <a:rPr kumimoji="1" lang="ja-JP" altLang="en-US" dirty="0"/>
              <a:t>した一部のチームを</a:t>
            </a:r>
            <a:r>
              <a:rPr kumimoji="1" lang="ja-JP" altLang="en-US"/>
              <a:t>除けば</a:t>
            </a:r>
            <a:r>
              <a:rPr kumimoji="1" lang="ja-JP" altLang="en-US" smtClean="0"/>
              <a:t>、</a:t>
            </a:r>
            <a:endParaRPr kumimoji="1" lang="en-US" altLang="ja-JP" smtClean="0"/>
          </a:p>
          <a:p>
            <a:r>
              <a:rPr kumimoji="1" lang="ja-JP" altLang="en-US" smtClean="0"/>
              <a:t>公式</a:t>
            </a:r>
            <a:r>
              <a:rPr kumimoji="1" lang="ja-JP" altLang="en-US" dirty="0"/>
              <a:t>の計測結果と同様の結果を得ることができました</a:t>
            </a:r>
            <a:endParaRPr kumimoji="1" lang="en-US" altLang="ja-JP" dirty="0"/>
          </a:p>
          <a:p>
            <a:endParaRPr kumimoji="1" lang="en-US" altLang="ja-JP" smtClean="0"/>
          </a:p>
          <a:p>
            <a:r>
              <a:rPr kumimoji="1" lang="ja-JP" altLang="en-US" smtClean="0"/>
              <a:t>後日，運営側から</a:t>
            </a:r>
            <a:r>
              <a:rPr kumimoji="1" lang="ja-JP" altLang="en-US" dirty="0"/>
              <a:t>いただいた計測資料を</a:t>
            </a:r>
            <a:r>
              <a:rPr kumimoji="1" lang="ja-JP" altLang="en-US"/>
              <a:t>もと</a:t>
            </a:r>
            <a:r>
              <a:rPr kumimoji="1" lang="ja-JP" altLang="en-US" smtClean="0"/>
              <a:t>に</a:t>
            </a:r>
            <a:endParaRPr kumimoji="1" lang="en-US" altLang="ja-JP" smtClean="0"/>
          </a:p>
          <a:p>
            <a:r>
              <a:rPr kumimoji="1" lang="ja-JP" altLang="en-US" smtClean="0"/>
              <a:t>欠けていたデータ</a:t>
            </a:r>
            <a:r>
              <a:rPr kumimoji="1" lang="ja-JP" altLang="en-US" dirty="0"/>
              <a:t>をシステムに入力したところ、すべてのチームで公式と同じ結果</a:t>
            </a:r>
            <a:r>
              <a:rPr kumimoji="1" lang="ja-JP" altLang="en-US"/>
              <a:t>が</a:t>
            </a:r>
            <a:r>
              <a:rPr kumimoji="1" lang="ja-JP" altLang="en-US" smtClean="0"/>
              <a:t>得られました．</a:t>
            </a:r>
            <a:endParaRPr kumimoji="1" lang="en-US" altLang="ja-JP" smtClean="0"/>
          </a:p>
          <a:p>
            <a:endParaRPr kumimoji="1" lang="en-US" altLang="ja-JP" smtClean="0"/>
          </a:p>
          <a:p>
            <a:r>
              <a:rPr kumimoji="1" lang="ja-JP" altLang="en-US" smtClean="0"/>
              <a:t>これにより，一部の区間で計測に失敗した点を除けば，</a:t>
            </a:r>
            <a:endParaRPr kumimoji="1" lang="en-US" altLang="ja-JP" smtClean="0"/>
          </a:p>
          <a:p>
            <a:r>
              <a:rPr kumimoji="1" lang="ja-JP" altLang="en-US" smtClean="0"/>
              <a:t>システムは正常に運用できていることがわかりました．</a:t>
            </a:r>
            <a:endParaRPr kumimoji="1" lang="en-US" altLang="ja-JP" smtClean="0"/>
          </a:p>
          <a:p>
            <a:endParaRPr kumimoji="1" lang="en-US" altLang="ja-JP" smtClean="0"/>
          </a:p>
          <a:p>
            <a:r>
              <a:rPr kumimoji="1" lang="ja-JP" altLang="en-US" smtClean="0"/>
              <a:t>また，タイムやゼッケンの計測の</a:t>
            </a:r>
            <a:r>
              <a:rPr kumimoji="1" lang="en-US" altLang="ja-JP" smtClean="0"/>
              <a:t>UI</a:t>
            </a:r>
            <a:r>
              <a:rPr kumimoji="1" lang="ja-JP" altLang="en-US" smtClean="0"/>
              <a:t>面での課題が明らかとなったかたちになりました．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54A652C9-8B2E-4E73-89C8-E8C345A29C46}" type="slidenum">
              <a:rPr kumimoji="1" lang="ja-JP" altLang="en-US" smtClean="0"/>
              <a:t>17</a:t>
            </a:fld>
            <a:endParaRPr kumimoji="1" lang="ja-JP" altLang="en-US"/>
          </a:p>
        </p:txBody>
      </p:sp>
    </p:spTree>
    <p:extLst>
      <p:ext uri="{BB962C8B-B14F-4D97-AF65-F5344CB8AC3E}">
        <p14:creationId xmlns:p14="http://schemas.microsoft.com/office/powerpoint/2010/main" val="544428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実験を終えて，良かった点と問題点をまとめました．</a:t>
            </a:r>
            <a:endParaRPr kumimoji="1" lang="en-US" altLang="ja-JP" smtClean="0"/>
          </a:p>
          <a:p>
            <a:endParaRPr kumimoji="1" lang="en-US" altLang="ja-JP" smtClean="0"/>
          </a:p>
          <a:p>
            <a:r>
              <a:rPr kumimoji="1" lang="ja-JP" altLang="en-US" smtClean="0"/>
              <a:t>まず，よかった点ですが，</a:t>
            </a:r>
            <a:endParaRPr kumimoji="1" lang="en-US" altLang="ja-JP" smtClean="0"/>
          </a:p>
          <a:p>
            <a:endParaRPr kumimoji="1" lang="en-US" altLang="ja-JP" smtClean="0"/>
          </a:p>
          <a:p>
            <a:r>
              <a:rPr kumimoji="1" lang="ja-JP" altLang="en-US" smtClean="0"/>
              <a:t>中間発表の際に不安視されていた，「ゼッケン記録の際の騒音」については，</a:t>
            </a:r>
            <a:endParaRPr kumimoji="1" lang="en-US" altLang="ja-JP" smtClean="0"/>
          </a:p>
          <a:p>
            <a:r>
              <a:rPr kumimoji="1" lang="ja-JP" altLang="en-US" smtClean="0"/>
              <a:t>実験当日，中継所では運営による大きな音量でのアナウンスや，歓声，</a:t>
            </a:r>
            <a:endParaRPr kumimoji="1" lang="en-US" altLang="ja-JP" smtClean="0"/>
          </a:p>
          <a:p>
            <a:r>
              <a:rPr kumimoji="1" lang="ja-JP" altLang="en-US" smtClean="0"/>
              <a:t>選手誘導車両やバイクなどの音がすぐそばでしている中での計測でしたが</a:t>
            </a:r>
            <a:endParaRPr kumimoji="1" lang="en-US" altLang="ja-JP" smtClean="0"/>
          </a:p>
          <a:p>
            <a:r>
              <a:rPr kumimoji="1" lang="ja-JP" altLang="en-US" smtClean="0"/>
              <a:t>とくに問題なく行うことができました．</a:t>
            </a:r>
            <a:endParaRPr kumimoji="1" lang="en-US" altLang="ja-JP" smtClean="0"/>
          </a:p>
          <a:p>
            <a:endParaRPr kumimoji="1" lang="en-US" altLang="ja-JP" smtClean="0"/>
          </a:p>
          <a:p>
            <a:r>
              <a:rPr kumimoji="1" lang="ja-JP" altLang="en-US" smtClean="0"/>
              <a:t>また，ストップウォッチで計測している人達の作業量と比べると，</a:t>
            </a:r>
            <a:endParaRPr kumimoji="1" lang="en-US" altLang="ja-JP" smtClean="0"/>
          </a:p>
          <a:p>
            <a:r>
              <a:rPr kumimoji="1" lang="ja-JP" altLang="en-US" smtClean="0"/>
              <a:t>数人でストップウォッチをもち，はかり，答え合わせをして，という作業よりは</a:t>
            </a:r>
            <a:endParaRPr kumimoji="1" lang="en-US" altLang="ja-JP" smtClean="0"/>
          </a:p>
          <a:p>
            <a:r>
              <a:rPr kumimoji="1" lang="ja-JP" altLang="en-US" smtClean="0"/>
              <a:t>やはり手軽で楽になっていると思いました．</a:t>
            </a:r>
            <a:endParaRPr kumimoji="1" lang="en-US" altLang="ja-JP" smtClean="0"/>
          </a:p>
          <a:p>
            <a:endParaRPr kumimoji="1" lang="en-US" altLang="ja-JP" smtClean="0"/>
          </a:p>
          <a:p>
            <a:r>
              <a:rPr kumimoji="1" lang="ja-JP" altLang="en-US" smtClean="0"/>
              <a:t>次に問題点ですが，</a:t>
            </a:r>
            <a:endParaRPr kumimoji="1" lang="en-US" altLang="ja-JP" smtClean="0"/>
          </a:p>
          <a:p>
            <a:r>
              <a:rPr kumimoji="1" lang="ja-JP" altLang="en-US" smtClean="0"/>
              <a:t>大会前日や当日に部門変更やキャンセルがあった際に</a:t>
            </a:r>
            <a:endParaRPr kumimoji="1" lang="en-US" altLang="ja-JP" smtClean="0"/>
          </a:p>
          <a:p>
            <a:r>
              <a:rPr kumimoji="1" lang="ja-JP" altLang="en-US" smtClean="0"/>
              <a:t>システムから変更する手段がなく，データデースからの変更となったので，</a:t>
            </a:r>
            <a:endParaRPr kumimoji="1" lang="en-US" altLang="ja-JP" smtClean="0"/>
          </a:p>
          <a:p>
            <a:r>
              <a:rPr kumimoji="1" lang="ja-JP" altLang="en-US" smtClean="0"/>
              <a:t>これらをシステムから変更できるような機能が必要だと思いました．</a:t>
            </a:r>
            <a:endParaRPr kumimoji="1" lang="en-US" altLang="ja-JP" smtClean="0"/>
          </a:p>
          <a:p>
            <a:endParaRPr kumimoji="1" lang="en-US" altLang="ja-JP" smtClean="0"/>
          </a:p>
          <a:p>
            <a:r>
              <a:rPr kumimoji="1" lang="ja-JP" altLang="en-US" smtClean="0"/>
              <a:t>また，タイム計測やゼッケン記録の成功率をあげるための</a:t>
            </a:r>
            <a:endParaRPr kumimoji="1" lang="en-US" altLang="ja-JP" smtClean="0"/>
          </a:p>
          <a:p>
            <a:r>
              <a:rPr kumimoji="1" lang="en-US" altLang="ja-JP" smtClean="0"/>
              <a:t>UI</a:t>
            </a:r>
            <a:r>
              <a:rPr kumimoji="1" lang="ja-JP" altLang="en-US" smtClean="0"/>
              <a:t>改良も必要だとわかりました．</a:t>
            </a:r>
            <a:endParaRPr kumimoji="1" lang="en-US" altLang="ja-JP" smtClean="0"/>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18</a:t>
            </a:fld>
            <a:endParaRPr kumimoji="1" lang="ja-JP" altLang="en-US"/>
          </a:p>
        </p:txBody>
      </p:sp>
    </p:spTree>
    <p:extLst>
      <p:ext uri="{BB962C8B-B14F-4D97-AF65-F5344CB8AC3E}">
        <p14:creationId xmlns:p14="http://schemas.microsoft.com/office/powerpoint/2010/main" val="270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また，今回の実験では，</a:t>
            </a:r>
            <a:endParaRPr kumimoji="1" lang="en-US" altLang="ja-JP" smtClean="0"/>
          </a:p>
          <a:p>
            <a:r>
              <a:rPr kumimoji="1" lang="ja-JP" altLang="en-US" smtClean="0"/>
              <a:t>現体制での集計の様子を実際に目で確認することもできました．</a:t>
            </a:r>
            <a:endParaRPr kumimoji="1" lang="en-US" altLang="ja-JP" smtClean="0"/>
          </a:p>
          <a:p>
            <a:endParaRPr kumimoji="1" lang="en-US" altLang="ja-JP" smtClean="0"/>
          </a:p>
          <a:p>
            <a:r>
              <a:rPr kumimoji="1" lang="ja-JP" altLang="en-US" smtClean="0"/>
              <a:t>まず大変だと思ったのが，人の手で集計を行うことの労力です．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19</a:t>
            </a:fld>
            <a:endParaRPr kumimoji="1" lang="ja-JP" altLang="en-US"/>
          </a:p>
        </p:txBody>
      </p:sp>
    </p:spTree>
    <p:extLst>
      <p:ext uri="{BB962C8B-B14F-4D97-AF65-F5344CB8AC3E}">
        <p14:creationId xmlns:p14="http://schemas.microsoft.com/office/powerpoint/2010/main" val="387726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研究背景です．</a:t>
            </a:r>
            <a:endParaRPr kumimoji="1" lang="en-US" altLang="ja-JP" smtClean="0"/>
          </a:p>
          <a:p>
            <a:r>
              <a:rPr kumimoji="1" lang="ja-JP" altLang="en-US" smtClean="0"/>
              <a:t>はじめに，駅伝大会について少し解説させていただきます．</a:t>
            </a:r>
            <a:endParaRPr kumimoji="1" lang="en-US" altLang="ja-JP" smtClean="0"/>
          </a:p>
          <a:p>
            <a:endParaRPr kumimoji="1" lang="en-US" altLang="ja-JP" smtClean="0"/>
          </a:p>
          <a:p>
            <a:r>
              <a:rPr kumimoji="1" lang="ja-JP" altLang="en-US" smtClean="0"/>
              <a:t>駅伝とは，数人が長距離をリレー形式でたすきをつなぎながら走り，</a:t>
            </a:r>
            <a:endParaRPr kumimoji="1" lang="en-US" altLang="ja-JP" smtClean="0"/>
          </a:p>
          <a:p>
            <a:r>
              <a:rPr kumimoji="1" lang="ja-JP" altLang="en-US" smtClean="0"/>
              <a:t>そのタイムを競う陸上競技です．</a:t>
            </a:r>
            <a:endParaRPr kumimoji="1" lang="en-US" altLang="ja-JP" smtClean="0"/>
          </a:p>
          <a:p>
            <a:endParaRPr kumimoji="1" lang="en-US" altLang="ja-JP" smtClean="0"/>
          </a:p>
          <a:p>
            <a:r>
              <a:rPr kumimoji="1" lang="ja-JP" altLang="en-US" smtClean="0"/>
              <a:t>駅伝大会には，陸上競技選手の個人成績として記録が残る「陸連の公式大会」と，</a:t>
            </a:r>
            <a:endParaRPr kumimoji="1" lang="en-US" altLang="ja-JP" smtClean="0"/>
          </a:p>
          <a:p>
            <a:r>
              <a:rPr kumimoji="1" lang="ja-JP" altLang="en-US" smtClean="0"/>
              <a:t>地域自治体や学校が主催する，「選手の個人成績に影響しない大会」があります．</a:t>
            </a:r>
            <a:endParaRPr kumimoji="1" lang="en-US" altLang="ja-JP" smtClean="0"/>
          </a:p>
          <a:p>
            <a:r>
              <a:rPr kumimoji="1" lang="ja-JP" altLang="en-US" smtClean="0"/>
              <a:t>本研究の対象は，後者の大会になります．</a:t>
            </a:r>
            <a:endParaRPr kumimoji="1" lang="en-US" altLang="ja-JP" smtClean="0"/>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2</a:t>
            </a:fld>
            <a:endParaRPr kumimoji="1" lang="ja-JP" altLang="en-US"/>
          </a:p>
        </p:txBody>
      </p:sp>
    </p:spTree>
    <p:extLst>
      <p:ext uri="{BB962C8B-B14F-4D97-AF65-F5344CB8AC3E}">
        <p14:creationId xmlns:p14="http://schemas.microsoft.com/office/powerpoint/2010/main" val="630523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次に印象的だったのが，人手がこんなにも沢山必要であるということです．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20</a:t>
            </a:fld>
            <a:endParaRPr kumimoji="1" lang="ja-JP" altLang="en-US"/>
          </a:p>
        </p:txBody>
      </p:sp>
    </p:spTree>
    <p:extLst>
      <p:ext uri="{BB962C8B-B14F-4D97-AF65-F5344CB8AC3E}">
        <p14:creationId xmlns:p14="http://schemas.microsoft.com/office/powerpoint/2010/main" val="351719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また，集計にかなりの時間がかかっていることも確認できました．</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21</a:t>
            </a:fld>
            <a:endParaRPr kumimoji="1" lang="ja-JP" altLang="en-US"/>
          </a:p>
        </p:txBody>
      </p:sp>
    </p:spTree>
    <p:extLst>
      <p:ext uri="{BB962C8B-B14F-4D97-AF65-F5344CB8AC3E}">
        <p14:creationId xmlns:p14="http://schemas.microsoft.com/office/powerpoint/2010/main" val="2059979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来年度に引き継ぐ，今後の課題です．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22</a:t>
            </a:fld>
            <a:endParaRPr kumimoji="1" lang="ja-JP" altLang="en-US"/>
          </a:p>
        </p:txBody>
      </p:sp>
    </p:spTree>
    <p:extLst>
      <p:ext uri="{BB962C8B-B14F-4D97-AF65-F5344CB8AC3E}">
        <p14:creationId xmlns:p14="http://schemas.microsoft.com/office/powerpoint/2010/main" val="327105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そのなかから１つ，上島町での様子を例にあげてみます．</a:t>
            </a:r>
            <a:endParaRPr kumimoji="1" lang="en-US" altLang="ja-JP" smtClean="0"/>
          </a:p>
          <a:p>
            <a:endParaRPr kumimoji="1" lang="en-US" altLang="ja-JP" smtClean="0"/>
          </a:p>
          <a:p>
            <a:r>
              <a:rPr kumimoji="1" lang="ja-JP" altLang="en-US" smtClean="0"/>
              <a:t>上島町では，毎年ハーフマラソン大会と駅伝大会が開催されています．</a:t>
            </a:r>
            <a:endParaRPr kumimoji="1" lang="en-US" altLang="ja-JP" smtClean="0"/>
          </a:p>
          <a:p>
            <a:r>
              <a:rPr kumimoji="1" lang="ja-JP" altLang="en-US" smtClean="0"/>
              <a:t>それぞれの運営状況について，表にまとめたものがこちらになります．</a:t>
            </a:r>
            <a:endParaRPr kumimoji="1" lang="en-US" altLang="ja-JP" smtClean="0"/>
          </a:p>
          <a:p>
            <a:endParaRPr kumimoji="1" lang="en-US" altLang="ja-JP" smtClean="0"/>
          </a:p>
          <a:p>
            <a:r>
              <a:rPr kumimoji="1" lang="ja-JP" altLang="en-US" smtClean="0"/>
              <a:t>近年のマラソンブームにより参加者の増えたハーフマラソン大会では，</a:t>
            </a:r>
            <a:endParaRPr kumimoji="1" lang="en-US" altLang="ja-JP" smtClean="0"/>
          </a:p>
          <a:p>
            <a:r>
              <a:rPr kumimoji="1" lang="ja-JP" altLang="en-US" smtClean="0"/>
              <a:t>参加者から参加費を徴収して，</a:t>
            </a:r>
            <a:endParaRPr kumimoji="1" lang="en-US" altLang="ja-JP" smtClean="0"/>
          </a:p>
          <a:p>
            <a:r>
              <a:rPr kumimoji="1" lang="en-US" altLang="ja-JP" smtClean="0"/>
              <a:t>IC</a:t>
            </a:r>
            <a:r>
              <a:rPr kumimoji="1" lang="ja-JP" altLang="en-US" smtClean="0"/>
              <a:t>チップを組み込んだゼッケンによる「自動計測システム」を外注して利用しています．</a:t>
            </a:r>
            <a:endParaRPr kumimoji="1" lang="en-US" altLang="ja-JP" smtClean="0"/>
          </a:p>
          <a:p>
            <a:endParaRPr kumimoji="1" lang="en-US" altLang="ja-JP" smtClean="0"/>
          </a:p>
          <a:p>
            <a:r>
              <a:rPr kumimoji="1" lang="ja-JP" altLang="en-US" smtClean="0"/>
              <a:t>しかし，地元の町民などが参加者の中心である駅伝大会では，</a:t>
            </a:r>
            <a:endParaRPr kumimoji="1" lang="en-US" altLang="ja-JP" smtClean="0"/>
          </a:p>
          <a:p>
            <a:r>
              <a:rPr kumimoji="1" lang="ja-JP" altLang="en-US" smtClean="0"/>
              <a:t>参加費を徴収することができません．</a:t>
            </a:r>
            <a:endParaRPr kumimoji="1" lang="en-US" altLang="ja-JP" smtClean="0"/>
          </a:p>
          <a:p>
            <a:r>
              <a:rPr kumimoji="1" lang="ja-JP" altLang="en-US" smtClean="0"/>
              <a:t>よって，タイム計測やゼッケン番号の記録をすべて人の手でおこない，</a:t>
            </a:r>
            <a:endParaRPr kumimoji="1" lang="en-US" altLang="ja-JP" smtClean="0"/>
          </a:p>
          <a:p>
            <a:r>
              <a:rPr kumimoji="1" lang="ja-JP" altLang="en-US" smtClean="0"/>
              <a:t>集計もエクセルなどで計算しているのが現状です．</a:t>
            </a:r>
            <a:endParaRPr kumimoji="1" lang="en-US" altLang="ja-JP" smtClean="0"/>
          </a:p>
          <a:p>
            <a:endParaRPr kumimoji="1" lang="en-US" altLang="ja-JP" smtClean="0"/>
          </a:p>
          <a:p>
            <a:r>
              <a:rPr kumimoji="1" lang="ja-JP" altLang="en-US" smtClean="0"/>
              <a:t>よって，（次へ）</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3</a:t>
            </a:fld>
            <a:endParaRPr kumimoji="1" lang="ja-JP" altLang="en-US"/>
          </a:p>
        </p:txBody>
      </p:sp>
    </p:spTree>
    <p:extLst>
      <p:ext uri="{BB962C8B-B14F-4D97-AF65-F5344CB8AC3E}">
        <p14:creationId xmlns:p14="http://schemas.microsoft.com/office/powerpoint/2010/main" val="348869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そのなかから１つ，上島町での様子を例にあげてみます．</a:t>
            </a:r>
            <a:endParaRPr kumimoji="1" lang="en-US" altLang="ja-JP" smtClean="0"/>
          </a:p>
          <a:p>
            <a:endParaRPr kumimoji="1" lang="en-US" altLang="ja-JP" smtClean="0"/>
          </a:p>
          <a:p>
            <a:r>
              <a:rPr kumimoji="1" lang="ja-JP" altLang="en-US" smtClean="0"/>
              <a:t>上島町では，毎年ハーフマラソン大会と駅伝大会が開催されています．</a:t>
            </a:r>
            <a:endParaRPr kumimoji="1" lang="en-US" altLang="ja-JP" smtClean="0"/>
          </a:p>
          <a:p>
            <a:r>
              <a:rPr kumimoji="1" lang="ja-JP" altLang="en-US" smtClean="0"/>
              <a:t>それぞれの運営状況について，表にまとめたものがこちらになります．</a:t>
            </a:r>
            <a:endParaRPr kumimoji="1" lang="en-US" altLang="ja-JP" smtClean="0"/>
          </a:p>
          <a:p>
            <a:endParaRPr kumimoji="1" lang="en-US" altLang="ja-JP" smtClean="0"/>
          </a:p>
          <a:p>
            <a:r>
              <a:rPr kumimoji="1" lang="ja-JP" altLang="en-US" smtClean="0"/>
              <a:t>近年のマラソンブームにより参加者の増えたハーフマラソン大会では，</a:t>
            </a:r>
            <a:endParaRPr kumimoji="1" lang="en-US" altLang="ja-JP" smtClean="0"/>
          </a:p>
          <a:p>
            <a:r>
              <a:rPr kumimoji="1" lang="ja-JP" altLang="en-US" smtClean="0"/>
              <a:t>参加者から参加費を徴収して，</a:t>
            </a:r>
            <a:endParaRPr kumimoji="1" lang="en-US" altLang="ja-JP" smtClean="0"/>
          </a:p>
          <a:p>
            <a:r>
              <a:rPr kumimoji="1" lang="en-US" altLang="ja-JP" smtClean="0"/>
              <a:t>IC</a:t>
            </a:r>
            <a:r>
              <a:rPr kumimoji="1" lang="ja-JP" altLang="en-US" smtClean="0"/>
              <a:t>チップを組み込んだゼッケンによる「自動計測システム」を外注して利用しています．</a:t>
            </a:r>
            <a:endParaRPr kumimoji="1" lang="en-US" altLang="ja-JP" smtClean="0"/>
          </a:p>
          <a:p>
            <a:endParaRPr kumimoji="1" lang="en-US" altLang="ja-JP" smtClean="0"/>
          </a:p>
          <a:p>
            <a:r>
              <a:rPr kumimoji="1" lang="ja-JP" altLang="en-US" smtClean="0"/>
              <a:t>しかし，地元の町民などが参加者の中心である駅伝大会では，</a:t>
            </a:r>
            <a:endParaRPr kumimoji="1" lang="en-US" altLang="ja-JP" smtClean="0"/>
          </a:p>
          <a:p>
            <a:r>
              <a:rPr kumimoji="1" lang="ja-JP" altLang="en-US" smtClean="0"/>
              <a:t>参加費を徴収することができません．</a:t>
            </a:r>
            <a:endParaRPr kumimoji="1" lang="en-US" altLang="ja-JP" smtClean="0"/>
          </a:p>
          <a:p>
            <a:r>
              <a:rPr kumimoji="1" lang="ja-JP" altLang="en-US" smtClean="0"/>
              <a:t>よって，タイム計測やゼッケン番号の記録をすべて人の手でおこない，</a:t>
            </a:r>
            <a:endParaRPr kumimoji="1" lang="en-US" altLang="ja-JP" smtClean="0"/>
          </a:p>
          <a:p>
            <a:r>
              <a:rPr kumimoji="1" lang="ja-JP" altLang="en-US" smtClean="0"/>
              <a:t>集計もエクセルなどで計算しているのが現状です．</a:t>
            </a:r>
            <a:endParaRPr kumimoji="1" lang="en-US" altLang="ja-JP" smtClean="0"/>
          </a:p>
          <a:p>
            <a:endParaRPr kumimoji="1" lang="en-US" altLang="ja-JP" smtClean="0"/>
          </a:p>
          <a:p>
            <a:r>
              <a:rPr kumimoji="1" lang="ja-JP" altLang="en-US" smtClean="0"/>
              <a:t>よって，（次へ）</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4</a:t>
            </a:fld>
            <a:endParaRPr kumimoji="1" lang="ja-JP" altLang="en-US"/>
          </a:p>
        </p:txBody>
      </p:sp>
    </p:spTree>
    <p:extLst>
      <p:ext uri="{BB962C8B-B14F-4D97-AF65-F5344CB8AC3E}">
        <p14:creationId xmlns:p14="http://schemas.microsoft.com/office/powerpoint/2010/main" val="212268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既存のシステムとしましては，</a:t>
            </a:r>
            <a:endParaRPr kumimoji="1" lang="en-US" altLang="ja-JP" smtClean="0"/>
          </a:p>
          <a:p>
            <a:r>
              <a:rPr kumimoji="1" lang="ja-JP" altLang="en-US" smtClean="0"/>
              <a:t>集計の計算を支援するアプリケーションや，</a:t>
            </a:r>
            <a:endParaRPr kumimoji="1" lang="en-US" altLang="ja-JP" smtClean="0"/>
          </a:p>
          <a:p>
            <a:r>
              <a:rPr kumimoji="1" lang="ja-JP" altLang="en-US" smtClean="0"/>
              <a:t>計算結果をみやすく印刷できるテンプレートはありますが，</a:t>
            </a:r>
            <a:endParaRPr kumimoji="1" lang="en-US" altLang="ja-JP" smtClean="0"/>
          </a:p>
          <a:p>
            <a:endParaRPr kumimoji="1" lang="en-US" altLang="ja-JP" smtClean="0"/>
          </a:p>
          <a:p>
            <a:r>
              <a:rPr kumimoji="1" lang="ja-JP" altLang="en-US" smtClean="0"/>
              <a:t>計測の過程や，大会の運営そのものを支援できるアプリケーションがありません．</a:t>
            </a:r>
            <a:endParaRPr kumimoji="1" lang="en-US" altLang="ja-JP" smtClean="0"/>
          </a:p>
          <a:p>
            <a:endParaRPr kumimoji="1" lang="en-US" altLang="ja-JP" smtClean="0"/>
          </a:p>
          <a:p>
            <a:r>
              <a:rPr kumimoji="1" lang="ja-JP" altLang="en-US" smtClean="0"/>
              <a:t>よって，本研究では，タイム計測やゼッケンの記録から，</a:t>
            </a:r>
            <a:endParaRPr kumimoji="1" lang="en-US" altLang="ja-JP" smtClean="0"/>
          </a:p>
          <a:p>
            <a:r>
              <a:rPr kumimoji="1" lang="ja-JP" altLang="en-US" smtClean="0"/>
              <a:t>記録の集計までをサポートできる</a:t>
            </a:r>
            <a:endParaRPr kumimoji="1" lang="en-US" altLang="ja-JP" smtClean="0"/>
          </a:p>
          <a:p>
            <a:r>
              <a:rPr kumimoji="1" lang="ja-JP" altLang="en-US" smtClean="0"/>
              <a:t>「スマートフォンを用いた駅伝大会計測システム」を開発しました．</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5</a:t>
            </a:fld>
            <a:endParaRPr kumimoji="1" lang="ja-JP" altLang="en-US"/>
          </a:p>
        </p:txBody>
      </p:sp>
    </p:spTree>
    <p:extLst>
      <p:ext uri="{BB962C8B-B14F-4D97-AF65-F5344CB8AC3E}">
        <p14:creationId xmlns:p14="http://schemas.microsoft.com/office/powerpoint/2010/main" val="351572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システム概要です．</a:t>
            </a:r>
            <a:endParaRPr kumimoji="1" lang="en-US" altLang="ja-JP" smtClean="0"/>
          </a:p>
          <a:p>
            <a:r>
              <a:rPr kumimoji="1" lang="ja-JP" altLang="en-US" smtClean="0"/>
              <a:t>本システム利用における流れを大まかに説明します．</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各機能ごとの詳しい内容は，後ほど説明させていただきます</a:t>
            </a:r>
            <a:endParaRPr kumimoji="1" lang="en-US" altLang="ja-JP" smtClean="0"/>
          </a:p>
          <a:p>
            <a:endParaRPr kumimoji="1" lang="en-US" altLang="ja-JP" smtClean="0"/>
          </a:p>
          <a:p>
            <a:r>
              <a:rPr kumimoji="1" lang="ja-JP" altLang="en-US" smtClean="0"/>
              <a:t>まず，大会運営者は，大会当日までに「大会の新規登録」をおこないます．</a:t>
            </a:r>
            <a:endParaRPr kumimoji="1" lang="en-US" altLang="ja-JP" smtClean="0"/>
          </a:p>
          <a:p>
            <a:r>
              <a:rPr kumimoji="1" lang="ja-JP" altLang="en-US" smtClean="0"/>
              <a:t>ホーム画面から大会の新規登録を選択し，</a:t>
            </a:r>
            <a:endParaRPr kumimoji="1" lang="en-US" altLang="ja-JP" smtClean="0"/>
          </a:p>
          <a:p>
            <a:r>
              <a:rPr kumimoji="1" lang="ja-JP" altLang="en-US" smtClean="0"/>
              <a:t>必要情報の登録をおこないます．</a:t>
            </a:r>
            <a:endParaRPr kumimoji="1" lang="en-US" altLang="ja-JP" smtClean="0"/>
          </a:p>
          <a:p>
            <a:r>
              <a:rPr kumimoji="1" lang="ja-JP" altLang="en-US" smtClean="0"/>
              <a:t>この時設定した運営用パスワードは，計測担当者に共有しておきます．</a:t>
            </a:r>
            <a:endParaRPr kumimoji="1" lang="en-US" altLang="ja-JP" smtClean="0"/>
          </a:p>
          <a:p>
            <a:r>
              <a:rPr kumimoji="1" lang="ja-JP" altLang="en-US" smtClean="0"/>
              <a:t>その後，選手情報のデータをインポートします．</a:t>
            </a:r>
            <a:endParaRPr kumimoji="1" lang="en-US" altLang="ja-JP" smtClean="0"/>
          </a:p>
          <a:p>
            <a:r>
              <a:rPr kumimoji="1" lang="ja-JP" altLang="en-US" smtClean="0"/>
              <a:t>その際，現段階では，</a:t>
            </a:r>
            <a:r>
              <a:rPr kumimoji="1" lang="en-US" altLang="ja-JP" smtClean="0"/>
              <a:t>csv</a:t>
            </a:r>
            <a:r>
              <a:rPr kumimoji="1" lang="ja-JP" altLang="en-US" smtClean="0"/>
              <a:t>ファイルをデータベースの方に取り組むようになっています．</a:t>
            </a:r>
            <a:endParaRPr kumimoji="1" lang="en-US" altLang="ja-JP" smtClean="0"/>
          </a:p>
          <a:p>
            <a:endParaRPr kumimoji="1" lang="en-US" altLang="ja-JP" smtClean="0"/>
          </a:p>
          <a:p>
            <a:r>
              <a:rPr kumimoji="1" lang="ja-JP" altLang="en-US" smtClean="0"/>
              <a:t>各中継所の記録者は，ホーム画面から運営用ログインを行い，</a:t>
            </a:r>
            <a:endParaRPr kumimoji="1" lang="en-US" altLang="ja-JP" smtClean="0"/>
          </a:p>
          <a:p>
            <a:r>
              <a:rPr kumimoji="1" lang="ja-JP" altLang="en-US" smtClean="0"/>
              <a:t>「担当中継所，記録内容，もしくは区間集計」などを選択し，</a:t>
            </a:r>
            <a:endParaRPr kumimoji="1" lang="en-US" altLang="ja-JP" smtClean="0"/>
          </a:p>
          <a:p>
            <a:r>
              <a:rPr kumimoji="1" lang="ja-JP" altLang="en-US" smtClean="0"/>
              <a:t>自分の担当する計測を行います．</a:t>
            </a:r>
            <a:endParaRPr kumimoji="1" lang="en-US" altLang="ja-JP" smtClean="0"/>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6</a:t>
            </a:fld>
            <a:endParaRPr kumimoji="1" lang="ja-JP" altLang="en-US"/>
          </a:p>
        </p:txBody>
      </p:sp>
    </p:spTree>
    <p:extLst>
      <p:ext uri="{BB962C8B-B14F-4D97-AF65-F5344CB8AC3E}">
        <p14:creationId xmlns:p14="http://schemas.microsoft.com/office/powerpoint/2010/main" val="42950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7</a:t>
            </a:fld>
            <a:endParaRPr kumimoji="1" lang="ja-JP" altLang="en-US"/>
          </a:p>
        </p:txBody>
      </p:sp>
    </p:spTree>
    <p:extLst>
      <p:ext uri="{BB962C8B-B14F-4D97-AF65-F5344CB8AC3E}">
        <p14:creationId xmlns:p14="http://schemas.microsoft.com/office/powerpoint/2010/main" val="394816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ここからは，システムの各機能について説明させていただきます．</a:t>
            </a:r>
            <a:endParaRPr kumimoji="1" lang="en-US" altLang="ja-JP" smtClean="0"/>
          </a:p>
          <a:p>
            <a:endParaRPr kumimoji="1" lang="en-US" altLang="ja-JP" smtClean="0"/>
          </a:p>
          <a:p>
            <a:r>
              <a:rPr kumimoji="1" lang="ja-JP" altLang="en-US" smtClean="0"/>
              <a:t>まずはじめに，大会の新規登録機能です．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8</a:t>
            </a:fld>
            <a:endParaRPr kumimoji="1" lang="ja-JP" altLang="en-US"/>
          </a:p>
        </p:txBody>
      </p:sp>
    </p:spTree>
    <p:extLst>
      <p:ext uri="{BB962C8B-B14F-4D97-AF65-F5344CB8AC3E}">
        <p14:creationId xmlns:p14="http://schemas.microsoft.com/office/powerpoint/2010/main" val="398186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mtClean="0"/>
              <a:t>ここからは，システムの各機能について説明させていただきます．</a:t>
            </a:r>
            <a:endParaRPr kumimoji="1" lang="en-US" altLang="ja-JP" smtClean="0"/>
          </a:p>
          <a:p>
            <a:endParaRPr kumimoji="1" lang="en-US" altLang="ja-JP" smtClean="0"/>
          </a:p>
          <a:p>
            <a:r>
              <a:rPr kumimoji="1" lang="ja-JP" altLang="en-US" smtClean="0"/>
              <a:t>まずはじめに，大会の新規登録機能です．</a:t>
            </a:r>
            <a:endParaRPr kumimoji="1" lang="ja-JP" altLang="en-US"/>
          </a:p>
        </p:txBody>
      </p:sp>
      <p:sp>
        <p:nvSpPr>
          <p:cNvPr id="4" name="スライド番号プレースホルダー 3"/>
          <p:cNvSpPr>
            <a:spLocks noGrp="1"/>
          </p:cNvSpPr>
          <p:nvPr>
            <p:ph type="sldNum" sz="quarter" idx="10"/>
          </p:nvPr>
        </p:nvSpPr>
        <p:spPr/>
        <p:txBody>
          <a:bodyPr/>
          <a:lstStyle/>
          <a:p>
            <a:fld id="{54A652C9-8B2E-4E73-89C8-E8C345A29C46}" type="slidenum">
              <a:rPr kumimoji="1" lang="ja-JP" altLang="en-US" smtClean="0"/>
              <a:t>9</a:t>
            </a:fld>
            <a:endParaRPr kumimoji="1" lang="ja-JP" altLang="en-US"/>
          </a:p>
        </p:txBody>
      </p:sp>
    </p:spTree>
    <p:extLst>
      <p:ext uri="{BB962C8B-B14F-4D97-AF65-F5344CB8AC3E}">
        <p14:creationId xmlns:p14="http://schemas.microsoft.com/office/powerpoint/2010/main" val="339039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47109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8263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366593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13260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164006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187916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81136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393129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66386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75314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24EA57-11ED-4789-ABFC-DE0009A2CA0A}" type="datetimeFigureOut">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115753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4EA57-11ED-4789-ABFC-DE0009A2CA0A}" type="datetimeFigureOut">
              <a:rPr kumimoji="1" lang="ja-JP" altLang="en-US" smtClean="0"/>
              <a:t>2020/2/3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94C6D-499E-4B04-B46B-AFDE23ADC8F2}" type="slidenum">
              <a:rPr kumimoji="1" lang="ja-JP" altLang="en-US" smtClean="0"/>
              <a:t>‹#›</a:t>
            </a:fld>
            <a:endParaRPr kumimoji="1" lang="ja-JP" altLang="en-US"/>
          </a:p>
        </p:txBody>
      </p:sp>
    </p:spTree>
    <p:extLst>
      <p:ext uri="{BB962C8B-B14F-4D97-AF65-F5344CB8AC3E}">
        <p14:creationId xmlns:p14="http://schemas.microsoft.com/office/powerpoint/2010/main" val="1554325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フリー画像　駅伝」の画像検索結果"/>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Texturizer/>
                    </a14:imgEffect>
                    <a14:imgEffect>
                      <a14:brightnessContrast bright="40000" contrast="-40000"/>
                    </a14:imgEffect>
                  </a14:imgLayer>
                </a14:imgProps>
              </a:ext>
              <a:ext uri="{28A0092B-C50C-407E-A947-70E740481C1C}">
                <a14:useLocalDpi xmlns:a14="http://schemas.microsoft.com/office/drawing/2010/main" val="0"/>
              </a:ext>
            </a:extLst>
          </a:blip>
          <a:srcRect l="9457" r="6671" b="16202"/>
          <a:stretch/>
        </p:blipFill>
        <p:spPr bwMode="auto">
          <a:xfrm>
            <a:off x="-19878" y="0"/>
            <a:ext cx="9163878"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9DC3FD0-9133-46E4-B852-2DDA4CC733A2}"/>
              </a:ext>
            </a:extLst>
          </p:cNvPr>
          <p:cNvSpPr>
            <a:spLocks noGrp="1"/>
          </p:cNvSpPr>
          <p:nvPr>
            <p:ph type="ctrTitle"/>
          </p:nvPr>
        </p:nvSpPr>
        <p:spPr>
          <a:xfrm>
            <a:off x="427382" y="1594477"/>
            <a:ext cx="8269357" cy="2623931"/>
          </a:xfrm>
          <a:solidFill>
            <a:srgbClr val="FFFFFF">
              <a:alpha val="90000"/>
            </a:srgbClr>
          </a:solidFill>
        </p:spPr>
        <p:txBody>
          <a:bodyPr>
            <a:normAutofit/>
          </a:bodyPr>
          <a:lstStyle/>
          <a:p>
            <a:r>
              <a:rPr lang="ja-JP" altLang="en-US" sz="4800" b="1" smtClean="0"/>
              <a:t>スマートフォンを用いた</a:t>
            </a:r>
            <a:r>
              <a:rPr lang="en-US" altLang="ja-JP" sz="4800" b="1" smtClean="0"/>
              <a:t/>
            </a:r>
            <a:br>
              <a:rPr lang="en-US" altLang="ja-JP" sz="4800" b="1" smtClean="0"/>
            </a:br>
            <a:r>
              <a:rPr lang="ja-JP" altLang="en-US" sz="4800" b="1" smtClean="0"/>
              <a:t>駅伝大会</a:t>
            </a:r>
            <a:r>
              <a:rPr lang="ja-JP" altLang="en-US" sz="4800" b="1" dirty="0"/>
              <a:t>計測システム</a:t>
            </a:r>
            <a:r>
              <a:rPr lang="ja-JP" altLang="en-US" sz="4800" b="1"/>
              <a:t>の</a:t>
            </a:r>
            <a:r>
              <a:rPr lang="ja-JP" altLang="en-US" sz="4800" b="1" smtClean="0"/>
              <a:t>開発</a:t>
            </a:r>
            <a:r>
              <a:rPr lang="en-US" altLang="ja-JP" sz="4800" b="1" smtClean="0"/>
              <a:t/>
            </a:r>
            <a:br>
              <a:rPr lang="en-US" altLang="ja-JP" sz="4800" b="1" smtClean="0"/>
            </a:br>
            <a:endParaRPr kumimoji="1" lang="ja-JP" altLang="en-US" sz="4800" b="1" dirty="0"/>
          </a:p>
        </p:txBody>
      </p:sp>
      <p:sp>
        <p:nvSpPr>
          <p:cNvPr id="3" name="字幕 2">
            <a:extLst>
              <a:ext uri="{FF2B5EF4-FFF2-40B4-BE49-F238E27FC236}">
                <a16:creationId xmlns:a16="http://schemas.microsoft.com/office/drawing/2014/main" id="{93826C7C-7F08-4FFB-A4C4-11CBEA445F6D}"/>
              </a:ext>
            </a:extLst>
          </p:cNvPr>
          <p:cNvSpPr>
            <a:spLocks noGrp="1"/>
          </p:cNvSpPr>
          <p:nvPr>
            <p:ph type="subTitle" idx="1"/>
          </p:nvPr>
        </p:nvSpPr>
        <p:spPr>
          <a:xfrm>
            <a:off x="5052202" y="4803762"/>
            <a:ext cx="3644537" cy="1468883"/>
          </a:xfrm>
          <a:solidFill>
            <a:schemeClr val="bg1">
              <a:alpha val="90000"/>
            </a:schemeClr>
          </a:solidFill>
        </p:spPr>
        <p:txBody>
          <a:bodyPr>
            <a:normAutofit/>
          </a:bodyPr>
          <a:lstStyle/>
          <a:p>
            <a:endParaRPr lang="en-US" altLang="ja-JP" sz="675" dirty="0"/>
          </a:p>
          <a:p>
            <a:r>
              <a:rPr lang="ja-JP" altLang="en-US" sz="2100"/>
              <a:t>田房研究室</a:t>
            </a:r>
            <a:endParaRPr lang="en-US" altLang="ja-JP" sz="2100"/>
          </a:p>
          <a:p>
            <a:r>
              <a:rPr lang="ja-JP" altLang="en-US" sz="2100"/>
              <a:t>檀上</a:t>
            </a:r>
            <a:r>
              <a:rPr lang="ja-JP" altLang="en-US" sz="2100" dirty="0"/>
              <a:t>　藍花</a:t>
            </a:r>
            <a:endParaRPr lang="en-US" altLang="ja-JP" sz="2100" dirty="0"/>
          </a:p>
          <a:p>
            <a:r>
              <a:rPr lang="ja-JP" altLang="en-US" sz="2100" dirty="0"/>
              <a:t>三腰　瑞妃</a:t>
            </a:r>
            <a:endParaRPr lang="en-US" altLang="ja-JP" sz="2100" dirty="0"/>
          </a:p>
          <a:p>
            <a:endParaRPr kumimoji="1" lang="en-US" altLang="ja-JP" dirty="0"/>
          </a:p>
        </p:txBody>
      </p:sp>
    </p:spTree>
    <p:extLst>
      <p:ext uri="{BB962C8B-B14F-4D97-AF65-F5344CB8AC3E}">
        <p14:creationId xmlns:p14="http://schemas.microsoft.com/office/powerpoint/2010/main" val="2575738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703334" y="0"/>
            <a:ext cx="7871650" cy="994172"/>
          </a:xfrm>
        </p:spPr>
        <p:txBody>
          <a:bodyPr>
            <a:normAutofit/>
          </a:bodyPr>
          <a:lstStyle/>
          <a:p>
            <a:r>
              <a:rPr lang="ja-JP" altLang="en-US" sz="3200" b="1"/>
              <a:t>タイム計測機能</a:t>
            </a:r>
            <a:r>
              <a:rPr kumimoji="1" lang="ja-JP" altLang="en-US" sz="3200" dirty="0"/>
              <a:t>　</a:t>
            </a:r>
          </a:p>
        </p:txBody>
      </p:sp>
      <p:sp>
        <p:nvSpPr>
          <p:cNvPr id="3" name="テキスト ボックス 2">
            <a:extLst>
              <a:ext uri="{FF2B5EF4-FFF2-40B4-BE49-F238E27FC236}">
                <a16:creationId xmlns:a16="http://schemas.microsoft.com/office/drawing/2014/main" id="{6AEE5D28-D7AE-403D-B879-0C184C53D47F}"/>
              </a:ext>
            </a:extLst>
          </p:cNvPr>
          <p:cNvSpPr txBox="1"/>
          <p:nvPr/>
        </p:nvSpPr>
        <p:spPr>
          <a:xfrm>
            <a:off x="703334" y="994172"/>
            <a:ext cx="5228982" cy="6093976"/>
          </a:xfrm>
          <a:prstGeom prst="rect">
            <a:avLst/>
          </a:prstGeom>
          <a:noFill/>
        </p:spPr>
        <p:txBody>
          <a:bodyPr wrap="square" rtlCol="0">
            <a:spAutoFit/>
          </a:bodyPr>
          <a:lstStyle/>
          <a:p>
            <a:r>
              <a:rPr lang="ja-JP" altLang="en-US" sz="2600" dirty="0"/>
              <a:t>利用者：計測者</a:t>
            </a:r>
            <a:endParaRPr lang="en-US" altLang="ja-JP" sz="2600" dirty="0"/>
          </a:p>
          <a:p>
            <a:endParaRPr lang="en-US" altLang="ja-JP" sz="2600" dirty="0"/>
          </a:p>
          <a:p>
            <a:r>
              <a:rPr lang="ja-JP" altLang="en-US" sz="2600" dirty="0"/>
              <a:t>利用期間： 大会当日</a:t>
            </a:r>
            <a:endParaRPr lang="en-US" altLang="ja-JP" sz="2600" dirty="0"/>
          </a:p>
          <a:p>
            <a:endParaRPr lang="en-US" altLang="ja-JP" sz="2600" dirty="0"/>
          </a:p>
          <a:p>
            <a:r>
              <a:rPr lang="ja-JP" altLang="en-US" sz="2600" dirty="0"/>
              <a:t>「記録する」ボタン</a:t>
            </a:r>
            <a:endParaRPr lang="en-US" altLang="ja-JP" sz="2600" dirty="0"/>
          </a:p>
          <a:p>
            <a:endParaRPr lang="en-US" altLang="ja-JP" sz="2600" dirty="0"/>
          </a:p>
          <a:p>
            <a:pPr algn="ctr"/>
            <a:r>
              <a:rPr lang="ja-JP" altLang="en-US" sz="2600" smtClean="0"/>
              <a:t>選手</a:t>
            </a:r>
            <a:r>
              <a:rPr lang="ja-JP" altLang="en-US" sz="2600" dirty="0"/>
              <a:t>通過時にタップ</a:t>
            </a:r>
            <a:endParaRPr lang="en-US" altLang="ja-JP" sz="2600" dirty="0"/>
          </a:p>
          <a:p>
            <a:pPr algn="ctr"/>
            <a:endParaRPr lang="en-US" altLang="ja-JP" sz="2600" dirty="0"/>
          </a:p>
          <a:p>
            <a:r>
              <a:rPr lang="ja-JP" altLang="en-US" sz="2600" dirty="0"/>
              <a:t>「記録を登録する」ボタン</a:t>
            </a:r>
            <a:endParaRPr lang="en-US" altLang="ja-JP" sz="2600" dirty="0"/>
          </a:p>
          <a:p>
            <a:endParaRPr lang="en-US" altLang="ja-JP" sz="2600" dirty="0"/>
          </a:p>
          <a:p>
            <a:pPr algn="ctr"/>
            <a:r>
              <a:rPr lang="ja-JP" altLang="en-US" sz="2600" smtClean="0"/>
              <a:t>データベース</a:t>
            </a:r>
            <a:r>
              <a:rPr lang="ja-JP" altLang="en-US" sz="2600" dirty="0"/>
              <a:t>に送信</a:t>
            </a:r>
            <a:endParaRPr lang="en-US" altLang="ja-JP" sz="2600" dirty="0"/>
          </a:p>
          <a:p>
            <a:pPr algn="ctr"/>
            <a:endParaRPr lang="en-US" altLang="ja-JP" sz="2600" dirty="0"/>
          </a:p>
          <a:p>
            <a:r>
              <a:rPr lang="ja-JP" altLang="en-US" sz="2600" dirty="0"/>
              <a:t>「記録を終了する」ボタン</a:t>
            </a:r>
            <a:endParaRPr lang="en-US" altLang="ja-JP" sz="2600" dirty="0"/>
          </a:p>
          <a:p>
            <a:endParaRPr lang="en-US" altLang="ja-JP" sz="2600" dirty="0"/>
          </a:p>
          <a:p>
            <a:endParaRPr lang="en-US" altLang="ja-JP" sz="2600" dirty="0"/>
          </a:p>
        </p:txBody>
      </p:sp>
      <p:sp>
        <p:nvSpPr>
          <p:cNvPr id="4" name="矢印: 下 3">
            <a:extLst>
              <a:ext uri="{FF2B5EF4-FFF2-40B4-BE49-F238E27FC236}">
                <a16:creationId xmlns:a16="http://schemas.microsoft.com/office/drawing/2014/main" id="{53BCD120-E704-418F-B0BF-148AD30F030F}"/>
              </a:ext>
            </a:extLst>
          </p:cNvPr>
          <p:cNvSpPr/>
          <p:nvPr/>
        </p:nvSpPr>
        <p:spPr>
          <a:xfrm>
            <a:off x="1151508" y="3411664"/>
            <a:ext cx="479940" cy="504353"/>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7" name="図 6" descr="スクリーンショット, 抽象 が含まれている画像&#10;&#10;自動的に生成された説明">
            <a:extLst>
              <a:ext uri="{FF2B5EF4-FFF2-40B4-BE49-F238E27FC236}">
                <a16:creationId xmlns:a16="http://schemas.microsoft.com/office/drawing/2014/main" id="{6AE6A50B-AAC7-4D7B-B466-5398CCD5AAA3}"/>
              </a:ext>
            </a:extLst>
          </p:cNvPr>
          <p:cNvPicPr>
            <a:picLocks noChangeAspect="1"/>
          </p:cNvPicPr>
          <p:nvPr/>
        </p:nvPicPr>
        <p:blipFill rotWithShape="1">
          <a:blip r:embed="rId3">
            <a:extLst>
              <a:ext uri="{28A0092B-C50C-407E-A947-70E740481C1C}">
                <a14:useLocalDpi xmlns:a14="http://schemas.microsoft.com/office/drawing/2010/main" val="0"/>
              </a:ext>
            </a:extLst>
          </a:blip>
          <a:srcRect t="11704" b="10667"/>
          <a:stretch/>
        </p:blipFill>
        <p:spPr>
          <a:xfrm>
            <a:off x="5282522" y="1584482"/>
            <a:ext cx="3563304" cy="4663070"/>
          </a:xfrm>
          <a:prstGeom prst="rect">
            <a:avLst/>
          </a:prstGeom>
          <a:ln>
            <a:solidFill>
              <a:schemeClr val="tx1"/>
            </a:solidFill>
          </a:ln>
        </p:spPr>
      </p:pic>
      <p:sp>
        <p:nvSpPr>
          <p:cNvPr id="9" name="矢印: 下 3">
            <a:extLst>
              <a:ext uri="{FF2B5EF4-FFF2-40B4-BE49-F238E27FC236}">
                <a16:creationId xmlns:a16="http://schemas.microsoft.com/office/drawing/2014/main" id="{53BCD120-E704-418F-B0BF-148AD30F030F}"/>
              </a:ext>
            </a:extLst>
          </p:cNvPr>
          <p:cNvSpPr/>
          <p:nvPr/>
        </p:nvSpPr>
        <p:spPr>
          <a:xfrm>
            <a:off x="1151508" y="4997858"/>
            <a:ext cx="479940" cy="504353"/>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621482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14182"/>
            <a:ext cx="7871650" cy="994172"/>
          </a:xfrm>
        </p:spPr>
        <p:txBody>
          <a:bodyPr>
            <a:normAutofit/>
          </a:bodyPr>
          <a:lstStyle/>
          <a:p>
            <a:r>
              <a:rPr lang="ja-JP" altLang="en-US" sz="3200" b="1"/>
              <a:t>ゼッケン記録機能</a:t>
            </a:r>
            <a:r>
              <a:rPr kumimoji="1" lang="ja-JP" altLang="en-US" sz="3200" dirty="0"/>
              <a:t>　</a:t>
            </a:r>
          </a:p>
        </p:txBody>
      </p:sp>
      <p:sp>
        <p:nvSpPr>
          <p:cNvPr id="5" name="テキスト ボックス 4">
            <a:extLst>
              <a:ext uri="{FF2B5EF4-FFF2-40B4-BE49-F238E27FC236}">
                <a16:creationId xmlns:a16="http://schemas.microsoft.com/office/drawing/2014/main" id="{6AEE5D28-D7AE-403D-B879-0C184C53D47F}"/>
              </a:ext>
            </a:extLst>
          </p:cNvPr>
          <p:cNvSpPr txBox="1"/>
          <p:nvPr/>
        </p:nvSpPr>
        <p:spPr>
          <a:xfrm>
            <a:off x="743633" y="995484"/>
            <a:ext cx="4215089" cy="5878532"/>
          </a:xfrm>
          <a:prstGeom prst="rect">
            <a:avLst/>
          </a:prstGeom>
          <a:noFill/>
        </p:spPr>
        <p:txBody>
          <a:bodyPr wrap="square" rtlCol="0">
            <a:spAutoFit/>
          </a:bodyPr>
          <a:lstStyle/>
          <a:p>
            <a:r>
              <a:rPr lang="ja-JP" altLang="en-US" sz="2600" dirty="0"/>
              <a:t>利用者：計測者</a:t>
            </a:r>
            <a:endParaRPr lang="en-US" altLang="ja-JP" sz="2600" dirty="0"/>
          </a:p>
          <a:p>
            <a:endParaRPr lang="en-US" altLang="ja-JP" sz="2600" dirty="0"/>
          </a:p>
          <a:p>
            <a:r>
              <a:rPr lang="ja-JP" altLang="en-US" sz="2600" dirty="0"/>
              <a:t>利用期間： 大会当日</a:t>
            </a:r>
            <a:endParaRPr lang="en-US" altLang="ja-JP" sz="2600" dirty="0"/>
          </a:p>
          <a:p>
            <a:endParaRPr lang="en-US" altLang="ja-JP" sz="2600" dirty="0"/>
          </a:p>
          <a:p>
            <a:r>
              <a:rPr lang="ja-JP" altLang="en-US" sz="2600" dirty="0"/>
              <a:t>「</a:t>
            </a:r>
            <a:r>
              <a:rPr lang="ja-JP" altLang="en-US" sz="2400" dirty="0"/>
              <a:t>マイク開始」ボタン</a:t>
            </a:r>
            <a:endParaRPr lang="en-US" altLang="ja-JP" sz="2400" dirty="0"/>
          </a:p>
          <a:p>
            <a:endParaRPr lang="en-US" altLang="ja-JP" dirty="0"/>
          </a:p>
          <a:p>
            <a:pPr algn="ctr"/>
            <a:r>
              <a:rPr lang="ja-JP" altLang="en-US" sz="2400" dirty="0"/>
              <a:t>　　ゼッケン番号読み上げ</a:t>
            </a:r>
            <a:endParaRPr lang="en-US" altLang="ja-JP" sz="2400" dirty="0"/>
          </a:p>
          <a:p>
            <a:pPr algn="ctr"/>
            <a:endParaRPr lang="en-US" altLang="ja-JP" dirty="0"/>
          </a:p>
          <a:p>
            <a:r>
              <a:rPr lang="ja-JP" altLang="en-US" sz="2400" dirty="0"/>
              <a:t>「マイク停止」ボタン</a:t>
            </a:r>
            <a:endParaRPr lang="en-US" altLang="ja-JP" sz="2400" dirty="0"/>
          </a:p>
          <a:p>
            <a:endParaRPr lang="en-US" altLang="ja-JP" dirty="0"/>
          </a:p>
          <a:p>
            <a:pPr algn="ctr"/>
            <a:r>
              <a:rPr lang="ja-JP" altLang="en-US" sz="2400" dirty="0"/>
              <a:t>修正があれは行う</a:t>
            </a:r>
            <a:endParaRPr lang="en-US" altLang="ja-JP" sz="2400" dirty="0"/>
          </a:p>
          <a:p>
            <a:pPr algn="ctr"/>
            <a:endParaRPr lang="en-US" altLang="ja-JP" sz="2000" dirty="0"/>
          </a:p>
          <a:p>
            <a:r>
              <a:rPr lang="ja-JP" altLang="en-US" sz="2600" dirty="0"/>
              <a:t>「通過確認」ボタン</a:t>
            </a:r>
            <a:endParaRPr lang="en-US" altLang="ja-JP" sz="2600" dirty="0"/>
          </a:p>
          <a:p>
            <a:endParaRPr lang="en-US" altLang="ja-JP" sz="4000" dirty="0"/>
          </a:p>
          <a:p>
            <a:r>
              <a:rPr lang="ja-JP" altLang="en-US" sz="2600" dirty="0"/>
              <a:t>「全チーム通過」ボタン</a:t>
            </a:r>
          </a:p>
        </p:txBody>
      </p:sp>
      <p:sp>
        <p:nvSpPr>
          <p:cNvPr id="6" name="矢印: 下 3">
            <a:extLst>
              <a:ext uri="{FF2B5EF4-FFF2-40B4-BE49-F238E27FC236}">
                <a16:creationId xmlns:a16="http://schemas.microsoft.com/office/drawing/2014/main" id="{53BCD120-E704-418F-B0BF-148AD30F030F}"/>
              </a:ext>
            </a:extLst>
          </p:cNvPr>
          <p:cNvSpPr/>
          <p:nvPr/>
        </p:nvSpPr>
        <p:spPr>
          <a:xfrm>
            <a:off x="1066617" y="3200399"/>
            <a:ext cx="444131" cy="536713"/>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 name="左大かっこ 7"/>
          <p:cNvSpPr/>
          <p:nvPr/>
        </p:nvSpPr>
        <p:spPr>
          <a:xfrm>
            <a:off x="416356" y="2662115"/>
            <a:ext cx="325846" cy="2903798"/>
          </a:xfrm>
          <a:prstGeom prst="leftBracket">
            <a:avLst>
              <a:gd name="adj" fmla="val 15064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350"/>
          </a:p>
        </p:txBody>
      </p:sp>
      <p:sp>
        <p:nvSpPr>
          <p:cNvPr id="9" name="矢印: 下 3">
            <a:extLst>
              <a:ext uri="{FF2B5EF4-FFF2-40B4-BE49-F238E27FC236}">
                <a16:creationId xmlns:a16="http://schemas.microsoft.com/office/drawing/2014/main" id="{53BCD120-E704-418F-B0BF-148AD30F030F}"/>
              </a:ext>
            </a:extLst>
          </p:cNvPr>
          <p:cNvSpPr/>
          <p:nvPr/>
        </p:nvSpPr>
        <p:spPr>
          <a:xfrm>
            <a:off x="1845703" y="5814648"/>
            <a:ext cx="918520" cy="392827"/>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947" y="1376076"/>
            <a:ext cx="4130354" cy="5117347"/>
          </a:xfrm>
          <a:prstGeom prst="rect">
            <a:avLst/>
          </a:prstGeom>
          <a:ln>
            <a:solidFill>
              <a:schemeClr val="tx1"/>
            </a:solidFill>
          </a:ln>
        </p:spPr>
      </p:pic>
      <p:sp>
        <p:nvSpPr>
          <p:cNvPr id="12" name="矢印: 下 3">
            <a:extLst>
              <a:ext uri="{FF2B5EF4-FFF2-40B4-BE49-F238E27FC236}">
                <a16:creationId xmlns:a16="http://schemas.microsoft.com/office/drawing/2014/main" id="{53BCD120-E704-418F-B0BF-148AD30F030F}"/>
              </a:ext>
            </a:extLst>
          </p:cNvPr>
          <p:cNvSpPr/>
          <p:nvPr/>
        </p:nvSpPr>
        <p:spPr>
          <a:xfrm>
            <a:off x="1066617" y="4500494"/>
            <a:ext cx="444131" cy="536713"/>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412639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2" y="0"/>
            <a:ext cx="7871650" cy="994172"/>
          </a:xfrm>
        </p:spPr>
        <p:txBody>
          <a:bodyPr>
            <a:normAutofit/>
          </a:bodyPr>
          <a:lstStyle/>
          <a:p>
            <a:r>
              <a:rPr lang="ja-JP" altLang="en-US" sz="3200" b="1" smtClean="0"/>
              <a:t>区間集計</a:t>
            </a:r>
            <a:r>
              <a:rPr lang="ja-JP" altLang="en-US" sz="3200" b="1"/>
              <a:t>機能</a:t>
            </a:r>
            <a:r>
              <a:rPr kumimoji="1" lang="ja-JP" altLang="en-US" sz="3200" dirty="0"/>
              <a:t>　</a:t>
            </a: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t="11827" r="400" b="23871"/>
          <a:stretch/>
        </p:blipFill>
        <p:spPr>
          <a:xfrm>
            <a:off x="5040984" y="1420524"/>
            <a:ext cx="3689311" cy="4236475"/>
          </a:xfrm>
          <a:prstGeom prst="rect">
            <a:avLst/>
          </a:prstGeom>
          <a:ln>
            <a:solidFill>
              <a:schemeClr val="tx1"/>
            </a:solidFill>
          </a:ln>
        </p:spPr>
      </p:pic>
      <p:sp>
        <p:nvSpPr>
          <p:cNvPr id="4" name="楕円 3"/>
          <p:cNvSpPr/>
          <p:nvPr/>
        </p:nvSpPr>
        <p:spPr>
          <a:xfrm>
            <a:off x="6122410" y="4049015"/>
            <a:ext cx="1526458" cy="1382662"/>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
        <p:nvSpPr>
          <p:cNvPr id="5" name="正方形/長方形 4">
            <a:extLst>
              <a:ext uri="{FF2B5EF4-FFF2-40B4-BE49-F238E27FC236}">
                <a16:creationId xmlns:a16="http://schemas.microsoft.com/office/drawing/2014/main" id="{1F976F4A-91E4-4213-8A62-5E8A5E67E35A}"/>
              </a:ext>
            </a:extLst>
          </p:cNvPr>
          <p:cNvSpPr/>
          <p:nvPr/>
        </p:nvSpPr>
        <p:spPr>
          <a:xfrm>
            <a:off x="628652" y="994172"/>
            <a:ext cx="4412332" cy="4585871"/>
          </a:xfrm>
          <a:prstGeom prst="rect">
            <a:avLst/>
          </a:prstGeom>
        </p:spPr>
        <p:txBody>
          <a:bodyPr wrap="square">
            <a:spAutoFit/>
          </a:bodyPr>
          <a:lstStyle/>
          <a:p>
            <a:r>
              <a:rPr lang="ja-JP" altLang="en-US" sz="2600" dirty="0"/>
              <a:t>利用者：計測者</a:t>
            </a:r>
            <a:endParaRPr lang="en-US" altLang="ja-JP" sz="2600" dirty="0"/>
          </a:p>
          <a:p>
            <a:endParaRPr lang="en-US" altLang="ja-JP" sz="2600" dirty="0"/>
          </a:p>
          <a:p>
            <a:r>
              <a:rPr lang="ja-JP" altLang="en-US" sz="2600" dirty="0"/>
              <a:t>利用期間： </a:t>
            </a:r>
            <a:r>
              <a:rPr lang="ja-JP" altLang="en-US" sz="2600"/>
              <a:t>大会</a:t>
            </a:r>
            <a:r>
              <a:rPr lang="ja-JP" altLang="en-US" sz="2600" smtClean="0"/>
              <a:t>当日</a:t>
            </a:r>
            <a:endParaRPr lang="en-US" altLang="ja-JP" sz="2600" dirty="0"/>
          </a:p>
          <a:p>
            <a:r>
              <a:rPr lang="ja-JP" altLang="en-US" sz="2600" smtClean="0"/>
              <a:t>（</a:t>
            </a:r>
            <a:r>
              <a:rPr lang="ja-JP" altLang="en-US" sz="2600" dirty="0"/>
              <a:t>各中継所の計測終了時）</a:t>
            </a:r>
            <a:endParaRPr lang="en-US" altLang="ja-JP" sz="2600" dirty="0"/>
          </a:p>
          <a:p>
            <a:endParaRPr lang="en-US" altLang="ja-JP" sz="2600" dirty="0"/>
          </a:p>
          <a:p>
            <a:pPr algn="ctr"/>
            <a:endParaRPr lang="en-US" altLang="ja-JP" sz="2600" dirty="0"/>
          </a:p>
          <a:p>
            <a:pPr algn="ctr"/>
            <a:r>
              <a:rPr lang="ja-JP" altLang="en-US" sz="2600" dirty="0"/>
              <a:t>区間集計ボタンをタップ</a:t>
            </a:r>
            <a:endParaRPr lang="en-US" altLang="ja-JP" sz="2600" dirty="0"/>
          </a:p>
          <a:p>
            <a:pPr algn="ctr"/>
            <a:endParaRPr lang="en-US" altLang="ja-JP" sz="2600" dirty="0"/>
          </a:p>
          <a:p>
            <a:pPr algn="ctr"/>
            <a:r>
              <a:rPr lang="ja-JP" altLang="en-US" sz="2600" smtClean="0"/>
              <a:t>　　　　</a:t>
            </a:r>
            <a:r>
              <a:rPr lang="en-US" altLang="ja-JP" sz="2600" smtClean="0"/>
              <a:t>	</a:t>
            </a:r>
            <a:r>
              <a:rPr lang="ja-JP" altLang="en-US" sz="2600" smtClean="0"/>
              <a:t>区間</a:t>
            </a:r>
            <a:r>
              <a:rPr lang="ja-JP" altLang="en-US" sz="2600" dirty="0"/>
              <a:t>集計</a:t>
            </a:r>
            <a:endParaRPr lang="en-US" altLang="ja-JP" sz="2600" dirty="0"/>
          </a:p>
          <a:p>
            <a:pPr algn="ctr"/>
            <a:endParaRPr lang="en-US" altLang="ja-JP" sz="2600" smtClean="0"/>
          </a:p>
          <a:p>
            <a:pPr algn="ctr"/>
            <a:r>
              <a:rPr lang="ja-JP" altLang="en-US" sz="2600" smtClean="0"/>
              <a:t>集計</a:t>
            </a:r>
            <a:r>
              <a:rPr lang="ja-JP" altLang="en-US" sz="2600" dirty="0"/>
              <a:t>完了</a:t>
            </a:r>
            <a:endParaRPr lang="en-US" altLang="ja-JP" sz="2600" dirty="0"/>
          </a:p>
        </p:txBody>
      </p:sp>
      <p:sp>
        <p:nvSpPr>
          <p:cNvPr id="6" name="矢印: 下 5">
            <a:extLst>
              <a:ext uri="{FF2B5EF4-FFF2-40B4-BE49-F238E27FC236}">
                <a16:creationId xmlns:a16="http://schemas.microsoft.com/office/drawing/2014/main" id="{80143317-CA0C-4908-A29F-B97336ADDBBD}"/>
              </a:ext>
            </a:extLst>
          </p:cNvPr>
          <p:cNvSpPr/>
          <p:nvPr/>
        </p:nvSpPr>
        <p:spPr>
          <a:xfrm>
            <a:off x="2469236" y="4104919"/>
            <a:ext cx="397565" cy="635427"/>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Tree>
    <p:extLst>
      <p:ext uri="{BB962C8B-B14F-4D97-AF65-F5344CB8AC3E}">
        <p14:creationId xmlns:p14="http://schemas.microsoft.com/office/powerpoint/2010/main" val="2326999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25634"/>
            <a:ext cx="7871650" cy="994172"/>
          </a:xfrm>
        </p:spPr>
        <p:txBody>
          <a:bodyPr>
            <a:normAutofit/>
          </a:bodyPr>
          <a:lstStyle/>
          <a:p>
            <a:r>
              <a:rPr lang="ja-JP" altLang="en-US" sz="3200" b="1"/>
              <a:t>結果発表機能</a:t>
            </a:r>
            <a:r>
              <a:rPr kumimoji="1" lang="ja-JP" altLang="en-US" sz="3200" dirty="0"/>
              <a:t>　</a:t>
            </a:r>
          </a:p>
        </p:txBody>
      </p:sp>
      <p:sp>
        <p:nvSpPr>
          <p:cNvPr id="5" name="正方形/長方形 4">
            <a:extLst>
              <a:ext uri="{FF2B5EF4-FFF2-40B4-BE49-F238E27FC236}">
                <a16:creationId xmlns:a16="http://schemas.microsoft.com/office/drawing/2014/main" id="{1F976F4A-91E4-4213-8A62-5E8A5E67E35A}"/>
              </a:ext>
            </a:extLst>
          </p:cNvPr>
          <p:cNvSpPr/>
          <p:nvPr/>
        </p:nvSpPr>
        <p:spPr>
          <a:xfrm>
            <a:off x="643699" y="1036078"/>
            <a:ext cx="4763188" cy="4493538"/>
          </a:xfrm>
          <a:prstGeom prst="rect">
            <a:avLst/>
          </a:prstGeom>
        </p:spPr>
        <p:txBody>
          <a:bodyPr wrap="square">
            <a:spAutoFit/>
          </a:bodyPr>
          <a:lstStyle/>
          <a:p>
            <a:r>
              <a:rPr lang="ja-JP" altLang="en-US" sz="2600"/>
              <a:t>利用者：運営，選手，応援者</a:t>
            </a:r>
            <a:endParaRPr lang="en-US" altLang="ja-JP" sz="2600" dirty="0"/>
          </a:p>
          <a:p>
            <a:endParaRPr lang="en-US" altLang="ja-JP" sz="2600" dirty="0"/>
          </a:p>
          <a:p>
            <a:r>
              <a:rPr lang="ja-JP" altLang="en-US" sz="2600" dirty="0"/>
              <a:t>利用期間： </a:t>
            </a:r>
            <a:r>
              <a:rPr lang="ja-JP" altLang="en-US" sz="2600"/>
              <a:t>大会当日～</a:t>
            </a:r>
            <a:endParaRPr lang="en-US" altLang="ja-JP" sz="2600"/>
          </a:p>
          <a:p>
            <a:endParaRPr lang="en-US" altLang="ja-JP" sz="2600"/>
          </a:p>
          <a:p>
            <a:r>
              <a:rPr lang="ja-JP" altLang="en-US" sz="2600"/>
              <a:t>　大会名で検索</a:t>
            </a:r>
            <a:endParaRPr lang="en-US" altLang="ja-JP" sz="2600"/>
          </a:p>
          <a:p>
            <a:endParaRPr lang="en-US" altLang="ja-JP" sz="2600"/>
          </a:p>
          <a:p>
            <a:endParaRPr lang="en-US" altLang="ja-JP" sz="2600"/>
          </a:p>
          <a:p>
            <a:endParaRPr lang="en-US" altLang="ja-JP" sz="2600"/>
          </a:p>
          <a:p>
            <a:r>
              <a:rPr lang="ja-JP" altLang="en-US" sz="2600"/>
              <a:t>　</a:t>
            </a:r>
            <a:r>
              <a:rPr lang="en-US" altLang="ja-JP" sz="2600"/>
              <a:t>		</a:t>
            </a:r>
            <a:r>
              <a:rPr lang="ja-JP" altLang="en-US" sz="2600" smtClean="0"/>
              <a:t>現在</a:t>
            </a:r>
            <a:r>
              <a:rPr lang="ja-JP" altLang="en-US" sz="2600"/>
              <a:t>順位</a:t>
            </a:r>
            <a:endParaRPr lang="en-US" altLang="ja-JP" sz="2600"/>
          </a:p>
          <a:p>
            <a:r>
              <a:rPr lang="ja-JP" altLang="en-US" sz="2600"/>
              <a:t>　各部門</a:t>
            </a:r>
            <a:r>
              <a:rPr lang="en-US" altLang="ja-JP" sz="2600"/>
              <a:t>	</a:t>
            </a:r>
            <a:r>
              <a:rPr lang="ja-JP" altLang="en-US" sz="2600" smtClean="0"/>
              <a:t>チーム</a:t>
            </a:r>
            <a:r>
              <a:rPr lang="ja-JP" altLang="en-US" sz="2600"/>
              <a:t>記録</a:t>
            </a:r>
            <a:endParaRPr lang="en-US" altLang="ja-JP" sz="2600"/>
          </a:p>
          <a:p>
            <a:r>
              <a:rPr lang="en-US" altLang="ja-JP" sz="2600"/>
              <a:t>		</a:t>
            </a:r>
            <a:r>
              <a:rPr lang="ja-JP" altLang="en-US" sz="2600" smtClean="0"/>
              <a:t>区間</a:t>
            </a:r>
            <a:r>
              <a:rPr lang="ja-JP" altLang="en-US" sz="2600"/>
              <a:t>記録</a:t>
            </a:r>
            <a:endParaRPr lang="en-US" altLang="ja-JP" sz="260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2182" r="2333" b="1880"/>
          <a:stretch/>
        </p:blipFill>
        <p:spPr>
          <a:xfrm>
            <a:off x="4715118" y="1899675"/>
            <a:ext cx="4349369" cy="4302342"/>
          </a:xfrm>
          <a:prstGeom prst="rect">
            <a:avLst/>
          </a:prstGeom>
          <a:ln>
            <a:solidFill>
              <a:schemeClr val="tx1"/>
            </a:solidFill>
          </a:ln>
        </p:spPr>
      </p:pic>
      <p:sp>
        <p:nvSpPr>
          <p:cNvPr id="8" name="矢印: 下 3">
            <a:extLst>
              <a:ext uri="{FF2B5EF4-FFF2-40B4-BE49-F238E27FC236}">
                <a16:creationId xmlns:a16="http://schemas.microsoft.com/office/drawing/2014/main" id="{53BCD120-E704-418F-B0BF-148AD30F030F}"/>
              </a:ext>
            </a:extLst>
          </p:cNvPr>
          <p:cNvSpPr/>
          <p:nvPr/>
        </p:nvSpPr>
        <p:spPr>
          <a:xfrm>
            <a:off x="1423178" y="3410507"/>
            <a:ext cx="425500" cy="715995"/>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
        <p:nvSpPr>
          <p:cNvPr id="10" name="左中かっこ 9"/>
          <p:cNvSpPr/>
          <p:nvPr/>
        </p:nvSpPr>
        <p:spPr>
          <a:xfrm>
            <a:off x="2167106" y="4126502"/>
            <a:ext cx="317678" cy="1456734"/>
          </a:xfrm>
          <a:prstGeom prst="leftBrace">
            <a:avLst>
              <a:gd name="adj1" fmla="val 8333"/>
              <a:gd name="adj2" fmla="val 4666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2600"/>
          </a:p>
        </p:txBody>
      </p:sp>
    </p:spTree>
    <p:extLst>
      <p:ext uri="{BB962C8B-B14F-4D97-AF65-F5344CB8AC3E}">
        <p14:creationId xmlns:p14="http://schemas.microsoft.com/office/powerpoint/2010/main" val="1051726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0"/>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994172"/>
            <a:ext cx="8360686" cy="925496"/>
          </a:xfrm>
        </p:spPr>
        <p:txBody>
          <a:bodyPr>
            <a:noAutofit/>
          </a:bodyPr>
          <a:lstStyle/>
          <a:p>
            <a:pPr marL="0" indent="0">
              <a:buNone/>
            </a:pPr>
            <a:r>
              <a:rPr lang="ja-JP" altLang="en-US" sz="2600" b="1" dirty="0">
                <a:solidFill>
                  <a:schemeClr val="accent6"/>
                </a:solidFill>
              </a:rPr>
              <a:t>＜</a:t>
            </a:r>
            <a:r>
              <a:rPr lang="ja-JP" altLang="en-US" sz="2600" dirty="0"/>
              <a:t>大会</a:t>
            </a:r>
            <a:r>
              <a:rPr lang="ja-JP" altLang="en-US" sz="2600" b="1" dirty="0">
                <a:solidFill>
                  <a:schemeClr val="accent6"/>
                </a:solidFill>
              </a:rPr>
              <a:t>＞　</a:t>
            </a:r>
            <a:r>
              <a:rPr lang="ja-JP" altLang="en-US" sz="2600" dirty="0">
                <a:latin typeface="+mn-ea"/>
              </a:rPr>
              <a:t>第</a:t>
            </a:r>
            <a:r>
              <a:rPr lang="en-US" altLang="ja-JP" sz="2600" dirty="0">
                <a:latin typeface="+mn-ea"/>
              </a:rPr>
              <a:t>63</a:t>
            </a:r>
            <a:r>
              <a:rPr lang="ja-JP" altLang="en-US" sz="2600" dirty="0">
                <a:latin typeface="+mn-ea"/>
              </a:rPr>
              <a:t>回上島町ゆめしま海道駅伝大会</a:t>
            </a:r>
            <a:endParaRPr lang="en-US" altLang="ja-JP" sz="2600" dirty="0">
              <a:latin typeface="+mn-ea"/>
            </a:endParaRPr>
          </a:p>
          <a:p>
            <a:pPr marL="0" indent="0">
              <a:buNone/>
            </a:pPr>
            <a:r>
              <a:rPr lang="ja-JP" altLang="en-US" sz="2600" b="1" dirty="0">
                <a:solidFill>
                  <a:schemeClr val="accent6"/>
                </a:solidFill>
                <a:latin typeface="+mn-ea"/>
              </a:rPr>
              <a:t>＜</a:t>
            </a:r>
            <a:r>
              <a:rPr lang="ja-JP" altLang="en-US" sz="2600" dirty="0">
                <a:latin typeface="+mn-ea"/>
              </a:rPr>
              <a:t>日程</a:t>
            </a:r>
            <a:r>
              <a:rPr lang="ja-JP" altLang="en-US" sz="2600" b="1" dirty="0">
                <a:solidFill>
                  <a:schemeClr val="accent6"/>
                </a:solidFill>
                <a:latin typeface="+mn-ea"/>
              </a:rPr>
              <a:t>＞　</a:t>
            </a:r>
            <a:r>
              <a:rPr lang="en-US" altLang="ja-JP" sz="2600" dirty="0">
                <a:latin typeface="+mn-ea"/>
              </a:rPr>
              <a:t>2020</a:t>
            </a:r>
            <a:r>
              <a:rPr lang="ja-JP" altLang="en-US" sz="2600" dirty="0">
                <a:latin typeface="+mn-ea"/>
              </a:rPr>
              <a:t>年１月</a:t>
            </a:r>
            <a:r>
              <a:rPr lang="en-US" altLang="ja-JP" sz="2600" dirty="0">
                <a:latin typeface="+mn-ea"/>
              </a:rPr>
              <a:t>19</a:t>
            </a:r>
            <a:r>
              <a:rPr lang="ja-JP" altLang="en-US" sz="2600" dirty="0">
                <a:latin typeface="+mn-ea"/>
              </a:rPr>
              <a:t>日</a:t>
            </a:r>
            <a:endParaRPr lang="en-US" altLang="ja-JP" sz="2600" dirty="0">
              <a:latin typeface="+mn-ea"/>
            </a:endParaRPr>
          </a:p>
          <a:p>
            <a:pPr marL="0" indent="0">
              <a:buNone/>
            </a:pPr>
            <a:endParaRPr lang="en-US" altLang="ja-JP" sz="2600" b="1" dirty="0">
              <a:solidFill>
                <a:schemeClr val="accent6"/>
              </a:solidFill>
            </a:endParaRPr>
          </a:p>
          <a:p>
            <a:pPr marL="0" indent="0">
              <a:buNone/>
            </a:pPr>
            <a:endParaRPr lang="en-US" altLang="ja-JP" sz="2600" dirty="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852" t="33067" r="5009" b="6174"/>
          <a:stretch/>
        </p:blipFill>
        <p:spPr>
          <a:xfrm>
            <a:off x="628650" y="2484784"/>
            <a:ext cx="7906134" cy="387626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0856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21240"/>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1015412"/>
            <a:ext cx="8360686" cy="3932557"/>
          </a:xfrm>
        </p:spPr>
        <p:txBody>
          <a:bodyPr>
            <a:noAutofit/>
          </a:bodyPr>
          <a:lstStyle/>
          <a:p>
            <a:pPr marL="0" indent="0">
              <a:buNone/>
            </a:pPr>
            <a:r>
              <a:rPr lang="ja-JP" altLang="en-US" sz="2600" b="1" dirty="0">
                <a:solidFill>
                  <a:schemeClr val="accent6"/>
                </a:solidFill>
              </a:rPr>
              <a:t>＜</a:t>
            </a:r>
            <a:r>
              <a:rPr lang="ja-JP" altLang="en-US" sz="2600" dirty="0"/>
              <a:t>大会概要</a:t>
            </a:r>
            <a:r>
              <a:rPr lang="ja-JP" altLang="en-US" sz="2600" b="1" dirty="0">
                <a:solidFill>
                  <a:schemeClr val="accent6"/>
                </a:solidFill>
              </a:rPr>
              <a:t>＞　</a:t>
            </a:r>
            <a:endParaRPr lang="en-US" altLang="ja-JP" sz="2600" b="1" dirty="0">
              <a:solidFill>
                <a:schemeClr val="accent6"/>
              </a:solidFill>
            </a:endParaRPr>
          </a:p>
          <a:p>
            <a:r>
              <a:rPr lang="ja-JP" altLang="en-US" sz="2600" dirty="0">
                <a:latin typeface="+mn-ea"/>
              </a:rPr>
              <a:t>全６区間（</a:t>
            </a:r>
            <a:r>
              <a:rPr lang="en-US" altLang="ja-JP" sz="2600" dirty="0">
                <a:latin typeface="+mn-ea"/>
              </a:rPr>
              <a:t>A</a:t>
            </a:r>
            <a:r>
              <a:rPr lang="ja-JP" altLang="en-US" sz="2600" dirty="0">
                <a:latin typeface="+mn-ea"/>
              </a:rPr>
              <a:t>コース）</a:t>
            </a:r>
            <a:endParaRPr lang="en-US" altLang="ja-JP" sz="2600" dirty="0">
              <a:latin typeface="+mn-ea"/>
            </a:endParaRPr>
          </a:p>
          <a:p>
            <a:r>
              <a:rPr lang="ja-JP" altLang="en-US" sz="2600" dirty="0">
                <a:latin typeface="+mn-ea"/>
              </a:rPr>
              <a:t>４部門</a:t>
            </a:r>
            <a:endParaRPr lang="en-US" altLang="ja-JP" sz="2600" dirty="0">
              <a:latin typeface="+mn-ea"/>
            </a:endParaRPr>
          </a:p>
          <a:p>
            <a:r>
              <a:rPr lang="en-US" altLang="ja-JP" sz="2600" dirty="0">
                <a:latin typeface="+mn-ea"/>
              </a:rPr>
              <a:t>40</a:t>
            </a:r>
            <a:r>
              <a:rPr lang="ja-JP" altLang="en-US" sz="2600" dirty="0">
                <a:latin typeface="+mn-ea"/>
              </a:rPr>
              <a:t>チーム参加</a:t>
            </a:r>
            <a:endParaRPr lang="en-US" altLang="ja-JP" sz="2600" dirty="0">
              <a:latin typeface="+mn-ea"/>
            </a:endParaRPr>
          </a:p>
          <a:p>
            <a:pPr marL="0" indent="0">
              <a:buNone/>
            </a:pPr>
            <a:endParaRPr lang="en-US" altLang="ja-JP" sz="2600" dirty="0">
              <a:latin typeface="+mn-ea"/>
            </a:endParaRPr>
          </a:p>
          <a:p>
            <a:pPr marL="0" indent="0">
              <a:buNone/>
            </a:pPr>
            <a:r>
              <a:rPr lang="ja-JP" altLang="en-US" sz="2600" b="1" dirty="0">
                <a:solidFill>
                  <a:schemeClr val="accent6"/>
                </a:solidFill>
                <a:latin typeface="+mn-ea"/>
              </a:rPr>
              <a:t>＜</a:t>
            </a:r>
            <a:r>
              <a:rPr lang="ja-JP" altLang="en-US" sz="2600" dirty="0">
                <a:latin typeface="+mn-ea"/>
              </a:rPr>
              <a:t>実験</a:t>
            </a:r>
            <a:r>
              <a:rPr lang="ja-JP" altLang="en-US" sz="2600">
                <a:latin typeface="+mn-ea"/>
              </a:rPr>
              <a:t>方法</a:t>
            </a:r>
            <a:r>
              <a:rPr lang="ja-JP" altLang="en-US" sz="2600" b="1" smtClean="0">
                <a:solidFill>
                  <a:schemeClr val="accent6"/>
                </a:solidFill>
                <a:latin typeface="+mn-ea"/>
              </a:rPr>
              <a:t>＞</a:t>
            </a:r>
            <a:endParaRPr lang="en-US" altLang="ja-JP" sz="2600" b="1" smtClean="0">
              <a:solidFill>
                <a:schemeClr val="accent6"/>
              </a:solidFill>
              <a:latin typeface="+mn-ea"/>
            </a:endParaRPr>
          </a:p>
          <a:p>
            <a:r>
              <a:rPr lang="ja-JP" altLang="en-US" sz="2600" smtClean="0">
                <a:latin typeface="+mn-ea"/>
              </a:rPr>
              <a:t>大会の事前登録</a:t>
            </a:r>
            <a:r>
              <a:rPr lang="en-US" altLang="ja-JP" sz="2600" smtClean="0">
                <a:latin typeface="+mn-ea"/>
              </a:rPr>
              <a:t/>
            </a:r>
            <a:br>
              <a:rPr lang="en-US" altLang="ja-JP" sz="2600" smtClean="0">
                <a:latin typeface="+mn-ea"/>
              </a:rPr>
            </a:br>
            <a:r>
              <a:rPr lang="ja-JP" altLang="en-US" sz="2400" smtClean="0">
                <a:latin typeface="+mn-ea"/>
              </a:rPr>
              <a:t>（選手名は仮名）</a:t>
            </a:r>
            <a:endParaRPr lang="en-US" altLang="ja-JP" sz="2400" dirty="0">
              <a:latin typeface="+mn-ea"/>
            </a:endParaRPr>
          </a:p>
          <a:p>
            <a:r>
              <a:rPr lang="ja-JP" altLang="en-US" sz="2600" dirty="0">
                <a:latin typeface="+mn-ea"/>
              </a:rPr>
              <a:t>各中継所に</a:t>
            </a:r>
            <a:r>
              <a:rPr lang="en-US" altLang="ja-JP" sz="2600" dirty="0">
                <a:latin typeface="+mn-ea"/>
              </a:rPr>
              <a:t/>
            </a:r>
            <a:br>
              <a:rPr lang="en-US" altLang="ja-JP" sz="2600" dirty="0">
                <a:latin typeface="+mn-ea"/>
              </a:rPr>
            </a:br>
            <a:r>
              <a:rPr lang="ja-JP" altLang="en-US" sz="2600" dirty="0">
                <a:latin typeface="+mn-ea"/>
              </a:rPr>
              <a:t>２名ずつ配置</a:t>
            </a:r>
            <a:endParaRPr lang="en-US" altLang="ja-JP" sz="2600" dirty="0">
              <a:latin typeface="+mn-ea"/>
            </a:endParaRPr>
          </a:p>
          <a:p>
            <a:r>
              <a:rPr lang="ja-JP" altLang="en-US" sz="2600" dirty="0">
                <a:latin typeface="+mn-ea"/>
              </a:rPr>
              <a:t>実際に計測</a:t>
            </a:r>
            <a:r>
              <a:rPr lang="ja-JP" altLang="en-US" sz="2600" dirty="0"/>
              <a:t>を行う</a:t>
            </a:r>
            <a:endParaRPr lang="en-US" altLang="ja-JP" sz="2600" dirty="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r="30137"/>
          <a:stretch/>
        </p:blipFill>
        <p:spPr>
          <a:xfrm>
            <a:off x="4050557" y="1560203"/>
            <a:ext cx="4938779" cy="4513007"/>
          </a:xfrm>
          <a:prstGeom prst="rect">
            <a:avLst/>
          </a:prstGeom>
          <a:ln>
            <a:solidFill>
              <a:schemeClr val="tx1"/>
            </a:solidFill>
          </a:ln>
        </p:spPr>
      </p:pic>
    </p:spTree>
    <p:extLst>
      <p:ext uri="{BB962C8B-B14F-4D97-AF65-F5344CB8AC3E}">
        <p14:creationId xmlns:p14="http://schemas.microsoft.com/office/powerpoint/2010/main" val="65376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18207"/>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43699" y="1012379"/>
            <a:ext cx="3914014" cy="3826725"/>
          </a:xfrm>
        </p:spPr>
        <p:txBody>
          <a:bodyPr>
            <a:noAutofit/>
          </a:bodyPr>
          <a:lstStyle/>
          <a:p>
            <a:pPr marL="0" indent="0">
              <a:buNone/>
            </a:pPr>
            <a:r>
              <a:rPr lang="ja-JP" altLang="en-US" b="1">
                <a:solidFill>
                  <a:schemeClr val="accent6"/>
                </a:solidFill>
              </a:rPr>
              <a:t>＜</a:t>
            </a:r>
            <a:r>
              <a:rPr lang="ja-JP" altLang="en-US" sz="2600"/>
              <a:t>実験結果</a:t>
            </a:r>
            <a:r>
              <a:rPr lang="ja-JP" altLang="en-US" sz="2600" b="1">
                <a:solidFill>
                  <a:schemeClr val="accent6"/>
                </a:solidFill>
              </a:rPr>
              <a:t>＞　</a:t>
            </a:r>
            <a:endParaRPr lang="en-US" altLang="ja-JP" sz="2600" b="1">
              <a:solidFill>
                <a:schemeClr val="accent6"/>
              </a:solidFill>
            </a:endParaRPr>
          </a:p>
          <a:p>
            <a:r>
              <a:rPr lang="en-US" altLang="ja-JP" sz="2600" smtClean="0">
                <a:latin typeface="+mn-ea"/>
              </a:rPr>
              <a:t>1</a:t>
            </a:r>
            <a:r>
              <a:rPr lang="ja-JP" altLang="ja-JP" sz="2600">
                <a:latin typeface="+mn-ea"/>
              </a:rPr>
              <a:t>区、</a:t>
            </a:r>
            <a:r>
              <a:rPr lang="en-US" altLang="ja-JP" sz="2600">
                <a:latin typeface="+mn-ea"/>
              </a:rPr>
              <a:t>3</a:t>
            </a:r>
            <a:r>
              <a:rPr lang="ja-JP" altLang="ja-JP" sz="2600">
                <a:latin typeface="+mn-ea"/>
              </a:rPr>
              <a:t>区</a:t>
            </a:r>
            <a:r>
              <a:rPr lang="ja-JP" altLang="ja-JP" sz="2600" smtClean="0">
                <a:latin typeface="+mn-ea"/>
              </a:rPr>
              <a:t>、</a:t>
            </a:r>
            <a:r>
              <a:rPr lang="en-US" altLang="ja-JP" sz="2600">
                <a:latin typeface="+mn-ea"/>
              </a:rPr>
              <a:t/>
            </a:r>
            <a:br>
              <a:rPr lang="en-US" altLang="ja-JP" sz="2600">
                <a:latin typeface="+mn-ea"/>
              </a:rPr>
            </a:br>
            <a:r>
              <a:rPr lang="ja-JP" altLang="ja-JP" sz="2600" smtClean="0">
                <a:latin typeface="+mn-ea"/>
              </a:rPr>
              <a:t>ゴール</a:t>
            </a:r>
            <a:r>
              <a:rPr lang="ja-JP" altLang="ja-JP" sz="2600">
                <a:latin typeface="+mn-ea"/>
              </a:rPr>
              <a:t>地点</a:t>
            </a:r>
            <a:endParaRPr lang="en-US" altLang="ja-JP" sz="2600">
              <a:latin typeface="+mn-ea"/>
            </a:endParaRPr>
          </a:p>
          <a:p>
            <a:pPr marL="0" indent="0">
              <a:buNone/>
            </a:pPr>
            <a:r>
              <a:rPr lang="ja-JP" altLang="en-US" sz="2600">
                <a:latin typeface="+mn-ea"/>
              </a:rPr>
              <a:t>　</a:t>
            </a:r>
            <a:r>
              <a:rPr lang="ja-JP" altLang="en-US" sz="2600" smtClean="0">
                <a:latin typeface="+mn-ea"/>
              </a:rPr>
              <a:t>　タイム</a:t>
            </a:r>
            <a:r>
              <a:rPr lang="ja-JP" altLang="en-US" sz="2600">
                <a:latin typeface="+mn-ea"/>
              </a:rPr>
              <a:t>計測</a:t>
            </a:r>
            <a:r>
              <a:rPr lang="ja-JP" altLang="en-US" sz="2600" smtClean="0">
                <a:latin typeface="+mn-ea"/>
              </a:rPr>
              <a:t>の</a:t>
            </a:r>
            <a:r>
              <a:rPr lang="en-US" altLang="ja-JP" sz="2600" smtClean="0">
                <a:latin typeface="+mn-ea"/>
              </a:rPr>
              <a:t/>
            </a:r>
            <a:br>
              <a:rPr lang="en-US" altLang="ja-JP" sz="2600" smtClean="0">
                <a:latin typeface="+mn-ea"/>
              </a:rPr>
            </a:br>
            <a:r>
              <a:rPr lang="ja-JP" altLang="en-US" sz="2600" smtClean="0">
                <a:latin typeface="+mn-ea"/>
              </a:rPr>
              <a:t>　　</a:t>
            </a:r>
            <a:r>
              <a:rPr lang="ja-JP" altLang="ja-JP" sz="2600" smtClean="0">
                <a:latin typeface="+mn-ea"/>
              </a:rPr>
              <a:t>タップ</a:t>
            </a:r>
            <a:r>
              <a:rPr lang="ja-JP" altLang="en-US" sz="2600">
                <a:latin typeface="+mn-ea"/>
              </a:rPr>
              <a:t>失敗</a:t>
            </a:r>
            <a:endParaRPr lang="en-US" altLang="ja-JP" sz="2600">
              <a:latin typeface="+mn-ea"/>
            </a:endParaRPr>
          </a:p>
          <a:p>
            <a:pPr marL="0" indent="0">
              <a:buNone/>
            </a:pPr>
            <a:r>
              <a:rPr lang="ja-JP" altLang="en-US" sz="2600">
                <a:latin typeface="+mn-ea"/>
              </a:rPr>
              <a:t>　</a:t>
            </a:r>
            <a:r>
              <a:rPr lang="ja-JP" altLang="en-US" sz="2600" smtClean="0">
                <a:latin typeface="+mn-ea"/>
              </a:rPr>
              <a:t>　ゼッケン</a:t>
            </a:r>
            <a:r>
              <a:rPr lang="ja-JP" altLang="en-US" sz="2600">
                <a:latin typeface="+mn-ea"/>
              </a:rPr>
              <a:t>間違い</a:t>
            </a:r>
            <a:endParaRPr lang="en-US" altLang="ja-JP" sz="2600">
              <a:latin typeface="+mn-ea"/>
            </a:endParaRPr>
          </a:p>
          <a:p>
            <a:pPr marL="0" indent="0">
              <a:buNone/>
            </a:pPr>
            <a:endParaRPr lang="en-US" altLang="ja-JP" sz="2600">
              <a:latin typeface="+mn-ea"/>
            </a:endParaRPr>
          </a:p>
          <a:p>
            <a:r>
              <a:rPr lang="ja-JP" altLang="en-US" sz="2600">
                <a:latin typeface="+mn-ea"/>
              </a:rPr>
              <a:t>スタート地点</a:t>
            </a:r>
            <a:r>
              <a:rPr lang="ja-JP" altLang="en-US" sz="2600" smtClean="0">
                <a:latin typeface="+mn-ea"/>
              </a:rPr>
              <a:t>、</a:t>
            </a:r>
            <a:r>
              <a:rPr lang="en-US" altLang="ja-JP" sz="2600">
                <a:latin typeface="+mn-ea"/>
              </a:rPr>
              <a:t/>
            </a:r>
            <a:br>
              <a:rPr lang="en-US" altLang="ja-JP" sz="2600">
                <a:latin typeface="+mn-ea"/>
              </a:rPr>
            </a:br>
            <a:r>
              <a:rPr lang="en-US" altLang="ja-JP" sz="2600" smtClean="0">
                <a:latin typeface="+mn-ea"/>
              </a:rPr>
              <a:t>2</a:t>
            </a:r>
            <a:r>
              <a:rPr lang="ja-JP" altLang="en-US" sz="2600">
                <a:latin typeface="+mn-ea"/>
              </a:rPr>
              <a:t>区、</a:t>
            </a:r>
            <a:r>
              <a:rPr lang="en-US" altLang="ja-JP" sz="2600">
                <a:latin typeface="+mn-ea"/>
              </a:rPr>
              <a:t>4</a:t>
            </a:r>
            <a:r>
              <a:rPr lang="ja-JP" altLang="en-US" sz="2600">
                <a:latin typeface="+mn-ea"/>
              </a:rPr>
              <a:t>～</a:t>
            </a:r>
            <a:r>
              <a:rPr lang="en-US" altLang="ja-JP" sz="2600">
                <a:latin typeface="+mn-ea"/>
              </a:rPr>
              <a:t>5</a:t>
            </a:r>
            <a:r>
              <a:rPr lang="ja-JP" altLang="en-US" sz="2600">
                <a:latin typeface="+mn-ea"/>
              </a:rPr>
              <a:t>区</a:t>
            </a:r>
            <a:endParaRPr lang="en-US" altLang="ja-JP" sz="2600">
              <a:latin typeface="+mn-ea"/>
            </a:endParaRPr>
          </a:p>
          <a:p>
            <a:pPr marL="0" indent="0">
              <a:buNone/>
            </a:pPr>
            <a:r>
              <a:rPr lang="ja-JP" altLang="en-US" sz="2600">
                <a:latin typeface="+mn-ea"/>
              </a:rPr>
              <a:t>　</a:t>
            </a:r>
            <a:r>
              <a:rPr lang="ja-JP" altLang="en-US" sz="2600" smtClean="0">
                <a:latin typeface="+mn-ea"/>
              </a:rPr>
              <a:t>　正しいデータが</a:t>
            </a:r>
            <a:endParaRPr lang="en-US" altLang="ja-JP" sz="2600" smtClean="0">
              <a:latin typeface="+mn-ea"/>
            </a:endParaRPr>
          </a:p>
          <a:p>
            <a:pPr marL="0" indent="0">
              <a:buNone/>
            </a:pPr>
            <a:r>
              <a:rPr lang="ja-JP" altLang="en-US" sz="2600" smtClean="0">
                <a:latin typeface="+mn-ea"/>
              </a:rPr>
              <a:t>　　取得できた</a:t>
            </a:r>
            <a:endParaRPr lang="en-US" altLang="ja-JP" sz="2600">
              <a:latin typeface="+mn-ea"/>
            </a:endParaRPr>
          </a:p>
        </p:txBody>
      </p:sp>
      <p:graphicFrame>
        <p:nvGraphicFramePr>
          <p:cNvPr id="4" name="表 3">
            <a:extLst>
              <a:ext uri="{FF2B5EF4-FFF2-40B4-BE49-F238E27FC236}">
                <a16:creationId xmlns:a16="http://schemas.microsoft.com/office/drawing/2014/main" id="{15243B45-3A11-47CE-AAC0-E4D92DA41392}"/>
              </a:ext>
            </a:extLst>
          </p:cNvPr>
          <p:cNvGraphicFramePr>
            <a:graphicFrameLocks noGrp="1"/>
          </p:cNvGraphicFramePr>
          <p:nvPr>
            <p:extLst>
              <p:ext uri="{D42A27DB-BD31-4B8C-83A1-F6EECF244321}">
                <p14:modId xmlns:p14="http://schemas.microsoft.com/office/powerpoint/2010/main" val="426008536"/>
              </p:ext>
            </p:extLst>
          </p:nvPr>
        </p:nvGraphicFramePr>
        <p:xfrm>
          <a:off x="4220949" y="1012379"/>
          <a:ext cx="4631165" cy="5567327"/>
        </p:xfrm>
        <a:graphic>
          <a:graphicData uri="http://schemas.openxmlformats.org/drawingml/2006/table">
            <a:tbl>
              <a:tblPr firstRow="1" bandRow="1">
                <a:tableStyleId>{8799B23B-EC83-4686-B30A-512413B5E67A}</a:tableStyleId>
              </a:tblPr>
              <a:tblGrid>
                <a:gridCol w="1201300">
                  <a:extLst>
                    <a:ext uri="{9D8B030D-6E8A-4147-A177-3AD203B41FA5}">
                      <a16:colId xmlns:a16="http://schemas.microsoft.com/office/drawing/2014/main" val="3092798191"/>
                    </a:ext>
                  </a:extLst>
                </a:gridCol>
                <a:gridCol w="1697770">
                  <a:extLst>
                    <a:ext uri="{9D8B030D-6E8A-4147-A177-3AD203B41FA5}">
                      <a16:colId xmlns:a16="http://schemas.microsoft.com/office/drawing/2014/main" val="417045217"/>
                    </a:ext>
                  </a:extLst>
                </a:gridCol>
                <a:gridCol w="1732095">
                  <a:extLst>
                    <a:ext uri="{9D8B030D-6E8A-4147-A177-3AD203B41FA5}">
                      <a16:colId xmlns:a16="http://schemas.microsoft.com/office/drawing/2014/main" val="3981736775"/>
                    </a:ext>
                  </a:extLst>
                </a:gridCol>
              </a:tblGrid>
              <a:tr h="683531">
                <a:tc>
                  <a:txBody>
                    <a:bodyPr/>
                    <a:lstStyle/>
                    <a:p>
                      <a:pPr algn="ctr"/>
                      <a:r>
                        <a:rPr kumimoji="1" lang="ja-JP" altLang="en-US" sz="1800"/>
                        <a:t>中継所</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sz="1800"/>
                        <a:t>タイム計測</a:t>
                      </a:r>
                      <a:endParaRPr kumimoji="1" lang="ja-JP" altLang="en-US" sz="1800" dirty="0"/>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sz="1800"/>
                        <a:t>ゼッケン記録</a:t>
                      </a:r>
                      <a:endParaRPr kumimoji="1" lang="ja-JP" altLang="en-US" sz="1800" dirty="0"/>
                    </a:p>
                  </a:txBody>
                  <a:tcPr marL="68580" marR="68580" marT="34290" marB="34290">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65533641"/>
                  </a:ext>
                </a:extLst>
              </a:tr>
              <a:tr h="702573">
                <a:tc>
                  <a:txBody>
                    <a:bodyPr/>
                    <a:lstStyle/>
                    <a:p>
                      <a:pPr algn="ctr"/>
                      <a:r>
                        <a:rPr kumimoji="1" lang="ja-JP" altLang="en-US" sz="1800"/>
                        <a:t>スタート</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endParaRPr kumimoji="1" lang="ja-JP" altLang="en-US" sz="3000" b="1" i="0" u="none" strike="noStrike" kern="1200" cap="none" spc="0" normalizeH="0" baseline="0" noProof="0" dirty="0">
                        <a:ln>
                          <a:solidFill>
                            <a:srgbClr val="C00000"/>
                          </a:solidFill>
                        </a:ln>
                        <a:solidFill>
                          <a:srgbClr val="FF0000"/>
                        </a:solidFill>
                        <a:effectLst/>
                        <a:uLnTx/>
                        <a:uFillTx/>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alpha val="20000"/>
                      </a:schemeClr>
                    </a:solidFill>
                  </a:tcPr>
                </a:tc>
                <a:tc>
                  <a:txBody>
                    <a:bodyPr/>
                    <a:lstStyle/>
                    <a:p>
                      <a:pPr algn="ctr"/>
                      <a:endParaRPr kumimoji="1" lang="ja-JP" altLang="en-US" sz="1800" dirty="0"/>
                    </a:p>
                  </a:txBody>
                  <a:tcPr marL="68580" marR="68580" marT="34290" marB="34290">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solidFill>
                      <a:schemeClr val="bg1">
                        <a:alpha val="20000"/>
                      </a:schemeClr>
                    </a:solidFill>
                  </a:tcPr>
                </a:tc>
                <a:extLst>
                  <a:ext uri="{0D108BD9-81ED-4DB2-BD59-A6C34878D82A}">
                    <a16:rowId xmlns:a16="http://schemas.microsoft.com/office/drawing/2014/main" val="4269801391"/>
                  </a:ext>
                </a:extLst>
              </a:tr>
              <a:tr h="691168">
                <a:tc>
                  <a:txBody>
                    <a:bodyPr/>
                    <a:lstStyle/>
                    <a:p>
                      <a:pPr algn="ctr"/>
                      <a:r>
                        <a:rPr kumimoji="1" lang="ja-JP" altLang="en-US" sz="1800"/>
                        <a:t>１</a:t>
                      </a:r>
                      <a:endParaRPr kumimoji="1" lang="en-US" altLang="ja-JP" sz="180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a:t>一部失敗</a:t>
                      </a:r>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a:t>一部失敗</a:t>
                      </a:r>
                    </a:p>
                  </a:txBody>
                  <a:tcPr marL="68580" marR="68580" marT="34290" marB="34290">
                    <a:solidFill>
                      <a:schemeClr val="bg1">
                        <a:alpha val="20000"/>
                      </a:schemeClr>
                    </a:solidFill>
                  </a:tcPr>
                </a:tc>
                <a:extLst>
                  <a:ext uri="{0D108BD9-81ED-4DB2-BD59-A6C34878D82A}">
                    <a16:rowId xmlns:a16="http://schemas.microsoft.com/office/drawing/2014/main" val="1827487588"/>
                  </a:ext>
                </a:extLst>
              </a:tr>
              <a:tr h="702573">
                <a:tc>
                  <a:txBody>
                    <a:bodyPr/>
                    <a:lstStyle/>
                    <a:p>
                      <a:pPr algn="ctr"/>
                      <a:r>
                        <a:rPr kumimoji="1" lang="ja-JP" altLang="en-US" sz="1800"/>
                        <a:t>２</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algn="ctr"/>
                      <a:r>
                        <a:rPr kumimoji="1" lang="ja-JP" altLang="en-US" sz="3000" b="1">
                          <a:ln>
                            <a:solidFill>
                              <a:srgbClr val="C00000"/>
                            </a:solidFill>
                          </a:ln>
                          <a:solidFill>
                            <a:srgbClr val="FF0000"/>
                          </a:solidFill>
                        </a:rPr>
                        <a:t>○</a:t>
                      </a:r>
                      <a:endParaRPr kumimoji="1" lang="ja-JP" altLang="en-US" sz="3000" b="1" dirty="0">
                        <a:ln>
                          <a:solidFill>
                            <a:srgbClr val="C00000"/>
                          </a:solidFill>
                        </a:ln>
                        <a:solidFill>
                          <a:srgbClr val="FF0000"/>
                        </a:solidFill>
                      </a:endParaRPr>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p>
                  </a:txBody>
                  <a:tcPr marL="68580" marR="68580" marT="34290" marB="34290">
                    <a:solidFill>
                      <a:schemeClr val="bg1">
                        <a:alpha val="20000"/>
                      </a:schemeClr>
                    </a:solidFill>
                  </a:tcPr>
                </a:tc>
                <a:extLst>
                  <a:ext uri="{0D108BD9-81ED-4DB2-BD59-A6C34878D82A}">
                    <a16:rowId xmlns:a16="http://schemas.microsoft.com/office/drawing/2014/main" val="188529710"/>
                  </a:ext>
                </a:extLst>
              </a:tr>
              <a:tr h="691168">
                <a:tc>
                  <a:txBody>
                    <a:bodyPr/>
                    <a:lstStyle/>
                    <a:p>
                      <a:pPr algn="ctr"/>
                      <a:r>
                        <a:rPr kumimoji="1" lang="ja-JP" altLang="en-US" sz="1800"/>
                        <a:t>３</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a:t>一部失敗</a:t>
                      </a:r>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a:t>一部失敗</a:t>
                      </a:r>
                    </a:p>
                  </a:txBody>
                  <a:tcPr marL="68580" marR="68580" marT="34290" marB="34290">
                    <a:solidFill>
                      <a:schemeClr val="bg1">
                        <a:alpha val="20000"/>
                      </a:schemeClr>
                    </a:solidFill>
                  </a:tcPr>
                </a:tc>
                <a:extLst>
                  <a:ext uri="{0D108BD9-81ED-4DB2-BD59-A6C34878D82A}">
                    <a16:rowId xmlns:a16="http://schemas.microsoft.com/office/drawing/2014/main" val="1973276389"/>
                  </a:ext>
                </a:extLst>
              </a:tr>
              <a:tr h="702573">
                <a:tc>
                  <a:txBody>
                    <a:bodyPr/>
                    <a:lstStyle/>
                    <a:p>
                      <a:pPr algn="ctr"/>
                      <a:r>
                        <a:rPr kumimoji="1" lang="ja-JP" altLang="en-US" sz="1800"/>
                        <a:t>４</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p>
                  </a:txBody>
                  <a:tcPr marL="68580" marR="68580" marT="34290" marB="34290">
                    <a:solidFill>
                      <a:schemeClr val="bg1">
                        <a:alpha val="20000"/>
                      </a:schemeClr>
                    </a:solidFill>
                  </a:tcPr>
                </a:tc>
                <a:extLst>
                  <a:ext uri="{0D108BD9-81ED-4DB2-BD59-A6C34878D82A}">
                    <a16:rowId xmlns:a16="http://schemas.microsoft.com/office/drawing/2014/main" val="1236565078"/>
                  </a:ext>
                </a:extLst>
              </a:tr>
              <a:tr h="702573">
                <a:tc>
                  <a:txBody>
                    <a:bodyPr/>
                    <a:lstStyle/>
                    <a:p>
                      <a:pPr algn="ctr"/>
                      <a:r>
                        <a:rPr kumimoji="1" lang="ja-JP" altLang="en-US" sz="1800"/>
                        <a:t>５</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solidFill>
                              <a:srgbClr val="C00000"/>
                            </a:solidFill>
                          </a:ln>
                          <a:solidFill>
                            <a:srgbClr val="FF0000"/>
                          </a:solidFill>
                          <a:effectLst/>
                          <a:uLnTx/>
                          <a:uFillTx/>
                          <a:latin typeface="+mn-lt"/>
                          <a:ea typeface="+mn-ea"/>
                          <a:cs typeface="+mn-cs"/>
                        </a:rPr>
                        <a:t>○</a:t>
                      </a:r>
                    </a:p>
                  </a:txBody>
                  <a:tcPr marL="68580" marR="68580" marT="34290" marB="34290">
                    <a:solidFill>
                      <a:schemeClr val="bg1">
                        <a:alpha val="20000"/>
                      </a:schemeClr>
                    </a:solidFill>
                  </a:tcPr>
                </a:tc>
                <a:extLst>
                  <a:ext uri="{0D108BD9-81ED-4DB2-BD59-A6C34878D82A}">
                    <a16:rowId xmlns:a16="http://schemas.microsoft.com/office/drawing/2014/main" val="3202576416"/>
                  </a:ext>
                </a:extLst>
              </a:tr>
              <a:tr h="691168">
                <a:tc>
                  <a:txBody>
                    <a:bodyPr/>
                    <a:lstStyle/>
                    <a:p>
                      <a:pPr algn="ctr"/>
                      <a:r>
                        <a:rPr kumimoji="1" lang="ja-JP" altLang="en-US" sz="1800"/>
                        <a:t>６</a:t>
                      </a:r>
                      <a:endParaRPr kumimoji="1" lang="ja-JP" altLang="en-US" sz="1800" dirty="0"/>
                    </a:p>
                  </a:txBody>
                  <a:tcPr marL="68580" marR="68580" marT="34290" marB="34290">
                    <a:lnR w="12700" cap="flat" cmpd="sng" algn="ctr">
                      <a:solidFill>
                        <a:schemeClr val="tx1"/>
                      </a:solidFill>
                      <a:prstDash val="solid"/>
                      <a:round/>
                      <a:headEnd type="none" w="med" len="med"/>
                      <a:tailEnd type="none" w="med" len="med"/>
                    </a:lnR>
                    <a:solidFill>
                      <a:schemeClr val="bg1">
                        <a:alpha val="20000"/>
                      </a:schemeClr>
                    </a:solidFill>
                  </a:tcPr>
                </a:tc>
                <a:tc>
                  <a:txBody>
                    <a:bodyPr/>
                    <a:lstStyle/>
                    <a:p>
                      <a:pPr algn="ctr"/>
                      <a:r>
                        <a:rPr kumimoji="1" lang="ja-JP" altLang="en-US" sz="1800"/>
                        <a:t>一部失敗</a:t>
                      </a:r>
                      <a:endParaRPr kumimoji="1" lang="ja-JP" altLang="en-US" sz="1800" dirty="0"/>
                    </a:p>
                  </a:txBody>
                  <a:tcPr marL="68580" marR="68580" marT="34290" marB="34290">
                    <a:lnL w="12700" cap="flat" cmpd="sng" algn="ctr">
                      <a:solidFill>
                        <a:schemeClr val="tx1"/>
                      </a:solidFill>
                      <a:prstDash val="solid"/>
                      <a:round/>
                      <a:headEnd type="none" w="med" len="med"/>
                      <a:tailEnd type="none" w="med" len="med"/>
                    </a:lnL>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a:t>一部失敗</a:t>
                      </a:r>
                    </a:p>
                  </a:txBody>
                  <a:tcPr marL="68580" marR="68580" marT="34290" marB="34290">
                    <a:solidFill>
                      <a:schemeClr val="bg1">
                        <a:alpha val="20000"/>
                      </a:schemeClr>
                    </a:solidFill>
                  </a:tcPr>
                </a:tc>
                <a:extLst>
                  <a:ext uri="{0D108BD9-81ED-4DB2-BD59-A6C34878D82A}">
                    <a16:rowId xmlns:a16="http://schemas.microsoft.com/office/drawing/2014/main" val="203388918"/>
                  </a:ext>
                </a:extLst>
              </a:tr>
            </a:tbl>
          </a:graphicData>
        </a:graphic>
      </p:graphicFrame>
      <p:sp>
        <p:nvSpPr>
          <p:cNvPr id="5" name="矢印: 下 3">
            <a:extLst>
              <a:ext uri="{FF2B5EF4-FFF2-40B4-BE49-F238E27FC236}">
                <a16:creationId xmlns:a16="http://schemas.microsoft.com/office/drawing/2014/main" id="{53BCD120-E704-418F-B0BF-148AD30F030F}"/>
              </a:ext>
            </a:extLst>
          </p:cNvPr>
          <p:cNvSpPr/>
          <p:nvPr/>
        </p:nvSpPr>
        <p:spPr>
          <a:xfrm rot="16200000">
            <a:off x="977333" y="2446329"/>
            <a:ext cx="369365" cy="339365"/>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
        <p:nvSpPr>
          <p:cNvPr id="6" name="矢印: 下 3">
            <a:extLst>
              <a:ext uri="{FF2B5EF4-FFF2-40B4-BE49-F238E27FC236}">
                <a16:creationId xmlns:a16="http://schemas.microsoft.com/office/drawing/2014/main" id="{53BCD120-E704-418F-B0BF-148AD30F030F}"/>
              </a:ext>
            </a:extLst>
          </p:cNvPr>
          <p:cNvSpPr/>
          <p:nvPr/>
        </p:nvSpPr>
        <p:spPr>
          <a:xfrm rot="16200000">
            <a:off x="977332" y="3316629"/>
            <a:ext cx="369365" cy="339365"/>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
        <p:nvSpPr>
          <p:cNvPr id="7" name="矢印: 下 3">
            <a:extLst>
              <a:ext uri="{FF2B5EF4-FFF2-40B4-BE49-F238E27FC236}">
                <a16:creationId xmlns:a16="http://schemas.microsoft.com/office/drawing/2014/main" id="{53BCD120-E704-418F-B0BF-148AD30F030F}"/>
              </a:ext>
            </a:extLst>
          </p:cNvPr>
          <p:cNvSpPr/>
          <p:nvPr/>
        </p:nvSpPr>
        <p:spPr>
          <a:xfrm rot="16200000">
            <a:off x="977331" y="5052196"/>
            <a:ext cx="369365" cy="339365"/>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Tree>
    <p:extLst>
      <p:ext uri="{BB962C8B-B14F-4D97-AF65-F5344CB8AC3E}">
        <p14:creationId xmlns:p14="http://schemas.microsoft.com/office/powerpoint/2010/main" val="3575940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82811" y="17663"/>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82811" y="1011835"/>
            <a:ext cx="8595228" cy="1084832"/>
          </a:xfrm>
        </p:spPr>
        <p:txBody>
          <a:bodyPr>
            <a:noAutofit/>
          </a:bodyPr>
          <a:lstStyle/>
          <a:p>
            <a:pPr marL="0" indent="0">
              <a:buNone/>
            </a:pPr>
            <a:r>
              <a:rPr lang="ja-JP" altLang="en-US" sz="2600" b="1" dirty="0">
                <a:solidFill>
                  <a:schemeClr val="accent6"/>
                </a:solidFill>
              </a:rPr>
              <a:t>＜</a:t>
            </a:r>
            <a:r>
              <a:rPr lang="ja-JP" altLang="en-US" sz="2600" dirty="0"/>
              <a:t>実験結果</a:t>
            </a:r>
            <a:r>
              <a:rPr lang="ja-JP" altLang="en-US" sz="2600" b="1" dirty="0">
                <a:solidFill>
                  <a:schemeClr val="accent6"/>
                </a:solidFill>
              </a:rPr>
              <a:t>＞　</a:t>
            </a:r>
            <a:endParaRPr lang="en-US" altLang="ja-JP" sz="2600" b="1" dirty="0">
              <a:solidFill>
                <a:schemeClr val="accent6"/>
              </a:solidFill>
            </a:endParaRPr>
          </a:p>
          <a:p>
            <a:pPr marL="0" indent="0">
              <a:buNone/>
            </a:pPr>
            <a:r>
              <a:rPr lang="ja-JP" altLang="en-US" sz="2600" dirty="0"/>
              <a:t>公式の計測結果と同じ結果を得ること</a:t>
            </a:r>
            <a:r>
              <a:rPr lang="ja-JP" altLang="en-US" sz="2600"/>
              <a:t>が</a:t>
            </a:r>
            <a:r>
              <a:rPr lang="ja-JP" altLang="en-US" sz="2600" smtClean="0"/>
              <a:t>できた</a:t>
            </a:r>
            <a:endParaRPr lang="en-US" altLang="ja-JP" sz="2600" smtClean="0"/>
          </a:p>
          <a:p>
            <a:pPr marL="0" indent="0">
              <a:buNone/>
            </a:pPr>
            <a:r>
              <a:rPr lang="ja-JP" altLang="en-US" sz="2600" smtClean="0"/>
              <a:t>（</a:t>
            </a:r>
            <a:r>
              <a:rPr lang="ja-JP" altLang="en-US" sz="2600" dirty="0"/>
              <a:t>以下　一部抜粋）</a:t>
            </a:r>
            <a:endParaRPr lang="en-US" altLang="ja-JP" sz="2600" dirty="0"/>
          </a:p>
        </p:txBody>
      </p:sp>
      <p:pic>
        <p:nvPicPr>
          <p:cNvPr id="4" name="図 3"/>
          <p:cNvPicPr>
            <a:picLocks noChangeAspect="1"/>
          </p:cNvPicPr>
          <p:nvPr/>
        </p:nvPicPr>
        <p:blipFill rotWithShape="1">
          <a:blip r:embed="rId3"/>
          <a:srcRect l="20274" t="24693" r="56476" b="45858"/>
          <a:stretch/>
        </p:blipFill>
        <p:spPr>
          <a:xfrm>
            <a:off x="171085" y="2960828"/>
            <a:ext cx="3452710" cy="3279941"/>
          </a:xfrm>
          <a:prstGeom prst="rect">
            <a:avLst/>
          </a:prstGeom>
          <a:ln>
            <a:solidFill>
              <a:schemeClr val="tx1"/>
            </a:solidFill>
          </a:ln>
        </p:spPr>
      </p:pic>
      <p:pic>
        <p:nvPicPr>
          <p:cNvPr id="9" name="図 8" descr="ホワイト, 大きい, コンピュータ, 部屋 が含まれている画像&#10;&#10;自動的に生成された説明">
            <a:extLst>
              <a:ext uri="{FF2B5EF4-FFF2-40B4-BE49-F238E27FC236}">
                <a16:creationId xmlns:a16="http://schemas.microsoft.com/office/drawing/2014/main" id="{15DC599D-E5E1-4A0D-9397-6B4035D4CFB3}"/>
              </a:ext>
            </a:extLst>
          </p:cNvPr>
          <p:cNvPicPr>
            <a:picLocks noChangeAspect="1"/>
          </p:cNvPicPr>
          <p:nvPr/>
        </p:nvPicPr>
        <p:blipFill rotWithShape="1">
          <a:blip r:embed="rId4">
            <a:extLst>
              <a:ext uri="{28A0092B-C50C-407E-A947-70E740481C1C}">
                <a14:useLocalDpi xmlns:a14="http://schemas.microsoft.com/office/drawing/2010/main" val="0"/>
              </a:ext>
            </a:extLst>
          </a:blip>
          <a:srcRect l="17033" t="10225" r="18647" b="41368"/>
          <a:stretch/>
        </p:blipFill>
        <p:spPr>
          <a:xfrm>
            <a:off x="3762943" y="3318637"/>
            <a:ext cx="5300238" cy="2227397"/>
          </a:xfrm>
          <a:prstGeom prst="rect">
            <a:avLst/>
          </a:prstGeom>
          <a:ln>
            <a:solidFill>
              <a:schemeClr val="tx1"/>
            </a:solidFill>
          </a:ln>
        </p:spPr>
      </p:pic>
    </p:spTree>
    <p:extLst>
      <p:ext uri="{BB962C8B-B14F-4D97-AF65-F5344CB8AC3E}">
        <p14:creationId xmlns:p14="http://schemas.microsoft.com/office/powerpoint/2010/main" val="789314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27271"/>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1021443"/>
            <a:ext cx="8360686" cy="4198028"/>
          </a:xfrm>
        </p:spPr>
        <p:txBody>
          <a:bodyPr>
            <a:noAutofit/>
          </a:bodyPr>
          <a:lstStyle/>
          <a:p>
            <a:pPr marL="0" indent="0">
              <a:buNone/>
            </a:pPr>
            <a:r>
              <a:rPr lang="ja-JP" altLang="en-US" sz="2600" b="1" dirty="0">
                <a:solidFill>
                  <a:schemeClr val="accent6"/>
                </a:solidFill>
              </a:rPr>
              <a:t>＜</a:t>
            </a:r>
            <a:r>
              <a:rPr lang="ja-JP" altLang="en-US" sz="2600" dirty="0"/>
              <a:t>良かった点</a:t>
            </a:r>
            <a:r>
              <a:rPr lang="ja-JP" altLang="en-US" sz="2600" b="1" dirty="0">
                <a:solidFill>
                  <a:schemeClr val="accent6"/>
                </a:solidFill>
              </a:rPr>
              <a:t>＞　</a:t>
            </a:r>
            <a:endParaRPr lang="en-US" altLang="ja-JP" sz="2600" b="1" dirty="0">
              <a:solidFill>
                <a:schemeClr val="accent6"/>
              </a:solidFill>
            </a:endParaRPr>
          </a:p>
          <a:p>
            <a:r>
              <a:rPr lang="ja-JP" altLang="en-US" sz="2600" smtClean="0">
                <a:latin typeface="+mn-ea"/>
              </a:rPr>
              <a:t>ゼッケン</a:t>
            </a:r>
            <a:r>
              <a:rPr lang="ja-JP" altLang="en-US" sz="2600" dirty="0">
                <a:latin typeface="+mn-ea"/>
              </a:rPr>
              <a:t>記録</a:t>
            </a:r>
            <a:endParaRPr lang="en-US" altLang="ja-JP" sz="2600" dirty="0">
              <a:latin typeface="+mn-ea"/>
            </a:endParaRPr>
          </a:p>
          <a:p>
            <a:pPr marL="0" indent="0">
              <a:buNone/>
            </a:pPr>
            <a:r>
              <a:rPr lang="en-US" altLang="ja-JP" sz="2600">
                <a:latin typeface="+mn-ea"/>
              </a:rPr>
              <a:t>	</a:t>
            </a:r>
            <a:r>
              <a:rPr lang="ja-JP" altLang="en-US" sz="2600" smtClean="0">
                <a:latin typeface="+mn-ea"/>
              </a:rPr>
              <a:t>運営</a:t>
            </a:r>
            <a:r>
              <a:rPr lang="ja-JP" altLang="en-US" sz="2600" dirty="0">
                <a:latin typeface="+mn-ea"/>
              </a:rPr>
              <a:t>アナウンスや車両の</a:t>
            </a:r>
            <a:r>
              <a:rPr lang="ja-JP" altLang="en-US" sz="2600">
                <a:latin typeface="+mn-ea"/>
              </a:rPr>
              <a:t>騒音</a:t>
            </a:r>
            <a:r>
              <a:rPr lang="ja-JP" altLang="en-US" sz="2600" smtClean="0">
                <a:latin typeface="+mn-ea"/>
              </a:rPr>
              <a:t>の</a:t>
            </a:r>
            <a:r>
              <a:rPr lang="en-US" altLang="ja-JP" sz="2600" smtClean="0">
                <a:latin typeface="+mn-ea"/>
              </a:rPr>
              <a:t/>
            </a:r>
            <a:br>
              <a:rPr lang="en-US" altLang="ja-JP" sz="2600" smtClean="0">
                <a:latin typeface="+mn-ea"/>
              </a:rPr>
            </a:br>
            <a:r>
              <a:rPr lang="en-US" altLang="ja-JP" sz="2600" smtClean="0">
                <a:latin typeface="+mn-ea"/>
              </a:rPr>
              <a:t>	</a:t>
            </a:r>
            <a:r>
              <a:rPr lang="ja-JP" altLang="en-US" sz="2600" smtClean="0">
                <a:latin typeface="+mn-ea"/>
              </a:rPr>
              <a:t>影響</a:t>
            </a:r>
            <a:r>
              <a:rPr lang="ja-JP" altLang="en-US" sz="2600">
                <a:latin typeface="+mn-ea"/>
              </a:rPr>
              <a:t>を</a:t>
            </a:r>
            <a:r>
              <a:rPr lang="ja-JP" altLang="en-US" sz="2600" smtClean="0">
                <a:latin typeface="+mn-ea"/>
              </a:rPr>
              <a:t>受けなかった</a:t>
            </a:r>
            <a:endParaRPr lang="en-US" altLang="ja-JP" sz="2600" smtClean="0">
              <a:latin typeface="+mn-ea"/>
            </a:endParaRPr>
          </a:p>
          <a:p>
            <a:pPr marL="0" indent="0">
              <a:buNone/>
            </a:pPr>
            <a:endParaRPr lang="en-US" altLang="ja-JP" sz="800" dirty="0">
              <a:latin typeface="+mn-ea"/>
            </a:endParaRPr>
          </a:p>
          <a:p>
            <a:r>
              <a:rPr lang="ja-JP" altLang="en-US" sz="2600" dirty="0">
                <a:latin typeface="+mn-ea"/>
              </a:rPr>
              <a:t>タイム計測</a:t>
            </a:r>
            <a:endParaRPr lang="en-US" altLang="ja-JP" sz="2600" dirty="0">
              <a:latin typeface="+mn-ea"/>
            </a:endParaRPr>
          </a:p>
          <a:p>
            <a:pPr marL="0" indent="0">
              <a:buNone/>
            </a:pPr>
            <a:r>
              <a:rPr lang="en-US" altLang="ja-JP" sz="2600">
                <a:latin typeface="+mn-ea"/>
              </a:rPr>
              <a:t>	</a:t>
            </a:r>
            <a:r>
              <a:rPr lang="ja-JP" altLang="en-US" sz="2600" smtClean="0">
                <a:latin typeface="+mn-ea"/>
              </a:rPr>
              <a:t>ストップウォッチ</a:t>
            </a:r>
            <a:r>
              <a:rPr lang="ja-JP" altLang="en-US" sz="2600" dirty="0">
                <a:latin typeface="+mn-ea"/>
              </a:rPr>
              <a:t>で計測するよりも手軽で楽</a:t>
            </a:r>
            <a:endParaRPr lang="en-US" altLang="ja-JP" sz="2600" dirty="0">
              <a:latin typeface="+mn-ea"/>
            </a:endParaRPr>
          </a:p>
          <a:p>
            <a:pPr marL="0" indent="0">
              <a:buNone/>
            </a:pPr>
            <a:endParaRPr lang="en-US" altLang="ja-JP" sz="800">
              <a:latin typeface="+mn-ea"/>
            </a:endParaRPr>
          </a:p>
          <a:p>
            <a:pPr marL="0" indent="0">
              <a:buNone/>
            </a:pPr>
            <a:endParaRPr lang="en-US" altLang="ja-JP" sz="1600" dirty="0">
              <a:latin typeface="+mn-ea"/>
            </a:endParaRPr>
          </a:p>
          <a:p>
            <a:pPr marL="0" indent="0">
              <a:buNone/>
            </a:pPr>
            <a:r>
              <a:rPr lang="ja-JP" altLang="en-US" sz="2600" b="1" dirty="0">
                <a:solidFill>
                  <a:schemeClr val="accent6"/>
                </a:solidFill>
                <a:latin typeface="+mn-ea"/>
              </a:rPr>
              <a:t>＜</a:t>
            </a:r>
            <a:r>
              <a:rPr lang="ja-JP" altLang="en-US" sz="2600" dirty="0">
                <a:latin typeface="+mn-ea"/>
              </a:rPr>
              <a:t>見つかった問題点</a:t>
            </a:r>
            <a:r>
              <a:rPr lang="ja-JP" altLang="en-US" sz="2600" b="1" dirty="0">
                <a:solidFill>
                  <a:schemeClr val="accent6"/>
                </a:solidFill>
                <a:latin typeface="+mn-ea"/>
              </a:rPr>
              <a:t>＞</a:t>
            </a:r>
            <a:endParaRPr lang="en-US" altLang="ja-JP" sz="2600" b="1" dirty="0">
              <a:solidFill>
                <a:schemeClr val="accent6"/>
              </a:solidFill>
              <a:latin typeface="+mn-ea"/>
            </a:endParaRPr>
          </a:p>
          <a:p>
            <a:r>
              <a:rPr lang="ja-JP" altLang="ja-JP" sz="2600" smtClean="0">
                <a:latin typeface="+mn-ea"/>
              </a:rPr>
              <a:t>大会</a:t>
            </a:r>
            <a:r>
              <a:rPr lang="ja-JP" altLang="ja-JP" sz="2600" dirty="0">
                <a:latin typeface="+mn-ea"/>
              </a:rPr>
              <a:t>前日や直前での部門変更、チームの削除</a:t>
            </a:r>
            <a:r>
              <a:rPr lang="ja-JP" altLang="en-US" sz="2600" dirty="0">
                <a:latin typeface="+mn-ea"/>
              </a:rPr>
              <a:t>へ</a:t>
            </a:r>
            <a:r>
              <a:rPr lang="ja-JP" altLang="en-US" sz="2600">
                <a:latin typeface="+mn-ea"/>
              </a:rPr>
              <a:t>の</a:t>
            </a:r>
            <a:r>
              <a:rPr lang="ja-JP" altLang="en-US" sz="2600" smtClean="0">
                <a:latin typeface="+mn-ea"/>
              </a:rPr>
              <a:t>対応</a:t>
            </a:r>
            <a:endParaRPr lang="en-US" altLang="ja-JP" sz="2600" smtClean="0">
              <a:latin typeface="+mn-ea"/>
            </a:endParaRPr>
          </a:p>
          <a:p>
            <a:endParaRPr lang="en-US" altLang="ja-JP" sz="800" dirty="0">
              <a:latin typeface="+mn-ea"/>
            </a:endParaRPr>
          </a:p>
          <a:p>
            <a:r>
              <a:rPr lang="ja-JP" altLang="en-US" sz="2600" smtClean="0">
                <a:latin typeface="+mn-ea"/>
              </a:rPr>
              <a:t>タイム計測やゼッケン記録の成功率をあげるため</a:t>
            </a:r>
            <a:r>
              <a:rPr lang="en-US" altLang="ja-JP" sz="2600" smtClean="0">
                <a:latin typeface="+mn-ea"/>
              </a:rPr>
              <a:t/>
            </a:r>
            <a:br>
              <a:rPr lang="en-US" altLang="ja-JP" sz="2600" smtClean="0">
                <a:latin typeface="+mn-ea"/>
              </a:rPr>
            </a:br>
            <a:r>
              <a:rPr lang="ja-JP" altLang="en-US" sz="2600" smtClean="0">
                <a:latin typeface="+mn-ea"/>
              </a:rPr>
              <a:t>ユーザーインターフェイスの改良</a:t>
            </a:r>
            <a:endParaRPr lang="ja-JP" altLang="ja-JP" sz="2600" dirty="0">
              <a:latin typeface="+mn-ea"/>
            </a:endParaRPr>
          </a:p>
          <a:p>
            <a:endParaRPr lang="en-US" altLang="ja-JP" sz="2600" dirty="0"/>
          </a:p>
        </p:txBody>
      </p:sp>
      <p:sp>
        <p:nvSpPr>
          <p:cNvPr id="4" name="矢印: 下 3">
            <a:extLst>
              <a:ext uri="{FF2B5EF4-FFF2-40B4-BE49-F238E27FC236}">
                <a16:creationId xmlns:a16="http://schemas.microsoft.com/office/drawing/2014/main" id="{53BCD120-E704-418F-B0BF-148AD30F030F}"/>
              </a:ext>
            </a:extLst>
          </p:cNvPr>
          <p:cNvSpPr/>
          <p:nvPr/>
        </p:nvSpPr>
        <p:spPr>
          <a:xfrm rot="16200000">
            <a:off x="1176116" y="2030615"/>
            <a:ext cx="369365" cy="339365"/>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
        <p:nvSpPr>
          <p:cNvPr id="5" name="矢印: 下 3">
            <a:extLst>
              <a:ext uri="{FF2B5EF4-FFF2-40B4-BE49-F238E27FC236}">
                <a16:creationId xmlns:a16="http://schemas.microsoft.com/office/drawing/2014/main" id="{53BCD120-E704-418F-B0BF-148AD30F030F}"/>
              </a:ext>
            </a:extLst>
          </p:cNvPr>
          <p:cNvSpPr/>
          <p:nvPr/>
        </p:nvSpPr>
        <p:spPr>
          <a:xfrm rot="16200000">
            <a:off x="1176116" y="3612364"/>
            <a:ext cx="369365" cy="339365"/>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600"/>
          </a:p>
        </p:txBody>
      </p:sp>
    </p:spTree>
    <p:extLst>
      <p:ext uri="{BB962C8B-B14F-4D97-AF65-F5344CB8AC3E}">
        <p14:creationId xmlns:p14="http://schemas.microsoft.com/office/powerpoint/2010/main" val="1395945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34543" y="0"/>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89779" y="970025"/>
            <a:ext cx="8360686" cy="925496"/>
          </a:xfrm>
        </p:spPr>
        <p:txBody>
          <a:bodyPr>
            <a:noAutofit/>
          </a:bodyPr>
          <a:lstStyle/>
          <a:p>
            <a:pPr marL="0" indent="0">
              <a:buNone/>
            </a:pPr>
            <a:r>
              <a:rPr lang="ja-JP" altLang="en-US" sz="2600" b="1">
                <a:solidFill>
                  <a:schemeClr val="accent6"/>
                </a:solidFill>
              </a:rPr>
              <a:t>＜</a:t>
            </a:r>
            <a:r>
              <a:rPr lang="ja-JP" altLang="en-US" sz="2600"/>
              <a:t>現体制の計測</a:t>
            </a:r>
            <a:r>
              <a:rPr lang="ja-JP" altLang="en-US" sz="2600" b="1">
                <a:solidFill>
                  <a:schemeClr val="accent6"/>
                </a:solidFill>
              </a:rPr>
              <a:t>＞　</a:t>
            </a:r>
            <a:endParaRPr lang="en-US" altLang="ja-JP" sz="2600" b="1">
              <a:solidFill>
                <a:schemeClr val="accent6"/>
              </a:solidFill>
            </a:endParaRPr>
          </a:p>
          <a:p>
            <a:pPr marL="0" indent="0">
              <a:buNone/>
            </a:pPr>
            <a:r>
              <a:rPr lang="ja-JP" altLang="en-US" sz="2600"/>
              <a:t>すべて人の手で行っている</a:t>
            </a:r>
            <a:endParaRPr lang="en-US" altLang="ja-JP" sz="2600"/>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468" t="12755" r="2921" b="7174"/>
          <a:stretch/>
        </p:blipFill>
        <p:spPr>
          <a:xfrm>
            <a:off x="233194" y="2865546"/>
            <a:ext cx="4898767" cy="3246689"/>
          </a:xfrm>
          <a:prstGeom prst="rect">
            <a:avLst/>
          </a:prstGeom>
          <a:ln>
            <a:solidFill>
              <a:schemeClr val="tx1"/>
            </a:solidFill>
          </a:ln>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12424" t="28187" r="20992" b="6511"/>
          <a:stretch/>
        </p:blipFill>
        <p:spPr>
          <a:xfrm rot="5400000">
            <a:off x="4734040" y="2438447"/>
            <a:ext cx="4714346" cy="3628494"/>
          </a:xfrm>
          <a:prstGeom prst="rect">
            <a:avLst/>
          </a:prstGeom>
          <a:ln>
            <a:solidFill>
              <a:schemeClr val="tx1"/>
            </a:solidFill>
          </a:ln>
        </p:spPr>
      </p:pic>
    </p:spTree>
    <p:extLst>
      <p:ext uri="{BB962C8B-B14F-4D97-AF65-F5344CB8AC3E}">
        <p14:creationId xmlns:p14="http://schemas.microsoft.com/office/powerpoint/2010/main" val="2482880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0"/>
            <a:ext cx="7871650" cy="994172"/>
          </a:xfrm>
        </p:spPr>
        <p:txBody>
          <a:bodyPr>
            <a:normAutofit/>
          </a:bodyPr>
          <a:lstStyle/>
          <a:p>
            <a:r>
              <a:rPr lang="ja-JP" altLang="en-US" sz="3200" b="1" dirty="0"/>
              <a:t>研究背景</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994172"/>
            <a:ext cx="8360686" cy="3855128"/>
          </a:xfrm>
        </p:spPr>
        <p:txBody>
          <a:bodyPr>
            <a:noAutofit/>
          </a:bodyPr>
          <a:lstStyle/>
          <a:p>
            <a:pPr marL="0" indent="0">
              <a:buNone/>
            </a:pPr>
            <a:r>
              <a:rPr lang="ja-JP" altLang="en-US" sz="2600" b="1">
                <a:solidFill>
                  <a:schemeClr val="accent6"/>
                </a:solidFill>
              </a:rPr>
              <a:t>＜</a:t>
            </a:r>
            <a:r>
              <a:rPr lang="ja-JP" altLang="en-US" sz="2600"/>
              <a:t>駅伝とは</a:t>
            </a:r>
            <a:r>
              <a:rPr lang="ja-JP" altLang="en-US" sz="2600" b="1">
                <a:solidFill>
                  <a:schemeClr val="accent6"/>
                </a:solidFill>
              </a:rPr>
              <a:t>＞</a:t>
            </a:r>
            <a:endParaRPr lang="en-US" altLang="ja-JP" sz="2600" b="1">
              <a:solidFill>
                <a:schemeClr val="accent6"/>
              </a:solidFill>
            </a:endParaRPr>
          </a:p>
          <a:p>
            <a:pPr marL="0" indent="0">
              <a:buNone/>
            </a:pPr>
            <a:r>
              <a:rPr lang="ja-JP" altLang="en-US" sz="2600" smtClean="0"/>
              <a:t>数人</a:t>
            </a:r>
            <a:r>
              <a:rPr lang="ja-JP" altLang="en-US" sz="2600"/>
              <a:t>が</a:t>
            </a:r>
            <a:r>
              <a:rPr lang="ja-JP" altLang="en-US" sz="2600" smtClean="0"/>
              <a:t>長距離をリレー</a:t>
            </a:r>
            <a:r>
              <a:rPr lang="ja-JP" altLang="en-US" sz="2600"/>
              <a:t>形式</a:t>
            </a:r>
            <a:r>
              <a:rPr lang="ja-JP" altLang="en-US" sz="2600" smtClean="0"/>
              <a:t>で</a:t>
            </a:r>
            <a:endParaRPr lang="en-US" altLang="ja-JP" sz="2600"/>
          </a:p>
          <a:p>
            <a:pPr marL="0" indent="0">
              <a:buNone/>
            </a:pPr>
            <a:r>
              <a:rPr lang="ja-JP" altLang="en-US" sz="2600" smtClean="0"/>
              <a:t>たすき</a:t>
            </a:r>
            <a:r>
              <a:rPr lang="ja-JP" altLang="en-US" sz="2600"/>
              <a:t>をつなぎながら走り</a:t>
            </a:r>
            <a:endParaRPr lang="en-US" altLang="ja-JP" sz="2600"/>
          </a:p>
          <a:p>
            <a:pPr marL="0" indent="0">
              <a:buNone/>
            </a:pPr>
            <a:r>
              <a:rPr lang="ja-JP" altLang="en-US" sz="2600" smtClean="0"/>
              <a:t>その</a:t>
            </a:r>
            <a:r>
              <a:rPr lang="ja-JP" altLang="en-US" sz="2600"/>
              <a:t>タイムを競う陸上競技（</a:t>
            </a:r>
            <a:r>
              <a:rPr lang="en-US" altLang="ja-JP" sz="2600"/>
              <a:t>Wikipedia</a:t>
            </a:r>
            <a:r>
              <a:rPr lang="ja-JP" altLang="en-US" sz="2600"/>
              <a:t>より）</a:t>
            </a:r>
            <a:endParaRPr lang="en-US" altLang="ja-JP" sz="2600"/>
          </a:p>
          <a:p>
            <a:pPr marL="0" indent="0">
              <a:buNone/>
            </a:pPr>
            <a:endParaRPr lang="en-US" altLang="ja-JP" sz="2600"/>
          </a:p>
          <a:p>
            <a:pPr marL="0" indent="0">
              <a:buNone/>
            </a:pPr>
            <a:r>
              <a:rPr lang="ja-JP" altLang="en-US" sz="2600" b="1">
                <a:solidFill>
                  <a:schemeClr val="accent6"/>
                </a:solidFill>
              </a:rPr>
              <a:t>＜</a:t>
            </a:r>
            <a:r>
              <a:rPr lang="ja-JP" altLang="en-US" sz="2600"/>
              <a:t>上島町近隣の駅伝大会</a:t>
            </a:r>
            <a:r>
              <a:rPr lang="ja-JP" altLang="en-US" sz="2600" b="1">
                <a:solidFill>
                  <a:schemeClr val="accent6"/>
                </a:solidFill>
              </a:rPr>
              <a:t>＞</a:t>
            </a:r>
            <a:endParaRPr lang="en-US" altLang="ja-JP" sz="2600" b="1">
              <a:solidFill>
                <a:schemeClr val="accent6"/>
              </a:solidFill>
            </a:endParaRPr>
          </a:p>
          <a:p>
            <a:pPr marL="0" indent="0">
              <a:buNone/>
            </a:pPr>
            <a:r>
              <a:rPr lang="ja-JP" altLang="en-US" sz="2600" smtClean="0"/>
              <a:t>・</a:t>
            </a:r>
            <a:r>
              <a:rPr lang="ja-JP" altLang="en-US" sz="2600"/>
              <a:t>上島町ゆめしま海道駅伝大会</a:t>
            </a:r>
            <a:endParaRPr lang="en-US" altLang="ja-JP" sz="2600"/>
          </a:p>
          <a:p>
            <a:pPr marL="0" indent="0">
              <a:buNone/>
            </a:pPr>
            <a:r>
              <a:rPr lang="ja-JP" altLang="en-US" sz="2600" smtClean="0"/>
              <a:t>・</a:t>
            </a:r>
            <a:r>
              <a:rPr lang="ja-JP" altLang="en-US" sz="2600"/>
              <a:t>大島一周駅伝大会</a:t>
            </a:r>
            <a:endParaRPr lang="en-US" altLang="ja-JP" sz="2600"/>
          </a:p>
          <a:p>
            <a:pPr marL="0" indent="0">
              <a:buNone/>
            </a:pPr>
            <a:r>
              <a:rPr lang="ja-JP" altLang="en-US" sz="2600" smtClean="0"/>
              <a:t>・</a:t>
            </a:r>
            <a:r>
              <a:rPr lang="ja-JP" altLang="en-US" sz="2600"/>
              <a:t>大三島町駅伝大会</a:t>
            </a:r>
            <a:endParaRPr lang="en-US" altLang="ja-JP" sz="2600" dirty="0"/>
          </a:p>
        </p:txBody>
      </p:sp>
      <p:pic>
        <p:nvPicPr>
          <p:cNvPr id="1028" name="Picture 4" descr="「フリー写真 駅伝」の画像検索結果&quo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26125" y="4361595"/>
            <a:ext cx="1774175" cy="213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08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14525"/>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43699" y="1008697"/>
            <a:ext cx="8360686" cy="3875504"/>
          </a:xfrm>
        </p:spPr>
        <p:txBody>
          <a:bodyPr>
            <a:noAutofit/>
          </a:bodyPr>
          <a:lstStyle/>
          <a:p>
            <a:pPr marL="0" indent="0">
              <a:buNone/>
            </a:pPr>
            <a:r>
              <a:rPr lang="ja-JP" altLang="en-US" sz="2600" b="1">
                <a:solidFill>
                  <a:schemeClr val="accent6"/>
                </a:solidFill>
              </a:rPr>
              <a:t>＜</a:t>
            </a:r>
            <a:r>
              <a:rPr lang="ja-JP" altLang="en-US" sz="2600"/>
              <a:t>現体制の計測</a:t>
            </a:r>
            <a:r>
              <a:rPr lang="ja-JP" altLang="en-US" sz="2600" b="1" smtClean="0">
                <a:solidFill>
                  <a:schemeClr val="accent6"/>
                </a:solidFill>
              </a:rPr>
              <a:t>＞</a:t>
            </a:r>
            <a:endParaRPr lang="en-US" altLang="ja-JP" sz="2600" b="1">
              <a:solidFill>
                <a:schemeClr val="accent6"/>
              </a:solidFill>
            </a:endParaRPr>
          </a:p>
          <a:p>
            <a:pPr marL="0" indent="0">
              <a:buNone/>
            </a:pPr>
            <a:r>
              <a:rPr lang="ja-JP" altLang="en-US" sz="2600">
                <a:latin typeface="+mn-ea"/>
              </a:rPr>
              <a:t>各中継所に多くの人手が必要</a:t>
            </a:r>
            <a:endParaRPr lang="en-US" altLang="ja-JP" sz="2600">
              <a:latin typeface="+mn-ea"/>
            </a:endParaRPr>
          </a:p>
          <a:p>
            <a:pPr marL="0" indent="0">
              <a:buNone/>
            </a:pPr>
            <a:endParaRPr lang="en-US" altLang="ja-JP" sz="2600">
              <a:latin typeface="+mn-ea"/>
            </a:endParaRPr>
          </a:p>
          <a:p>
            <a:r>
              <a:rPr lang="ja-JP" altLang="en-US" sz="2600" smtClean="0">
                <a:latin typeface="+mn-ea"/>
              </a:rPr>
              <a:t>ストップウォッチ係</a:t>
            </a:r>
            <a:r>
              <a:rPr lang="ja-JP" altLang="en-US" sz="2600">
                <a:latin typeface="+mn-ea"/>
              </a:rPr>
              <a:t>数名</a:t>
            </a:r>
            <a:endParaRPr lang="en-US" altLang="ja-JP" sz="2600">
              <a:latin typeface="+mn-ea"/>
            </a:endParaRPr>
          </a:p>
          <a:p>
            <a:r>
              <a:rPr lang="ja-JP" altLang="en-US" sz="2600" smtClean="0">
                <a:latin typeface="+mn-ea"/>
              </a:rPr>
              <a:t>タイム</a:t>
            </a:r>
            <a:r>
              <a:rPr lang="ja-JP" altLang="en-US" sz="2600">
                <a:latin typeface="+mn-ea"/>
              </a:rPr>
              <a:t>記述係</a:t>
            </a:r>
            <a:endParaRPr lang="en-US" altLang="ja-JP" sz="2600">
              <a:latin typeface="+mn-ea"/>
            </a:endParaRPr>
          </a:p>
          <a:p>
            <a:r>
              <a:rPr lang="ja-JP" altLang="en-US" sz="2600" smtClean="0">
                <a:latin typeface="+mn-ea"/>
              </a:rPr>
              <a:t>ゼッケン</a:t>
            </a:r>
            <a:r>
              <a:rPr lang="ja-JP" altLang="en-US" sz="2600">
                <a:latin typeface="+mn-ea"/>
              </a:rPr>
              <a:t>読み上げ係</a:t>
            </a:r>
            <a:endParaRPr lang="en-US" altLang="ja-JP" sz="2600">
              <a:latin typeface="+mn-ea"/>
            </a:endParaRPr>
          </a:p>
          <a:p>
            <a:r>
              <a:rPr lang="ja-JP" altLang="en-US" sz="2600" smtClean="0">
                <a:latin typeface="+mn-ea"/>
              </a:rPr>
              <a:t>ゼッケン</a:t>
            </a:r>
            <a:r>
              <a:rPr lang="ja-JP" altLang="en-US" sz="2600">
                <a:latin typeface="+mn-ea"/>
              </a:rPr>
              <a:t>記述係</a:t>
            </a:r>
            <a:endParaRPr lang="en-US" altLang="ja-JP" sz="2600">
              <a:latin typeface="+mn-ea"/>
            </a:endParaRPr>
          </a:p>
          <a:p>
            <a:pPr marL="0" indent="0">
              <a:buNone/>
            </a:pPr>
            <a:endParaRPr lang="en-US" altLang="ja-JP" sz="2600">
              <a:latin typeface="+mn-ea"/>
            </a:endParaRPr>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6301" t="17205" b="8954"/>
          <a:stretch/>
        </p:blipFill>
        <p:spPr>
          <a:xfrm>
            <a:off x="4630728" y="3656816"/>
            <a:ext cx="4297272" cy="2843376"/>
          </a:xfrm>
          <a:prstGeom prst="rect">
            <a:avLst/>
          </a:prstGeom>
          <a:ln>
            <a:solidFill>
              <a:schemeClr val="tx1"/>
            </a:solidFill>
          </a:ln>
        </p:spPr>
      </p:pic>
      <p:sp>
        <p:nvSpPr>
          <p:cNvPr id="8" name="正方形/長方形 7"/>
          <p:cNvSpPr/>
          <p:nvPr/>
        </p:nvSpPr>
        <p:spPr>
          <a:xfrm>
            <a:off x="389551" y="4651514"/>
            <a:ext cx="3987029" cy="1848678"/>
          </a:xfrm>
          <a:prstGeom prst="rect">
            <a:avLst/>
          </a:prstGeom>
          <a:solidFill>
            <a:schemeClr val="bg1"/>
          </a:solidFill>
          <a:ln w="57150" cmpd="thickThi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600" b="1">
                <a:solidFill>
                  <a:sysClr val="windowText" lastClr="000000"/>
                </a:solidFill>
                <a:latin typeface="+mn-ea"/>
              </a:rPr>
              <a:t>混雑する中継所では</a:t>
            </a:r>
            <a:endParaRPr lang="en-US" altLang="ja-JP" sz="2600" b="1">
              <a:solidFill>
                <a:sysClr val="windowText" lastClr="000000"/>
              </a:solidFill>
              <a:latin typeface="+mn-ea"/>
            </a:endParaRPr>
          </a:p>
          <a:p>
            <a:pPr algn="ctr"/>
            <a:r>
              <a:rPr lang="ja-JP" altLang="en-US" sz="2600" b="1" smtClean="0">
                <a:solidFill>
                  <a:sysClr val="windowText" lastClr="000000"/>
                </a:solidFill>
                <a:latin typeface="+mn-ea"/>
              </a:rPr>
              <a:t>ストップウォッチ</a:t>
            </a:r>
            <a:endParaRPr lang="en-US" altLang="ja-JP" sz="2600" b="1" smtClean="0">
              <a:solidFill>
                <a:sysClr val="windowText" lastClr="000000"/>
              </a:solidFill>
              <a:latin typeface="+mn-ea"/>
            </a:endParaRPr>
          </a:p>
          <a:p>
            <a:pPr algn="ctr"/>
            <a:r>
              <a:rPr lang="ja-JP" altLang="en-US" sz="2600" b="1" smtClean="0">
                <a:solidFill>
                  <a:sysClr val="windowText" lastClr="000000"/>
                </a:solidFill>
                <a:latin typeface="+mn-ea"/>
              </a:rPr>
              <a:t>３名体制</a:t>
            </a:r>
            <a:endParaRPr lang="en-US" altLang="ja-JP" sz="2600" b="1">
              <a:solidFill>
                <a:sysClr val="windowText" lastClr="000000"/>
              </a:solidFill>
              <a:latin typeface="+mn-ea"/>
            </a:endParaRPr>
          </a:p>
        </p:txBody>
      </p:sp>
    </p:spTree>
    <p:extLst>
      <p:ext uri="{BB962C8B-B14F-4D97-AF65-F5344CB8AC3E}">
        <p14:creationId xmlns:p14="http://schemas.microsoft.com/office/powerpoint/2010/main" val="3101180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8" y="15512"/>
            <a:ext cx="7871650" cy="994172"/>
          </a:xfrm>
        </p:spPr>
        <p:txBody>
          <a:bodyPr>
            <a:normAutofit/>
          </a:bodyPr>
          <a:lstStyle/>
          <a:p>
            <a:r>
              <a:rPr lang="ja-JP" altLang="en-US" sz="3200" b="1"/>
              <a:t>実証実験</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43698" y="1009684"/>
            <a:ext cx="8360686" cy="3875504"/>
          </a:xfrm>
        </p:spPr>
        <p:txBody>
          <a:bodyPr>
            <a:noAutofit/>
          </a:bodyPr>
          <a:lstStyle/>
          <a:p>
            <a:pPr marL="0" indent="0">
              <a:buNone/>
            </a:pPr>
            <a:r>
              <a:rPr lang="ja-JP" altLang="en-US" sz="2600" b="1" dirty="0">
                <a:solidFill>
                  <a:schemeClr val="accent6"/>
                </a:solidFill>
              </a:rPr>
              <a:t>＜</a:t>
            </a:r>
            <a:r>
              <a:rPr lang="ja-JP" altLang="en-US" sz="2600" dirty="0"/>
              <a:t>現体制の</a:t>
            </a:r>
            <a:r>
              <a:rPr lang="ja-JP" altLang="en-US" sz="2600"/>
              <a:t>集計</a:t>
            </a:r>
            <a:r>
              <a:rPr lang="ja-JP" altLang="en-US" sz="2600" b="1" smtClean="0">
                <a:solidFill>
                  <a:schemeClr val="accent6"/>
                </a:solidFill>
              </a:rPr>
              <a:t>＞</a:t>
            </a:r>
            <a:endParaRPr lang="en-US" altLang="ja-JP" sz="2600" b="1" dirty="0">
              <a:solidFill>
                <a:schemeClr val="accent6"/>
              </a:solidFill>
            </a:endParaRPr>
          </a:p>
          <a:p>
            <a:pPr marL="0" indent="0">
              <a:buNone/>
            </a:pPr>
            <a:r>
              <a:rPr lang="ja-JP" altLang="en-US" sz="2600" dirty="0"/>
              <a:t>かなりの時間がかかってしまう</a:t>
            </a:r>
            <a:endParaRPr lang="en-US" altLang="ja-JP" sz="2600" dirty="0"/>
          </a:p>
          <a:p>
            <a:pPr marL="0" indent="0">
              <a:buNone/>
            </a:pPr>
            <a:endParaRPr lang="en-US" altLang="ja-JP" sz="2600" dirty="0"/>
          </a:p>
          <a:p>
            <a:r>
              <a:rPr lang="ja-JP" altLang="en-US" sz="2600" smtClean="0"/>
              <a:t>駅伝</a:t>
            </a:r>
            <a:r>
              <a:rPr lang="ja-JP" altLang="en-US" sz="2600" dirty="0"/>
              <a:t>スタート</a:t>
            </a:r>
            <a:r>
              <a:rPr lang="en-US" altLang="ja-JP" sz="2600"/>
              <a:t>	</a:t>
            </a:r>
            <a:r>
              <a:rPr lang="en-US" altLang="ja-JP" sz="2600" smtClean="0"/>
              <a:t>10</a:t>
            </a:r>
            <a:r>
              <a:rPr lang="ja-JP" altLang="en-US" sz="2600" dirty="0"/>
              <a:t>：</a:t>
            </a:r>
            <a:r>
              <a:rPr lang="en-US" altLang="ja-JP" sz="2600" dirty="0"/>
              <a:t>20</a:t>
            </a:r>
          </a:p>
          <a:p>
            <a:r>
              <a:rPr lang="ja-JP" altLang="en-US" sz="2600" smtClean="0"/>
              <a:t>最終組ゴール</a:t>
            </a:r>
            <a:r>
              <a:rPr lang="en-US" altLang="ja-JP" sz="2600"/>
              <a:t>	</a:t>
            </a:r>
            <a:r>
              <a:rPr lang="en-US" altLang="ja-JP" sz="2600" smtClean="0"/>
              <a:t>10</a:t>
            </a:r>
            <a:r>
              <a:rPr lang="ja-JP" altLang="en-US" sz="2600" smtClean="0"/>
              <a:t>：</a:t>
            </a:r>
            <a:r>
              <a:rPr lang="en-US" altLang="ja-JP" sz="2600" smtClean="0"/>
              <a:t>59</a:t>
            </a:r>
            <a:endParaRPr lang="en-US" altLang="ja-JP" sz="2600" dirty="0"/>
          </a:p>
          <a:p>
            <a:r>
              <a:rPr lang="ja-JP" altLang="en-US" sz="2600" smtClean="0"/>
              <a:t>閉会式</a:t>
            </a:r>
            <a:r>
              <a:rPr lang="en-US" altLang="ja-JP" sz="2600" dirty="0"/>
              <a:t>	</a:t>
            </a:r>
            <a:r>
              <a:rPr lang="en-US" altLang="ja-JP" sz="2600"/>
              <a:t>	</a:t>
            </a:r>
            <a:r>
              <a:rPr lang="en-US" altLang="ja-JP" sz="2600" smtClean="0"/>
              <a:t>12</a:t>
            </a:r>
            <a:r>
              <a:rPr lang="ja-JP" altLang="en-US" sz="2600" smtClean="0"/>
              <a:t>：</a:t>
            </a:r>
            <a:r>
              <a:rPr lang="en-US" altLang="ja-JP" sz="2600" smtClean="0"/>
              <a:t>15</a:t>
            </a:r>
            <a:endParaRPr lang="en-US" altLang="ja-JP" sz="2600" dirty="0"/>
          </a:p>
          <a:p>
            <a:pPr marL="0" indent="0">
              <a:buNone/>
            </a:pPr>
            <a:endParaRPr lang="en-US" altLang="ja-JP" sz="2600" dirty="0"/>
          </a:p>
        </p:txBody>
      </p:sp>
      <p:sp>
        <p:nvSpPr>
          <p:cNvPr id="8" name="正方形/長方形 7"/>
          <p:cNvSpPr/>
          <p:nvPr/>
        </p:nvSpPr>
        <p:spPr>
          <a:xfrm>
            <a:off x="643698" y="4698553"/>
            <a:ext cx="3776067" cy="1877384"/>
          </a:xfrm>
          <a:prstGeom prst="rect">
            <a:avLst/>
          </a:prstGeom>
          <a:solidFill>
            <a:schemeClr val="bg1"/>
          </a:solidFill>
          <a:ln w="57150" cmpd="thickThi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600" b="1">
                <a:solidFill>
                  <a:sysClr val="windowText" lastClr="000000"/>
                </a:solidFill>
              </a:rPr>
              <a:t>結果が出るまで</a:t>
            </a:r>
            <a:endParaRPr lang="en-US" altLang="ja-JP" sz="2600" b="1">
              <a:solidFill>
                <a:sysClr val="windowText" lastClr="000000"/>
              </a:solidFill>
            </a:endParaRPr>
          </a:p>
          <a:p>
            <a:pPr algn="ctr"/>
            <a:r>
              <a:rPr lang="ja-JP" altLang="en-US" sz="2600" b="1">
                <a:solidFill>
                  <a:sysClr val="windowText" lastClr="000000"/>
                </a:solidFill>
              </a:rPr>
              <a:t>１時間</a:t>
            </a:r>
            <a:r>
              <a:rPr lang="ja-JP" altLang="en-US" sz="2600" b="1" smtClean="0">
                <a:solidFill>
                  <a:sysClr val="windowText" lastClr="000000"/>
                </a:solidFill>
              </a:rPr>
              <a:t>以上</a:t>
            </a:r>
            <a:r>
              <a:rPr lang="en-US" altLang="ja-JP" sz="2600" b="1" smtClean="0">
                <a:solidFill>
                  <a:sysClr val="windowText" lastClr="000000"/>
                </a:solidFill>
              </a:rPr>
              <a:t/>
            </a:r>
            <a:br>
              <a:rPr lang="en-US" altLang="ja-JP" sz="2600" b="1" smtClean="0">
                <a:solidFill>
                  <a:sysClr val="windowText" lastClr="000000"/>
                </a:solidFill>
              </a:rPr>
            </a:br>
            <a:r>
              <a:rPr lang="ja-JP" altLang="en-US" sz="2600" b="1" smtClean="0">
                <a:solidFill>
                  <a:sysClr val="windowText" lastClr="000000"/>
                </a:solidFill>
              </a:rPr>
              <a:t>待つ</a:t>
            </a:r>
            <a:r>
              <a:rPr lang="ja-JP" altLang="en-US" sz="2600" b="1">
                <a:solidFill>
                  <a:sysClr val="windowText" lastClr="000000"/>
                </a:solidFill>
              </a:rPr>
              <a:t>必要がある</a:t>
            </a:r>
            <a:endParaRPr lang="en-US" altLang="ja-JP" sz="2600" b="1">
              <a:solidFill>
                <a:sysClr val="windowText" lastClr="000000"/>
              </a:solidFill>
            </a:endParaRPr>
          </a:p>
        </p:txBody>
      </p:sp>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r="12452" b="-371"/>
          <a:stretch/>
        </p:blipFill>
        <p:spPr>
          <a:xfrm>
            <a:off x="4949090" y="2947655"/>
            <a:ext cx="3777467" cy="3628282"/>
          </a:xfrm>
          <a:prstGeom prst="rect">
            <a:avLst/>
          </a:prstGeom>
          <a:ln>
            <a:solidFill>
              <a:schemeClr val="tx1"/>
            </a:solidFill>
          </a:ln>
        </p:spPr>
      </p:pic>
      <p:sp>
        <p:nvSpPr>
          <p:cNvPr id="5" name="フローチャート: 処理 4"/>
          <p:cNvSpPr/>
          <p:nvPr/>
        </p:nvSpPr>
        <p:spPr>
          <a:xfrm>
            <a:off x="326210" y="1009683"/>
            <a:ext cx="8400347" cy="5566253"/>
          </a:xfrm>
          <a:prstGeom prst="flowChartProcess">
            <a:avLst/>
          </a:prstGeom>
          <a:ln w="762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a:solidFill>
                  <a:sysClr val="windowText" lastClr="000000"/>
                </a:solidFill>
                <a:latin typeface="+mn-ea"/>
              </a:rPr>
              <a:t>現体制での人手と時間の問題を</a:t>
            </a:r>
            <a:endParaRPr lang="en-US" altLang="ja-JP" sz="3200">
              <a:solidFill>
                <a:sysClr val="windowText" lastClr="000000"/>
              </a:solidFill>
              <a:latin typeface="+mn-ea"/>
            </a:endParaRPr>
          </a:p>
          <a:p>
            <a:pPr algn="ctr"/>
            <a:r>
              <a:rPr lang="ja-JP" altLang="en-US" sz="3200" u="sng">
                <a:solidFill>
                  <a:sysClr val="windowText" lastClr="000000"/>
                </a:solidFill>
                <a:uFill>
                  <a:solidFill>
                    <a:schemeClr val="accent2"/>
                  </a:solidFill>
                </a:uFill>
                <a:latin typeface="+mn-ea"/>
              </a:rPr>
              <a:t>費用をかけずに</a:t>
            </a:r>
            <a:endParaRPr lang="en-US" altLang="ja-JP" sz="3200" u="sng">
              <a:solidFill>
                <a:sysClr val="windowText" lastClr="000000"/>
              </a:solidFill>
              <a:uFill>
                <a:solidFill>
                  <a:schemeClr val="accent2"/>
                </a:solidFill>
              </a:uFill>
              <a:latin typeface="+mn-ea"/>
            </a:endParaRPr>
          </a:p>
          <a:p>
            <a:pPr algn="ctr"/>
            <a:r>
              <a:rPr lang="ja-JP" altLang="en-US" sz="3200">
                <a:solidFill>
                  <a:sysClr val="windowText" lastClr="000000"/>
                </a:solidFill>
                <a:latin typeface="+mn-ea"/>
              </a:rPr>
              <a:t>解決することができる</a:t>
            </a:r>
            <a:endParaRPr lang="en-US" altLang="ja-JP" sz="3200">
              <a:solidFill>
                <a:sysClr val="windowText" lastClr="000000"/>
              </a:solidFill>
              <a:latin typeface="+mn-ea"/>
            </a:endParaRPr>
          </a:p>
          <a:p>
            <a:pPr algn="ctr"/>
            <a:endParaRPr lang="en-US" altLang="ja-JP" sz="3200">
              <a:solidFill>
                <a:sysClr val="windowText" lastClr="000000"/>
              </a:solidFill>
              <a:latin typeface="+mn-ea"/>
            </a:endParaRPr>
          </a:p>
          <a:p>
            <a:pPr algn="ctr"/>
            <a:r>
              <a:rPr lang="ja-JP" altLang="en-US" sz="3200">
                <a:solidFill>
                  <a:sysClr val="windowText" lastClr="000000"/>
                </a:solidFill>
                <a:latin typeface="+mn-ea"/>
              </a:rPr>
              <a:t>本システムの需要と有用性を実感できた</a:t>
            </a:r>
          </a:p>
        </p:txBody>
      </p:sp>
    </p:spTree>
    <p:extLst>
      <p:ext uri="{BB962C8B-B14F-4D97-AF65-F5344CB8AC3E}">
        <p14:creationId xmlns:p14="http://schemas.microsoft.com/office/powerpoint/2010/main" val="18166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8" y="19878"/>
            <a:ext cx="7871650" cy="994172"/>
          </a:xfrm>
        </p:spPr>
        <p:txBody>
          <a:bodyPr>
            <a:normAutofit/>
          </a:bodyPr>
          <a:lstStyle/>
          <a:p>
            <a:r>
              <a:rPr lang="ja-JP" altLang="en-US" sz="3200" b="1" dirty="0"/>
              <a:t>今後の課題</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43698" y="1014050"/>
            <a:ext cx="8438902" cy="4372959"/>
          </a:xfrm>
        </p:spPr>
        <p:txBody>
          <a:bodyPr>
            <a:noAutofit/>
          </a:bodyPr>
          <a:lstStyle/>
          <a:p>
            <a:pPr marL="0" indent="0">
              <a:buNone/>
            </a:pPr>
            <a:r>
              <a:rPr lang="ja-JP" altLang="en-US" sz="2600" b="1" dirty="0">
                <a:solidFill>
                  <a:schemeClr val="accent6"/>
                </a:solidFill>
              </a:rPr>
              <a:t>　</a:t>
            </a:r>
            <a:endParaRPr lang="en-US" altLang="ja-JP" sz="2600" dirty="0">
              <a:solidFill>
                <a:schemeClr val="accent6"/>
              </a:solidFill>
            </a:endParaRPr>
          </a:p>
          <a:p>
            <a:r>
              <a:rPr lang="ja-JP" altLang="en-US" sz="2600"/>
              <a:t>選手</a:t>
            </a:r>
            <a:r>
              <a:rPr lang="ja-JP" altLang="en-US" sz="2600" dirty="0"/>
              <a:t>情報（チーム名、個人名等）の</a:t>
            </a:r>
            <a:r>
              <a:rPr lang="ja-JP" altLang="en-US" sz="2600"/>
              <a:t>登録</a:t>
            </a:r>
            <a:r>
              <a:rPr lang="ja-JP" altLang="en-US" sz="2600" smtClean="0"/>
              <a:t>、</a:t>
            </a:r>
            <a:r>
              <a:rPr lang="en-US" altLang="ja-JP" sz="2600" smtClean="0"/>
              <a:t/>
            </a:r>
            <a:br>
              <a:rPr lang="en-US" altLang="ja-JP" sz="2600" smtClean="0"/>
            </a:br>
            <a:r>
              <a:rPr lang="ja-JP" altLang="en-US" sz="2600" smtClean="0"/>
              <a:t>編集</a:t>
            </a:r>
            <a:r>
              <a:rPr lang="ja-JP" altLang="en-US" sz="2600" dirty="0"/>
              <a:t>機能の作成</a:t>
            </a:r>
            <a:endParaRPr lang="en-US" altLang="ja-JP" sz="2600" dirty="0"/>
          </a:p>
          <a:p>
            <a:pPr marL="0" indent="0">
              <a:buNone/>
            </a:pPr>
            <a:endParaRPr lang="en-US" altLang="ja-JP" sz="2600" dirty="0"/>
          </a:p>
          <a:p>
            <a:r>
              <a:rPr lang="ja-JP" altLang="en-US" sz="2600"/>
              <a:t>通過</a:t>
            </a:r>
            <a:r>
              <a:rPr lang="ja-JP" altLang="en-US" sz="2600" dirty="0"/>
              <a:t>人数の表示画面、計測ボタンの改善</a:t>
            </a:r>
            <a:endParaRPr lang="en-US" altLang="ja-JP" sz="2600" dirty="0"/>
          </a:p>
          <a:p>
            <a:pPr marL="0" indent="0">
              <a:buNone/>
            </a:pPr>
            <a:endParaRPr lang="en-US" altLang="ja-JP" sz="2600" dirty="0"/>
          </a:p>
          <a:p>
            <a:r>
              <a:rPr lang="ja-JP" altLang="en-US" sz="2600"/>
              <a:t>大会</a:t>
            </a:r>
            <a:r>
              <a:rPr lang="ja-JP" altLang="en-US" sz="2600" dirty="0"/>
              <a:t>結果の</a:t>
            </a:r>
            <a:r>
              <a:rPr lang="en-US" altLang="ja-JP" sz="2600" dirty="0"/>
              <a:t>PDF</a:t>
            </a:r>
            <a:r>
              <a:rPr lang="ja-JP" altLang="en-US" sz="2600" dirty="0"/>
              <a:t>表示</a:t>
            </a:r>
            <a:endParaRPr lang="en-US" altLang="ja-JP" sz="2600" dirty="0"/>
          </a:p>
          <a:p>
            <a:pPr marL="0" indent="0">
              <a:buNone/>
            </a:pPr>
            <a:endParaRPr lang="en-US" altLang="ja-JP" sz="2600" dirty="0"/>
          </a:p>
          <a:p>
            <a:r>
              <a:rPr lang="ja-JP" altLang="en-US" sz="2600" smtClean="0"/>
              <a:t>計測</a:t>
            </a:r>
            <a:r>
              <a:rPr lang="ja-JP" altLang="en-US" sz="2600" dirty="0"/>
              <a:t>失敗時</a:t>
            </a:r>
            <a:r>
              <a:rPr lang="ja-JP" altLang="en-US" sz="2600"/>
              <a:t>の</a:t>
            </a:r>
            <a:r>
              <a:rPr lang="ja-JP" altLang="en-US" sz="2600" smtClean="0"/>
              <a:t>対応</a:t>
            </a:r>
            <a:endParaRPr lang="en-US" altLang="ja-JP" sz="2600" dirty="0"/>
          </a:p>
          <a:p>
            <a:pPr marL="0" indent="0">
              <a:buNone/>
            </a:pPr>
            <a:endParaRPr lang="en-US" altLang="ja-JP" sz="2600" b="1" dirty="0">
              <a:solidFill>
                <a:schemeClr val="accent6"/>
              </a:solidFill>
            </a:endParaRPr>
          </a:p>
        </p:txBody>
      </p:sp>
      <p:pic>
        <p:nvPicPr>
          <p:cNvPr id="4" name="Picture 10" descr="[無料イラスト] たすきをかけて走る駅伝のランナ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155" y="3632953"/>
            <a:ext cx="1647410" cy="242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23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0"/>
            <a:ext cx="7871650" cy="994172"/>
          </a:xfrm>
        </p:spPr>
        <p:txBody>
          <a:bodyPr>
            <a:normAutofit/>
          </a:bodyPr>
          <a:lstStyle/>
          <a:p>
            <a:r>
              <a:rPr lang="ja-JP" altLang="en-US" sz="3200" b="1" dirty="0"/>
              <a:t>研究背景</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994172"/>
            <a:ext cx="8360686" cy="925496"/>
          </a:xfrm>
        </p:spPr>
        <p:txBody>
          <a:bodyPr>
            <a:noAutofit/>
          </a:bodyPr>
          <a:lstStyle/>
          <a:p>
            <a:r>
              <a:rPr lang="ja-JP" altLang="en-US" sz="2600" dirty="0">
                <a:latin typeface="+mn-ea"/>
              </a:rPr>
              <a:t>上島町では、毎年ハーフマラソン</a:t>
            </a:r>
            <a:r>
              <a:rPr lang="ja-JP" altLang="en-US" sz="2600">
                <a:latin typeface="+mn-ea"/>
              </a:rPr>
              <a:t>大会</a:t>
            </a:r>
            <a:r>
              <a:rPr lang="ja-JP" altLang="en-US" sz="2600" smtClean="0">
                <a:latin typeface="+mn-ea"/>
              </a:rPr>
              <a:t>と</a:t>
            </a:r>
            <a:r>
              <a:rPr lang="en-US" altLang="ja-JP" sz="2600" smtClean="0">
                <a:latin typeface="+mn-ea"/>
              </a:rPr>
              <a:t/>
            </a:r>
            <a:br>
              <a:rPr lang="en-US" altLang="ja-JP" sz="2600" smtClean="0">
                <a:latin typeface="+mn-ea"/>
              </a:rPr>
            </a:br>
            <a:r>
              <a:rPr lang="ja-JP" altLang="en-US" sz="2600" smtClean="0">
                <a:latin typeface="+mn-ea"/>
              </a:rPr>
              <a:t>駅伝</a:t>
            </a:r>
            <a:r>
              <a:rPr lang="ja-JP" altLang="en-US" sz="2600" dirty="0">
                <a:latin typeface="+mn-ea"/>
              </a:rPr>
              <a:t>大会が開催されている</a:t>
            </a:r>
            <a:endParaRPr lang="en-US" altLang="ja-JP" sz="2600" dirty="0">
              <a:latin typeface="+mn-ea"/>
            </a:endParaRPr>
          </a:p>
          <a:p>
            <a:endParaRPr lang="en-US" altLang="ja-JP" sz="2600" dirty="0">
              <a:latin typeface="+mn-ea"/>
            </a:endParaRPr>
          </a:p>
          <a:p>
            <a:r>
              <a:rPr lang="ja-JP" altLang="en-US" sz="2600" dirty="0">
                <a:latin typeface="+mn-ea"/>
              </a:rPr>
              <a:t>ハーフマラソンと駅伝大会の運営について</a:t>
            </a:r>
            <a:endParaRPr lang="en-US" altLang="ja-JP" sz="2600" dirty="0">
              <a:latin typeface="+mn-ea"/>
            </a:endParaRPr>
          </a:p>
        </p:txBody>
      </p:sp>
      <p:graphicFrame>
        <p:nvGraphicFramePr>
          <p:cNvPr id="14" name="表 13">
            <a:extLst>
              <a:ext uri="{FF2B5EF4-FFF2-40B4-BE49-F238E27FC236}">
                <a16:creationId xmlns:a16="http://schemas.microsoft.com/office/drawing/2014/main" id="{15243B45-3A11-47CE-AAC0-E4D92DA41392}"/>
              </a:ext>
            </a:extLst>
          </p:cNvPr>
          <p:cNvGraphicFramePr>
            <a:graphicFrameLocks noGrp="1"/>
          </p:cNvGraphicFramePr>
          <p:nvPr>
            <p:extLst>
              <p:ext uri="{D42A27DB-BD31-4B8C-83A1-F6EECF244321}">
                <p14:modId xmlns:p14="http://schemas.microsoft.com/office/powerpoint/2010/main" val="4202236615"/>
              </p:ext>
            </p:extLst>
          </p:nvPr>
        </p:nvGraphicFramePr>
        <p:xfrm>
          <a:off x="628648" y="3214411"/>
          <a:ext cx="8276812" cy="3325539"/>
        </p:xfrm>
        <a:graphic>
          <a:graphicData uri="http://schemas.openxmlformats.org/drawingml/2006/table">
            <a:tbl>
              <a:tblPr firstRow="1" bandRow="1">
                <a:tableStyleId>{8799B23B-EC83-4686-B30A-512413B5E67A}</a:tableStyleId>
              </a:tblPr>
              <a:tblGrid>
                <a:gridCol w="2146964">
                  <a:extLst>
                    <a:ext uri="{9D8B030D-6E8A-4147-A177-3AD203B41FA5}">
                      <a16:colId xmlns:a16="http://schemas.microsoft.com/office/drawing/2014/main" val="3092798191"/>
                    </a:ext>
                  </a:extLst>
                </a:gridCol>
                <a:gridCol w="2792168">
                  <a:extLst>
                    <a:ext uri="{9D8B030D-6E8A-4147-A177-3AD203B41FA5}">
                      <a16:colId xmlns:a16="http://schemas.microsoft.com/office/drawing/2014/main" val="417045217"/>
                    </a:ext>
                  </a:extLst>
                </a:gridCol>
                <a:gridCol w="3337680">
                  <a:extLst>
                    <a:ext uri="{9D8B030D-6E8A-4147-A177-3AD203B41FA5}">
                      <a16:colId xmlns:a16="http://schemas.microsoft.com/office/drawing/2014/main" val="3981736775"/>
                    </a:ext>
                  </a:extLst>
                </a:gridCol>
              </a:tblGrid>
              <a:tr h="625893">
                <a:tc>
                  <a:txBody>
                    <a:bodyPr/>
                    <a:lstStyle/>
                    <a:p>
                      <a:pPr algn="ctr"/>
                      <a:endParaRPr kumimoji="1" lang="ja-JP" altLang="en-US" sz="2000" dirty="0"/>
                    </a:p>
                  </a:txBody>
                  <a:tcPr marL="68580" marR="68580" marT="34290" marB="34290">
                    <a:solidFill>
                      <a:schemeClr val="accent6">
                        <a:lumMod val="40000"/>
                        <a:lumOff val="60000"/>
                      </a:schemeClr>
                    </a:solidFill>
                  </a:tcPr>
                </a:tc>
                <a:tc>
                  <a:txBody>
                    <a:bodyPr/>
                    <a:lstStyle/>
                    <a:p>
                      <a:pPr algn="ctr"/>
                      <a:r>
                        <a:rPr kumimoji="1" lang="ja-JP" altLang="en-US" sz="2000" dirty="0">
                          <a:latin typeface="+mn-ea"/>
                          <a:ea typeface="+mn-ea"/>
                        </a:rPr>
                        <a:t>ハーフマラソン大会</a:t>
                      </a:r>
                    </a:p>
                  </a:txBody>
                  <a:tcPr marL="68580" marR="68580" marT="34290" marB="34290">
                    <a:solidFill>
                      <a:schemeClr val="accent6">
                        <a:lumMod val="40000"/>
                        <a:lumOff val="60000"/>
                      </a:schemeClr>
                    </a:solidFill>
                  </a:tcPr>
                </a:tc>
                <a:tc>
                  <a:txBody>
                    <a:bodyPr/>
                    <a:lstStyle/>
                    <a:p>
                      <a:pPr algn="ctr"/>
                      <a:r>
                        <a:rPr kumimoji="1" lang="ja-JP" altLang="en-US" sz="2000" dirty="0">
                          <a:latin typeface="+mn-ea"/>
                          <a:ea typeface="+mn-ea"/>
                        </a:rPr>
                        <a:t>駅伝大会</a:t>
                      </a:r>
                    </a:p>
                  </a:txBody>
                  <a:tcPr marL="68580" marR="68580" marT="34290" marB="34290">
                    <a:solidFill>
                      <a:schemeClr val="accent6">
                        <a:lumMod val="40000"/>
                        <a:lumOff val="60000"/>
                      </a:schemeClr>
                    </a:solidFill>
                  </a:tcPr>
                </a:tc>
                <a:extLst>
                  <a:ext uri="{0D108BD9-81ED-4DB2-BD59-A6C34878D82A}">
                    <a16:rowId xmlns:a16="http://schemas.microsoft.com/office/drawing/2014/main" val="3265533641"/>
                  </a:ext>
                </a:extLst>
              </a:tr>
              <a:tr h="625893">
                <a:tc>
                  <a:txBody>
                    <a:bodyPr/>
                    <a:lstStyle/>
                    <a:p>
                      <a:pPr algn="ctr"/>
                      <a:r>
                        <a:rPr kumimoji="1" lang="ja-JP" altLang="en-US" sz="2000" dirty="0"/>
                        <a:t>参加者</a:t>
                      </a:r>
                    </a:p>
                  </a:txBody>
                  <a:tcPr marL="68580" marR="68580" marT="34290" marB="34290">
                    <a:solidFill>
                      <a:schemeClr val="bg1">
                        <a:alpha val="20000"/>
                      </a:schemeClr>
                    </a:solidFill>
                  </a:tcPr>
                </a:tc>
                <a:tc>
                  <a:txBody>
                    <a:bodyPr/>
                    <a:lstStyle/>
                    <a:p>
                      <a:pPr algn="ctr"/>
                      <a:r>
                        <a:rPr kumimoji="1" lang="ja-JP" altLang="en-US" sz="2000" dirty="0">
                          <a:latin typeface="+mn-ea"/>
                          <a:ea typeface="+mn-ea"/>
                        </a:rPr>
                        <a:t>ブームにより増加</a:t>
                      </a:r>
                    </a:p>
                  </a:txBody>
                  <a:tcPr marL="68580" marR="68580" marT="34290" marB="34290">
                    <a:solidFill>
                      <a:schemeClr val="bg1">
                        <a:alpha val="20000"/>
                      </a:schemeClr>
                    </a:solidFill>
                  </a:tcPr>
                </a:tc>
                <a:tc>
                  <a:txBody>
                    <a:bodyPr/>
                    <a:lstStyle/>
                    <a:p>
                      <a:pPr algn="ctr"/>
                      <a:r>
                        <a:rPr kumimoji="1" lang="ja-JP" altLang="en-US" sz="2000">
                          <a:latin typeface="+mn-ea"/>
                          <a:ea typeface="+mn-ea"/>
                        </a:rPr>
                        <a:t>地元</a:t>
                      </a:r>
                      <a:r>
                        <a:rPr kumimoji="1" lang="ja-JP" altLang="en-US" sz="2000" smtClean="0">
                          <a:latin typeface="+mn-ea"/>
                          <a:ea typeface="+mn-ea"/>
                        </a:rPr>
                        <a:t>の町民が</a:t>
                      </a:r>
                      <a:r>
                        <a:rPr kumimoji="1" lang="ja-JP" altLang="en-US" sz="2000" dirty="0">
                          <a:latin typeface="+mn-ea"/>
                          <a:ea typeface="+mn-ea"/>
                        </a:rPr>
                        <a:t>中心</a:t>
                      </a:r>
                    </a:p>
                  </a:txBody>
                  <a:tcPr marL="68580" marR="68580" marT="34290" marB="34290">
                    <a:solidFill>
                      <a:schemeClr val="bg1">
                        <a:alpha val="20000"/>
                      </a:schemeClr>
                    </a:solidFill>
                  </a:tcPr>
                </a:tc>
                <a:extLst>
                  <a:ext uri="{0D108BD9-81ED-4DB2-BD59-A6C34878D82A}">
                    <a16:rowId xmlns:a16="http://schemas.microsoft.com/office/drawing/2014/main" val="4269801391"/>
                  </a:ext>
                </a:extLst>
              </a:tr>
              <a:tr h="625893">
                <a:tc>
                  <a:txBody>
                    <a:bodyPr/>
                    <a:lstStyle/>
                    <a:p>
                      <a:pPr algn="ctr"/>
                      <a:r>
                        <a:rPr kumimoji="1" lang="ja-JP" altLang="en-US" sz="2000" dirty="0"/>
                        <a:t>参加費</a:t>
                      </a:r>
                      <a:endParaRPr kumimoji="1" lang="en-US" altLang="ja-JP" sz="2000" dirty="0"/>
                    </a:p>
                  </a:txBody>
                  <a:tcPr marL="68580" marR="68580" marT="34290" marB="34290">
                    <a:solidFill>
                      <a:schemeClr val="bg1"/>
                    </a:solidFill>
                  </a:tcPr>
                </a:tc>
                <a:tc>
                  <a:txBody>
                    <a:bodyPr/>
                    <a:lstStyle/>
                    <a:p>
                      <a:pPr algn="ctr"/>
                      <a:r>
                        <a:rPr kumimoji="1" lang="ja-JP" altLang="en-US" sz="2000" u="heavy" baseline="0" dirty="0">
                          <a:uFill>
                            <a:solidFill>
                              <a:schemeClr val="accent2"/>
                            </a:solidFill>
                          </a:uFill>
                          <a:latin typeface="+mn-ea"/>
                          <a:ea typeface="+mn-ea"/>
                        </a:rPr>
                        <a:t>徴収する</a:t>
                      </a:r>
                    </a:p>
                  </a:txBody>
                  <a:tcPr marL="68580" marR="68580" marT="34290" marB="34290">
                    <a:solidFill>
                      <a:schemeClr val="bg1"/>
                    </a:solidFill>
                  </a:tcPr>
                </a:tc>
                <a:tc>
                  <a:txBody>
                    <a:bodyPr/>
                    <a:lstStyle/>
                    <a:p>
                      <a:pPr algn="ctr"/>
                      <a:r>
                        <a:rPr kumimoji="1" lang="ja-JP" altLang="en-US" sz="2000" u="heavy" baseline="0" dirty="0">
                          <a:uFill>
                            <a:solidFill>
                              <a:schemeClr val="accent2"/>
                            </a:solidFill>
                          </a:uFill>
                          <a:latin typeface="+mn-ea"/>
                          <a:ea typeface="+mn-ea"/>
                        </a:rPr>
                        <a:t>徴収しない</a:t>
                      </a:r>
                    </a:p>
                  </a:txBody>
                  <a:tcPr marL="68580" marR="68580" marT="34290" marB="34290">
                    <a:solidFill>
                      <a:schemeClr val="bg1"/>
                    </a:solidFill>
                  </a:tcPr>
                </a:tc>
                <a:extLst>
                  <a:ext uri="{0D108BD9-81ED-4DB2-BD59-A6C34878D82A}">
                    <a16:rowId xmlns:a16="http://schemas.microsoft.com/office/drawing/2014/main" val="4208037916"/>
                  </a:ext>
                </a:extLst>
              </a:tr>
              <a:tr h="821967">
                <a:tc>
                  <a:txBody>
                    <a:bodyPr/>
                    <a:lstStyle/>
                    <a:p>
                      <a:pPr algn="ctr"/>
                      <a:r>
                        <a:rPr kumimoji="1" lang="ja-JP" altLang="en-US" sz="2000" dirty="0"/>
                        <a:t>計測方法</a:t>
                      </a:r>
                    </a:p>
                  </a:txBody>
                  <a:tcPr marL="68580" marR="68580" marT="34290" marB="34290">
                    <a:solidFill>
                      <a:schemeClr val="bg1">
                        <a:alpha val="20000"/>
                      </a:schemeClr>
                    </a:solidFill>
                  </a:tcPr>
                </a:tc>
                <a:tc>
                  <a:txBody>
                    <a:bodyPr/>
                    <a:lstStyle/>
                    <a:p>
                      <a:pPr algn="ctr"/>
                      <a:r>
                        <a:rPr kumimoji="1" lang="en-US" altLang="ja-JP" sz="2000" dirty="0">
                          <a:latin typeface="+mn-ea"/>
                          <a:ea typeface="+mn-ea"/>
                        </a:rPr>
                        <a:t>IC</a:t>
                      </a:r>
                      <a:r>
                        <a:rPr kumimoji="1" lang="ja-JP" altLang="en-US" sz="2000" dirty="0">
                          <a:latin typeface="+mn-ea"/>
                          <a:ea typeface="+mn-ea"/>
                        </a:rPr>
                        <a:t>チップを組み込んだゼッケンを使用</a:t>
                      </a:r>
                    </a:p>
                  </a:txBody>
                  <a:tcPr marL="68580" marR="68580" marT="34290" marB="34290">
                    <a:solidFill>
                      <a:schemeClr val="bg1">
                        <a:alpha val="20000"/>
                      </a:schemeClr>
                    </a:solidFill>
                  </a:tcPr>
                </a:tc>
                <a:tc>
                  <a:txBody>
                    <a:bodyPr/>
                    <a:lstStyle/>
                    <a:p>
                      <a:pPr algn="ctr"/>
                      <a:r>
                        <a:rPr kumimoji="1" lang="ja-JP" altLang="en-US" sz="2000" dirty="0">
                          <a:latin typeface="+mn-ea"/>
                          <a:ea typeface="+mn-ea"/>
                        </a:rPr>
                        <a:t>タイムもゼッケンも</a:t>
                      </a:r>
                      <a:endParaRPr kumimoji="1" lang="en-US" altLang="ja-JP" sz="2000" dirty="0">
                        <a:latin typeface="+mn-ea"/>
                        <a:ea typeface="+mn-ea"/>
                      </a:endParaRPr>
                    </a:p>
                    <a:p>
                      <a:pPr algn="ctr"/>
                      <a:r>
                        <a:rPr kumimoji="1" lang="ja-JP" altLang="en-US" sz="2000" dirty="0">
                          <a:latin typeface="+mn-ea"/>
                          <a:ea typeface="+mn-ea"/>
                        </a:rPr>
                        <a:t>手動で計測</a:t>
                      </a:r>
                    </a:p>
                  </a:txBody>
                  <a:tcPr marL="68580" marR="68580" marT="34290" marB="34290">
                    <a:solidFill>
                      <a:schemeClr val="bg1">
                        <a:alpha val="20000"/>
                      </a:schemeClr>
                    </a:solidFill>
                  </a:tcPr>
                </a:tc>
                <a:extLst>
                  <a:ext uri="{0D108BD9-81ED-4DB2-BD59-A6C34878D82A}">
                    <a16:rowId xmlns:a16="http://schemas.microsoft.com/office/drawing/2014/main" val="2749863085"/>
                  </a:ext>
                </a:extLst>
              </a:tr>
              <a:tr h="625893">
                <a:tc>
                  <a:txBody>
                    <a:bodyPr/>
                    <a:lstStyle/>
                    <a:p>
                      <a:pPr algn="ctr"/>
                      <a:r>
                        <a:rPr kumimoji="1" lang="ja-JP" altLang="en-US" sz="2000" dirty="0"/>
                        <a:t>結果の集計</a:t>
                      </a:r>
                    </a:p>
                  </a:txBody>
                  <a:tcPr marL="68580" marR="68580" marT="34290" marB="34290">
                    <a:solidFill>
                      <a:schemeClr val="bg1"/>
                    </a:solidFill>
                  </a:tcPr>
                </a:tc>
                <a:tc>
                  <a:txBody>
                    <a:bodyPr/>
                    <a:lstStyle/>
                    <a:p>
                      <a:pPr algn="ctr"/>
                      <a:r>
                        <a:rPr kumimoji="1" lang="ja-JP" altLang="en-US" sz="2000" dirty="0">
                          <a:latin typeface="+mn-ea"/>
                          <a:ea typeface="+mn-ea"/>
                        </a:rPr>
                        <a:t>外注したシステム</a:t>
                      </a:r>
                    </a:p>
                  </a:txBody>
                  <a:tcPr marL="68580" marR="68580" marT="34290" marB="34290">
                    <a:solidFill>
                      <a:schemeClr val="bg1"/>
                    </a:solidFill>
                  </a:tcPr>
                </a:tc>
                <a:tc>
                  <a:txBody>
                    <a:bodyPr/>
                    <a:lstStyle/>
                    <a:p>
                      <a:pPr algn="ctr"/>
                      <a:r>
                        <a:rPr kumimoji="1" lang="ja-JP" altLang="en-US" sz="2000" dirty="0">
                          <a:latin typeface="+mn-ea"/>
                          <a:ea typeface="+mn-ea"/>
                        </a:rPr>
                        <a:t>エクセルで計算</a:t>
                      </a:r>
                    </a:p>
                  </a:txBody>
                  <a:tcPr marL="68580" marR="68580" marT="34290" marB="34290">
                    <a:solidFill>
                      <a:schemeClr val="bg1"/>
                    </a:solidFill>
                  </a:tcPr>
                </a:tc>
                <a:extLst>
                  <a:ext uri="{0D108BD9-81ED-4DB2-BD59-A6C34878D82A}">
                    <a16:rowId xmlns:a16="http://schemas.microsoft.com/office/drawing/2014/main" val="843700574"/>
                  </a:ext>
                </a:extLst>
              </a:tr>
            </a:tbl>
          </a:graphicData>
        </a:graphic>
      </p:graphicFrame>
    </p:spTree>
    <p:extLst>
      <p:ext uri="{BB962C8B-B14F-4D97-AF65-F5344CB8AC3E}">
        <p14:creationId xmlns:p14="http://schemas.microsoft.com/office/powerpoint/2010/main" val="1221734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28650" y="0"/>
            <a:ext cx="7871650" cy="994172"/>
          </a:xfrm>
        </p:spPr>
        <p:txBody>
          <a:bodyPr>
            <a:normAutofit/>
          </a:bodyPr>
          <a:lstStyle/>
          <a:p>
            <a:r>
              <a:rPr lang="ja-JP" altLang="en-US" sz="3200" b="1">
                <a:solidFill>
                  <a:schemeClr val="bg1">
                    <a:lumMod val="85000"/>
                  </a:schemeClr>
                </a:solidFill>
              </a:rPr>
              <a:t>研究</a:t>
            </a:r>
            <a:r>
              <a:rPr lang="ja-JP" altLang="en-US" sz="3200" b="1" smtClean="0">
                <a:solidFill>
                  <a:schemeClr val="bg1">
                    <a:lumMod val="85000"/>
                  </a:schemeClr>
                </a:solidFill>
              </a:rPr>
              <a:t>背景</a:t>
            </a:r>
            <a:r>
              <a:rPr kumimoji="1" lang="ja-JP" altLang="en-US" sz="3200" dirty="0"/>
              <a:t>　</a:t>
            </a:r>
          </a:p>
        </p:txBody>
      </p:sp>
      <p:sp>
        <p:nvSpPr>
          <p:cNvPr id="3" name="コンテンツ プレースホルダー 2">
            <a:extLst>
              <a:ext uri="{FF2B5EF4-FFF2-40B4-BE49-F238E27FC236}">
                <a16:creationId xmlns:a16="http://schemas.microsoft.com/office/drawing/2014/main" id="{F2A21680-C2D0-4CB1-98C6-E52D1ED59D85}"/>
              </a:ext>
            </a:extLst>
          </p:cNvPr>
          <p:cNvSpPr>
            <a:spLocks noGrp="1"/>
          </p:cNvSpPr>
          <p:nvPr>
            <p:ph idx="1"/>
          </p:nvPr>
        </p:nvSpPr>
        <p:spPr>
          <a:xfrm>
            <a:off x="628650" y="994172"/>
            <a:ext cx="8360686" cy="925496"/>
          </a:xfrm>
        </p:spPr>
        <p:txBody>
          <a:bodyPr>
            <a:noAutofit/>
          </a:bodyPr>
          <a:lstStyle/>
          <a:p>
            <a:r>
              <a:rPr lang="ja-JP" altLang="en-US" sz="2600" dirty="0">
                <a:solidFill>
                  <a:schemeClr val="bg1">
                    <a:lumMod val="85000"/>
                  </a:schemeClr>
                </a:solidFill>
              </a:rPr>
              <a:t>上島町では、毎年ハーフマラソン</a:t>
            </a:r>
            <a:r>
              <a:rPr lang="ja-JP" altLang="en-US" sz="2600">
                <a:solidFill>
                  <a:schemeClr val="bg1">
                    <a:lumMod val="85000"/>
                  </a:schemeClr>
                </a:solidFill>
              </a:rPr>
              <a:t>大会</a:t>
            </a:r>
            <a:r>
              <a:rPr lang="ja-JP" altLang="en-US" sz="2600" smtClean="0">
                <a:solidFill>
                  <a:schemeClr val="bg1">
                    <a:lumMod val="85000"/>
                  </a:schemeClr>
                </a:solidFill>
              </a:rPr>
              <a:t>と</a:t>
            </a:r>
            <a:r>
              <a:rPr lang="en-US" altLang="ja-JP" sz="2600" smtClean="0">
                <a:solidFill>
                  <a:schemeClr val="bg1">
                    <a:lumMod val="85000"/>
                  </a:schemeClr>
                </a:solidFill>
              </a:rPr>
              <a:t/>
            </a:r>
            <a:br>
              <a:rPr lang="en-US" altLang="ja-JP" sz="2600" smtClean="0">
                <a:solidFill>
                  <a:schemeClr val="bg1">
                    <a:lumMod val="85000"/>
                  </a:schemeClr>
                </a:solidFill>
              </a:rPr>
            </a:br>
            <a:r>
              <a:rPr lang="ja-JP" altLang="en-US" sz="2600" smtClean="0">
                <a:solidFill>
                  <a:schemeClr val="bg1">
                    <a:lumMod val="85000"/>
                  </a:schemeClr>
                </a:solidFill>
              </a:rPr>
              <a:t>駅伝</a:t>
            </a:r>
            <a:r>
              <a:rPr lang="ja-JP" altLang="en-US" sz="2600" dirty="0">
                <a:solidFill>
                  <a:schemeClr val="bg1">
                    <a:lumMod val="85000"/>
                  </a:schemeClr>
                </a:solidFill>
              </a:rPr>
              <a:t>大会が開催されている</a:t>
            </a:r>
            <a:endParaRPr lang="en-US" altLang="ja-JP" sz="2600" dirty="0">
              <a:solidFill>
                <a:schemeClr val="bg1">
                  <a:lumMod val="85000"/>
                </a:schemeClr>
              </a:solidFill>
            </a:endParaRPr>
          </a:p>
          <a:p>
            <a:endParaRPr lang="en-US" altLang="ja-JP" sz="2600" dirty="0">
              <a:solidFill>
                <a:schemeClr val="bg1">
                  <a:lumMod val="85000"/>
                </a:schemeClr>
              </a:solidFill>
            </a:endParaRPr>
          </a:p>
          <a:p>
            <a:r>
              <a:rPr lang="ja-JP" altLang="en-US" sz="2600" dirty="0">
                <a:solidFill>
                  <a:schemeClr val="bg1">
                    <a:lumMod val="85000"/>
                  </a:schemeClr>
                </a:solidFill>
              </a:rPr>
              <a:t>ハーフマラソンと駅伝大会の運営について</a:t>
            </a:r>
            <a:endParaRPr lang="en-US" altLang="ja-JP" sz="2600" dirty="0">
              <a:solidFill>
                <a:schemeClr val="bg1">
                  <a:lumMod val="85000"/>
                </a:schemeClr>
              </a:solidFill>
            </a:endParaRPr>
          </a:p>
        </p:txBody>
      </p:sp>
      <p:graphicFrame>
        <p:nvGraphicFramePr>
          <p:cNvPr id="14" name="表 13">
            <a:extLst>
              <a:ext uri="{FF2B5EF4-FFF2-40B4-BE49-F238E27FC236}">
                <a16:creationId xmlns:a16="http://schemas.microsoft.com/office/drawing/2014/main" id="{15243B45-3A11-47CE-AAC0-E4D92DA41392}"/>
              </a:ext>
            </a:extLst>
          </p:cNvPr>
          <p:cNvGraphicFramePr>
            <a:graphicFrameLocks noGrp="1"/>
          </p:cNvGraphicFramePr>
          <p:nvPr>
            <p:extLst>
              <p:ext uri="{D42A27DB-BD31-4B8C-83A1-F6EECF244321}">
                <p14:modId xmlns:p14="http://schemas.microsoft.com/office/powerpoint/2010/main" val="620338208"/>
              </p:ext>
            </p:extLst>
          </p:nvPr>
        </p:nvGraphicFramePr>
        <p:xfrm>
          <a:off x="474731" y="3174656"/>
          <a:ext cx="8371095" cy="3285780"/>
        </p:xfrm>
        <a:graphic>
          <a:graphicData uri="http://schemas.openxmlformats.org/drawingml/2006/table">
            <a:tbl>
              <a:tblPr firstRow="1" bandRow="1">
                <a:tableStyleId>{8799B23B-EC83-4686-B30A-512413B5E67A}</a:tableStyleId>
              </a:tblPr>
              <a:tblGrid>
                <a:gridCol w="2171420">
                  <a:extLst>
                    <a:ext uri="{9D8B030D-6E8A-4147-A177-3AD203B41FA5}">
                      <a16:colId xmlns:a16="http://schemas.microsoft.com/office/drawing/2014/main" val="3092798191"/>
                    </a:ext>
                  </a:extLst>
                </a:gridCol>
                <a:gridCol w="2823974">
                  <a:extLst>
                    <a:ext uri="{9D8B030D-6E8A-4147-A177-3AD203B41FA5}">
                      <a16:colId xmlns:a16="http://schemas.microsoft.com/office/drawing/2014/main" val="417045217"/>
                    </a:ext>
                  </a:extLst>
                </a:gridCol>
                <a:gridCol w="3375701">
                  <a:extLst>
                    <a:ext uri="{9D8B030D-6E8A-4147-A177-3AD203B41FA5}">
                      <a16:colId xmlns:a16="http://schemas.microsoft.com/office/drawing/2014/main" val="3981736775"/>
                    </a:ext>
                  </a:extLst>
                </a:gridCol>
              </a:tblGrid>
              <a:tr h="618410">
                <a:tc>
                  <a:txBody>
                    <a:bodyPr/>
                    <a:lstStyle/>
                    <a:p>
                      <a:pPr algn="ctr"/>
                      <a:endParaRPr kumimoji="1" lang="ja-JP" altLang="en-US" sz="2000" dirty="0">
                        <a:latin typeface="+mn-ea"/>
                        <a:ea typeface="+mn-ea"/>
                      </a:endParaRPr>
                    </a:p>
                  </a:txBody>
                  <a:tcPr marL="68580" marR="68580" marT="34290" marB="34290">
                    <a:solidFill>
                      <a:schemeClr val="accent6">
                        <a:lumMod val="40000"/>
                        <a:lumOff val="60000"/>
                      </a:schemeClr>
                    </a:solidFill>
                  </a:tcPr>
                </a:tc>
                <a:tc>
                  <a:txBody>
                    <a:bodyPr/>
                    <a:lstStyle/>
                    <a:p>
                      <a:pPr algn="ctr"/>
                      <a:r>
                        <a:rPr kumimoji="1" lang="ja-JP" altLang="en-US" sz="2000" dirty="0">
                          <a:latin typeface="+mn-ea"/>
                          <a:ea typeface="+mn-ea"/>
                        </a:rPr>
                        <a:t>ハーフマラソン大会</a:t>
                      </a:r>
                    </a:p>
                  </a:txBody>
                  <a:tcPr marL="68580" marR="68580" marT="34290" marB="34290">
                    <a:solidFill>
                      <a:schemeClr val="accent6">
                        <a:lumMod val="40000"/>
                        <a:lumOff val="60000"/>
                      </a:schemeClr>
                    </a:solidFill>
                  </a:tcPr>
                </a:tc>
                <a:tc>
                  <a:txBody>
                    <a:bodyPr/>
                    <a:lstStyle/>
                    <a:p>
                      <a:pPr algn="ctr"/>
                      <a:r>
                        <a:rPr kumimoji="1" lang="ja-JP" altLang="en-US" sz="2000" dirty="0">
                          <a:latin typeface="+mn-ea"/>
                          <a:ea typeface="+mn-ea"/>
                        </a:rPr>
                        <a:t>駅伝大会</a:t>
                      </a:r>
                    </a:p>
                  </a:txBody>
                  <a:tcPr marL="68580" marR="68580" marT="34290" marB="34290">
                    <a:solidFill>
                      <a:schemeClr val="accent6">
                        <a:lumMod val="40000"/>
                        <a:lumOff val="60000"/>
                      </a:schemeClr>
                    </a:solidFill>
                  </a:tcPr>
                </a:tc>
                <a:extLst>
                  <a:ext uri="{0D108BD9-81ED-4DB2-BD59-A6C34878D82A}">
                    <a16:rowId xmlns:a16="http://schemas.microsoft.com/office/drawing/2014/main" val="3265533641"/>
                  </a:ext>
                </a:extLst>
              </a:tr>
              <a:tr h="618410">
                <a:tc>
                  <a:txBody>
                    <a:bodyPr/>
                    <a:lstStyle/>
                    <a:p>
                      <a:pPr algn="ctr"/>
                      <a:r>
                        <a:rPr kumimoji="1" lang="ja-JP" altLang="en-US" sz="2000" dirty="0">
                          <a:solidFill>
                            <a:schemeClr val="bg1">
                              <a:lumMod val="85000"/>
                            </a:schemeClr>
                          </a:solidFill>
                          <a:latin typeface="+mn-ea"/>
                          <a:ea typeface="+mn-ea"/>
                        </a:rPr>
                        <a:t>参加者</a:t>
                      </a:r>
                    </a:p>
                  </a:txBody>
                  <a:tcPr marL="68580" marR="68580" marT="34290" marB="34290">
                    <a:solidFill>
                      <a:schemeClr val="bg1">
                        <a:alpha val="20000"/>
                      </a:schemeClr>
                    </a:solidFill>
                  </a:tcPr>
                </a:tc>
                <a:tc>
                  <a:txBody>
                    <a:bodyPr/>
                    <a:lstStyle/>
                    <a:p>
                      <a:pPr algn="ctr"/>
                      <a:r>
                        <a:rPr kumimoji="1" lang="ja-JP" altLang="en-US" sz="2000" dirty="0">
                          <a:solidFill>
                            <a:schemeClr val="bg1">
                              <a:lumMod val="85000"/>
                            </a:schemeClr>
                          </a:solidFill>
                          <a:latin typeface="+mn-ea"/>
                          <a:ea typeface="+mn-ea"/>
                        </a:rPr>
                        <a:t>ブームにより増加</a:t>
                      </a:r>
                    </a:p>
                  </a:txBody>
                  <a:tcPr marL="68580" marR="68580" marT="34290" marB="34290">
                    <a:solidFill>
                      <a:schemeClr val="bg1">
                        <a:alpha val="20000"/>
                      </a:schemeClr>
                    </a:solidFill>
                  </a:tcPr>
                </a:tc>
                <a:tc>
                  <a:txBody>
                    <a:bodyPr/>
                    <a:lstStyle/>
                    <a:p>
                      <a:pPr algn="ctr"/>
                      <a:r>
                        <a:rPr kumimoji="1" lang="ja-JP" altLang="en-US" sz="2000">
                          <a:latin typeface="+mn-ea"/>
                          <a:ea typeface="+mn-ea"/>
                        </a:rPr>
                        <a:t>地元</a:t>
                      </a:r>
                      <a:r>
                        <a:rPr kumimoji="1" lang="ja-JP" altLang="en-US" sz="2000" smtClean="0">
                          <a:latin typeface="+mn-ea"/>
                          <a:ea typeface="+mn-ea"/>
                        </a:rPr>
                        <a:t>の町民が</a:t>
                      </a:r>
                      <a:r>
                        <a:rPr kumimoji="1" lang="ja-JP" altLang="en-US" sz="2000" dirty="0">
                          <a:latin typeface="+mn-ea"/>
                          <a:ea typeface="+mn-ea"/>
                        </a:rPr>
                        <a:t>中心</a:t>
                      </a:r>
                    </a:p>
                  </a:txBody>
                  <a:tcPr marL="68580" marR="68580" marT="34290" marB="34290">
                    <a:solidFill>
                      <a:schemeClr val="bg1">
                        <a:alpha val="20000"/>
                      </a:schemeClr>
                    </a:solidFill>
                  </a:tcPr>
                </a:tc>
                <a:extLst>
                  <a:ext uri="{0D108BD9-81ED-4DB2-BD59-A6C34878D82A}">
                    <a16:rowId xmlns:a16="http://schemas.microsoft.com/office/drawing/2014/main" val="4269801391"/>
                  </a:ext>
                </a:extLst>
              </a:tr>
              <a:tr h="618410">
                <a:tc>
                  <a:txBody>
                    <a:bodyPr/>
                    <a:lstStyle/>
                    <a:p>
                      <a:pPr algn="ctr"/>
                      <a:r>
                        <a:rPr kumimoji="1" lang="ja-JP" altLang="en-US" sz="2000" dirty="0">
                          <a:solidFill>
                            <a:schemeClr val="bg1">
                              <a:lumMod val="85000"/>
                            </a:schemeClr>
                          </a:solidFill>
                          <a:latin typeface="+mn-ea"/>
                          <a:ea typeface="+mn-ea"/>
                        </a:rPr>
                        <a:t>参加費</a:t>
                      </a:r>
                      <a:endParaRPr kumimoji="1" lang="en-US" altLang="ja-JP" sz="2000" dirty="0">
                        <a:solidFill>
                          <a:schemeClr val="bg1">
                            <a:lumMod val="85000"/>
                          </a:schemeClr>
                        </a:solidFill>
                        <a:latin typeface="+mn-ea"/>
                        <a:ea typeface="+mn-ea"/>
                      </a:endParaRPr>
                    </a:p>
                  </a:txBody>
                  <a:tcPr marL="68580" marR="68580" marT="34290" marB="34290">
                    <a:solidFill>
                      <a:schemeClr val="bg1"/>
                    </a:solidFill>
                  </a:tcPr>
                </a:tc>
                <a:tc>
                  <a:txBody>
                    <a:bodyPr/>
                    <a:lstStyle/>
                    <a:p>
                      <a:pPr algn="ctr"/>
                      <a:r>
                        <a:rPr kumimoji="1" lang="ja-JP" altLang="en-US" sz="2000" u="heavy" baseline="0" dirty="0">
                          <a:solidFill>
                            <a:schemeClr val="bg1">
                              <a:lumMod val="85000"/>
                            </a:schemeClr>
                          </a:solidFill>
                          <a:uFill>
                            <a:solidFill>
                              <a:schemeClr val="accent2"/>
                            </a:solidFill>
                          </a:uFill>
                          <a:latin typeface="+mn-ea"/>
                          <a:ea typeface="+mn-ea"/>
                        </a:rPr>
                        <a:t>徴収する</a:t>
                      </a:r>
                    </a:p>
                  </a:txBody>
                  <a:tcPr marL="68580" marR="68580" marT="34290" marB="34290">
                    <a:solidFill>
                      <a:schemeClr val="bg1"/>
                    </a:solidFill>
                  </a:tcPr>
                </a:tc>
                <a:tc>
                  <a:txBody>
                    <a:bodyPr/>
                    <a:lstStyle/>
                    <a:p>
                      <a:pPr algn="ctr"/>
                      <a:r>
                        <a:rPr kumimoji="1" lang="ja-JP" altLang="en-US" sz="2000" u="heavy" baseline="0" dirty="0">
                          <a:uFill>
                            <a:solidFill>
                              <a:schemeClr val="accent2"/>
                            </a:solidFill>
                          </a:uFill>
                          <a:latin typeface="+mn-ea"/>
                          <a:ea typeface="+mn-ea"/>
                        </a:rPr>
                        <a:t>徴収しない</a:t>
                      </a:r>
                    </a:p>
                  </a:txBody>
                  <a:tcPr marL="68580" marR="68580" marT="34290" marB="34290">
                    <a:solidFill>
                      <a:schemeClr val="bg1"/>
                    </a:solidFill>
                  </a:tcPr>
                </a:tc>
                <a:extLst>
                  <a:ext uri="{0D108BD9-81ED-4DB2-BD59-A6C34878D82A}">
                    <a16:rowId xmlns:a16="http://schemas.microsoft.com/office/drawing/2014/main" val="4208037916"/>
                  </a:ext>
                </a:extLst>
              </a:tr>
              <a:tr h="812140">
                <a:tc>
                  <a:txBody>
                    <a:bodyPr/>
                    <a:lstStyle/>
                    <a:p>
                      <a:pPr algn="ctr"/>
                      <a:r>
                        <a:rPr kumimoji="1" lang="ja-JP" altLang="en-US" sz="2000" dirty="0">
                          <a:solidFill>
                            <a:schemeClr val="bg1">
                              <a:lumMod val="85000"/>
                            </a:schemeClr>
                          </a:solidFill>
                          <a:latin typeface="+mn-ea"/>
                          <a:ea typeface="+mn-ea"/>
                        </a:rPr>
                        <a:t>計測方法</a:t>
                      </a:r>
                    </a:p>
                  </a:txBody>
                  <a:tcPr marL="68580" marR="68580" marT="34290" marB="34290">
                    <a:solidFill>
                      <a:schemeClr val="bg1">
                        <a:alpha val="20000"/>
                      </a:schemeClr>
                    </a:solidFill>
                  </a:tcPr>
                </a:tc>
                <a:tc>
                  <a:txBody>
                    <a:bodyPr/>
                    <a:lstStyle/>
                    <a:p>
                      <a:pPr algn="ctr"/>
                      <a:r>
                        <a:rPr kumimoji="1" lang="en-US" altLang="ja-JP" sz="2000" dirty="0">
                          <a:solidFill>
                            <a:schemeClr val="bg1">
                              <a:lumMod val="85000"/>
                            </a:schemeClr>
                          </a:solidFill>
                          <a:latin typeface="+mn-ea"/>
                          <a:ea typeface="+mn-ea"/>
                        </a:rPr>
                        <a:t>IC</a:t>
                      </a:r>
                      <a:r>
                        <a:rPr kumimoji="1" lang="ja-JP" altLang="en-US" sz="2000" dirty="0">
                          <a:solidFill>
                            <a:schemeClr val="bg1">
                              <a:lumMod val="85000"/>
                            </a:schemeClr>
                          </a:solidFill>
                          <a:latin typeface="+mn-ea"/>
                          <a:ea typeface="+mn-ea"/>
                        </a:rPr>
                        <a:t>チップを組み込んだゼッケンを使用</a:t>
                      </a:r>
                    </a:p>
                  </a:txBody>
                  <a:tcPr marL="68580" marR="68580" marT="34290" marB="34290">
                    <a:solidFill>
                      <a:schemeClr val="bg1">
                        <a:alpha val="20000"/>
                      </a:schemeClr>
                    </a:solidFill>
                  </a:tcPr>
                </a:tc>
                <a:tc>
                  <a:txBody>
                    <a:bodyPr/>
                    <a:lstStyle/>
                    <a:p>
                      <a:pPr algn="ctr"/>
                      <a:r>
                        <a:rPr kumimoji="1" lang="ja-JP" altLang="en-US" sz="2000" dirty="0">
                          <a:latin typeface="+mn-ea"/>
                          <a:ea typeface="+mn-ea"/>
                        </a:rPr>
                        <a:t>タイムもゼッケンも</a:t>
                      </a:r>
                      <a:endParaRPr kumimoji="1" lang="en-US" altLang="ja-JP" sz="2000" dirty="0">
                        <a:latin typeface="+mn-ea"/>
                        <a:ea typeface="+mn-ea"/>
                      </a:endParaRPr>
                    </a:p>
                    <a:p>
                      <a:pPr algn="ctr"/>
                      <a:r>
                        <a:rPr kumimoji="1" lang="ja-JP" altLang="en-US" sz="2000" dirty="0">
                          <a:latin typeface="+mn-ea"/>
                          <a:ea typeface="+mn-ea"/>
                        </a:rPr>
                        <a:t>手動で計測</a:t>
                      </a:r>
                    </a:p>
                  </a:txBody>
                  <a:tcPr marL="68580" marR="68580" marT="34290" marB="34290">
                    <a:solidFill>
                      <a:schemeClr val="bg1">
                        <a:alpha val="20000"/>
                      </a:schemeClr>
                    </a:solidFill>
                  </a:tcPr>
                </a:tc>
                <a:extLst>
                  <a:ext uri="{0D108BD9-81ED-4DB2-BD59-A6C34878D82A}">
                    <a16:rowId xmlns:a16="http://schemas.microsoft.com/office/drawing/2014/main" val="2749863085"/>
                  </a:ext>
                </a:extLst>
              </a:tr>
              <a:tr h="618410">
                <a:tc>
                  <a:txBody>
                    <a:bodyPr/>
                    <a:lstStyle/>
                    <a:p>
                      <a:pPr algn="ctr"/>
                      <a:r>
                        <a:rPr kumimoji="1" lang="ja-JP" altLang="en-US" sz="2000" dirty="0">
                          <a:solidFill>
                            <a:schemeClr val="bg1">
                              <a:lumMod val="85000"/>
                            </a:schemeClr>
                          </a:solidFill>
                          <a:latin typeface="+mn-ea"/>
                          <a:ea typeface="+mn-ea"/>
                        </a:rPr>
                        <a:t>結果の集計</a:t>
                      </a:r>
                    </a:p>
                  </a:txBody>
                  <a:tcPr marL="68580" marR="68580" marT="34290" marB="34290">
                    <a:solidFill>
                      <a:schemeClr val="bg1"/>
                    </a:solidFill>
                  </a:tcPr>
                </a:tc>
                <a:tc>
                  <a:txBody>
                    <a:bodyPr/>
                    <a:lstStyle/>
                    <a:p>
                      <a:pPr algn="ctr"/>
                      <a:r>
                        <a:rPr kumimoji="1" lang="ja-JP" altLang="en-US" sz="2000" dirty="0">
                          <a:solidFill>
                            <a:schemeClr val="bg1">
                              <a:lumMod val="85000"/>
                            </a:schemeClr>
                          </a:solidFill>
                          <a:latin typeface="+mn-ea"/>
                          <a:ea typeface="+mn-ea"/>
                        </a:rPr>
                        <a:t>外注したシステム</a:t>
                      </a:r>
                    </a:p>
                  </a:txBody>
                  <a:tcPr marL="68580" marR="68580" marT="34290" marB="34290">
                    <a:solidFill>
                      <a:schemeClr val="bg1"/>
                    </a:solidFill>
                  </a:tcPr>
                </a:tc>
                <a:tc>
                  <a:txBody>
                    <a:bodyPr/>
                    <a:lstStyle/>
                    <a:p>
                      <a:pPr algn="ctr"/>
                      <a:r>
                        <a:rPr kumimoji="1" lang="ja-JP" altLang="en-US" sz="2000" dirty="0">
                          <a:latin typeface="+mn-ea"/>
                          <a:ea typeface="+mn-ea"/>
                        </a:rPr>
                        <a:t>エクセルで計算</a:t>
                      </a:r>
                    </a:p>
                  </a:txBody>
                  <a:tcPr marL="68580" marR="68580" marT="34290" marB="34290">
                    <a:solidFill>
                      <a:schemeClr val="bg1"/>
                    </a:solidFill>
                  </a:tcPr>
                </a:tc>
                <a:extLst>
                  <a:ext uri="{0D108BD9-81ED-4DB2-BD59-A6C34878D82A}">
                    <a16:rowId xmlns:a16="http://schemas.microsoft.com/office/drawing/2014/main" val="843700574"/>
                  </a:ext>
                </a:extLst>
              </a:tr>
            </a:tbl>
          </a:graphicData>
        </a:graphic>
      </p:graphicFrame>
      <p:sp>
        <p:nvSpPr>
          <p:cNvPr id="5" name="四角形吹き出し 4"/>
          <p:cNvSpPr/>
          <p:nvPr/>
        </p:nvSpPr>
        <p:spPr>
          <a:xfrm>
            <a:off x="474730" y="2432933"/>
            <a:ext cx="4897370" cy="3888354"/>
          </a:xfrm>
          <a:prstGeom prst="wedgeRectCallout">
            <a:avLst>
              <a:gd name="adj1" fmla="val 60083"/>
              <a:gd name="adj2" fmla="val 13868"/>
            </a:avLst>
          </a:prstGeom>
          <a:solidFill>
            <a:schemeClr val="bg1"/>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ysClr val="windowText" lastClr="000000"/>
                </a:solidFill>
              </a:rPr>
              <a:t>駅伝</a:t>
            </a:r>
            <a:r>
              <a:rPr lang="ja-JP" altLang="en-US" sz="2800">
                <a:solidFill>
                  <a:sysClr val="windowText" lastClr="000000"/>
                </a:solidFill>
              </a:rPr>
              <a:t>大会</a:t>
            </a:r>
            <a:r>
              <a:rPr lang="ja-JP" altLang="en-US" sz="2800" smtClean="0">
                <a:solidFill>
                  <a:sysClr val="windowText" lastClr="000000"/>
                </a:solidFill>
              </a:rPr>
              <a:t>は</a:t>
            </a:r>
            <a:endParaRPr lang="en-US" altLang="ja-JP" sz="2800" smtClean="0">
              <a:solidFill>
                <a:sysClr val="windowText" lastClr="000000"/>
              </a:solidFill>
            </a:endParaRPr>
          </a:p>
          <a:p>
            <a:pPr algn="ctr"/>
            <a:r>
              <a:rPr lang="ja-JP" altLang="en-US" sz="2800" smtClean="0">
                <a:solidFill>
                  <a:sysClr val="windowText" lastClr="000000"/>
                </a:solidFill>
              </a:rPr>
              <a:t>お金</a:t>
            </a:r>
            <a:r>
              <a:rPr lang="ja-JP" altLang="en-US" sz="2800" dirty="0">
                <a:solidFill>
                  <a:sysClr val="windowText" lastClr="000000"/>
                </a:solidFill>
              </a:rPr>
              <a:t>をかけられない</a:t>
            </a:r>
            <a:endParaRPr lang="en-US" altLang="ja-JP" sz="2800" dirty="0">
              <a:solidFill>
                <a:sysClr val="windowText" lastClr="000000"/>
              </a:solidFill>
            </a:endParaRPr>
          </a:p>
          <a:p>
            <a:pPr algn="ctr"/>
            <a:endParaRPr lang="en-US" altLang="ja-JP" dirty="0">
              <a:solidFill>
                <a:sysClr val="windowText" lastClr="000000"/>
              </a:solidFill>
            </a:endParaRPr>
          </a:p>
          <a:p>
            <a:pPr algn="ctr"/>
            <a:endParaRPr lang="en-US" altLang="ja-JP" dirty="0">
              <a:solidFill>
                <a:sysClr val="windowText" lastClr="000000"/>
              </a:solidFill>
            </a:endParaRPr>
          </a:p>
          <a:p>
            <a:pPr algn="ctr"/>
            <a:endParaRPr lang="en-US" altLang="ja-JP" dirty="0">
              <a:solidFill>
                <a:sysClr val="windowText" lastClr="000000"/>
              </a:solidFill>
            </a:endParaRPr>
          </a:p>
          <a:p>
            <a:pPr algn="ctr"/>
            <a:endParaRPr lang="en-US" altLang="ja-JP" sz="2100" dirty="0">
              <a:solidFill>
                <a:sysClr val="windowText" lastClr="000000"/>
              </a:solidFill>
            </a:endParaRPr>
          </a:p>
          <a:p>
            <a:pPr algn="ctr"/>
            <a:r>
              <a:rPr lang="ja-JP" altLang="en-US" sz="2800" dirty="0">
                <a:solidFill>
                  <a:sysClr val="windowText" lastClr="000000"/>
                </a:solidFill>
              </a:rPr>
              <a:t>大会の運営に</a:t>
            </a:r>
            <a:endParaRPr lang="en-US" altLang="ja-JP" sz="2800" dirty="0">
              <a:solidFill>
                <a:sysClr val="windowText" lastClr="000000"/>
              </a:solidFill>
            </a:endParaRPr>
          </a:p>
          <a:p>
            <a:pPr algn="ctr"/>
            <a:r>
              <a:rPr lang="ja-JP" altLang="en-US" sz="2800" dirty="0">
                <a:solidFill>
                  <a:sysClr val="windowText" lastClr="000000"/>
                </a:solidFill>
              </a:rPr>
              <a:t>時間と労力がかかっている</a:t>
            </a:r>
            <a:endParaRPr lang="en-US" altLang="ja-JP" sz="2800" dirty="0">
              <a:solidFill>
                <a:sysClr val="windowText" lastClr="000000"/>
              </a:solidFill>
            </a:endParaRPr>
          </a:p>
        </p:txBody>
      </p:sp>
      <p:sp>
        <p:nvSpPr>
          <p:cNvPr id="6" name="下矢印 5"/>
          <p:cNvSpPr/>
          <p:nvPr/>
        </p:nvSpPr>
        <p:spPr>
          <a:xfrm>
            <a:off x="2450628" y="4018623"/>
            <a:ext cx="945573" cy="716973"/>
          </a:xfrm>
          <a:prstGeom prst="downArrow">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67451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12217"/>
            <a:ext cx="7871650" cy="994172"/>
          </a:xfrm>
        </p:spPr>
        <p:txBody>
          <a:bodyPr>
            <a:normAutofit/>
          </a:bodyPr>
          <a:lstStyle/>
          <a:p>
            <a:r>
              <a:rPr lang="ja-JP" altLang="en-US" sz="3200" b="1" dirty="0"/>
              <a:t>研究</a:t>
            </a:r>
            <a:r>
              <a:rPr lang="ja-JP" altLang="en-US" sz="3200" b="1" dirty="0">
                <a:latin typeface="+mj-ea"/>
              </a:rPr>
              <a:t>背景</a:t>
            </a:r>
            <a:r>
              <a:rPr kumimoji="1" lang="ja-JP" altLang="en-US" sz="3200" dirty="0"/>
              <a:t>　</a:t>
            </a:r>
          </a:p>
        </p:txBody>
      </p:sp>
      <p:sp>
        <p:nvSpPr>
          <p:cNvPr id="6" name="コンテンツ プレースホルダー 5"/>
          <p:cNvSpPr>
            <a:spLocks noGrp="1"/>
          </p:cNvSpPr>
          <p:nvPr>
            <p:ph idx="1"/>
          </p:nvPr>
        </p:nvSpPr>
        <p:spPr>
          <a:xfrm>
            <a:off x="643699" y="1006389"/>
            <a:ext cx="8357425" cy="1285985"/>
          </a:xfrm>
        </p:spPr>
        <p:txBody>
          <a:bodyPr>
            <a:noAutofit/>
          </a:bodyPr>
          <a:lstStyle/>
          <a:p>
            <a:pPr marL="0" indent="0">
              <a:buNone/>
            </a:pPr>
            <a:r>
              <a:rPr lang="ja-JP" altLang="en-US" sz="2600" b="1">
                <a:solidFill>
                  <a:schemeClr val="accent6"/>
                </a:solidFill>
              </a:rPr>
              <a:t>＜</a:t>
            </a:r>
            <a:r>
              <a:rPr lang="ja-JP" altLang="en-US" sz="2600"/>
              <a:t>既存のシステム</a:t>
            </a:r>
            <a:r>
              <a:rPr lang="ja-JP" altLang="en-US" sz="2600" b="1">
                <a:solidFill>
                  <a:schemeClr val="accent6"/>
                </a:solidFill>
              </a:rPr>
              <a:t>＞</a:t>
            </a:r>
            <a:endParaRPr lang="en-US" altLang="ja-JP" sz="2600" b="1" dirty="0">
              <a:solidFill>
                <a:schemeClr val="accent6"/>
              </a:solidFill>
            </a:endParaRPr>
          </a:p>
          <a:p>
            <a:pPr marL="0" indent="0">
              <a:buNone/>
            </a:pPr>
            <a:r>
              <a:rPr lang="ja-JP" altLang="en-US" sz="2600" smtClean="0"/>
              <a:t>・</a:t>
            </a:r>
            <a:r>
              <a:rPr lang="ja-JP" altLang="en-US" sz="2600"/>
              <a:t>集計</a:t>
            </a:r>
            <a:r>
              <a:rPr lang="ja-JP" altLang="en-US" sz="2600" dirty="0"/>
              <a:t>の計算を支援するアプリケーション</a:t>
            </a:r>
            <a:endParaRPr lang="en-US" altLang="ja-JP" sz="2600" dirty="0"/>
          </a:p>
          <a:p>
            <a:pPr marL="0" indent="0">
              <a:buNone/>
            </a:pPr>
            <a:r>
              <a:rPr lang="ja-JP" altLang="en-US" sz="2600" smtClean="0"/>
              <a:t>・</a:t>
            </a:r>
            <a:r>
              <a:rPr lang="ja-JP" altLang="en-US" sz="2600"/>
              <a:t>計算</a:t>
            </a:r>
            <a:r>
              <a:rPr lang="ja-JP" altLang="en-US" sz="2600" dirty="0"/>
              <a:t>結果をみやすく印刷できるテンプレート</a:t>
            </a:r>
            <a:endParaRPr lang="en-US" altLang="ja-JP" sz="2600" dirty="0"/>
          </a:p>
          <a:p>
            <a:pPr marL="0" indent="0">
              <a:buNone/>
            </a:pPr>
            <a:endParaRPr lang="en-US" altLang="ja-JP" sz="2600" dirty="0"/>
          </a:p>
          <a:p>
            <a:pPr marL="0" indent="0">
              <a:buNone/>
            </a:pPr>
            <a:endParaRPr lang="en-US" altLang="ja-JP" sz="2600" dirty="0"/>
          </a:p>
          <a:p>
            <a:pPr marL="0" indent="0">
              <a:buNone/>
            </a:pPr>
            <a:endParaRPr lang="en-US" altLang="ja-JP" sz="2600" dirty="0"/>
          </a:p>
          <a:p>
            <a:pPr marL="0" indent="0">
              <a:buNone/>
            </a:pPr>
            <a:endParaRPr lang="en-US" altLang="ja-JP" sz="800" dirty="0"/>
          </a:p>
          <a:p>
            <a:pPr marL="0" indent="0">
              <a:buNone/>
            </a:pPr>
            <a:r>
              <a:rPr lang="ja-JP" altLang="en-US" sz="2600" b="1">
                <a:solidFill>
                  <a:schemeClr val="accent6"/>
                </a:solidFill>
              </a:rPr>
              <a:t>＜</a:t>
            </a:r>
            <a:r>
              <a:rPr lang="ja-JP" altLang="en-US" sz="2600"/>
              <a:t>解決</a:t>
            </a:r>
            <a:r>
              <a:rPr lang="ja-JP" altLang="en-US" sz="2600" dirty="0"/>
              <a:t>の</a:t>
            </a:r>
            <a:r>
              <a:rPr lang="ja-JP" altLang="en-US" sz="2600"/>
              <a:t>ために</a:t>
            </a:r>
            <a:r>
              <a:rPr lang="ja-JP" altLang="en-US" sz="2600" b="1">
                <a:solidFill>
                  <a:schemeClr val="accent6"/>
                </a:solidFill>
              </a:rPr>
              <a:t>＞</a:t>
            </a:r>
            <a:endParaRPr lang="en-US" altLang="ja-JP" sz="2600" b="1" dirty="0">
              <a:solidFill>
                <a:schemeClr val="accent6"/>
              </a:solidFill>
            </a:endParaRPr>
          </a:p>
          <a:p>
            <a:pPr marL="0" indent="0">
              <a:buNone/>
            </a:pPr>
            <a:r>
              <a:rPr lang="ja-JP" altLang="en-US" sz="2600" smtClean="0"/>
              <a:t>本研究</a:t>
            </a:r>
            <a:r>
              <a:rPr lang="ja-JP" altLang="en-US" sz="2600" dirty="0"/>
              <a:t>では、タイムやゼッケンの計測から</a:t>
            </a:r>
            <a:endParaRPr lang="en-US" altLang="ja-JP" sz="2600" dirty="0"/>
          </a:p>
          <a:p>
            <a:pPr marL="0" indent="0">
              <a:buNone/>
            </a:pPr>
            <a:r>
              <a:rPr lang="ja-JP" altLang="en-US" sz="2600" smtClean="0"/>
              <a:t>記録</a:t>
            </a:r>
            <a:r>
              <a:rPr lang="ja-JP" altLang="en-US" sz="2600" dirty="0"/>
              <a:t>の集計までをサポートできる</a:t>
            </a:r>
            <a:endParaRPr lang="en-US" altLang="ja-JP" sz="2600" dirty="0"/>
          </a:p>
          <a:p>
            <a:pPr marL="0" indent="0">
              <a:buNone/>
            </a:pPr>
            <a:r>
              <a:rPr lang="ja-JP" altLang="en-US" sz="2600" b="1" smtClean="0"/>
              <a:t>「</a:t>
            </a:r>
            <a:r>
              <a:rPr lang="ja-JP" altLang="en-US" sz="2600" b="1" dirty="0"/>
              <a:t>スマートフォン</a:t>
            </a:r>
            <a:r>
              <a:rPr lang="ja-JP" altLang="en-US" sz="2600" b="1"/>
              <a:t>を</a:t>
            </a:r>
            <a:r>
              <a:rPr lang="ja-JP" altLang="en-US" sz="2600" b="1" smtClean="0"/>
              <a:t>用いた</a:t>
            </a:r>
            <a:endParaRPr lang="en-US" altLang="ja-JP" sz="2600" b="1" smtClean="0"/>
          </a:p>
          <a:p>
            <a:pPr marL="0" indent="0">
              <a:buNone/>
            </a:pPr>
            <a:r>
              <a:rPr lang="en-US" altLang="ja-JP" sz="2600" b="1"/>
              <a:t>	</a:t>
            </a:r>
            <a:r>
              <a:rPr lang="en-US" altLang="ja-JP" sz="2600" b="1" smtClean="0"/>
              <a:t>	</a:t>
            </a:r>
            <a:r>
              <a:rPr lang="ja-JP" altLang="en-US" sz="2600" b="1" smtClean="0"/>
              <a:t>駅伝</a:t>
            </a:r>
            <a:r>
              <a:rPr lang="ja-JP" altLang="en-US" sz="2600" b="1" dirty="0"/>
              <a:t>大会計測システム」</a:t>
            </a:r>
            <a:r>
              <a:rPr lang="ja-JP" altLang="en-US" sz="2600" dirty="0"/>
              <a:t>を開発</a:t>
            </a:r>
            <a:endParaRPr lang="en-US" altLang="ja-JP" sz="2600" dirty="0"/>
          </a:p>
          <a:p>
            <a:pPr marL="0" indent="0">
              <a:buNone/>
            </a:pPr>
            <a:r>
              <a:rPr kumimoji="1" lang="en-US" altLang="ja-JP" sz="2600" dirty="0"/>
              <a:t>	</a:t>
            </a:r>
            <a:endParaRPr kumimoji="1" lang="ja-JP" altLang="en-US" sz="2600" dirty="0"/>
          </a:p>
        </p:txBody>
      </p:sp>
      <p:sp>
        <p:nvSpPr>
          <p:cNvPr id="15" name="角丸四角形 14"/>
          <p:cNvSpPr/>
          <p:nvPr/>
        </p:nvSpPr>
        <p:spPr>
          <a:xfrm>
            <a:off x="822603" y="2602689"/>
            <a:ext cx="6307083" cy="1276197"/>
          </a:xfrm>
          <a:prstGeom prst="roundRect">
            <a:avLst/>
          </a:prstGeom>
          <a:ln w="571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600" b="1" dirty="0"/>
              <a:t>計測の過程や、大会の運営そのものを</a:t>
            </a:r>
            <a:endParaRPr lang="en-US" altLang="ja-JP" sz="2600" b="1" dirty="0"/>
          </a:p>
          <a:p>
            <a:pPr algn="ctr"/>
            <a:r>
              <a:rPr lang="ja-JP" altLang="en-US" sz="2600" b="1" dirty="0"/>
              <a:t>支援できるアプリケーションがない</a:t>
            </a:r>
            <a:endParaRPr lang="en-US" altLang="ja-JP" sz="2600" b="1" dirty="0"/>
          </a:p>
        </p:txBody>
      </p:sp>
      <p:pic>
        <p:nvPicPr>
          <p:cNvPr id="2058" name="Picture 10" descr="[無料イラスト] たすきをかけて走る駅伝のランナ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556" y="4507597"/>
            <a:ext cx="1273861" cy="187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87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4D900EB-C7F2-4F7E-8835-6BB098C62164}"/>
              </a:ext>
            </a:extLst>
          </p:cNvPr>
          <p:cNvPicPr>
            <a:picLocks noChangeAspect="1"/>
          </p:cNvPicPr>
          <p:nvPr/>
        </p:nvPicPr>
        <p:blipFill rotWithShape="1">
          <a:blip r:embed="rId3">
            <a:extLst>
              <a:ext uri="{28A0092B-C50C-407E-A947-70E740481C1C}">
                <a14:useLocalDpi xmlns:a14="http://schemas.microsoft.com/office/drawing/2010/main" val="0"/>
              </a:ext>
            </a:extLst>
          </a:blip>
          <a:srcRect b="56083"/>
          <a:stretch/>
        </p:blipFill>
        <p:spPr>
          <a:xfrm>
            <a:off x="349346" y="1194646"/>
            <a:ext cx="6866464" cy="2349126"/>
          </a:xfrm>
          <a:prstGeom prst="rect">
            <a:avLst/>
          </a:prstGeom>
        </p:spPr>
      </p:pic>
      <p:pic>
        <p:nvPicPr>
          <p:cNvPr id="3" name="図 2">
            <a:extLst>
              <a:ext uri="{FF2B5EF4-FFF2-40B4-BE49-F238E27FC236}">
                <a16:creationId xmlns:a16="http://schemas.microsoft.com/office/drawing/2014/main" id="{3651008B-2B20-4A2E-A8B2-3A51AD2435AA}"/>
              </a:ext>
            </a:extLst>
          </p:cNvPr>
          <p:cNvPicPr>
            <a:picLocks noChangeAspect="1"/>
          </p:cNvPicPr>
          <p:nvPr/>
        </p:nvPicPr>
        <p:blipFill rotWithShape="1">
          <a:blip r:embed="rId3">
            <a:extLst>
              <a:ext uri="{28A0092B-C50C-407E-A947-70E740481C1C}">
                <a14:useLocalDpi xmlns:a14="http://schemas.microsoft.com/office/drawing/2010/main" val="0"/>
              </a:ext>
            </a:extLst>
          </a:blip>
          <a:srcRect t="46884"/>
          <a:stretch/>
        </p:blipFill>
        <p:spPr>
          <a:xfrm>
            <a:off x="349345" y="3543772"/>
            <a:ext cx="8094073" cy="2936541"/>
          </a:xfrm>
          <a:prstGeom prst="rect">
            <a:avLst/>
          </a:prstGeom>
        </p:spPr>
      </p:pic>
      <p:sp>
        <p:nvSpPr>
          <p:cNvPr id="4" name="矢印: 右 3">
            <a:extLst>
              <a:ext uri="{FF2B5EF4-FFF2-40B4-BE49-F238E27FC236}">
                <a16:creationId xmlns:a16="http://schemas.microsoft.com/office/drawing/2014/main" id="{9CA6AA0F-F605-40B8-A0B6-9A98CEC17E4A}"/>
              </a:ext>
            </a:extLst>
          </p:cNvPr>
          <p:cNvSpPr/>
          <p:nvPr/>
        </p:nvSpPr>
        <p:spPr>
          <a:xfrm>
            <a:off x="7095485" y="2075971"/>
            <a:ext cx="386657" cy="485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 name="四角形: 角を丸くする 4">
            <a:extLst>
              <a:ext uri="{FF2B5EF4-FFF2-40B4-BE49-F238E27FC236}">
                <a16:creationId xmlns:a16="http://schemas.microsoft.com/office/drawing/2014/main" id="{971A778D-10CE-4D0F-88BA-32A9C2DE921C}"/>
              </a:ext>
            </a:extLst>
          </p:cNvPr>
          <p:cNvSpPr/>
          <p:nvPr/>
        </p:nvSpPr>
        <p:spPr>
          <a:xfrm>
            <a:off x="7667027" y="1624915"/>
            <a:ext cx="1294687" cy="1387245"/>
          </a:xfrm>
          <a:prstGeom prst="roundRect">
            <a:avLst/>
          </a:prstGeom>
          <a:solidFill>
            <a:schemeClr val="bg1"/>
          </a:solidFill>
          <a:ln w="57150">
            <a:solidFill>
              <a:srgbClr val="7F6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dirty="0">
                <a:solidFill>
                  <a:sysClr val="windowText" lastClr="000000"/>
                </a:solidFill>
              </a:rPr>
              <a:t>選手情報の</a:t>
            </a:r>
            <a:endParaRPr lang="en-US" altLang="ja-JP" sz="1500" dirty="0">
              <a:solidFill>
                <a:sysClr val="windowText" lastClr="000000"/>
              </a:solidFill>
            </a:endParaRPr>
          </a:p>
          <a:p>
            <a:pPr algn="ctr"/>
            <a:r>
              <a:rPr lang="ja-JP" altLang="en-US" sz="1500" dirty="0">
                <a:solidFill>
                  <a:sysClr val="windowText" lastClr="000000"/>
                </a:solidFill>
              </a:rPr>
              <a:t>インポート</a:t>
            </a:r>
            <a:endParaRPr lang="en-US" altLang="ja-JP" sz="1500" dirty="0">
              <a:solidFill>
                <a:sysClr val="windowText" lastClr="000000"/>
              </a:solidFill>
            </a:endParaRPr>
          </a:p>
        </p:txBody>
      </p:sp>
      <p:sp>
        <p:nvSpPr>
          <p:cNvPr id="6" name="正方形/長方形 5">
            <a:extLst>
              <a:ext uri="{FF2B5EF4-FFF2-40B4-BE49-F238E27FC236}">
                <a16:creationId xmlns:a16="http://schemas.microsoft.com/office/drawing/2014/main" id="{DAD64ECD-C85F-4DA5-ABF9-E3FD6DC3910B}"/>
              </a:ext>
            </a:extLst>
          </p:cNvPr>
          <p:cNvSpPr/>
          <p:nvPr/>
        </p:nvSpPr>
        <p:spPr>
          <a:xfrm>
            <a:off x="422877" y="261540"/>
            <a:ext cx="7059265" cy="584775"/>
          </a:xfrm>
          <a:prstGeom prst="rect">
            <a:avLst/>
          </a:prstGeom>
        </p:spPr>
        <p:txBody>
          <a:bodyPr wrap="square">
            <a:spAutoFit/>
          </a:bodyPr>
          <a:lstStyle/>
          <a:p>
            <a:r>
              <a:rPr lang="ja-JP" altLang="en-US" sz="3200" b="1" dirty="0">
                <a:latin typeface="+mj-ea"/>
                <a:ea typeface="+mj-ea"/>
              </a:rPr>
              <a:t>システム概要</a:t>
            </a:r>
          </a:p>
        </p:txBody>
      </p:sp>
      <p:sp>
        <p:nvSpPr>
          <p:cNvPr id="7" name="テキスト ボックス 6">
            <a:extLst>
              <a:ext uri="{FF2B5EF4-FFF2-40B4-BE49-F238E27FC236}">
                <a16:creationId xmlns:a16="http://schemas.microsoft.com/office/drawing/2014/main" id="{0A542E09-B009-4488-9790-2FF66970B74B}"/>
              </a:ext>
            </a:extLst>
          </p:cNvPr>
          <p:cNvSpPr txBox="1"/>
          <p:nvPr/>
        </p:nvSpPr>
        <p:spPr>
          <a:xfrm>
            <a:off x="5327375" y="3984435"/>
            <a:ext cx="1371599" cy="923330"/>
          </a:xfrm>
          <a:prstGeom prst="rect">
            <a:avLst/>
          </a:prstGeom>
          <a:solidFill>
            <a:schemeClr val="bg1"/>
          </a:solidFill>
        </p:spPr>
        <p:txBody>
          <a:bodyPr wrap="square" rtlCol="0">
            <a:spAutoFit/>
          </a:bodyPr>
          <a:lstStyle/>
          <a:p>
            <a:pPr algn="ctr"/>
            <a:r>
              <a:rPr lang="ja-JP" altLang="en-US" smtClean="0"/>
              <a:t>担当</a:t>
            </a:r>
            <a:r>
              <a:rPr lang="ja-JP" altLang="en-US" dirty="0"/>
              <a:t>中継所、</a:t>
            </a:r>
            <a:endParaRPr lang="en-US" altLang="ja-JP" dirty="0"/>
          </a:p>
          <a:p>
            <a:pPr algn="ctr"/>
            <a:r>
              <a:rPr lang="ja-JP" altLang="en-US" dirty="0"/>
              <a:t>記録内容、</a:t>
            </a:r>
            <a:endParaRPr lang="en-US" altLang="ja-JP" dirty="0"/>
          </a:p>
          <a:p>
            <a:pPr algn="ctr"/>
            <a:r>
              <a:rPr lang="ja-JP" altLang="en-US" dirty="0"/>
              <a:t>区間集計</a:t>
            </a:r>
          </a:p>
        </p:txBody>
      </p:sp>
    </p:spTree>
    <p:extLst>
      <p:ext uri="{BB962C8B-B14F-4D97-AF65-F5344CB8AC3E}">
        <p14:creationId xmlns:p14="http://schemas.microsoft.com/office/powerpoint/2010/main" val="3181564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8" y="0"/>
            <a:ext cx="7871650" cy="994172"/>
          </a:xfrm>
        </p:spPr>
        <p:txBody>
          <a:bodyPr>
            <a:normAutofit/>
          </a:bodyPr>
          <a:lstStyle/>
          <a:p>
            <a:r>
              <a:rPr lang="ja-JP" altLang="en-US" sz="3200" b="1" dirty="0"/>
              <a:t>計測の流れ</a:t>
            </a:r>
            <a:r>
              <a:rPr kumimoji="1" lang="ja-JP" altLang="en-US" sz="3200" dirty="0"/>
              <a:t>　</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98" y="1292344"/>
            <a:ext cx="8101614" cy="4850039"/>
          </a:xfrm>
          <a:prstGeom prst="rect">
            <a:avLst/>
          </a:prstGeom>
        </p:spPr>
      </p:pic>
    </p:spTree>
    <p:extLst>
      <p:ext uri="{BB962C8B-B14F-4D97-AF65-F5344CB8AC3E}">
        <p14:creationId xmlns:p14="http://schemas.microsoft.com/office/powerpoint/2010/main" val="2145945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0"/>
            <a:ext cx="7871650" cy="994172"/>
          </a:xfrm>
        </p:spPr>
        <p:txBody>
          <a:bodyPr>
            <a:normAutofit/>
          </a:bodyPr>
          <a:lstStyle/>
          <a:p>
            <a:r>
              <a:rPr lang="ja-JP" altLang="en-US" sz="3200" b="1" smtClean="0"/>
              <a:t>本システムの機能について</a:t>
            </a:r>
            <a:r>
              <a:rPr kumimoji="1" lang="ja-JP" altLang="en-US" sz="3200" dirty="0"/>
              <a:t>　</a:t>
            </a: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12173" r="1209" b="23738"/>
          <a:stretch/>
        </p:blipFill>
        <p:spPr>
          <a:xfrm>
            <a:off x="1033549" y="1351722"/>
            <a:ext cx="4265129" cy="4921394"/>
          </a:xfrm>
          <a:prstGeom prst="rect">
            <a:avLst/>
          </a:prstGeom>
          <a:noFill/>
          <a:ln>
            <a:solidFill>
              <a:schemeClr val="tx1"/>
            </a:solidFill>
          </a:ln>
        </p:spPr>
      </p:pic>
      <p:sp>
        <p:nvSpPr>
          <p:cNvPr id="7" name="テキスト ボックス 6"/>
          <p:cNvSpPr txBox="1"/>
          <p:nvPr/>
        </p:nvSpPr>
        <p:spPr>
          <a:xfrm>
            <a:off x="5630597" y="1190576"/>
            <a:ext cx="3241834" cy="492443"/>
          </a:xfrm>
          <a:prstGeom prst="rect">
            <a:avLst/>
          </a:prstGeom>
          <a:noFill/>
        </p:spPr>
        <p:txBody>
          <a:bodyPr wrap="square" rtlCol="0">
            <a:spAutoFit/>
          </a:bodyPr>
          <a:lstStyle/>
          <a:p>
            <a:pPr algn="ctr"/>
            <a:r>
              <a:rPr kumimoji="1" lang="ja-JP" altLang="en-US" sz="2600" smtClean="0"/>
              <a:t>大会の新規登録</a:t>
            </a:r>
            <a:endParaRPr kumimoji="1" lang="ja-JP" altLang="en-US" sz="2600"/>
          </a:p>
        </p:txBody>
      </p:sp>
      <p:sp>
        <p:nvSpPr>
          <p:cNvPr id="12" name="テキスト ボックス 11"/>
          <p:cNvSpPr txBox="1"/>
          <p:nvPr/>
        </p:nvSpPr>
        <p:spPr>
          <a:xfrm>
            <a:off x="6117412" y="4847556"/>
            <a:ext cx="2268203" cy="492443"/>
          </a:xfrm>
          <a:prstGeom prst="rect">
            <a:avLst/>
          </a:prstGeom>
          <a:noFill/>
        </p:spPr>
        <p:txBody>
          <a:bodyPr wrap="square" rtlCol="0">
            <a:spAutoFit/>
          </a:bodyPr>
          <a:lstStyle/>
          <a:p>
            <a:pPr algn="ctr"/>
            <a:r>
              <a:rPr kumimoji="1" lang="ja-JP" altLang="en-US" sz="2600" smtClean="0"/>
              <a:t>結果発表</a:t>
            </a:r>
            <a:endParaRPr kumimoji="1" lang="ja-JP" altLang="en-US" sz="2600"/>
          </a:p>
        </p:txBody>
      </p:sp>
      <p:sp>
        <p:nvSpPr>
          <p:cNvPr id="14" name="強調線吹き出し 2 13"/>
          <p:cNvSpPr/>
          <p:nvPr/>
        </p:nvSpPr>
        <p:spPr>
          <a:xfrm rot="16200000">
            <a:off x="6925213" y="-146900"/>
            <a:ext cx="634801" cy="2949840"/>
          </a:xfrm>
          <a:prstGeom prst="accentCallout2">
            <a:avLst>
              <a:gd name="adj1" fmla="val 18750"/>
              <a:gd name="adj2" fmla="val -8333"/>
              <a:gd name="adj3" fmla="val 18750"/>
              <a:gd name="adj4" fmla="val -51113"/>
              <a:gd name="adj5" fmla="val -40470"/>
              <a:gd name="adj6" fmla="val -1813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強調線吹き出し 2 15"/>
          <p:cNvSpPr/>
          <p:nvPr/>
        </p:nvSpPr>
        <p:spPr>
          <a:xfrm rot="16200000">
            <a:off x="6925215" y="1946106"/>
            <a:ext cx="634801" cy="2949841"/>
          </a:xfrm>
          <a:prstGeom prst="accentCallout2">
            <a:avLst>
              <a:gd name="adj1" fmla="val 18750"/>
              <a:gd name="adj2" fmla="val -8333"/>
              <a:gd name="adj3" fmla="val 18750"/>
              <a:gd name="adj4" fmla="val -51113"/>
              <a:gd name="adj5" fmla="val -39796"/>
              <a:gd name="adj6" fmla="val -873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強調線吹き出し 2 16"/>
          <p:cNvSpPr/>
          <p:nvPr/>
        </p:nvSpPr>
        <p:spPr>
          <a:xfrm rot="16200000">
            <a:off x="6925213" y="3547678"/>
            <a:ext cx="634801" cy="2949840"/>
          </a:xfrm>
          <a:prstGeom prst="accentCallout2">
            <a:avLst>
              <a:gd name="adj1" fmla="val 18750"/>
              <a:gd name="adj2" fmla="val -8333"/>
              <a:gd name="adj3" fmla="val 18750"/>
              <a:gd name="adj4" fmla="val -51113"/>
              <a:gd name="adj5" fmla="val -41818"/>
              <a:gd name="adj6" fmla="val -497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857557" y="2457294"/>
            <a:ext cx="3014874" cy="1292662"/>
          </a:xfrm>
          <a:prstGeom prst="rect">
            <a:avLst/>
          </a:prstGeom>
          <a:noFill/>
        </p:spPr>
        <p:txBody>
          <a:bodyPr wrap="square" rtlCol="0">
            <a:spAutoFit/>
          </a:bodyPr>
          <a:lstStyle/>
          <a:p>
            <a:pPr algn="ctr"/>
            <a:r>
              <a:rPr kumimoji="1" lang="ja-JP" altLang="en-US" sz="2600" smtClean="0"/>
              <a:t>タイム計測</a:t>
            </a:r>
            <a:endParaRPr kumimoji="1" lang="en-US" altLang="ja-JP" sz="2600" smtClean="0"/>
          </a:p>
          <a:p>
            <a:pPr algn="ctr"/>
            <a:r>
              <a:rPr kumimoji="1" lang="ja-JP" altLang="en-US" sz="2600" smtClean="0"/>
              <a:t>ゼッケン記録</a:t>
            </a:r>
            <a:endParaRPr kumimoji="1" lang="en-US" altLang="ja-JP" sz="2600" smtClean="0"/>
          </a:p>
          <a:p>
            <a:pPr algn="ctr"/>
            <a:r>
              <a:rPr kumimoji="1" lang="ja-JP" altLang="en-US" sz="2600" smtClean="0"/>
              <a:t>区間集計</a:t>
            </a:r>
            <a:endParaRPr kumimoji="1" lang="ja-JP" altLang="en-US" sz="2600"/>
          </a:p>
        </p:txBody>
      </p:sp>
    </p:spTree>
    <p:extLst>
      <p:ext uri="{BB962C8B-B14F-4D97-AF65-F5344CB8AC3E}">
        <p14:creationId xmlns:p14="http://schemas.microsoft.com/office/powerpoint/2010/main" val="410022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37A4F-DB07-43C1-9A56-8588623431BB}"/>
              </a:ext>
            </a:extLst>
          </p:cNvPr>
          <p:cNvSpPr>
            <a:spLocks noGrp="1"/>
          </p:cNvSpPr>
          <p:nvPr>
            <p:ph type="title"/>
          </p:nvPr>
        </p:nvSpPr>
        <p:spPr>
          <a:xfrm>
            <a:off x="643699" y="0"/>
            <a:ext cx="7871650" cy="994172"/>
          </a:xfrm>
        </p:spPr>
        <p:txBody>
          <a:bodyPr>
            <a:normAutofit/>
          </a:bodyPr>
          <a:lstStyle/>
          <a:p>
            <a:r>
              <a:rPr lang="ja-JP" altLang="en-US" sz="3200" b="1" dirty="0"/>
              <a:t>大会の新規登録機能</a:t>
            </a:r>
            <a:r>
              <a:rPr kumimoji="1" lang="ja-JP" altLang="en-US" sz="3200" dirty="0"/>
              <a:t>　</a:t>
            </a:r>
          </a:p>
        </p:txBody>
      </p:sp>
      <p:sp>
        <p:nvSpPr>
          <p:cNvPr id="4" name="テキスト ボックス 3">
            <a:extLst>
              <a:ext uri="{FF2B5EF4-FFF2-40B4-BE49-F238E27FC236}">
                <a16:creationId xmlns:a16="http://schemas.microsoft.com/office/drawing/2014/main" id="{C9EDAFD7-36C2-48E6-8B8B-8BBD7CE15C30}"/>
              </a:ext>
            </a:extLst>
          </p:cNvPr>
          <p:cNvSpPr txBox="1"/>
          <p:nvPr/>
        </p:nvSpPr>
        <p:spPr>
          <a:xfrm>
            <a:off x="643699" y="1345728"/>
            <a:ext cx="4191828" cy="4893647"/>
          </a:xfrm>
          <a:prstGeom prst="rect">
            <a:avLst/>
          </a:prstGeom>
          <a:noFill/>
        </p:spPr>
        <p:txBody>
          <a:bodyPr wrap="square" rtlCol="0">
            <a:spAutoFit/>
          </a:bodyPr>
          <a:lstStyle/>
          <a:p>
            <a:r>
              <a:rPr lang="ja-JP" altLang="en-US" sz="2600" dirty="0"/>
              <a:t>利用者： 大会運営者</a:t>
            </a:r>
            <a:endParaRPr lang="en-US" altLang="ja-JP" sz="2600" dirty="0"/>
          </a:p>
          <a:p>
            <a:endParaRPr lang="en-US" altLang="ja-JP" sz="2600" dirty="0"/>
          </a:p>
          <a:p>
            <a:r>
              <a:rPr lang="ja-JP" altLang="en-US" sz="2600" dirty="0"/>
              <a:t>利用期間： 大会当日まで</a:t>
            </a:r>
            <a:endParaRPr lang="en-US" altLang="ja-JP" sz="2600" dirty="0"/>
          </a:p>
          <a:p>
            <a:endParaRPr lang="en-US" altLang="ja-JP" sz="2600" dirty="0"/>
          </a:p>
          <a:p>
            <a:r>
              <a:rPr lang="ja-JP" altLang="en-US" sz="2600" dirty="0"/>
              <a:t>・大会の開催日</a:t>
            </a:r>
            <a:endParaRPr lang="en-US" altLang="ja-JP" sz="2600" dirty="0"/>
          </a:p>
          <a:p>
            <a:r>
              <a:rPr lang="ja-JP" altLang="en-US" sz="2600" dirty="0"/>
              <a:t>・大会名</a:t>
            </a:r>
            <a:endParaRPr lang="en-US" altLang="ja-JP" sz="2600" dirty="0"/>
          </a:p>
          <a:p>
            <a:r>
              <a:rPr lang="ja-JP" altLang="en-US" sz="2600" dirty="0"/>
              <a:t>・半角英数の大会名</a:t>
            </a:r>
            <a:endParaRPr lang="en-US" altLang="ja-JP" sz="2600" dirty="0"/>
          </a:p>
          <a:p>
            <a:r>
              <a:rPr lang="ja-JP" altLang="en-US" sz="2600" dirty="0"/>
              <a:t>・パスワード</a:t>
            </a:r>
            <a:endParaRPr lang="en-US" altLang="ja-JP" sz="2600" dirty="0"/>
          </a:p>
          <a:p>
            <a:r>
              <a:rPr lang="ja-JP" altLang="en-US" sz="2600" dirty="0"/>
              <a:t>・区間数</a:t>
            </a:r>
            <a:endParaRPr lang="en-US" altLang="ja-JP" sz="2600" dirty="0"/>
          </a:p>
          <a:p>
            <a:r>
              <a:rPr lang="ja-JP" altLang="en-US" sz="2600" dirty="0"/>
              <a:t>・部門数</a:t>
            </a:r>
            <a:endParaRPr lang="en-US" altLang="ja-JP" sz="2600" dirty="0"/>
          </a:p>
          <a:p>
            <a:r>
              <a:rPr lang="ja-JP" altLang="en-US" sz="2600" dirty="0"/>
              <a:t>・部門名</a:t>
            </a:r>
            <a:endParaRPr lang="en-US" altLang="ja-JP" sz="2600" dirty="0"/>
          </a:p>
          <a:p>
            <a:r>
              <a:rPr lang="en-US" altLang="ja-JP" sz="2600" dirty="0"/>
              <a:t>	</a:t>
            </a:r>
            <a:r>
              <a:rPr lang="ja-JP" altLang="en-US" sz="2600" dirty="0"/>
              <a:t>を入力</a:t>
            </a:r>
          </a:p>
        </p:txBody>
      </p:sp>
      <p:pic>
        <p:nvPicPr>
          <p:cNvPr id="8" name="図 7" descr="スクリーンショット, 写真, 座る, 光 が含まれている画像&#10;&#10;自動的に生成された説明">
            <a:extLst>
              <a:ext uri="{FF2B5EF4-FFF2-40B4-BE49-F238E27FC236}">
                <a16:creationId xmlns:a16="http://schemas.microsoft.com/office/drawing/2014/main" id="{97AC349D-4B0F-4092-B47C-B38D797E68BA}"/>
              </a:ext>
            </a:extLst>
          </p:cNvPr>
          <p:cNvPicPr>
            <a:picLocks noChangeAspect="1"/>
          </p:cNvPicPr>
          <p:nvPr/>
        </p:nvPicPr>
        <p:blipFill rotWithShape="1">
          <a:blip r:embed="rId3">
            <a:extLst>
              <a:ext uri="{28A0092B-C50C-407E-A947-70E740481C1C}">
                <a14:useLocalDpi xmlns:a14="http://schemas.microsoft.com/office/drawing/2010/main" val="0"/>
              </a:ext>
            </a:extLst>
          </a:blip>
          <a:srcRect l="19935" r="23210"/>
          <a:stretch/>
        </p:blipFill>
        <p:spPr>
          <a:xfrm>
            <a:off x="5665305" y="3115742"/>
            <a:ext cx="3106047" cy="3123633"/>
          </a:xfrm>
          <a:prstGeom prst="rect">
            <a:avLst/>
          </a:prstGeom>
          <a:ln>
            <a:solidFill>
              <a:schemeClr val="tx1"/>
            </a:solidFill>
          </a:ln>
        </p:spPr>
      </p:pic>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287" t="1" r="3398" b="12750"/>
          <a:stretch/>
        </p:blipFill>
        <p:spPr>
          <a:xfrm>
            <a:off x="4579524" y="994172"/>
            <a:ext cx="2936996" cy="3439403"/>
          </a:xfrm>
          <a:prstGeom prst="rect">
            <a:avLst/>
          </a:prstGeom>
          <a:ln>
            <a:solidFill>
              <a:schemeClr val="tx1"/>
            </a:solidFill>
          </a:ln>
        </p:spPr>
      </p:pic>
    </p:spTree>
    <p:extLst>
      <p:ext uri="{BB962C8B-B14F-4D97-AF65-F5344CB8AC3E}">
        <p14:creationId xmlns:p14="http://schemas.microsoft.com/office/powerpoint/2010/main" val="1436912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1929</TotalTime>
  <Words>2039</Words>
  <Application>Microsoft Office PowerPoint</Application>
  <PresentationFormat>画面に合わせる (4:3)</PresentationFormat>
  <Paragraphs>424</Paragraphs>
  <Slides>22</Slides>
  <Notes>22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游ゴシック</vt:lpstr>
      <vt:lpstr>游ゴシック Light</vt:lpstr>
      <vt:lpstr>Arial</vt:lpstr>
      <vt:lpstr>Calibri</vt:lpstr>
      <vt:lpstr>Calibri Light</vt:lpstr>
      <vt:lpstr>Office テーマ</vt:lpstr>
      <vt:lpstr>スマートフォンを用いた 駅伝大会計測システムの開発 </vt:lpstr>
      <vt:lpstr>研究背景　</vt:lpstr>
      <vt:lpstr>研究背景　</vt:lpstr>
      <vt:lpstr>研究背景　</vt:lpstr>
      <vt:lpstr>研究背景　</vt:lpstr>
      <vt:lpstr>PowerPoint プレゼンテーション</vt:lpstr>
      <vt:lpstr>計測の流れ　</vt:lpstr>
      <vt:lpstr>本システムの機能について　</vt:lpstr>
      <vt:lpstr>大会の新規登録機能　</vt:lpstr>
      <vt:lpstr>タイム計測機能　</vt:lpstr>
      <vt:lpstr>ゼッケン記録機能　</vt:lpstr>
      <vt:lpstr>区間集計機能　</vt:lpstr>
      <vt:lpstr>結果発表機能　</vt:lpstr>
      <vt:lpstr>実証実験　</vt:lpstr>
      <vt:lpstr>実証実験　</vt:lpstr>
      <vt:lpstr>実証実験　</vt:lpstr>
      <vt:lpstr>実証実験　</vt:lpstr>
      <vt:lpstr>実証実験　</vt:lpstr>
      <vt:lpstr>実証実験　</vt:lpstr>
      <vt:lpstr>実証実験　</vt:lpstr>
      <vt:lpstr>実証実験　</vt:lpstr>
      <vt:lpstr>今後の課題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駅伝大会計測システムの開発</dc:title>
  <dc:creator>檀上 藍花</dc:creator>
  <cp:lastModifiedBy>fujitalab</cp:lastModifiedBy>
  <cp:revision>158</cp:revision>
  <dcterms:created xsi:type="dcterms:W3CDTF">2019-10-03T05:35:10Z</dcterms:created>
  <dcterms:modified xsi:type="dcterms:W3CDTF">2020-02-03T08:21:52Z</dcterms:modified>
</cp:coreProperties>
</file>