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63" r:id="rId3"/>
    <p:sldId id="264" r:id="rId4"/>
    <p:sldId id="258" r:id="rId5"/>
    <p:sldId id="259" r:id="rId6"/>
    <p:sldId id="267" r:id="rId7"/>
    <p:sldId id="260" r:id="rId8"/>
    <p:sldId id="268" r:id="rId9"/>
    <p:sldId id="261" r:id="rId10"/>
    <p:sldId id="262" r:id="rId11"/>
    <p:sldId id="269" r:id="rId12"/>
    <p:sldId id="265"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19B88-06A2-4C3C-A639-10C10DB201E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58EE19C-B6B3-4F3C-9EE2-63313E2BD5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36B3599-BA83-4060-8A82-1BAA6F61AF4D}"/>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5" name="Marcador de pie de página 4">
            <a:extLst>
              <a:ext uri="{FF2B5EF4-FFF2-40B4-BE49-F238E27FC236}">
                <a16:creationId xmlns:a16="http://schemas.microsoft.com/office/drawing/2014/main" id="{86670B29-63ED-49A6-B43D-2E27B22CB56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CF8440B-BD21-480C-945C-42B79CE4CAC8}"/>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24383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17491-DA71-4A1C-A19E-70F6BDE1E19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BD16297-170D-4CF7-A4D3-6EBF46A9D07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1544570-7603-44B2-B376-0985F8A1B34F}"/>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5" name="Marcador de pie de página 4">
            <a:extLst>
              <a:ext uri="{FF2B5EF4-FFF2-40B4-BE49-F238E27FC236}">
                <a16:creationId xmlns:a16="http://schemas.microsoft.com/office/drawing/2014/main" id="{B29129ED-A49F-4FC0-892D-BB170525FD4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1204E7E-B58C-4251-937F-B93247F16A0F}"/>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366452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FCF466-A1BC-48CD-8024-5401D544AE1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468C0A1-EE6A-4F9C-8BFE-E4AA3812658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1710952-7EF2-4B44-B18C-D650E1DDEBCD}"/>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5" name="Marcador de pie de página 4">
            <a:extLst>
              <a:ext uri="{FF2B5EF4-FFF2-40B4-BE49-F238E27FC236}">
                <a16:creationId xmlns:a16="http://schemas.microsoft.com/office/drawing/2014/main" id="{0630BA40-EC49-4BDA-ADBA-4873138CEDA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C645D2E-9F04-4C82-9BF1-6DF292554DE7}"/>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343299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B9F00-8FEC-45C4-97EB-D44FE86FDD7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D5AC14E-E752-48BF-ADE9-90EF495089E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2740834-A83C-4F43-9FD2-6D3CCDA5C47F}"/>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5" name="Marcador de pie de página 4">
            <a:extLst>
              <a:ext uri="{FF2B5EF4-FFF2-40B4-BE49-F238E27FC236}">
                <a16:creationId xmlns:a16="http://schemas.microsoft.com/office/drawing/2014/main" id="{3519FBB1-BDEE-4944-917A-6F8A231AA2F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FEC1FA8-8389-4688-AE58-6B2AA8BA0B27}"/>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50734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3120E-1BA3-44B4-886E-4DDFF980FD6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323313E-27F6-476C-BC74-42C7678D9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6D7E614-F7FF-4BD8-8FB2-AFFCFB4B2B1D}"/>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5" name="Marcador de pie de página 4">
            <a:extLst>
              <a:ext uri="{FF2B5EF4-FFF2-40B4-BE49-F238E27FC236}">
                <a16:creationId xmlns:a16="http://schemas.microsoft.com/office/drawing/2014/main" id="{D8615630-5D26-4088-B599-18811EE176C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E6ECDB3-7834-420C-84B7-10DDA64BE970}"/>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137142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D6AABE-2E1A-4EA3-8C03-4BDD169F883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F402829-0A90-4D0C-BDDB-70819651E12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44E2241-F80A-46BB-A580-A46BF92BDEE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604C927-9CBE-4A47-A365-9E927CD3B997}"/>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6" name="Marcador de pie de página 5">
            <a:extLst>
              <a:ext uri="{FF2B5EF4-FFF2-40B4-BE49-F238E27FC236}">
                <a16:creationId xmlns:a16="http://schemas.microsoft.com/office/drawing/2014/main" id="{0A2C95E2-65E2-45BD-B0B5-3C21C00DF56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93B7C6-DF2F-47EF-8F7B-BA4520DCEA50}"/>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1682964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7318F-6321-49D3-AD90-E3CA2F138BF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F403F8C-100C-42AB-B7E1-820B98E01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F06E65A-BB7F-4E18-A855-2328D2A788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009412C-CF8A-4764-BEB7-EFCC1D787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58AC83D-D2D6-4A92-8ACC-23937675ACA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6037FFD-8924-477F-8374-1DEA32955E36}"/>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8" name="Marcador de pie de página 7">
            <a:extLst>
              <a:ext uri="{FF2B5EF4-FFF2-40B4-BE49-F238E27FC236}">
                <a16:creationId xmlns:a16="http://schemas.microsoft.com/office/drawing/2014/main" id="{562FB83E-6EBE-47AF-8EC0-360B57DAF8D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20B8E1A-523F-47B2-8D6B-B8D5BD4D80E8}"/>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90869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53115-917B-446E-AE0F-3632C31B47A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845CEFE-1786-4C34-8CC9-2C1756D923DD}"/>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4" name="Marcador de pie de página 3">
            <a:extLst>
              <a:ext uri="{FF2B5EF4-FFF2-40B4-BE49-F238E27FC236}">
                <a16:creationId xmlns:a16="http://schemas.microsoft.com/office/drawing/2014/main" id="{634F479D-875F-48E7-A467-79231817DE8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380FAD9-CBEF-4CB8-929F-F75130B52345}"/>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271568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6009D2-C8C7-46FD-9E47-BE86FA8631E7}"/>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3" name="Marcador de pie de página 2">
            <a:extLst>
              <a:ext uri="{FF2B5EF4-FFF2-40B4-BE49-F238E27FC236}">
                <a16:creationId xmlns:a16="http://schemas.microsoft.com/office/drawing/2014/main" id="{DE7FFB32-1A20-4F40-AB8B-80FE3EE6CDF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14D7313-EFCA-4654-8A8C-75141A8C32AB}"/>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106006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A4212-8A52-4F5C-8233-831AAE03BC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8CE0CDD-6489-4170-9C4E-2CEBEE6D1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A85D869-600A-4453-9DBE-DF2B458DD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2BB73BF-4258-4E64-9AE8-3E3C919C5BA2}"/>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6" name="Marcador de pie de página 5">
            <a:extLst>
              <a:ext uri="{FF2B5EF4-FFF2-40B4-BE49-F238E27FC236}">
                <a16:creationId xmlns:a16="http://schemas.microsoft.com/office/drawing/2014/main" id="{22637D13-DA91-4DEC-AC93-AD6793F04F5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681DCCB-2333-4C5A-B4B8-BFE782D4C0C6}"/>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50900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F563D-2EAF-4EEB-8A54-4B6D9C06B0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CCB1F9D5-0D6C-4C98-9A25-F86405897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49B33AD-67B4-4920-94DE-DF0403C68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8B465C-C7C4-4B49-8901-BDADFDBA8F92}"/>
              </a:ext>
            </a:extLst>
          </p:cNvPr>
          <p:cNvSpPr>
            <a:spLocks noGrp="1"/>
          </p:cNvSpPr>
          <p:nvPr>
            <p:ph type="dt" sz="half" idx="10"/>
          </p:nvPr>
        </p:nvSpPr>
        <p:spPr/>
        <p:txBody>
          <a:bodyPr/>
          <a:lstStyle/>
          <a:p>
            <a:fld id="{F6D3EB8F-ACF8-456A-BC1F-49EEE92152F5}" type="datetimeFigureOut">
              <a:rPr lang="es-MX" smtClean="0"/>
              <a:t>28/02/2020</a:t>
            </a:fld>
            <a:endParaRPr lang="es-MX"/>
          </a:p>
        </p:txBody>
      </p:sp>
      <p:sp>
        <p:nvSpPr>
          <p:cNvPr id="6" name="Marcador de pie de página 5">
            <a:extLst>
              <a:ext uri="{FF2B5EF4-FFF2-40B4-BE49-F238E27FC236}">
                <a16:creationId xmlns:a16="http://schemas.microsoft.com/office/drawing/2014/main" id="{AB212AF9-632D-4BB2-85EF-925E3450FA8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3B73537-AE14-4350-A901-E3950CB51FC3}"/>
              </a:ext>
            </a:extLst>
          </p:cNvPr>
          <p:cNvSpPr>
            <a:spLocks noGrp="1"/>
          </p:cNvSpPr>
          <p:nvPr>
            <p:ph type="sldNum" sz="quarter" idx="12"/>
          </p:nvPr>
        </p:nvSpPr>
        <p:spPr/>
        <p:txBody>
          <a:bodyPr/>
          <a:lstStyle/>
          <a:p>
            <a:fld id="{0782D93C-3EDA-4349-94D6-07F2D13C5F91}" type="slidenum">
              <a:rPr lang="es-MX" smtClean="0"/>
              <a:t>‹Nº›</a:t>
            </a:fld>
            <a:endParaRPr lang="es-MX"/>
          </a:p>
        </p:txBody>
      </p:sp>
    </p:spTree>
    <p:extLst>
      <p:ext uri="{BB962C8B-B14F-4D97-AF65-F5344CB8AC3E}">
        <p14:creationId xmlns:p14="http://schemas.microsoft.com/office/powerpoint/2010/main" val="133235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3B6383-8EB8-4261-B764-A1B6215F9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B231C21-8699-4F0F-BEC5-75EF3E269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D96FCFE-E148-4E8E-8E14-0C6DD73FBC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3EB8F-ACF8-456A-BC1F-49EEE92152F5}" type="datetimeFigureOut">
              <a:rPr lang="es-MX" smtClean="0"/>
              <a:t>28/02/2020</a:t>
            </a:fld>
            <a:endParaRPr lang="es-MX"/>
          </a:p>
        </p:txBody>
      </p:sp>
      <p:sp>
        <p:nvSpPr>
          <p:cNvPr id="5" name="Marcador de pie de página 4">
            <a:extLst>
              <a:ext uri="{FF2B5EF4-FFF2-40B4-BE49-F238E27FC236}">
                <a16:creationId xmlns:a16="http://schemas.microsoft.com/office/drawing/2014/main" id="{B629BD49-2A62-4C5C-8466-0D4A73973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BBDA4EA-F5AA-478E-B587-E3D87B75D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2D93C-3EDA-4349-94D6-07F2D13C5F91}" type="slidenum">
              <a:rPr lang="es-MX" smtClean="0"/>
              <a:t>‹Nº›</a:t>
            </a:fld>
            <a:endParaRPr lang="es-MX"/>
          </a:p>
        </p:txBody>
      </p:sp>
    </p:spTree>
    <p:extLst>
      <p:ext uri="{BB962C8B-B14F-4D97-AF65-F5344CB8AC3E}">
        <p14:creationId xmlns:p14="http://schemas.microsoft.com/office/powerpoint/2010/main" val="146168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F99DC-10A6-400A-BF16-929951F0F8C6}"/>
              </a:ext>
            </a:extLst>
          </p:cNvPr>
          <p:cNvSpPr>
            <a:spLocks noGrp="1"/>
          </p:cNvSpPr>
          <p:nvPr>
            <p:ph type="title"/>
          </p:nvPr>
        </p:nvSpPr>
        <p:spPr/>
        <p:txBody>
          <a:bodyPr/>
          <a:lstStyle/>
          <a:p>
            <a:r>
              <a:rPr lang="en-US" dirty="0"/>
              <a:t>2.7 – Fuentes para la localization de </a:t>
            </a:r>
            <a:r>
              <a:rPr lang="es-MX" dirty="0"/>
              <a:t>problemas</a:t>
            </a:r>
            <a:r>
              <a:rPr lang="en-US" dirty="0"/>
              <a:t> de </a:t>
            </a:r>
            <a:r>
              <a:rPr lang="es-MX" dirty="0"/>
              <a:t>investigación</a:t>
            </a:r>
          </a:p>
        </p:txBody>
      </p:sp>
      <p:sp>
        <p:nvSpPr>
          <p:cNvPr id="3" name="Marcador de contenido 2">
            <a:extLst>
              <a:ext uri="{FF2B5EF4-FFF2-40B4-BE49-F238E27FC236}">
                <a16:creationId xmlns:a16="http://schemas.microsoft.com/office/drawing/2014/main" id="{28961A86-3F44-4DD2-93F2-281421641BF1}"/>
              </a:ext>
            </a:extLst>
          </p:cNvPr>
          <p:cNvSpPr>
            <a:spLocks noGrp="1"/>
          </p:cNvSpPr>
          <p:nvPr>
            <p:ph idx="1"/>
          </p:nvPr>
        </p:nvSpPr>
        <p:spPr/>
        <p:txBody>
          <a:bodyPr/>
          <a:lstStyle/>
          <a:p>
            <a:pPr algn="just"/>
            <a:r>
              <a:rPr lang="en-US" dirty="0"/>
              <a:t>A) (La </a:t>
            </a:r>
            <a:r>
              <a:rPr lang="es-MX" dirty="0"/>
              <a:t>experiencia)</a:t>
            </a:r>
            <a:r>
              <a:rPr lang="en-US" dirty="0"/>
              <a:t>: </a:t>
            </a:r>
            <a:r>
              <a:rPr lang="en-US" dirty="0" err="1"/>
              <a:t>Ofrecen</a:t>
            </a:r>
            <a:r>
              <a:rPr lang="en-US" dirty="0"/>
              <a:t> </a:t>
            </a:r>
            <a:r>
              <a:rPr lang="en-US" dirty="0" err="1"/>
              <a:t>informacion</a:t>
            </a:r>
            <a:r>
              <a:rPr lang="en-US" dirty="0"/>
              <a:t> </a:t>
            </a:r>
            <a:r>
              <a:rPr lang="es-MX" dirty="0"/>
              <a:t>sobre personas o grupos que se relacionan profesionalmente. Lo mas común es la transmisión oral de la información, destacan colegios y las asociaciones profesionales.</a:t>
            </a:r>
          </a:p>
          <a:p>
            <a:pPr lvl="1" algn="just"/>
            <a:r>
              <a:rPr lang="es-MX" dirty="0"/>
              <a:t>Fuentes Primarias: Contienen información original, que ha sido publicada por primera vez y que no ha sido filtrada, interpretada o evaluada por nadie más. Son producto de una investigación o de una actividad eminentemente creativa. </a:t>
            </a:r>
            <a:endParaRPr lang="en-US" dirty="0"/>
          </a:p>
        </p:txBody>
      </p:sp>
    </p:spTree>
    <p:extLst>
      <p:ext uri="{BB962C8B-B14F-4D97-AF65-F5344CB8AC3E}">
        <p14:creationId xmlns:p14="http://schemas.microsoft.com/office/powerpoint/2010/main" val="44498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82A65-C1D1-4A8E-97D2-084476390132}"/>
              </a:ext>
            </a:extLst>
          </p:cNvPr>
          <p:cNvSpPr>
            <a:spLocks noGrp="1"/>
          </p:cNvSpPr>
          <p:nvPr>
            <p:ph type="title"/>
          </p:nvPr>
        </p:nvSpPr>
        <p:spPr/>
        <p:txBody>
          <a:bodyPr/>
          <a:lstStyle/>
          <a:p>
            <a:r>
              <a:rPr lang="es-MX" dirty="0"/>
              <a:t>2.8.4 – Planteamiento de un problema </a:t>
            </a:r>
          </a:p>
        </p:txBody>
      </p:sp>
      <p:sp>
        <p:nvSpPr>
          <p:cNvPr id="3" name="Marcador de contenido 2">
            <a:extLst>
              <a:ext uri="{FF2B5EF4-FFF2-40B4-BE49-F238E27FC236}">
                <a16:creationId xmlns:a16="http://schemas.microsoft.com/office/drawing/2014/main" id="{51C5410E-E8AF-4DC4-9D11-612B93966B99}"/>
              </a:ext>
            </a:extLst>
          </p:cNvPr>
          <p:cNvSpPr>
            <a:spLocks noGrp="1"/>
          </p:cNvSpPr>
          <p:nvPr>
            <p:ph idx="1"/>
          </p:nvPr>
        </p:nvSpPr>
        <p:spPr/>
        <p:txBody>
          <a:bodyPr/>
          <a:lstStyle/>
          <a:p>
            <a:pPr fontAlgn="t"/>
            <a:r>
              <a:rPr lang="es-MX" dirty="0"/>
              <a:t>Desde el punto de vista de la metodología científica, el planteamiento del problema </a:t>
            </a:r>
            <a:r>
              <a:rPr lang="es-MX" b="1" dirty="0"/>
              <a:t>es la base de todo estudio o proyecto de investigación</a:t>
            </a:r>
            <a:r>
              <a:rPr lang="es-MX" dirty="0"/>
              <a:t>, pues en él se define, afina y estructura de manera formal la idea que mueve la investigación.</a:t>
            </a:r>
          </a:p>
          <a:p>
            <a:br>
              <a:rPr lang="es-MX" dirty="0"/>
            </a:br>
            <a:endParaRPr lang="es-MX" dirty="0"/>
          </a:p>
        </p:txBody>
      </p:sp>
    </p:spTree>
    <p:extLst>
      <p:ext uri="{BB962C8B-B14F-4D97-AF65-F5344CB8AC3E}">
        <p14:creationId xmlns:p14="http://schemas.microsoft.com/office/powerpoint/2010/main" val="402156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0705F-D505-4A52-A708-497E7520EA82}"/>
              </a:ext>
            </a:extLst>
          </p:cNvPr>
          <p:cNvSpPr>
            <a:spLocks noGrp="1"/>
          </p:cNvSpPr>
          <p:nvPr>
            <p:ph type="title"/>
          </p:nvPr>
        </p:nvSpPr>
        <p:spPr/>
        <p:txBody>
          <a:bodyPr>
            <a:normAutofit/>
          </a:bodyPr>
          <a:lstStyle/>
          <a:p>
            <a:pPr fontAlgn="t"/>
            <a:r>
              <a:rPr lang="es-MX" dirty="0"/>
              <a:t>Elaboración del planteamiento del problema</a:t>
            </a:r>
          </a:p>
        </p:txBody>
      </p:sp>
      <p:sp>
        <p:nvSpPr>
          <p:cNvPr id="3" name="Marcador de contenido 2">
            <a:extLst>
              <a:ext uri="{FF2B5EF4-FFF2-40B4-BE49-F238E27FC236}">
                <a16:creationId xmlns:a16="http://schemas.microsoft.com/office/drawing/2014/main" id="{DE258309-96D2-4478-8EC2-397E77E39D47}"/>
              </a:ext>
            </a:extLst>
          </p:cNvPr>
          <p:cNvSpPr>
            <a:spLocks noGrp="1"/>
          </p:cNvSpPr>
          <p:nvPr>
            <p:ph idx="1"/>
          </p:nvPr>
        </p:nvSpPr>
        <p:spPr>
          <a:xfrm>
            <a:off x="838200" y="1825625"/>
            <a:ext cx="10515600" cy="4767086"/>
          </a:xfrm>
        </p:spPr>
        <p:txBody>
          <a:bodyPr>
            <a:normAutofit fontScale="85000" lnSpcReduction="20000"/>
          </a:bodyPr>
          <a:lstStyle/>
          <a:p>
            <a:pPr marL="0" indent="0" fontAlgn="t">
              <a:buNone/>
            </a:pPr>
            <a:r>
              <a:rPr lang="es-MX" dirty="0"/>
              <a:t>La elaboración del planteamiento del problema, como tal, requiere varias fases: identificación, valoración, formulación, definición y delimitación del problema. A continuación, te lo explicación paso a paso.</a:t>
            </a:r>
          </a:p>
          <a:p>
            <a:r>
              <a:rPr lang="es-MX" b="1" dirty="0"/>
              <a:t>Identificación del problema</a:t>
            </a:r>
            <a:r>
              <a:rPr lang="es-MX" dirty="0"/>
              <a:t>: implica el descubrimiento del tema o cuestión que se pretende abordar.</a:t>
            </a:r>
          </a:p>
          <a:p>
            <a:r>
              <a:rPr lang="es-MX" b="1" dirty="0"/>
              <a:t>Valoración del problema</a:t>
            </a:r>
            <a:r>
              <a:rPr lang="es-MX" dirty="0"/>
              <a:t>: consiste en la evaluación de la pertinencia, importancia o relevancia del problema identificado.</a:t>
            </a:r>
          </a:p>
          <a:p>
            <a:r>
              <a:rPr lang="es-MX" b="1" dirty="0"/>
              <a:t>Formulación del problema</a:t>
            </a:r>
            <a:r>
              <a:rPr lang="es-MX" dirty="0"/>
              <a:t>: supone la elaboración del problema en forma de pregunta. Por ejemplo: "¿Cómo afecta la emisión de gases de efecto invernadero el calentamiento global?"</a:t>
            </a:r>
          </a:p>
          <a:p>
            <a:r>
              <a:rPr lang="es-MX" b="1" dirty="0"/>
              <a:t>Definición del problema</a:t>
            </a:r>
            <a:r>
              <a:rPr lang="es-MX" dirty="0"/>
              <a:t>: es la revisión de los antecedentes del tema, las teorías o corrientes dentro de las cuales se encuentra el tema, etc.</a:t>
            </a:r>
          </a:p>
          <a:p>
            <a:r>
              <a:rPr lang="es-MX" b="1" dirty="0"/>
              <a:t>Delimitación del problema</a:t>
            </a:r>
            <a:r>
              <a:rPr lang="es-MX" dirty="0"/>
              <a:t>: supone la precisión y delimitación de los aspectos concretos del tema que serán abordados.</a:t>
            </a:r>
          </a:p>
          <a:p>
            <a:endParaRPr lang="es-MX" dirty="0"/>
          </a:p>
        </p:txBody>
      </p:sp>
    </p:spTree>
    <p:extLst>
      <p:ext uri="{BB962C8B-B14F-4D97-AF65-F5344CB8AC3E}">
        <p14:creationId xmlns:p14="http://schemas.microsoft.com/office/powerpoint/2010/main" val="214038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EA4A2-F754-43FA-B3B7-544279609324}"/>
              </a:ext>
            </a:extLst>
          </p:cNvPr>
          <p:cNvSpPr>
            <a:spLocks noGrp="1"/>
          </p:cNvSpPr>
          <p:nvPr>
            <p:ph type="title"/>
          </p:nvPr>
        </p:nvSpPr>
        <p:spPr/>
        <p:txBody>
          <a:bodyPr/>
          <a:lstStyle/>
          <a:p>
            <a:r>
              <a:rPr lang="es-MX" dirty="0"/>
              <a:t>Bibliografía:</a:t>
            </a:r>
          </a:p>
        </p:txBody>
      </p:sp>
      <p:sp>
        <p:nvSpPr>
          <p:cNvPr id="3" name="Marcador de contenido 2">
            <a:extLst>
              <a:ext uri="{FF2B5EF4-FFF2-40B4-BE49-F238E27FC236}">
                <a16:creationId xmlns:a16="http://schemas.microsoft.com/office/drawing/2014/main" id="{AF77BD73-0B37-4A03-BA96-C117D1B639A1}"/>
              </a:ext>
            </a:extLst>
          </p:cNvPr>
          <p:cNvSpPr>
            <a:spLocks noGrp="1"/>
          </p:cNvSpPr>
          <p:nvPr>
            <p:ph idx="1"/>
          </p:nvPr>
        </p:nvSpPr>
        <p:spPr/>
        <p:txBody>
          <a:bodyPr/>
          <a:lstStyle/>
          <a:p>
            <a:pPr algn="just"/>
            <a:r>
              <a:rPr lang="es-MX" dirty="0"/>
              <a:t>Introducción general del servicio de Consulta: libro de texto de estudiante de bibliotecología y manual para el bibliotecario de consulta .—UNAM 2000</a:t>
            </a:r>
          </a:p>
          <a:p>
            <a:pPr algn="just"/>
            <a:r>
              <a:rPr lang="es-MX"/>
              <a:t>Sabino Carlos A. (1986) </a:t>
            </a:r>
            <a:r>
              <a:rPr lang="es-MX" i="1"/>
              <a:t>El proceso de investigación</a:t>
            </a:r>
            <a:r>
              <a:rPr lang="es-MX"/>
              <a:t>. Caracas: Editorial Panapo, p. 53.</a:t>
            </a:r>
            <a:endParaRPr lang="es-MX" dirty="0"/>
          </a:p>
        </p:txBody>
      </p:sp>
    </p:spTree>
    <p:extLst>
      <p:ext uri="{BB962C8B-B14F-4D97-AF65-F5344CB8AC3E}">
        <p14:creationId xmlns:p14="http://schemas.microsoft.com/office/powerpoint/2010/main" val="263892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AE70ED-0A99-4407-A4B3-BCB57FD75E2A}"/>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189921BE-62BE-4D79-AD98-F3EE73DE5C77}"/>
              </a:ext>
            </a:extLst>
          </p:cNvPr>
          <p:cNvSpPr>
            <a:spLocks noGrp="1"/>
          </p:cNvSpPr>
          <p:nvPr>
            <p:ph idx="1"/>
          </p:nvPr>
        </p:nvSpPr>
        <p:spPr/>
        <p:txBody>
          <a:bodyPr/>
          <a:lstStyle/>
          <a:p>
            <a:pPr marL="0" indent="0" algn="just">
              <a:buNone/>
            </a:pPr>
            <a:r>
              <a:rPr lang="es-MX" dirty="0"/>
              <a:t>B) Revisión: La revisión de libros, artículos de revistas especializadas en el tema de investigación, de las investigaciones realizadas por otros investigadores sobre nuestro fenómeno de interés.</a:t>
            </a:r>
          </a:p>
          <a:p>
            <a:pPr lvl="1" algn="just"/>
            <a:r>
              <a:rPr lang="es-MX" dirty="0"/>
              <a:t>Fuentes Secundarias: Contienen información primaria, sintetizada y reorganizada. Están especialmente diseñadas para facilitar y maximizar el acceso a las fuentes primarias o a sus contenidos. Componen la colección de referencia de la biblioteca y facilitan el control y el acceso a las fuentes primarias</a:t>
            </a:r>
          </a:p>
          <a:p>
            <a:pPr marL="0" indent="0" algn="just">
              <a:buNone/>
            </a:pPr>
            <a:endParaRPr lang="es-MX" dirty="0"/>
          </a:p>
        </p:txBody>
      </p:sp>
    </p:spTree>
    <p:extLst>
      <p:ext uri="{BB962C8B-B14F-4D97-AF65-F5344CB8AC3E}">
        <p14:creationId xmlns:p14="http://schemas.microsoft.com/office/powerpoint/2010/main" val="131988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0171B-2407-4DF6-A8F3-DBC81B2D97A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9A6267B-E28F-44FA-8332-C80B05EEFB98}"/>
              </a:ext>
            </a:extLst>
          </p:cNvPr>
          <p:cNvSpPr>
            <a:spLocks noGrp="1"/>
          </p:cNvSpPr>
          <p:nvPr>
            <p:ph idx="1"/>
          </p:nvPr>
        </p:nvSpPr>
        <p:spPr/>
        <p:txBody>
          <a:bodyPr/>
          <a:lstStyle/>
          <a:p>
            <a:r>
              <a:rPr lang="es-MX" dirty="0"/>
              <a:t>C) Deducciones de la teoría: Tanto en el campo psicológico como en el de la educación se encuentra una variedad amplia, las cuales describen, explican fenómenos diversos tales como: la motivación, el aprendizaje, la personalidad, la formación de los académicos , la evaluación del docente, la integración de grupos, la productividad, etc.</a:t>
            </a:r>
          </a:p>
          <a:p>
            <a:pPr lvl="1"/>
            <a:r>
              <a:rPr lang="es-MX" dirty="0"/>
              <a:t>Fuentes terciarias: Son guías físicas o virtuales que contienen información sobre las fuentes secundarias. Forman parte de la colección de referencia de la biblioteca. Facilitan el control y el acceso a toda gama de repertorios de referencia, como las guías de obras de referencia o a un solo tipo, como las bibliografías. </a:t>
            </a:r>
          </a:p>
        </p:txBody>
      </p:sp>
    </p:spTree>
    <p:extLst>
      <p:ext uri="{BB962C8B-B14F-4D97-AF65-F5344CB8AC3E}">
        <p14:creationId xmlns:p14="http://schemas.microsoft.com/office/powerpoint/2010/main" val="34590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A39D1-4A06-42FF-B317-D781163C1FEE}"/>
              </a:ext>
            </a:extLst>
          </p:cNvPr>
          <p:cNvSpPr>
            <a:spLocks noGrp="1"/>
          </p:cNvSpPr>
          <p:nvPr>
            <p:ph type="title"/>
          </p:nvPr>
        </p:nvSpPr>
        <p:spPr>
          <a:xfrm>
            <a:off x="838200" y="11557"/>
            <a:ext cx="10515600" cy="1325563"/>
          </a:xfrm>
        </p:spPr>
        <p:txBody>
          <a:bodyPr>
            <a:normAutofit/>
          </a:bodyPr>
          <a:lstStyle/>
          <a:p>
            <a:r>
              <a:rPr lang="es-MX" sz="3600" dirty="0"/>
              <a:t>2.8 – Desarrollo del planteamiento del problema</a:t>
            </a:r>
          </a:p>
        </p:txBody>
      </p:sp>
      <p:sp>
        <p:nvSpPr>
          <p:cNvPr id="3" name="Marcador de contenido 2">
            <a:extLst>
              <a:ext uri="{FF2B5EF4-FFF2-40B4-BE49-F238E27FC236}">
                <a16:creationId xmlns:a16="http://schemas.microsoft.com/office/drawing/2014/main" id="{2645936C-EDF1-43DD-B593-8E706BACBC80}"/>
              </a:ext>
            </a:extLst>
          </p:cNvPr>
          <p:cNvSpPr>
            <a:spLocks noGrp="1"/>
          </p:cNvSpPr>
          <p:nvPr>
            <p:ph idx="1"/>
          </p:nvPr>
        </p:nvSpPr>
        <p:spPr>
          <a:xfrm>
            <a:off x="838200" y="1109472"/>
            <a:ext cx="10515600" cy="5596128"/>
          </a:xfrm>
        </p:spPr>
        <p:txBody>
          <a:bodyPr>
            <a:normAutofit fontScale="47500" lnSpcReduction="20000"/>
          </a:bodyPr>
          <a:lstStyle/>
          <a:p>
            <a:pPr marL="0" indent="0" algn="just">
              <a:buNone/>
            </a:pPr>
            <a:r>
              <a:rPr lang="es-MX" sz="2900" b="1" dirty="0"/>
              <a:t>¿Cómo hacer el planteamiento del problema?</a:t>
            </a:r>
          </a:p>
          <a:p>
            <a:pPr marL="0" indent="0" algn="just">
              <a:buNone/>
            </a:pPr>
            <a:r>
              <a:rPr lang="es-MX" sz="2900" dirty="0"/>
              <a:t>Para la formulación del problema, es recomendable responder a las siguientes preguntas según Mario Bunge en su libro </a:t>
            </a:r>
            <a:r>
              <a:rPr lang="es-MX" sz="2900" i="1" dirty="0"/>
              <a:t>La investigación científica</a:t>
            </a:r>
            <a:r>
              <a:rPr lang="es-MX" sz="2900" dirty="0"/>
              <a:t>:</a:t>
            </a:r>
          </a:p>
          <a:p>
            <a:pPr algn="just"/>
            <a:r>
              <a:rPr lang="es-MX" sz="2900" b="1" dirty="0"/>
              <a:t>1. ¿Cuál es el problema?</a:t>
            </a:r>
          </a:p>
          <a:p>
            <a:pPr marL="0" indent="0" algn="just">
              <a:buNone/>
            </a:pPr>
            <a:r>
              <a:rPr lang="es-MX" sz="2900" dirty="0"/>
              <a:t>Identificar el problema. Por ejemplo, ¿cómo afecta el consumo de cloruro de sodio (sal) a la tensión arterial?</a:t>
            </a:r>
          </a:p>
          <a:p>
            <a:pPr algn="just"/>
            <a:r>
              <a:rPr lang="es-MX" sz="2900" b="1" dirty="0"/>
              <a:t>2. ¿Cuáles son los datos?</a:t>
            </a:r>
          </a:p>
          <a:p>
            <a:pPr marL="0" indent="0" algn="just">
              <a:buNone/>
            </a:pPr>
            <a:r>
              <a:rPr lang="es-MX" sz="2900" dirty="0"/>
              <a:t>Esto es, la información conocida, trabajos realizados anteriormente de gente que come mucha o poca sal y tiene tensión arterial alta o baja.</a:t>
            </a:r>
          </a:p>
          <a:p>
            <a:pPr algn="just"/>
            <a:r>
              <a:rPr lang="es-MX" sz="2900" b="1" dirty="0"/>
              <a:t>3. ¿Cuáles son los supuestos?</a:t>
            </a:r>
          </a:p>
          <a:p>
            <a:pPr marL="0" indent="0" algn="just">
              <a:buNone/>
            </a:pPr>
            <a:r>
              <a:rPr lang="es-MX" sz="2900" dirty="0"/>
              <a:t>Las ideas que generan el problema. Por ejemplo, el consumo excesivo de sal aumenta la tensión arterial.</a:t>
            </a:r>
          </a:p>
          <a:p>
            <a:pPr algn="just"/>
            <a:r>
              <a:rPr lang="es-MX" sz="2900" b="1" dirty="0"/>
              <a:t>4. ¿Cuáles son los medios?</a:t>
            </a:r>
          </a:p>
          <a:p>
            <a:pPr marL="0" indent="0" algn="just">
              <a:buNone/>
            </a:pPr>
            <a:r>
              <a:rPr lang="es-MX" sz="2900" dirty="0"/>
              <a:t>Las técnicas y procedimientos para abordar el problema. Podrían ser experimentos con animales o personas donde se les da una cantidad determinada de sal y luego se les mide la tensión arterial.</a:t>
            </a:r>
          </a:p>
          <a:p>
            <a:pPr algn="just"/>
            <a:r>
              <a:rPr lang="es-MX" sz="2900" b="1" dirty="0"/>
              <a:t>5. ¿Cuáles son las relaciones lógicas implicadas?</a:t>
            </a:r>
          </a:p>
          <a:p>
            <a:pPr marL="0" indent="0" algn="just">
              <a:buNone/>
            </a:pPr>
            <a:r>
              <a:rPr lang="es-MX" sz="2900" dirty="0"/>
              <a:t>Se refiere a las condiciones que relacionan los constituyentes del problema.</a:t>
            </a:r>
          </a:p>
          <a:p>
            <a:pPr algn="just"/>
            <a:r>
              <a:rPr lang="es-MX" sz="2900" b="1" dirty="0"/>
              <a:t>6. ¿Qué clase de solución se desea?</a:t>
            </a:r>
          </a:p>
          <a:p>
            <a:pPr marL="0" indent="0" algn="just">
              <a:buNone/>
            </a:pPr>
            <a:r>
              <a:rPr lang="es-MX" sz="2900" dirty="0"/>
              <a:t>Un esquema. En este caso, sería una representación del efecto de la sal en la tensión arterial.</a:t>
            </a:r>
          </a:p>
          <a:p>
            <a:pPr algn="just"/>
            <a:r>
              <a:rPr lang="es-MX" sz="2900" b="1" dirty="0"/>
              <a:t>7. ¿Qué tipo de comprobación se necesita?</a:t>
            </a:r>
          </a:p>
          <a:p>
            <a:pPr marL="0" indent="0" algn="just">
              <a:buNone/>
            </a:pPr>
            <a:r>
              <a:rPr lang="es-MX" sz="2900" dirty="0"/>
              <a:t>Queremos identificar la solución.</a:t>
            </a:r>
          </a:p>
          <a:p>
            <a:pPr algn="just"/>
            <a:r>
              <a:rPr lang="es-MX" sz="2900" b="1" dirty="0"/>
              <a:t>8. ¿Por qué se busca una solución?</a:t>
            </a:r>
          </a:p>
          <a:p>
            <a:pPr marL="0" indent="0" algn="just">
              <a:buNone/>
            </a:pPr>
            <a:r>
              <a:rPr lang="es-MX" sz="2900" dirty="0"/>
              <a:t>La finalidad del problema. Por ejemplo, si la sal aumenta la tensión arterial esto puede ser dañino para la salud y debería entonces tomar medidas para bajar el consumo de sal.</a:t>
            </a:r>
          </a:p>
          <a:p>
            <a:endParaRPr lang="es-MX" dirty="0"/>
          </a:p>
        </p:txBody>
      </p:sp>
    </p:spTree>
    <p:extLst>
      <p:ext uri="{BB962C8B-B14F-4D97-AF65-F5344CB8AC3E}">
        <p14:creationId xmlns:p14="http://schemas.microsoft.com/office/powerpoint/2010/main" val="221397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5EF80F-99E0-4C59-BA51-97F2CCA2FF2E}"/>
              </a:ext>
            </a:extLst>
          </p:cNvPr>
          <p:cNvSpPr>
            <a:spLocks noGrp="1"/>
          </p:cNvSpPr>
          <p:nvPr>
            <p:ph type="title"/>
          </p:nvPr>
        </p:nvSpPr>
        <p:spPr/>
        <p:txBody>
          <a:bodyPr/>
          <a:lstStyle/>
          <a:p>
            <a:r>
              <a:rPr lang="es-MX" dirty="0"/>
              <a:t>2.8.1 – La identificación, descripción y selección de un problema</a:t>
            </a:r>
          </a:p>
        </p:txBody>
      </p:sp>
      <p:sp>
        <p:nvSpPr>
          <p:cNvPr id="3" name="Marcador de contenido 2">
            <a:extLst>
              <a:ext uri="{FF2B5EF4-FFF2-40B4-BE49-F238E27FC236}">
                <a16:creationId xmlns:a16="http://schemas.microsoft.com/office/drawing/2014/main" id="{DE1E6484-4D76-4666-89F1-CFF05523EDE8}"/>
              </a:ext>
            </a:extLst>
          </p:cNvPr>
          <p:cNvSpPr>
            <a:spLocks noGrp="1"/>
          </p:cNvSpPr>
          <p:nvPr>
            <p:ph idx="1"/>
          </p:nvPr>
        </p:nvSpPr>
        <p:spPr/>
        <p:txBody>
          <a:bodyPr>
            <a:normAutofit/>
          </a:bodyPr>
          <a:lstStyle/>
          <a:p>
            <a:pPr algn="just"/>
            <a:r>
              <a:rPr lang="es-MX" dirty="0"/>
              <a:t>En esta fase el investigador identifica el problema que afecta, que incomoda, que no puede explicarse totalmente. Este puede ser el producto de su experiencia, de la revisión de literatura, de la consulta a un experto.</a:t>
            </a:r>
          </a:p>
        </p:txBody>
      </p:sp>
    </p:spTree>
    <p:extLst>
      <p:ext uri="{BB962C8B-B14F-4D97-AF65-F5344CB8AC3E}">
        <p14:creationId xmlns:p14="http://schemas.microsoft.com/office/powerpoint/2010/main" val="130784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7901F5-84A0-4B90-B866-F51626173878}"/>
              </a:ext>
            </a:extLst>
          </p:cNvPr>
          <p:cNvSpPr>
            <a:spLocks noGrp="1"/>
          </p:cNvSpPr>
          <p:nvPr>
            <p:ph idx="1"/>
          </p:nvPr>
        </p:nvSpPr>
        <p:spPr>
          <a:xfrm>
            <a:off x="838200" y="413893"/>
            <a:ext cx="10515600" cy="5811838"/>
          </a:xfrm>
        </p:spPr>
        <p:txBody>
          <a:bodyPr>
            <a:normAutofit lnSpcReduction="10000"/>
          </a:bodyPr>
          <a:lstStyle/>
          <a:p>
            <a:pPr algn="just"/>
            <a:r>
              <a:rPr lang="es-MX" dirty="0"/>
              <a:t>Este aspecto nos indica describir de manera objetiva la realidad del problema que se esta investigando. En la descripción se señalan todas las características de la problemática, los hechos y los acontecimientos que están en entorno social, al mismo tiempo se debe mencionar los antecedentes del problema.</a:t>
            </a:r>
          </a:p>
          <a:p>
            <a:pPr marL="0" indent="0" algn="just">
              <a:buNone/>
            </a:pPr>
            <a:r>
              <a:rPr lang="es-MX" dirty="0"/>
              <a:t>- Antecedentes del estudio o problema de investigación.</a:t>
            </a:r>
          </a:p>
          <a:p>
            <a:pPr marL="0" indent="0" algn="just">
              <a:buNone/>
            </a:pPr>
            <a:r>
              <a:rPr lang="es-MX" dirty="0"/>
              <a:t>- Las técnicas en las que se basó, las categorías de análisis o ejes centrales que permiten guiar el proceso de investigación.</a:t>
            </a:r>
          </a:p>
          <a:p>
            <a:pPr marL="0" indent="0" algn="just">
              <a:buNone/>
            </a:pPr>
            <a:r>
              <a:rPr lang="es-MX" dirty="0"/>
              <a:t>- Los supuestos básicos en los que se apoya el enunciado del problema.</a:t>
            </a:r>
          </a:p>
          <a:p>
            <a:pPr algn="just"/>
            <a:r>
              <a:rPr lang="es-MX" dirty="0"/>
              <a:t>Un enunciado completo del problema incluye todos los hechos, relaciones y explicaciones que sean importantes en la investigación.</a:t>
            </a:r>
          </a:p>
          <a:p>
            <a:pPr algn="just"/>
            <a:r>
              <a:rPr lang="es-MX" dirty="0"/>
              <a:t>Hay que encuadrarlos en un enunciado descriptivo o en una pregunta que indique con claridad que información ha de obtener el investigador para resolver el problema de investigación.</a:t>
            </a:r>
          </a:p>
          <a:p>
            <a:endParaRPr lang="es-MX" dirty="0"/>
          </a:p>
        </p:txBody>
      </p:sp>
    </p:spTree>
    <p:extLst>
      <p:ext uri="{BB962C8B-B14F-4D97-AF65-F5344CB8AC3E}">
        <p14:creationId xmlns:p14="http://schemas.microsoft.com/office/powerpoint/2010/main" val="114167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D9075-BA7F-4C82-95B4-4A13F4602828}"/>
              </a:ext>
            </a:extLst>
          </p:cNvPr>
          <p:cNvSpPr>
            <a:spLocks noGrp="1"/>
          </p:cNvSpPr>
          <p:nvPr>
            <p:ph type="title"/>
          </p:nvPr>
        </p:nvSpPr>
        <p:spPr/>
        <p:txBody>
          <a:bodyPr/>
          <a:lstStyle/>
          <a:p>
            <a:r>
              <a:rPr lang="es-MX" dirty="0"/>
              <a:t>2.8.2 – La delimitación de un problema</a:t>
            </a:r>
          </a:p>
        </p:txBody>
      </p:sp>
      <p:sp>
        <p:nvSpPr>
          <p:cNvPr id="4" name="Rectangle 1">
            <a:extLst>
              <a:ext uri="{FF2B5EF4-FFF2-40B4-BE49-F238E27FC236}">
                <a16:creationId xmlns:a16="http://schemas.microsoft.com/office/drawing/2014/main" id="{AB55CB9D-7BDB-4FAE-8622-414E5D0775CF}"/>
              </a:ext>
            </a:extLst>
          </p:cNvPr>
          <p:cNvSpPr>
            <a:spLocks noGrp="1" noChangeArrowheads="1"/>
          </p:cNvSpPr>
          <p:nvPr>
            <p:ph idx="1"/>
          </p:nvPr>
        </p:nvSpPr>
        <p:spPr bwMode="auto">
          <a:xfrm>
            <a:off x="838200" y="1522710"/>
            <a:ext cx="11237976"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MX" dirty="0">
                <a:latin typeface="+mn-lt"/>
              </a:rPr>
              <a:t>Delimitar un tema de estudio significa, enfocar en términos concretos  nuestra área de interés, especificar sus alcances, determinar sus límites. Es decir, llevar el problema  de investigación de una situación o dificultad muy grande de difícil solución a una realidad concreta, fácil de manejar.</a:t>
            </a: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dirty="0">
                <a:latin typeface="+mn-lt"/>
              </a:rPr>
              <a:t>Desde la óptica de Sabino (1986), la delimitación habrá de efectuase en cuanto al tiempo y el espacio, para situar nuestro problema en un contexto definido  y homogéneo.</a:t>
            </a:r>
          </a:p>
        </p:txBody>
      </p:sp>
    </p:spTree>
    <p:extLst>
      <p:ext uri="{BB962C8B-B14F-4D97-AF65-F5344CB8AC3E}">
        <p14:creationId xmlns:p14="http://schemas.microsoft.com/office/powerpoint/2010/main" val="138522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A75FCC-7746-4DDD-AEDB-C28303AB61A5}"/>
              </a:ext>
            </a:extLst>
          </p:cNvPr>
          <p:cNvSpPr>
            <a:spLocks noGrp="1"/>
          </p:cNvSpPr>
          <p:nvPr>
            <p:ph type="title"/>
          </p:nvPr>
        </p:nvSpPr>
        <p:spPr/>
        <p:txBody>
          <a:bodyPr/>
          <a:lstStyle/>
          <a:p>
            <a:endParaRPr lang="es-MX"/>
          </a:p>
        </p:txBody>
      </p:sp>
      <p:sp>
        <p:nvSpPr>
          <p:cNvPr id="4" name="Rectangle 1">
            <a:extLst>
              <a:ext uri="{FF2B5EF4-FFF2-40B4-BE49-F238E27FC236}">
                <a16:creationId xmlns:a16="http://schemas.microsoft.com/office/drawing/2014/main" id="{51ABEDB6-9F22-495D-957D-8D85E2807A82}"/>
              </a:ext>
            </a:extLst>
          </p:cNvPr>
          <p:cNvSpPr>
            <a:spLocks noGrp="1" noChangeArrowheads="1"/>
          </p:cNvSpPr>
          <p:nvPr>
            <p:ph idx="1"/>
          </p:nvPr>
        </p:nvSpPr>
        <p:spPr bwMode="auto">
          <a:xfrm>
            <a:off x="838200" y="1540782"/>
            <a:ext cx="10841736" cy="51398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mn-lt"/>
              </a:rPr>
              <a:t>En efecto, la delimitación debe establecerse los límites de la investigación en términos de espacio, tiempo, universo y del contenido. Según el detalle:</a:t>
            </a: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mn-lt"/>
              </a:rPr>
              <a:t>A) </a:t>
            </a:r>
            <a:r>
              <a:rPr lang="es-ES" altLang="es-MX" sz="2000" b="1" dirty="0">
                <a:latin typeface="+mn-lt"/>
              </a:rPr>
              <a:t>Delimitación Espacial</a:t>
            </a:r>
            <a:r>
              <a:rPr lang="es-ES" altLang="es-MX" sz="2000" dirty="0">
                <a:latin typeface="+mn-lt"/>
              </a:rPr>
              <a:t>: está referido al área geográfica y/o espacial en dónde se va desarrollar la investigación. </a:t>
            </a: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mn-lt"/>
              </a:rPr>
              <a:t>B) </a:t>
            </a:r>
            <a:r>
              <a:rPr lang="es-ES" altLang="es-MX" sz="2000" b="1" dirty="0">
                <a:latin typeface="+mn-lt"/>
              </a:rPr>
              <a:t>Delimitación Temporal</a:t>
            </a:r>
            <a:r>
              <a:rPr lang="es-ES" altLang="es-MX" sz="2000" dirty="0">
                <a:latin typeface="+mn-lt"/>
              </a:rPr>
              <a:t>: hace referencia al periodo o lapso seleccionado para realizar la investigación.</a:t>
            </a: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mn-lt"/>
              </a:rPr>
              <a:t>C)</a:t>
            </a:r>
            <a:r>
              <a:rPr lang="es-ES" altLang="es-MX" sz="2000" b="1" dirty="0">
                <a:latin typeface="+mn-lt"/>
              </a:rPr>
              <a:t> Delimitación del Universo</a:t>
            </a:r>
            <a:r>
              <a:rPr lang="es-ES" altLang="es-MX" sz="2000" dirty="0">
                <a:latin typeface="+mn-lt"/>
              </a:rPr>
              <a:t>: este ítem básicamente hace referencia a la población, unidades, sector en el que se va aplicar algunas técnicas en la recolección de la información. Responde a quienes, dicho de otro modo, unidades de análisis a ser investigada.</a:t>
            </a:r>
          </a:p>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2000" dirty="0">
                <a:latin typeface="+mn-lt"/>
              </a:rPr>
              <a:t>D) </a:t>
            </a:r>
            <a:r>
              <a:rPr lang="es-ES" altLang="es-MX" sz="2000" b="1" dirty="0">
                <a:latin typeface="+mn-lt"/>
              </a:rPr>
              <a:t>Delimitación del Contenido</a:t>
            </a:r>
            <a:r>
              <a:rPr lang="es-ES" altLang="es-MX" sz="2000" dirty="0">
                <a:latin typeface="+mn-lt"/>
              </a:rPr>
              <a:t>: hace referencia al aspecto específico del tema que se desea investigar. Responde a qué aspectos concretos serán estudiadas. Por ejemplo, en una investigación de Derecho, sería esencial delimitar el contenido del derecho para saber cuándo está limitando el derecho, y si esta limitación es constitucional. Pues a las limitaciones a los derechos son las que establece la Constitución o que ésta autoriza al legislador para hacerlo, limitando el derecho con efecto constitutivo.</a:t>
            </a:r>
          </a:p>
          <a:p>
            <a:pPr marL="0" marR="0" lvl="0" indent="0" algn="l" defTabSz="914400" rtl="0" eaLnBrk="0" fontAlgn="base" latinLnBrk="0" hangingPunct="0">
              <a:lnSpc>
                <a:spcPct val="100000"/>
              </a:lnSpc>
              <a:spcBef>
                <a:spcPct val="0"/>
              </a:spcBef>
              <a:spcAft>
                <a:spcPct val="0"/>
              </a:spcAft>
              <a:buClrTx/>
              <a:buSzTx/>
              <a:buFontTx/>
              <a:buNone/>
              <a:tabLst/>
            </a:pPr>
            <a:br>
              <a:rPr lang="es-ES" altLang="es-MX" sz="2400" dirty="0"/>
            </a:br>
            <a:endParaRPr lang="es-ES" altLang="es-MX" sz="2400" dirty="0"/>
          </a:p>
        </p:txBody>
      </p:sp>
    </p:spTree>
    <p:extLst>
      <p:ext uri="{BB962C8B-B14F-4D97-AF65-F5344CB8AC3E}">
        <p14:creationId xmlns:p14="http://schemas.microsoft.com/office/powerpoint/2010/main" val="32080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20EB7-3771-4650-B896-EC3D01BF47BD}"/>
              </a:ext>
            </a:extLst>
          </p:cNvPr>
          <p:cNvSpPr>
            <a:spLocks noGrp="1"/>
          </p:cNvSpPr>
          <p:nvPr>
            <p:ph type="title"/>
          </p:nvPr>
        </p:nvSpPr>
        <p:spPr/>
        <p:txBody>
          <a:bodyPr/>
          <a:lstStyle/>
          <a:p>
            <a:r>
              <a:rPr lang="es-MX" dirty="0"/>
              <a:t>2.8.3 – Evaluación de un problema  </a:t>
            </a:r>
          </a:p>
        </p:txBody>
      </p:sp>
      <p:pic>
        <p:nvPicPr>
          <p:cNvPr id="5" name="Marcador de contenido 4">
            <a:extLst>
              <a:ext uri="{FF2B5EF4-FFF2-40B4-BE49-F238E27FC236}">
                <a16:creationId xmlns:a16="http://schemas.microsoft.com/office/drawing/2014/main" id="{7BCAF1AD-04A9-403D-9EC3-0C51E5A5A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72056"/>
            <a:ext cx="12045696" cy="5148200"/>
          </a:xfrm>
        </p:spPr>
      </p:pic>
    </p:spTree>
    <p:extLst>
      <p:ext uri="{BB962C8B-B14F-4D97-AF65-F5344CB8AC3E}">
        <p14:creationId xmlns:p14="http://schemas.microsoft.com/office/powerpoint/2010/main" val="42095405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1324</Words>
  <Application>Microsoft Office PowerPoint</Application>
  <PresentationFormat>Panorámica</PresentationFormat>
  <Paragraphs>57</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2.7 – Fuentes para la localization de problemas de investigación</vt:lpstr>
      <vt:lpstr>Presentación de PowerPoint</vt:lpstr>
      <vt:lpstr>Presentación de PowerPoint</vt:lpstr>
      <vt:lpstr>2.8 – Desarrollo del planteamiento del problema</vt:lpstr>
      <vt:lpstr>2.8.1 – La identificación, descripción y selección de un problema</vt:lpstr>
      <vt:lpstr>Presentación de PowerPoint</vt:lpstr>
      <vt:lpstr>2.8.2 – La delimitación de un problema</vt:lpstr>
      <vt:lpstr>Presentación de PowerPoint</vt:lpstr>
      <vt:lpstr>2.8.3 – Evaluación de un problema  </vt:lpstr>
      <vt:lpstr>2.8.4 – Planteamiento de un problema </vt:lpstr>
      <vt:lpstr>Elaboración del planteamiento del problema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2.7 – Fuentes para la localization de problemas de investigación</dc:title>
  <dc:creator>IMJUVE</dc:creator>
  <cp:lastModifiedBy>Jorge Arturo Jacinto</cp:lastModifiedBy>
  <cp:revision>12</cp:revision>
  <dcterms:created xsi:type="dcterms:W3CDTF">2020-02-28T11:16:59Z</dcterms:created>
  <dcterms:modified xsi:type="dcterms:W3CDTF">2020-02-28T22:12:22Z</dcterms:modified>
</cp:coreProperties>
</file>