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sldIdLst>
    <p:sldId id="256" r:id="rId5"/>
    <p:sldId id="257" r:id="rId6"/>
    <p:sldId id="271" r:id="rId7"/>
    <p:sldId id="260" r:id="rId8"/>
    <p:sldId id="272" r:id="rId9"/>
    <p:sldId id="273" r:id="rId10"/>
    <p:sldId id="274" r:id="rId11"/>
    <p:sldId id="275" r:id="rId12"/>
    <p:sldId id="277" r:id="rId13"/>
    <p:sldId id="261" r:id="rId14"/>
    <p:sldId id="265" r:id="rId15"/>
    <p:sldId id="267" r:id="rId16"/>
    <p:sldId id="276" r:id="rId17"/>
    <p:sldId id="279" r:id="rId18"/>
    <p:sldId id="269" r:id="rId19"/>
    <p:sldId id="262" r:id="rId20"/>
    <p:sldId id="263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7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87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172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6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8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5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1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2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37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5774" y="558852"/>
            <a:ext cx="2504461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/>
              <a:t>Magic Cube – Time Tracking </a:t>
            </a:r>
            <a:r>
              <a:rPr lang="en-GB" sz="3600" err="1"/>
              <a:t>WiFi</a:t>
            </a:r>
            <a:r>
              <a:rPr lang="en-GB" sz="3600"/>
              <a:t> Cube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479" y="4031614"/>
            <a:ext cx="2504461" cy="14643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Jakub </a:t>
            </a:r>
            <a:r>
              <a:rPr lang="pl-PL" sz="1600" dirty="0" err="1">
                <a:solidFill>
                  <a:schemeClr val="tx1"/>
                </a:solidFill>
              </a:rPr>
              <a:t>Sołodowczuk</a:t>
            </a:r>
            <a:r>
              <a:rPr lang="pl-PL" sz="1600" dirty="0">
                <a:solidFill>
                  <a:schemeClr val="tx1"/>
                </a:solidFill>
              </a:rPr>
              <a:t> (263612)</a:t>
            </a: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Filip Nowak (2635965)</a:t>
            </a:r>
          </a:p>
          <a:p>
            <a:pPr>
              <a:lnSpc>
                <a:spcPct val="90000"/>
              </a:lnSpc>
            </a:pPr>
            <a:r>
              <a:rPr lang="pl-PL" sz="1600" dirty="0">
                <a:solidFill>
                  <a:schemeClr val="tx1"/>
                </a:solidFill>
              </a:rPr>
              <a:t>Michał Żółtaniecki (264385)</a:t>
            </a:r>
          </a:p>
        </p:txBody>
      </p:sp>
      <p:pic>
        <p:nvPicPr>
          <p:cNvPr id="5" name="Picture 4" descr="Grafika logo Wi-Fi">
            <a:extLst>
              <a:ext uri="{FF2B5EF4-FFF2-40B4-BE49-F238E27FC236}">
                <a16:creationId xmlns:a16="http://schemas.microsoft.com/office/drawing/2014/main" id="{0D986F24-E9C6-EB3E-76CD-916B47DB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30" r="20417" b="1"/>
          <a:stretch>
            <a:fillRect/>
          </a:stretch>
        </p:blipFill>
        <p:spPr>
          <a:xfrm>
            <a:off x="3476011" y="10"/>
            <a:ext cx="5667989" cy="6857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r>
              <a:rPr lang="en-GB"/>
              <a:t>Firmware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12" y="2052918"/>
            <a:ext cx="3479177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b="1" err="1"/>
              <a:t>Architektura</a:t>
            </a:r>
            <a:r>
              <a:rPr lang="en-GB" b="1"/>
              <a:t> </a:t>
            </a:r>
            <a:r>
              <a:rPr lang="en-GB" b="1" err="1"/>
              <a:t>firmware'u</a:t>
            </a:r>
            <a:r>
              <a:rPr lang="en-GB" b="1"/>
              <a:t>:</a:t>
            </a:r>
          </a:p>
          <a:p>
            <a:pPr>
              <a:lnSpc>
                <a:spcPct val="90000"/>
              </a:lnSpc>
            </a:pPr>
            <a:r>
              <a:rPr lang="en-GB" err="1"/>
              <a:t>Mikrokontroler</a:t>
            </a:r>
            <a:r>
              <a:rPr lang="en-GB"/>
              <a:t>: </a:t>
            </a:r>
            <a:r>
              <a:rPr lang="en-GB" b="1" err="1"/>
              <a:t>Attiny</a:t>
            </a:r>
            <a:r>
              <a:rPr lang="en-GB" b="1"/>
              <a:t> 85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err="1"/>
              <a:t>Obsługa</a:t>
            </a:r>
            <a:r>
              <a:rPr lang="en-GB"/>
              <a:t>: </a:t>
            </a:r>
            <a:r>
              <a:rPr lang="en-GB" b="1" err="1"/>
              <a:t>trybu</a:t>
            </a:r>
            <a:r>
              <a:rPr lang="en-GB" b="1"/>
              <a:t> </a:t>
            </a:r>
            <a:r>
              <a:rPr lang="en-GB" b="1" err="1"/>
              <a:t>uśpienia</a:t>
            </a:r>
            <a:r>
              <a:rPr lang="en-GB" b="1"/>
              <a:t> (sleep mode)</a:t>
            </a:r>
            <a:r>
              <a:rPr lang="en-GB"/>
              <a:t> </a:t>
            </a:r>
            <a:r>
              <a:rPr lang="en-GB" err="1"/>
              <a:t>i</a:t>
            </a:r>
            <a:r>
              <a:rPr lang="en-GB"/>
              <a:t> </a:t>
            </a:r>
            <a:r>
              <a:rPr lang="en-GB" b="1" err="1"/>
              <a:t>przerwań</a:t>
            </a:r>
            <a:r>
              <a:rPr lang="en-GB" b="1"/>
              <a:t> (interrupts)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err="1"/>
              <a:t>Komunikacja</a:t>
            </a:r>
            <a:r>
              <a:rPr lang="en-GB"/>
              <a:t>: </a:t>
            </a:r>
            <a:r>
              <a:rPr lang="en-GB" err="1"/>
              <a:t>sterowanie</a:t>
            </a:r>
            <a:r>
              <a:rPr lang="en-GB"/>
              <a:t> </a:t>
            </a:r>
            <a:r>
              <a:rPr lang="en-GB" err="1"/>
              <a:t>zasilaniem</a:t>
            </a:r>
            <a:r>
              <a:rPr lang="en-GB"/>
              <a:t> </a:t>
            </a:r>
            <a:r>
              <a:rPr lang="en-GB" err="1"/>
              <a:t>modułu</a:t>
            </a:r>
            <a:r>
              <a:rPr lang="en-GB"/>
              <a:t> </a:t>
            </a:r>
            <a:r>
              <a:rPr lang="en-GB" b="1"/>
              <a:t>ESP8266 </a:t>
            </a:r>
            <a:r>
              <a:rPr lang="en-GB" b="1" err="1"/>
              <a:t>przez</a:t>
            </a:r>
            <a:r>
              <a:rPr lang="en-GB" b="1"/>
              <a:t> pin ENABLE</a:t>
            </a:r>
            <a:endParaRPr lang="en-GB"/>
          </a:p>
          <a:p>
            <a:pPr>
              <a:lnSpc>
                <a:spcPct val="90000"/>
              </a:lnSpc>
            </a:pPr>
            <a:r>
              <a:rPr lang="en-GB" err="1"/>
              <a:t>Detekcja</a:t>
            </a:r>
            <a:r>
              <a:rPr lang="en-GB"/>
              <a:t> </a:t>
            </a:r>
            <a:r>
              <a:rPr lang="en-GB" err="1"/>
              <a:t>zmiany</a:t>
            </a:r>
            <a:r>
              <a:rPr lang="en-GB"/>
              <a:t> </a:t>
            </a:r>
            <a:r>
              <a:rPr lang="en-GB" err="1"/>
              <a:t>pozycji</a:t>
            </a:r>
            <a:r>
              <a:rPr lang="en-GB"/>
              <a:t>: </a:t>
            </a:r>
            <a:r>
              <a:rPr lang="en-GB" err="1"/>
              <a:t>poprzez</a:t>
            </a:r>
            <a:r>
              <a:rPr lang="en-GB"/>
              <a:t> </a:t>
            </a:r>
            <a:r>
              <a:rPr lang="en-GB" b="1"/>
              <a:t>Pin Change Interrupt</a:t>
            </a:r>
            <a:r>
              <a:rPr lang="en-GB"/>
              <a:t> </a:t>
            </a:r>
            <a:r>
              <a:rPr lang="en-GB" err="1"/>
              <a:t>na</a:t>
            </a:r>
            <a:r>
              <a:rPr lang="en-GB"/>
              <a:t> </a:t>
            </a:r>
            <a:r>
              <a:rPr lang="en-GB" err="1"/>
              <a:t>dwóch</a:t>
            </a:r>
            <a:r>
              <a:rPr lang="en-GB"/>
              <a:t> </a:t>
            </a:r>
            <a:r>
              <a:rPr lang="en-GB" err="1"/>
              <a:t>wejściach</a:t>
            </a:r>
            <a:endParaRPr lang="en-GB"/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endParaRPr lang="pl-PL"/>
          </a:p>
        </p:txBody>
      </p:sp>
      <p:pic>
        <p:nvPicPr>
          <p:cNvPr id="20" name="Obraz 19" descr="Obraz zawierający tekst, zrzut ekranu, oprogramowanie, Oprogramowanie multimedialne&#10;&#10;Zawartość wygenerowana przez AI może być niepoprawna.">
            <a:extLst>
              <a:ext uri="{FF2B5EF4-FFF2-40B4-BE49-F238E27FC236}">
                <a16:creationId xmlns:a16="http://schemas.microsoft.com/office/drawing/2014/main" id="{E6B09727-32C3-ABCE-7069-67BFE91C7D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671"/>
          <a:stretch>
            <a:fillRect/>
          </a:stretch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2752B4-FD37-81F7-7CB4-D8929731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6939116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ESP8266 + </a:t>
            </a:r>
            <a:r>
              <a:rPr lang="pl-PL" sz="3600" err="1"/>
              <a:t>Flask</a:t>
            </a:r>
            <a:r>
              <a:rPr lang="pl-PL" sz="3600"/>
              <a:t> – przesyłanie danych przez Wi-Fi</a:t>
            </a:r>
            <a:endParaRPr lang="en-GB" sz="36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DECE9D5-9DD7-B6C3-1918-8DFA6A0442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6113" y="1563624"/>
            <a:ext cx="2584285" cy="45171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Mikrokontroler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ESP8266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nawiązuje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połączenie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lokalną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siecią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Wi-Fi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</a:rPr>
              <a:t>przesyła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</a:rPr>
              <a:t>dane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do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</a:rPr>
              <a:t>serwera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Flask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</a:rPr>
              <a:t>przez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</a:rPr>
              <a:t>protokół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HTTP.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System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umożliwia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rejestrację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zdarzeń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związanych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pozycją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ruchem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kostki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wykrycie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drgań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zmiany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orientacji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Brak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odpowiedzi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czujnika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MPU6050 (I²C),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mimo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poprawnego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działania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skanera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magistrali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Najbardziej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prawdopodobna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przyczyna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problem z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zasilaniem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napięcie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z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płytki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nie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dociera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do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czujnika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MPU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lub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do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samego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ESP w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sposób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ciągły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Symbol zastępczy zawartości 4" descr="Obraz zawierający tekst, elektronika, zrzut ekranu, oprogramowanie&#10;&#10;Zawartość wygenerowana przez AI może być niepoprawna.">
            <a:extLst>
              <a:ext uri="{FF2B5EF4-FFF2-40B4-BE49-F238E27FC236}">
                <a16:creationId xmlns:a16="http://schemas.microsoft.com/office/drawing/2014/main" id="{8C5CD9FA-B3B7-7810-7FAE-522106E3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" y="1853249"/>
            <a:ext cx="6381150" cy="42275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7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772C45-1686-5F0A-291B-A605FA49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6939116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900" b="1"/>
              <a:t>Wizualizacja czasu pracy – interfejs użytkownika</a:t>
            </a:r>
            <a:endParaRPr lang="en-GB" sz="3900" b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E84DFC-0B65-4994-30F3-7073CDD03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1796" y="2052214"/>
            <a:ext cx="3311470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Interfejs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webowy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wyświetla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czas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poświęcony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każdy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projekt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formie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czytelnego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wykresu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kołowego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Kolory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odpowiadają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różnym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zadaniom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(A, B, C, D),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które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użytkownik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wybiera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przez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obrót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kostki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Dane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są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aktualizowane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czasie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rzeczywistym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zapisywane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</a:t>
            </a:r>
            <a:r>
              <a:rPr kumimoji="0" lang="pl-PL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tronie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Symbol zastępczy zawartości 4" descr="Obraz zawierający tekst, zrzut ekranu, diagram, Czcionka">
            <a:extLst>
              <a:ext uri="{FF2B5EF4-FFF2-40B4-BE49-F238E27FC236}">
                <a16:creationId xmlns:a16="http://schemas.microsoft.com/office/drawing/2014/main" id="{B4A5E980-E17B-F006-772C-F7784336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90" r="11154" b="3"/>
          <a:stretch>
            <a:fillRect/>
          </a:stretch>
        </p:blipFill>
        <p:spPr>
          <a:xfrm>
            <a:off x="477700" y="2052213"/>
            <a:ext cx="4088692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91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D77C9-8578-D000-BBBF-75C0AE152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EBB51B-A194-063C-D895-98D21D8C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6939116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900" b="1"/>
              <a:t>Wizualizacja czasu pracy – interfejs użytkownika</a:t>
            </a:r>
            <a:r>
              <a:rPr lang="en-GB" sz="3900" b="1"/>
              <a:t> </a:t>
            </a:r>
            <a:r>
              <a:rPr lang="en-GB" sz="3900" b="1" err="1"/>
              <a:t>cz</a:t>
            </a:r>
            <a:r>
              <a:rPr lang="en-GB" sz="3900" b="1"/>
              <a:t>. 2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BDB88D8-6A44-C606-0A88-18B198A16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79192" y="1955588"/>
            <a:ext cx="3311470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pl-PL" sz="1100"/>
              <a:t>Aplikacja webowa zapisuje dane o każdej sesji pracy przesłanej przez kostkę. Dla każdego obrotu kostki tworzony jest wpis zawierający:</a:t>
            </a:r>
            <a:endParaRPr lang="en-US"/>
          </a:p>
          <a:p>
            <a:pPr marL="342900" indent="-342900">
              <a:lnSpc>
                <a:spcPct val="90000"/>
              </a:lnSpc>
            </a:pPr>
            <a:r>
              <a:rPr lang="pl-PL" sz="1100"/>
              <a:t>nazwę aktywnego projektu,</a:t>
            </a:r>
          </a:p>
          <a:p>
            <a:pPr marL="342900" indent="-342900">
              <a:lnSpc>
                <a:spcPct val="90000"/>
              </a:lnSpc>
            </a:pPr>
            <a:r>
              <a:rPr lang="pl-PL" sz="1100"/>
              <a:t>dokładny </a:t>
            </a:r>
            <a:r>
              <a:rPr lang="pl-PL" sz="1100" b="1"/>
              <a:t>czas rozpoczęcia i zakończenia</a:t>
            </a:r>
            <a:r>
              <a:rPr lang="pl-PL" sz="1100"/>
              <a:t>,</a:t>
            </a:r>
          </a:p>
          <a:p>
            <a:pPr marL="342900" indent="-342900">
              <a:lnSpc>
                <a:spcPct val="90000"/>
              </a:lnSpc>
            </a:pPr>
            <a:r>
              <a:rPr lang="pl-PL" sz="1100"/>
              <a:t>długość trwania sesji.</a:t>
            </a:r>
          </a:p>
          <a:p>
            <a:pPr marL="342900" indent="-342900">
              <a:lnSpc>
                <a:spcPct val="90000"/>
              </a:lnSpc>
            </a:pPr>
            <a:r>
              <a:rPr lang="pl-PL" sz="1100"/>
              <a:t>Zarejestrowane dane są automatycznie agregowane i prezentowane:</a:t>
            </a:r>
          </a:p>
          <a:p>
            <a:pPr marL="342900" indent="-342900">
              <a:lnSpc>
                <a:spcPct val="90000"/>
              </a:lnSpc>
            </a:pPr>
            <a:r>
              <a:rPr lang="pl-PL" sz="1100"/>
              <a:t> </a:t>
            </a:r>
            <a:r>
              <a:rPr lang="pl-PL" sz="1100" b="1"/>
              <a:t>Tygodniowo</a:t>
            </a:r>
            <a:r>
              <a:rPr lang="pl-PL" sz="1100"/>
              <a:t> – sumaryczny czas pracy dla każdego projektu,</a:t>
            </a:r>
          </a:p>
          <a:p>
            <a:pPr marL="342900" indent="-342900">
              <a:lnSpc>
                <a:spcPct val="90000"/>
              </a:lnSpc>
            </a:pPr>
            <a:r>
              <a:rPr lang="pl-PL" sz="1100"/>
              <a:t> </a:t>
            </a:r>
            <a:r>
              <a:rPr lang="pl-PL" sz="1100" b="1"/>
              <a:t>Miesięcznie</a:t>
            </a:r>
            <a:r>
              <a:rPr lang="pl-PL" sz="1100"/>
              <a:t> – porównanie aktywności w dłuższym okresie.</a:t>
            </a:r>
          </a:p>
          <a:p>
            <a:pPr marL="342900" indent="-342900">
              <a:lnSpc>
                <a:spcPct val="90000"/>
              </a:lnSpc>
            </a:pPr>
            <a:r>
              <a:rPr lang="pl-PL" sz="1100"/>
              <a:t>System umożliwia analizę na poziomie, tygodnia i miesiąca</a:t>
            </a:r>
            <a:r>
              <a:rPr lang="en-GB" sz="1100"/>
              <a:t>.</a:t>
            </a:r>
            <a:endParaRPr lang="en-US" altLang="en-US" sz="11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Obraz 7" descr="Obraz zawierający tekst, zrzut ekranu, oprogramowanie, numer&#10;&#10;Zawartość wygenerowana przez AI może być niepoprawna.">
            <a:extLst>
              <a:ext uri="{FF2B5EF4-FFF2-40B4-BE49-F238E27FC236}">
                <a16:creationId xmlns:a16="http://schemas.microsoft.com/office/drawing/2014/main" id="{F547908A-91BD-EAB6-4D12-32F0A34D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2" y="2253382"/>
            <a:ext cx="5564470" cy="30568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485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BC3D71-6CCF-AF3F-7895-8058D7F83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ED095-F224-C9C0-4FB5-3106E8E4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6939116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900" b="1"/>
              <a:t>Wizualizacja czasu pracy – interfejs użytkownika</a:t>
            </a:r>
            <a:r>
              <a:rPr lang="en-GB" sz="3900" b="1"/>
              <a:t> cz. 3</a:t>
            </a:r>
          </a:p>
        </p:txBody>
      </p:sp>
      <p:pic>
        <p:nvPicPr>
          <p:cNvPr id="10" name="Obraz 9" descr="Obraz zawierający tekst, zrzut ekranu, numer, oprogramowanie">
            <a:extLst>
              <a:ext uri="{FF2B5EF4-FFF2-40B4-BE49-F238E27FC236}">
                <a16:creationId xmlns:a16="http://schemas.microsoft.com/office/drawing/2014/main" id="{9610E676-57C0-8C81-8D81-129EDAC9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" y="2496312"/>
            <a:ext cx="6025896" cy="258775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8D5FCBA-1415-A150-FDC8-B58D5FCE7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32530" y="1960774"/>
            <a:ext cx="3311470" cy="41961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GB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Strona</a:t>
            </a:r>
            <a:r>
              <a:rPr kumimoji="0" lang="pl-PL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umożliwia szybkie przeszukiwanie zarejestrowanych sesji pracy:</a:t>
            </a:r>
            <a:r>
              <a:rPr kumimoji="0" lang="en-GB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pl-PL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według daty – wyświetlenie aktywności z wybranego dnia,</a:t>
            </a:r>
            <a:br>
              <a:rPr kumimoji="0" lang="en-GB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pl-PL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według projektu – podgląd czasu poświęconego na konkretne zadanie.</a:t>
            </a:r>
            <a:br>
              <a:rPr kumimoji="0" lang="en-GB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pl-PL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Dzięki temu użytkownik może łatwo analizować, kiedy i nad czym pracował.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46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6736CE-A53E-0BE3-A6E0-005654FB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Niepowodzenia</a:t>
            </a:r>
            <a:endParaRPr lang="en-GB" dirty="0"/>
          </a:p>
        </p:txBody>
      </p:sp>
      <p:pic>
        <p:nvPicPr>
          <p:cNvPr id="1026" name="Picture 2" descr="MCP1826 | Microchip Technology">
            <a:extLst>
              <a:ext uri="{FF2B5EF4-FFF2-40B4-BE49-F238E27FC236}">
                <a16:creationId xmlns:a16="http://schemas.microsoft.com/office/drawing/2014/main" id="{D908B77E-7845-780B-E71B-AC84EE00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"/>
          <a:stretch>
            <a:fillRect/>
          </a:stretch>
        </p:blipFill>
        <p:spPr bwMode="auto">
          <a:xfrm>
            <a:off x="382985" y="1594564"/>
            <a:ext cx="4007401" cy="451399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D937A3-D4E1-1EFD-3BB4-4A8B4F77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710" y="2237977"/>
            <a:ext cx="400740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Mimo prawidłowego napięcia wejściowego (VIN) i wymiany na nowy egzemplarz, regulator MCP1826 utrzymuje VOUT na poziomie 0 V. Co ciekawe, po wymianie układ działał przez około 10 minut, po czym problem powrócił.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67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900" err="1"/>
              <a:t>Efekty</a:t>
            </a:r>
            <a:r>
              <a:rPr lang="en-GB" sz="2900"/>
              <a:t> </a:t>
            </a:r>
            <a:r>
              <a:rPr lang="en-GB" sz="2900" err="1"/>
              <a:t>i</a:t>
            </a:r>
            <a:r>
              <a:rPr lang="en-GB" sz="2900"/>
              <a:t> </a:t>
            </a:r>
            <a:r>
              <a:rPr lang="en-GB" sz="2900" err="1"/>
              <a:t>możliwości</a:t>
            </a:r>
            <a:r>
              <a:rPr lang="en-GB" sz="2900"/>
              <a:t> </a:t>
            </a:r>
            <a:r>
              <a:rPr lang="en-GB" sz="2900" err="1"/>
              <a:t>rozwoju</a:t>
            </a:r>
            <a:endParaRPr lang="en-GB" sz="29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12" y="2052919"/>
            <a:ext cx="3479177" cy="450650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400" dirty="0"/>
              <a:t>Projekt zakończył się </a:t>
            </a:r>
            <a:r>
              <a:rPr lang="en-GB" sz="1400" dirty="0" err="1"/>
              <a:t>częściowym</a:t>
            </a:r>
            <a:r>
              <a:rPr lang="en-GB" sz="1400" dirty="0"/>
              <a:t> </a:t>
            </a:r>
            <a:r>
              <a:rPr lang="en-GB" sz="1400" dirty="0" err="1"/>
              <a:t>powodzeniem</a:t>
            </a:r>
            <a:r>
              <a:rPr lang="pl-PL" sz="1400" dirty="0"/>
              <a:t> — urządzenie prawidłowo rozpoznaje zmiany orientacji i rejestruje je jako zdarzenia czasowe, ale tylko przy zasileniu z kabla micro USB.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400" dirty="0"/>
              <a:t>Możliwe rozwiązania problemu:</a:t>
            </a:r>
          </a:p>
          <a:p>
            <a:pPr>
              <a:lnSpc>
                <a:spcPct val="90000"/>
              </a:lnSpc>
            </a:pPr>
            <a:r>
              <a:rPr lang="pl-PL" sz="1400" dirty="0"/>
              <a:t>Zakup nowego stabilizatora(inna partia produkcyjna lub inna firma)</a:t>
            </a:r>
          </a:p>
          <a:p>
            <a:pPr>
              <a:lnSpc>
                <a:spcPct val="90000"/>
              </a:lnSpc>
            </a:pPr>
            <a:r>
              <a:rPr lang="pl-PL" sz="1400" dirty="0"/>
              <a:t>Stworzenie własnego stabilizatora z diody </a:t>
            </a:r>
            <a:r>
              <a:rPr lang="pl-PL" sz="1400" dirty="0" err="1"/>
              <a:t>zenera</a:t>
            </a:r>
            <a:r>
              <a:rPr lang="pl-PL" sz="1400" dirty="0"/>
              <a:t> i tranzystora NPN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400" dirty="0"/>
              <a:t> </a:t>
            </a:r>
            <a:br>
              <a:rPr lang="en-GB" sz="1400" dirty="0"/>
            </a:br>
            <a:r>
              <a:rPr lang="pl-PL" sz="1400" b="1" dirty="0"/>
              <a:t>Możliwe kierunki rozwoju:</a:t>
            </a:r>
            <a:endParaRPr lang="pl-PL" sz="1400" dirty="0"/>
          </a:p>
          <a:p>
            <a:pPr>
              <a:lnSpc>
                <a:spcPct val="90000"/>
              </a:lnSpc>
            </a:pPr>
            <a:r>
              <a:rPr lang="pl-PL" sz="1400" dirty="0"/>
              <a:t>Integracja z usługami takimi jak Google </a:t>
            </a:r>
            <a:r>
              <a:rPr lang="pl-PL" sz="1400" dirty="0" err="1"/>
              <a:t>Calendar</a:t>
            </a:r>
            <a:r>
              <a:rPr lang="pl-PL" sz="1400" dirty="0"/>
              <a:t> </a:t>
            </a:r>
          </a:p>
          <a:p>
            <a:pPr>
              <a:lnSpc>
                <a:spcPct val="90000"/>
              </a:lnSpc>
            </a:pPr>
            <a:r>
              <a:rPr lang="pl-PL" sz="1400" dirty="0"/>
              <a:t>Wbudowany wyświetlacz OLED (konfigurowalne nazwy boków)</a:t>
            </a:r>
          </a:p>
        </p:txBody>
      </p:sp>
      <p:pic>
        <p:nvPicPr>
          <p:cNvPr id="7" name="Picture 4" descr="Wzór abstrakcyjny z liniami i symbolami finansowymi">
            <a:extLst>
              <a:ext uri="{FF2B5EF4-FFF2-40B4-BE49-F238E27FC236}">
                <a16:creationId xmlns:a16="http://schemas.microsoft.com/office/drawing/2014/main" id="{FCDC5B6E-BFC5-5BE2-485A-8FC7AE51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71" r="32362"/>
          <a:stretch>
            <a:fillRect/>
          </a:stretch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 sz="2300" dirty="0" err="1"/>
              <a:t>Wnioski</a:t>
            </a:r>
            <a:r>
              <a:rPr lang="en-GB" sz="2300" dirty="0"/>
              <a:t> </a:t>
            </a:r>
            <a:r>
              <a:rPr lang="en-GB" sz="2300" dirty="0" err="1"/>
              <a:t>i</a:t>
            </a:r>
            <a:r>
              <a:rPr lang="en-GB" sz="2300" dirty="0"/>
              <a:t> </a:t>
            </a:r>
            <a:r>
              <a:rPr lang="en-GB" sz="2300" dirty="0" err="1"/>
              <a:t>podsumowanie</a:t>
            </a:r>
            <a:endParaRPr lang="en-GB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l-PL" dirty="0"/>
              <a:t>Detekcja pozycji działa stabilnie i pozwala na przypisanie konkretnych aktywności do każdej ścianki kostki.</a:t>
            </a:r>
          </a:p>
          <a:p>
            <a:pPr>
              <a:lnSpc>
                <a:spcPct val="90000"/>
              </a:lnSpc>
            </a:pPr>
            <a:r>
              <a:rPr lang="pl-PL" dirty="0"/>
              <a:t>Aplikacja webowa poprawnie odbiera dane, wizualizuje je i umożliwia analizę sesji pracy.</a:t>
            </a:r>
          </a:p>
          <a:p>
            <a:pPr>
              <a:lnSpc>
                <a:spcPct val="90000"/>
              </a:lnSpc>
            </a:pPr>
            <a:r>
              <a:rPr lang="pl-PL" dirty="0"/>
              <a:t>Moduł ESP8266 skutecznie komunikuje się ze stroną</a:t>
            </a:r>
          </a:p>
          <a:p>
            <a:pPr>
              <a:lnSpc>
                <a:spcPct val="90000"/>
              </a:lnSpc>
            </a:pPr>
            <a:r>
              <a:rPr lang="pl-PL" dirty="0"/>
              <a:t>Przy zasilaniu z baterii stabilizator napięcia przestawał działać mimo poprawnych warunków – część układu nie była zasilana.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6C8C71-286A-F708-1751-288C0017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10" y="2728735"/>
            <a:ext cx="7055380" cy="1400530"/>
          </a:xfrm>
        </p:spPr>
        <p:txBody>
          <a:bodyPr/>
          <a:lstStyle/>
          <a:p>
            <a:pPr algn="ctr"/>
            <a:r>
              <a:rPr lang="pl-PL" dirty="0"/>
              <a:t>Dziękujemy za uwagę</a:t>
            </a:r>
            <a:endParaRPr lang="pl-PL" sz="4400" dirty="0"/>
          </a:p>
        </p:txBody>
      </p:sp>
    </p:spTree>
    <p:extLst>
      <p:ext uri="{BB962C8B-B14F-4D97-AF65-F5344CB8AC3E}">
        <p14:creationId xmlns:p14="http://schemas.microsoft.com/office/powerpoint/2010/main" val="203964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r>
              <a:rPr lang="pl-PL" sz="3600"/>
              <a:t>Przypomnienie tematu</a:t>
            </a:r>
            <a:endParaRPr lang="en-GB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12" y="2052918"/>
            <a:ext cx="3479177" cy="419548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l-PL" sz="1700" dirty="0"/>
              <a:t>Magic </a:t>
            </a:r>
            <a:r>
              <a:rPr lang="pl-PL" sz="1700" dirty="0" err="1"/>
              <a:t>Cube</a:t>
            </a:r>
            <a:r>
              <a:rPr lang="pl-PL" sz="1700" dirty="0"/>
              <a:t> to inteligentna kostka umożliwiająca monitorowanie aktywności zawodowej i naukowej poprzez zmianę swojej orientacji przestrzennej. Każda z sześciu ścian odpowiada zdefiniowanej aktywności (np. praca, przerwa, nauka). Urządzenie wykorzystuje akcelerometr do detekcji pozycji oraz moduł Wi-Fi do przesyłania danych do systemu rejestrującego.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ACE0EFD-762C-7062-4F09-5F7BF30B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35" r="52172"/>
          <a:stretch>
            <a:fillRect/>
          </a:stretch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B26588-F359-5E28-CD9A-909CC13F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569" y="452718"/>
            <a:ext cx="7055380" cy="1400530"/>
          </a:xfrm>
        </p:spPr>
        <p:txBody>
          <a:bodyPr/>
          <a:lstStyle/>
          <a:p>
            <a:pPr algn="ctr"/>
            <a:r>
              <a:rPr lang="pl-PL" dirty="0"/>
              <a:t>Plan VS Realizacja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F76731F6-4892-C6C5-EE11-377991119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464146"/>
              </p:ext>
            </p:extLst>
          </p:nvPr>
        </p:nvGraphicFramePr>
        <p:xfrm>
          <a:off x="398352" y="1945639"/>
          <a:ext cx="8265814" cy="4034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907">
                  <a:extLst>
                    <a:ext uri="{9D8B030D-6E8A-4147-A177-3AD203B41FA5}">
                      <a16:colId xmlns:a16="http://schemas.microsoft.com/office/drawing/2014/main" val="4109178981"/>
                    </a:ext>
                  </a:extLst>
                </a:gridCol>
                <a:gridCol w="4132907">
                  <a:extLst>
                    <a:ext uri="{9D8B030D-6E8A-4147-A177-3AD203B41FA5}">
                      <a16:colId xmlns:a16="http://schemas.microsoft.com/office/drawing/2014/main" val="3594138841"/>
                    </a:ext>
                  </a:extLst>
                </a:gridCol>
              </a:tblGrid>
              <a:tr h="528603">
                <a:tc>
                  <a:txBody>
                    <a:bodyPr/>
                    <a:lstStyle/>
                    <a:p>
                      <a:r>
                        <a:rPr lang="pl-PL" dirty="0"/>
                        <a:t>Plan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Realizacja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3742"/>
                  </a:ext>
                </a:extLst>
              </a:tr>
              <a:tr h="52860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Obudowa zaprojektowana w technologii druku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Udało się zrealizować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35221"/>
                  </a:ext>
                </a:extLst>
              </a:tr>
              <a:tr h="528603">
                <a:tc>
                  <a:txBody>
                    <a:bodyPr/>
                    <a:lstStyle/>
                    <a:p>
                      <a:pPr algn="ctr"/>
                      <a:r>
                        <a:rPr lang="pl-PL"/>
                        <a:t>Płytka PCB zaprojektowana w środowisku Eagle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Udało się zrealizować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128894"/>
                  </a:ext>
                </a:extLst>
              </a:tr>
              <a:tr h="52860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Dashboard web ze statystykami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Udało się zrealizować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62155"/>
                  </a:ext>
                </a:extLst>
              </a:tr>
              <a:tr h="52860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Sygnalizacja wibracji diodą 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Udało się zrealizować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98058"/>
                  </a:ext>
                </a:extLst>
              </a:tr>
              <a:tr h="52860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Działanie samodzielne tylko na baterii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nie udało się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22884"/>
                  </a:ext>
                </a:extLst>
              </a:tr>
              <a:tr h="528603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Detekcja położenia na osi X i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Częściowo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63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268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609601"/>
            <a:ext cx="4684570" cy="1675975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Projekt PCB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080" y="2213399"/>
            <a:ext cx="3240333" cy="41582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pl-PL" sz="1800" dirty="0"/>
              <a:t>Płytka PCB została zaprojektowana w środowisku </a:t>
            </a:r>
            <a:r>
              <a:rPr lang="pl-PL" sz="1800" dirty="0" err="1"/>
              <a:t>Eagle</a:t>
            </a:r>
            <a:r>
              <a:rPr lang="pl-PL" sz="1800" dirty="0"/>
              <a:t>, zgodnie z ogólnie przyjętymi standardami projektowania (minimalna szerokość ścieżki, odstępy). Użyto dwuwarstwowego układu z priorytetem na prostotę montażu</a:t>
            </a:r>
            <a:endParaRPr lang="en-GB" sz="1700" dirty="0"/>
          </a:p>
        </p:txBody>
      </p:sp>
      <p:pic>
        <p:nvPicPr>
          <p:cNvPr id="20" name="Obraz 19" descr="Obraz zawierający tekst, diagram, linia, Plan&#10;&#10;Zawartość wygenerowana przez AI może być niepoprawna.">
            <a:extLst>
              <a:ext uri="{FF2B5EF4-FFF2-40B4-BE49-F238E27FC236}">
                <a16:creationId xmlns:a16="http://schemas.microsoft.com/office/drawing/2014/main" id="{CE4A1A5E-3006-C4EB-D4F9-71A3C9C96F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8715"/>
          <a:stretch>
            <a:fillRect/>
          </a:stretch>
        </p:blipFill>
        <p:spPr>
          <a:xfrm>
            <a:off x="3815663" y="1671776"/>
            <a:ext cx="5169559" cy="47785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DC8460-6AE0-4CBE-01F7-7CBF02D8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Projekt PCB</a:t>
            </a:r>
          </a:p>
        </p:txBody>
      </p:sp>
      <p:pic>
        <p:nvPicPr>
          <p:cNvPr id="5" name="Symbol zastępczy zawartości 4" descr="Obraz zawierający elektronika, obwód, tekst, Inżynieria elektroniczna&#10;&#10;Zawartość wygenerowana przez AI może być niepoprawna.">
            <a:extLst>
              <a:ext uri="{FF2B5EF4-FFF2-40B4-BE49-F238E27FC236}">
                <a16:creationId xmlns:a16="http://schemas.microsoft.com/office/drawing/2014/main" id="{BD84CFD7-AC85-AFEA-1DC1-0240F75CE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05" y="2064568"/>
            <a:ext cx="3998603" cy="3996682"/>
          </a:xfrm>
        </p:spPr>
      </p:pic>
      <p:pic>
        <p:nvPicPr>
          <p:cNvPr id="10" name="Obraz 9" descr="Obraz zawierający Kolor morski, Turkus, Prostokąt, zieleń&#10;&#10;Zawartość wygenerowana przez AI może być niepoprawna.">
            <a:extLst>
              <a:ext uri="{FF2B5EF4-FFF2-40B4-BE49-F238E27FC236}">
                <a16:creationId xmlns:a16="http://schemas.microsoft.com/office/drawing/2014/main" id="{89B5E77A-C990-4CB2-AF39-1BD81626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498" y="2074628"/>
            <a:ext cx="3911097" cy="40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08698E-BD76-6947-DDD1-D6E1551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627" y="1325880"/>
            <a:ext cx="2657598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3900" dirty="0">
                <a:solidFill>
                  <a:srgbClr val="EBEBEB"/>
                </a:solidFill>
              </a:rPr>
              <a:t>Projekt </a:t>
            </a:r>
            <a:r>
              <a:rPr lang="en-US" sz="3900" dirty="0" err="1">
                <a:solidFill>
                  <a:srgbClr val="EBEBEB"/>
                </a:solidFill>
              </a:rPr>
              <a:t>Obudowy</a:t>
            </a:r>
            <a:endParaRPr lang="en-US" sz="3900" dirty="0">
              <a:solidFill>
                <a:srgbClr val="EBEBEB"/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1D12C1FD-8D68-D873-9EA3-395C5E581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970" r="9309"/>
          <a:stretch>
            <a:fillRect/>
          </a:stretch>
        </p:blipFill>
        <p:spPr>
          <a:xfrm>
            <a:off x="20" y="10"/>
            <a:ext cx="5819935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319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BAC74-3537-53AD-F20B-40852ADA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581" y="629266"/>
            <a:ext cx="2480808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Projekt obudowy</a:t>
            </a:r>
          </a:p>
        </p:txBody>
      </p:sp>
      <p:pic>
        <p:nvPicPr>
          <p:cNvPr id="8" name="Symbol zastępczy zawartości 7" descr="Obraz zawierający tekst, zrzut ekranu, diagram&#10;&#10;Zawartość wygenerowana przez AI może być niepoprawna.">
            <a:extLst>
              <a:ext uri="{FF2B5EF4-FFF2-40B4-BE49-F238E27FC236}">
                <a16:creationId xmlns:a16="http://schemas.microsoft.com/office/drawing/2014/main" id="{220EF60F-3531-5514-5220-306FBC78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322" r="26190" b="-1"/>
          <a:stretch>
            <a:fillRect/>
          </a:stretch>
        </p:blipFill>
        <p:spPr>
          <a:xfrm>
            <a:off x="-1" y="10"/>
            <a:ext cx="4570804" cy="6857990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BC9820F-6F12-42FE-DFE5-EEB5AEDB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81" y="2438400"/>
            <a:ext cx="3870136" cy="3809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Obudowa została zaprojektowana w programie AutoCAD. Każda ścianka oznaczona jest unikalną literą identyfikacyjną, np. </a:t>
            </a:r>
            <a:r>
              <a:rPr lang="pl-PL" i="1" dirty="0"/>
              <a:t>F</a:t>
            </a:r>
            <a:r>
              <a:rPr lang="pl-PL" dirty="0"/>
              <a:t> – front. Przednia klapka została zaprojektowana jako otwieralna, co umożliwia wygodne umieszczenie płytki PCB wewnątrz kostki.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7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9402A5-9193-608C-84E7-D4B74E91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581" y="629266"/>
            <a:ext cx="2480808" cy="1641986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457200"/>
            <a:r>
              <a:rPr lang="en-US" sz="3900" dirty="0"/>
              <a:t>Projekt w </a:t>
            </a:r>
            <a:r>
              <a:rPr lang="en-US" sz="3900" dirty="0" err="1"/>
              <a:t>Całości</a:t>
            </a:r>
            <a:endParaRPr lang="en-US" sz="3900" dirty="0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39A3223-BBDC-A9A7-7C11-77C306CF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581" y="2438400"/>
            <a:ext cx="3435570" cy="3809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dirty="0"/>
              <a:t>Obudowa kostki została zaprojektowana tak, aby wewnątrz znajdowały się prowadnice umożliwiające precyzyjne wsunięcie płytki z akcelerometrem. Dzięki temu czujnik zawsze zachowuje stałe położenie oraz powtarzalny obrót względem osi X i Y.</a:t>
            </a:r>
            <a:endParaRPr lang="en-US" dirty="0"/>
          </a:p>
        </p:txBody>
      </p:sp>
      <p:pic>
        <p:nvPicPr>
          <p:cNvPr id="5" name="Symbol zastępczy zawartości 4" descr="Obraz zawierający elektronika, napęd&#10;&#10;Zawartość wygenerowana przez AI może być niepoprawna.">
            <a:extLst>
              <a:ext uri="{FF2B5EF4-FFF2-40B4-BE49-F238E27FC236}">
                <a16:creationId xmlns:a16="http://schemas.microsoft.com/office/drawing/2014/main" id="{F5FD345F-B37B-A936-FD38-59F361ED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88" r="7547"/>
          <a:stretch>
            <a:fillRect/>
          </a:stretch>
        </p:blipFill>
        <p:spPr>
          <a:xfrm>
            <a:off x="-1" y="10"/>
            <a:ext cx="45708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C0724A-9855-1550-34AB-10273F39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Elementy elektroniczne w projekcie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F1086247-7007-4E31-146F-A5BF6F66F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06387"/>
              </p:ext>
            </p:extLst>
          </p:nvPr>
        </p:nvGraphicFramePr>
        <p:xfrm>
          <a:off x="827088" y="2052638"/>
          <a:ext cx="7486488" cy="4282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0036">
                  <a:extLst>
                    <a:ext uri="{9D8B030D-6E8A-4147-A177-3AD203B41FA5}">
                      <a16:colId xmlns:a16="http://schemas.microsoft.com/office/drawing/2014/main" val="2419549961"/>
                    </a:ext>
                  </a:extLst>
                </a:gridCol>
                <a:gridCol w="4766452">
                  <a:extLst>
                    <a:ext uri="{9D8B030D-6E8A-4147-A177-3AD203B41FA5}">
                      <a16:colId xmlns:a16="http://schemas.microsoft.com/office/drawing/2014/main" val="3375011045"/>
                    </a:ext>
                  </a:extLst>
                </a:gridCol>
              </a:tblGrid>
              <a:tr h="466639">
                <a:tc>
                  <a:txBody>
                    <a:bodyPr/>
                    <a:lstStyle/>
                    <a:p>
                      <a:r>
                        <a:rPr lang="pl-PL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Funkcja w układzie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33036"/>
                  </a:ext>
                </a:extLst>
              </a:tr>
              <a:tr h="466639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ATTiny85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µC – zliczanie czasu sterowanie 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40753"/>
                  </a:ext>
                </a:extLst>
              </a:tr>
              <a:tr h="466639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MPU-6050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akcelerometr + żyroskop (I2C)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483846"/>
                  </a:ext>
                </a:extLst>
              </a:tr>
              <a:tr h="805431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ESP8266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Moduł Wi-Fi – wysyłanie danych do serwera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97774"/>
                  </a:ext>
                </a:extLst>
              </a:tr>
              <a:tr h="466639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MCP1826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Stabilizator LDO 3.3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356062"/>
                  </a:ext>
                </a:extLst>
              </a:tr>
              <a:tr h="805431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Akumulator Li-PO 3.7V 500mAh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Źródło zasilania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287917"/>
                  </a:ext>
                </a:extLst>
              </a:tr>
              <a:tr h="805431"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SW-200D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dirty="0"/>
                        <a:t>Czujnik drgań(sygnalizacja zdarzenia)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1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51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969A99975E704893396190DA1A5459" ma:contentTypeVersion="11" ma:contentTypeDescription="Create a new document." ma:contentTypeScope="" ma:versionID="29ce3dd4b506715eeba19d3ebf2abfb7">
  <xsd:schema xmlns:xsd="http://www.w3.org/2001/XMLSchema" xmlns:xs="http://www.w3.org/2001/XMLSchema" xmlns:p="http://schemas.microsoft.com/office/2006/metadata/properties" xmlns:ns3="cc636068-dfa2-442f-8e5f-6db3376451d6" xmlns:ns4="194766e4-0712-4782-902b-02fbcb4237a0" targetNamespace="http://schemas.microsoft.com/office/2006/metadata/properties" ma:root="true" ma:fieldsID="339176e6168054960db4d1dffa95f978" ns3:_="" ns4:_="">
    <xsd:import namespace="cc636068-dfa2-442f-8e5f-6db3376451d6"/>
    <xsd:import namespace="194766e4-0712-4782-902b-02fbcb4237a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636068-dfa2-442f-8e5f-6db3376451d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766e4-0712-4782-902b-02fbcb4237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4766e4-0712-4782-902b-02fbcb4237a0" xsi:nil="true"/>
  </documentManagement>
</p:properties>
</file>

<file path=customXml/itemProps1.xml><?xml version="1.0" encoding="utf-8"?>
<ds:datastoreItem xmlns:ds="http://schemas.openxmlformats.org/officeDocument/2006/customXml" ds:itemID="{3A4F891C-65BA-417A-AA35-D2FEE1E6EC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4714F1-EAD7-4C8A-A1D2-6C43F1AB82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636068-dfa2-442f-8e5f-6db3376451d6"/>
    <ds:schemaRef ds:uri="194766e4-0712-4782-902b-02fbcb4237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9EE8CC-4C43-448E-A5F1-CDAB002073EE}">
  <ds:schemaRefs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94766e4-0712-4782-902b-02fbcb4237a0"/>
    <ds:schemaRef ds:uri="cc636068-dfa2-442f-8e5f-6db3376451d6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696</TotalTime>
  <Words>767</Words>
  <Application>Microsoft Office PowerPoint</Application>
  <PresentationFormat>Pokaz na ekranie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Jon</vt:lpstr>
      <vt:lpstr>Magic Cube – Time Tracking WiFi Cube</vt:lpstr>
      <vt:lpstr>Przypomnienie tematu</vt:lpstr>
      <vt:lpstr>Plan VS Realizacja</vt:lpstr>
      <vt:lpstr>Projekt PCB</vt:lpstr>
      <vt:lpstr>Projekt PCB</vt:lpstr>
      <vt:lpstr>Projekt Obudowy</vt:lpstr>
      <vt:lpstr>Projekt obudowy</vt:lpstr>
      <vt:lpstr>Projekt w Całości</vt:lpstr>
      <vt:lpstr>Elementy elektroniczne w projekcie</vt:lpstr>
      <vt:lpstr>Firmware</vt:lpstr>
      <vt:lpstr>ESP8266 + Flask – przesyłanie danych przez Wi-Fi</vt:lpstr>
      <vt:lpstr>Wizualizacja czasu pracy – interfejs użytkownika</vt:lpstr>
      <vt:lpstr>Wizualizacja czasu pracy – interfejs użytkownika cz. 2</vt:lpstr>
      <vt:lpstr>Wizualizacja czasu pracy – interfejs użytkownika cz. 3</vt:lpstr>
      <vt:lpstr>Niepowodzenia</vt:lpstr>
      <vt:lpstr>Efekty i możliwości rozwoju</vt:lpstr>
      <vt:lpstr>Wnioski i podsumowanie</vt:lpstr>
      <vt:lpstr>Dziękujemy za uwagę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Filip Nowak</dc:creator>
  <cp:keywords/>
  <dc:description>generated using python-pptx</dc:description>
  <cp:lastModifiedBy>Filip Nowak (263596)</cp:lastModifiedBy>
  <cp:revision>6</cp:revision>
  <dcterms:created xsi:type="dcterms:W3CDTF">2013-01-27T09:14:16Z</dcterms:created>
  <dcterms:modified xsi:type="dcterms:W3CDTF">2025-06-11T00:52:51Z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0x01010011969A99975E704893396190DA1A5459</vt:lpwstr>
  </property>
</Properties>
</file>