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80" r:id="rId5"/>
  </p:sldMasterIdLst>
  <p:notesMasterIdLst>
    <p:notesMasterId r:id="rId22"/>
  </p:notesMasterIdLst>
  <p:sldIdLst>
    <p:sldId id="256" r:id="rId6"/>
    <p:sldId id="2147479228" r:id="rId7"/>
    <p:sldId id="2147479230" r:id="rId8"/>
    <p:sldId id="2147478639" r:id="rId9"/>
    <p:sldId id="2147479229" r:id="rId10"/>
    <p:sldId id="2147479209" r:id="rId11"/>
    <p:sldId id="299" r:id="rId12"/>
    <p:sldId id="2147479239" r:id="rId13"/>
    <p:sldId id="2147479223" r:id="rId14"/>
    <p:sldId id="2147479235" r:id="rId15"/>
    <p:sldId id="2147479225" r:id="rId16"/>
    <p:sldId id="2147479226" r:id="rId17"/>
    <p:sldId id="2147479211" r:id="rId18"/>
    <p:sldId id="2147479242" r:id="rId19"/>
    <p:sldId id="260" r:id="rId20"/>
    <p:sldId id="214747924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8D4EA"/>
    <a:srgbClr val="EAEFF6"/>
    <a:srgbClr val="ADC0DD"/>
    <a:srgbClr val="ACBFDC"/>
    <a:srgbClr val="C2D0E8"/>
    <a:srgbClr val="9EB5DA"/>
    <a:srgbClr val="E1E8F3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6483D-5E39-4D25-B6D8-740898493B91}" v="545" dt="2024-01-17T15:55:59.240"/>
    <p1510:client id="{F5143F6D-FAD0-496D-B867-DDD9281CE75E}" v="179" dt="2024-01-18T08:51:41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78269-ED39-404A-AE43-CFB8218E10D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179D4-6C9C-4B6D-9B17-DB2CBD73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79D4-6C9C-4B6D-9B17-DB2CBD7317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7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79D4-6C9C-4B6D-9B17-DB2CBD7317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Misinformation and Fake Content: </a:t>
            </a:r>
            <a:r>
              <a:rPr lang="en-US" sz="1200"/>
              <a:t>AI-generated content can be used to spread misinformation and create fake news, posing risks to societies and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Bias Amplification: </a:t>
            </a:r>
            <a:r>
              <a:rPr lang="en-US" sz="1200"/>
              <a:t>Biases present in training data can be amplified by generative AI models, leading to discriminatory and unfair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Infringement of Privacy: </a:t>
            </a:r>
            <a:r>
              <a:rPr lang="en-US" sz="1200"/>
              <a:t>AI-generated content might violate privacy, especially when used to create deepfakes or manipulate private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Potential Misuse for Malicious Purposes: </a:t>
            </a:r>
            <a:r>
              <a:rPr lang="en-US" sz="1200"/>
              <a:t>Generative AI can be exploited for malicious activities such as creating fake identities, fraudulent documents, or harmful content.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9DA60D-51FB-4F83-9D92-828C8517561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80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2179D4-6C9C-4B6D-9B17-DB2CBD7317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9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2179D4-6C9C-4B6D-9B17-DB2CBD7317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34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2179D4-6C9C-4B6D-9B17-DB2CBD7317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56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79D4-6C9C-4B6D-9B17-DB2CBD7317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79D4-6C9C-4B6D-9B17-DB2CBD7317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1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79D4-6C9C-4B6D-9B17-DB2CBD7317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1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ta-software.com/" TargetMode="Externa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ta-software.com/" TargetMode="Externa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ta-software.com/" TargetMode="Externa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9F7F8E-DA48-4DF0-BA65-A043087EA4D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3665F1-06DD-48FF-B11D-7104C5C33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20" y="1117850"/>
            <a:ext cx="1339861" cy="997769"/>
          </a:xfrm>
          <a:prstGeom prst="rect">
            <a:avLst/>
          </a:prstGeom>
          <a:effectLst>
            <a:glow rad="596900">
              <a:schemeClr val="tx1">
                <a:alpha val="40000"/>
              </a:schemeClr>
            </a:glow>
          </a:effec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5032C7-18D9-4C1E-992F-353C9FF29A1E}"/>
              </a:ext>
            </a:extLst>
          </p:cNvPr>
          <p:cNvSpPr/>
          <p:nvPr/>
        </p:nvSpPr>
        <p:spPr>
          <a:xfrm flipH="1">
            <a:off x="1059542" y="2132749"/>
            <a:ext cx="11132457" cy="2592502"/>
          </a:xfrm>
          <a:custGeom>
            <a:avLst/>
            <a:gdLst>
              <a:gd name="connsiteX0" fmla="*/ 0 w 11132457"/>
              <a:gd name="connsiteY0" fmla="*/ 0 h 3327400"/>
              <a:gd name="connsiteX1" fmla="*/ 994229 w 11132457"/>
              <a:gd name="connsiteY1" fmla="*/ 0 h 3327400"/>
              <a:gd name="connsiteX2" fmla="*/ 10138228 w 11132457"/>
              <a:gd name="connsiteY2" fmla="*/ 0 h 3327400"/>
              <a:gd name="connsiteX3" fmla="*/ 11132457 w 11132457"/>
              <a:gd name="connsiteY3" fmla="*/ 0 h 3327400"/>
              <a:gd name="connsiteX4" fmla="*/ 11132457 w 11132457"/>
              <a:gd name="connsiteY4" fmla="*/ 3327400 h 3327400"/>
              <a:gd name="connsiteX5" fmla="*/ 994229 w 11132457"/>
              <a:gd name="connsiteY5" fmla="*/ 3327400 h 3327400"/>
              <a:gd name="connsiteX6" fmla="*/ 994229 w 11132457"/>
              <a:gd name="connsiteY6" fmla="*/ 47635 h 3327400"/>
              <a:gd name="connsiteX7" fmla="*/ 0 w 11132457"/>
              <a:gd name="connsiteY7" fmla="*/ 47635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2457" h="3327400">
                <a:moveTo>
                  <a:pt x="0" y="0"/>
                </a:moveTo>
                <a:lnTo>
                  <a:pt x="994229" y="0"/>
                </a:lnTo>
                <a:lnTo>
                  <a:pt x="10138228" y="0"/>
                </a:lnTo>
                <a:lnTo>
                  <a:pt x="11132457" y="0"/>
                </a:lnTo>
                <a:lnTo>
                  <a:pt x="11132457" y="3327400"/>
                </a:lnTo>
                <a:lnTo>
                  <a:pt x="994229" y="3327400"/>
                </a:lnTo>
                <a:lnTo>
                  <a:pt x="994229" y="47635"/>
                </a:lnTo>
                <a:lnTo>
                  <a:pt x="0" y="4763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C87D36-E155-4A39-A538-0AA5467E9498}"/>
              </a:ext>
            </a:extLst>
          </p:cNvPr>
          <p:cNvSpPr/>
          <p:nvPr/>
        </p:nvSpPr>
        <p:spPr>
          <a:xfrm>
            <a:off x="11209141" y="4736349"/>
            <a:ext cx="587768" cy="58776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F6B4EA-55A0-4046-9D92-CAD9B08BF9C7}"/>
              </a:ext>
            </a:extLst>
          </p:cNvPr>
          <p:cNvGrpSpPr/>
          <p:nvPr/>
        </p:nvGrpSpPr>
        <p:grpSpPr>
          <a:xfrm rot="10800000">
            <a:off x="1257165" y="2132749"/>
            <a:ext cx="371397" cy="609425"/>
            <a:chOff x="2456540" y="152400"/>
            <a:chExt cx="699656" cy="862071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14D601-BA88-4D66-885F-D6D249E15FDD}"/>
                </a:ext>
              </a:extLst>
            </p:cNvPr>
            <p:cNvSpPr/>
            <p:nvPr/>
          </p:nvSpPr>
          <p:spPr>
            <a:xfrm>
              <a:off x="2456540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2DE2E4-DD40-44B0-AF8C-65CFDEF2981F}"/>
                </a:ext>
              </a:extLst>
            </p:cNvPr>
            <p:cNvSpPr/>
            <p:nvPr/>
          </p:nvSpPr>
          <p:spPr>
            <a:xfrm>
              <a:off x="2734304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43413C-2D35-4306-B382-B7D538A6833F}"/>
                </a:ext>
              </a:extLst>
            </p:cNvPr>
            <p:cNvSpPr/>
            <p:nvPr/>
          </p:nvSpPr>
          <p:spPr>
            <a:xfrm>
              <a:off x="3013321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FFB7C1-8281-4DEF-A78D-29424A6BC13F}"/>
                </a:ext>
              </a:extLst>
            </p:cNvPr>
            <p:cNvSpPr/>
            <p:nvPr/>
          </p:nvSpPr>
          <p:spPr>
            <a:xfrm>
              <a:off x="2571589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727715-AB16-49D9-8816-FEB7F77FDA3F}"/>
                </a:ext>
              </a:extLst>
            </p:cNvPr>
            <p:cNvSpPr/>
            <p:nvPr/>
          </p:nvSpPr>
          <p:spPr>
            <a:xfrm>
              <a:off x="2791829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566439-9134-4CF6-8CC4-E95604C3C19F}"/>
                </a:ext>
              </a:extLst>
            </p:cNvPr>
            <p:cNvSpPr/>
            <p:nvPr/>
          </p:nvSpPr>
          <p:spPr>
            <a:xfrm>
              <a:off x="3013321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541" y="3123392"/>
            <a:ext cx="10072917" cy="757130"/>
          </a:xfrm>
          <a:noFill/>
        </p:spPr>
        <p:txBody>
          <a:bodyPr wrap="square" rtlCol="0">
            <a:spAutoFit/>
          </a:bodyPr>
          <a:lstStyle>
            <a:lvl1pPr algn="ctr">
              <a:defRPr lang="en-US" sz="4800" b="1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541" y="4231237"/>
            <a:ext cx="10072916" cy="369332"/>
          </a:xfr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0B38CFE-E7D4-4FE5-B9C5-408DD836D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9542" y="2115619"/>
            <a:ext cx="10072915" cy="5355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3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lang="en-US" sz="1800" smtClean="0"/>
            </a:lvl2pPr>
            <a:lvl3pPr marL="685800" indent="0" algn="ctr">
              <a:buNone/>
              <a:defRPr lang="en-US" sz="1800" smtClean="0"/>
            </a:lvl3pPr>
            <a:lvl4pPr marL="1143000" indent="0" algn="ctr">
              <a:buNone/>
              <a:defRPr lang="en-US" smtClean="0"/>
            </a:lvl4pPr>
            <a:lvl5pPr marL="1600200" indent="0" algn="ctr">
              <a:buNone/>
              <a:defRPr lang="en-US"/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1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3A3D5-ADF3-459E-B07E-C37A9F6DC2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20" y="1117850"/>
            <a:ext cx="1339861" cy="997768"/>
          </a:xfrm>
          <a:prstGeom prst="rect">
            <a:avLst/>
          </a:prstGeom>
          <a:effectLst/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3F3FFC3-E2E4-4EAB-9D34-31D94287778C}"/>
              </a:ext>
            </a:extLst>
          </p:cNvPr>
          <p:cNvSpPr/>
          <p:nvPr/>
        </p:nvSpPr>
        <p:spPr>
          <a:xfrm flipH="1">
            <a:off x="1059542" y="2132749"/>
            <a:ext cx="11132457" cy="2592502"/>
          </a:xfrm>
          <a:custGeom>
            <a:avLst/>
            <a:gdLst>
              <a:gd name="connsiteX0" fmla="*/ 0 w 11132457"/>
              <a:gd name="connsiteY0" fmla="*/ 0 h 3327400"/>
              <a:gd name="connsiteX1" fmla="*/ 994229 w 11132457"/>
              <a:gd name="connsiteY1" fmla="*/ 0 h 3327400"/>
              <a:gd name="connsiteX2" fmla="*/ 10138228 w 11132457"/>
              <a:gd name="connsiteY2" fmla="*/ 0 h 3327400"/>
              <a:gd name="connsiteX3" fmla="*/ 11132457 w 11132457"/>
              <a:gd name="connsiteY3" fmla="*/ 0 h 3327400"/>
              <a:gd name="connsiteX4" fmla="*/ 11132457 w 11132457"/>
              <a:gd name="connsiteY4" fmla="*/ 3327400 h 3327400"/>
              <a:gd name="connsiteX5" fmla="*/ 994229 w 11132457"/>
              <a:gd name="connsiteY5" fmla="*/ 3327400 h 3327400"/>
              <a:gd name="connsiteX6" fmla="*/ 994229 w 11132457"/>
              <a:gd name="connsiteY6" fmla="*/ 47635 h 3327400"/>
              <a:gd name="connsiteX7" fmla="*/ 0 w 11132457"/>
              <a:gd name="connsiteY7" fmla="*/ 47635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2457" h="3327400">
                <a:moveTo>
                  <a:pt x="0" y="0"/>
                </a:moveTo>
                <a:lnTo>
                  <a:pt x="994229" y="0"/>
                </a:lnTo>
                <a:lnTo>
                  <a:pt x="10138228" y="0"/>
                </a:lnTo>
                <a:lnTo>
                  <a:pt x="11132457" y="0"/>
                </a:lnTo>
                <a:lnTo>
                  <a:pt x="11132457" y="3327400"/>
                </a:lnTo>
                <a:lnTo>
                  <a:pt x="994229" y="3327400"/>
                </a:lnTo>
                <a:lnTo>
                  <a:pt x="994229" y="47635"/>
                </a:lnTo>
                <a:lnTo>
                  <a:pt x="0" y="4763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43747-3469-4F17-9984-174540204E87}"/>
              </a:ext>
            </a:extLst>
          </p:cNvPr>
          <p:cNvSpPr/>
          <p:nvPr/>
        </p:nvSpPr>
        <p:spPr>
          <a:xfrm>
            <a:off x="11209141" y="4736349"/>
            <a:ext cx="587768" cy="58776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79035B-459E-4E25-B01A-1D2113193C74}"/>
              </a:ext>
            </a:extLst>
          </p:cNvPr>
          <p:cNvGrpSpPr/>
          <p:nvPr/>
        </p:nvGrpSpPr>
        <p:grpSpPr>
          <a:xfrm rot="10800000">
            <a:off x="1257165" y="2132749"/>
            <a:ext cx="371397" cy="609425"/>
            <a:chOff x="2456540" y="152400"/>
            <a:chExt cx="699656" cy="862071"/>
          </a:xfrm>
          <a:solidFill>
            <a:schemeClr val="bg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93E4CE-95FA-4AB9-84F8-0CB6FE9386D4}"/>
                </a:ext>
              </a:extLst>
            </p:cNvPr>
            <p:cNvSpPr/>
            <p:nvPr/>
          </p:nvSpPr>
          <p:spPr>
            <a:xfrm>
              <a:off x="2456540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569889-0326-4F90-AF57-500F5B136E82}"/>
                </a:ext>
              </a:extLst>
            </p:cNvPr>
            <p:cNvSpPr/>
            <p:nvPr/>
          </p:nvSpPr>
          <p:spPr>
            <a:xfrm>
              <a:off x="2734304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F9CDF6-E409-4F7B-BAF9-1F02F78C361E}"/>
                </a:ext>
              </a:extLst>
            </p:cNvPr>
            <p:cNvSpPr/>
            <p:nvPr/>
          </p:nvSpPr>
          <p:spPr>
            <a:xfrm>
              <a:off x="3013321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F07A42-EE9D-4570-9695-F8F186C3C73D}"/>
                </a:ext>
              </a:extLst>
            </p:cNvPr>
            <p:cNvSpPr/>
            <p:nvPr/>
          </p:nvSpPr>
          <p:spPr>
            <a:xfrm>
              <a:off x="2571589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17505-84DA-440D-A697-38E92DCCB408}"/>
                </a:ext>
              </a:extLst>
            </p:cNvPr>
            <p:cNvSpPr/>
            <p:nvPr/>
          </p:nvSpPr>
          <p:spPr>
            <a:xfrm>
              <a:off x="2791829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DCC20A-BCE7-4F12-AED3-1DECF551D60A}"/>
                </a:ext>
              </a:extLst>
            </p:cNvPr>
            <p:cNvSpPr/>
            <p:nvPr/>
          </p:nvSpPr>
          <p:spPr>
            <a:xfrm>
              <a:off x="3013321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E888400-42EA-4ECC-A916-E33A4CCD20C9}"/>
              </a:ext>
            </a:extLst>
          </p:cNvPr>
          <p:cNvSpPr/>
          <p:nvPr/>
        </p:nvSpPr>
        <p:spPr>
          <a:xfrm>
            <a:off x="3435563" y="2705725"/>
            <a:ext cx="53208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78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42239" y="59555"/>
            <a:ext cx="10393399" cy="5042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950" y="760513"/>
            <a:ext cx="10844213" cy="502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0282" y="6607210"/>
            <a:ext cx="2027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0">
                <a:solidFill>
                  <a:schemeClr val="bg1">
                    <a:lumMod val="65000"/>
                  </a:schemeClr>
                </a:solidFill>
              </a:rPr>
              <a:t>Sonata</a:t>
            </a:r>
            <a:r>
              <a:rPr lang="en-US" sz="900" i="0" baseline="0">
                <a:solidFill>
                  <a:schemeClr val="bg1">
                    <a:lumMod val="65000"/>
                  </a:schemeClr>
                </a:solidFill>
              </a:rPr>
              <a:t> Software copyright 2018</a:t>
            </a:r>
            <a:endParaRPr lang="en-US" sz="900" i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7865" y="6499701"/>
            <a:ext cx="362854" cy="339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69" y="1"/>
            <a:ext cx="361620" cy="658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8372" y="1"/>
            <a:ext cx="943627" cy="7027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395792" y="6439867"/>
            <a:ext cx="2743200" cy="365125"/>
          </a:xfrm>
        </p:spPr>
        <p:txBody>
          <a:bodyPr/>
          <a:lstStyle/>
          <a:p>
            <a:fld id="{391C72D2-5EDD-4EFA-B932-F21BB2BF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B425-484E-4D35-A44E-51E333B13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1E42-61B8-4FE6-91F1-257412B1C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EA76-24BE-4A67-B9A5-6D0723BB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919F-CC1B-4EA7-88CA-D574BD8391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5C1E-DCB9-4D27-941E-D9D938C0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778A-4043-4D0E-BCCA-5C762F8E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72D2-5EDD-4EFA-B932-F21BB2BF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37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ature, mountain, cloud, spring&#10;&#10;Description automatically generate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013700" y="4768285"/>
            <a:ext cx="3712909" cy="1200329"/>
          </a:xfrm>
        </p:spPr>
        <p:txBody>
          <a:bodyPr wrap="square" anchor="ctr" anchorCtr="0">
            <a:noAutofit/>
          </a:bodyPr>
          <a:lstStyle>
            <a:lvl1pPr algn="r"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HEADING STYLE</a:t>
            </a:r>
          </a:p>
        </p:txBody>
      </p:sp>
      <p:pic>
        <p:nvPicPr>
          <p:cNvPr id="21" name="Picture 20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192" y="293351"/>
            <a:ext cx="1064400" cy="792638"/>
          </a:xfrm>
          <a:prstGeom prst="rect">
            <a:avLst/>
          </a:prstGeom>
        </p:spPr>
      </p:pic>
      <p:sp>
        <p:nvSpPr>
          <p:cNvPr id="120" name="Text Placeholder 119"/>
          <p:cNvSpPr>
            <a:spLocks noGrp="1"/>
          </p:cNvSpPr>
          <p:nvPr>
            <p:ph type="body" sz="quarter" idx="10"/>
          </p:nvPr>
        </p:nvSpPr>
        <p:spPr>
          <a:xfrm>
            <a:off x="8013700" y="4384885"/>
            <a:ext cx="3712908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9"/>
          <p:cNvSpPr>
            <a:spLocks noGrp="1"/>
          </p:cNvSpPr>
          <p:nvPr>
            <p:ph type="body" sz="quarter" idx="12"/>
          </p:nvPr>
        </p:nvSpPr>
        <p:spPr>
          <a:xfrm>
            <a:off x="8013700" y="6052084"/>
            <a:ext cx="3712908" cy="313932"/>
          </a:xfrm>
        </p:spPr>
        <p:txBody>
          <a:bodyPr wrap="square">
            <a:sp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192" y="4451884"/>
            <a:ext cx="2466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67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209066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33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mountain, cloud, spring&#10;&#10;Description automatically generate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1" r="41019"/>
          <a:stretch>
            <a:fillRect/>
          </a:stretch>
        </p:blipFill>
        <p:spPr>
          <a:xfrm>
            <a:off x="5705773" y="0"/>
            <a:ext cx="6486227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6100" y="2828836"/>
            <a:ext cx="4130973" cy="1200329"/>
          </a:xfrm>
        </p:spPr>
        <p:txBody>
          <a:bodyPr wrap="square" anchor="ctr" anchorCtr="0">
            <a:noAutofit/>
          </a:bodyPr>
          <a:lstStyle>
            <a:lvl1pPr algn="l">
              <a:lnSpc>
                <a:spcPct val="100000"/>
              </a:lnSpc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HEADING STYLE</a:t>
            </a:r>
          </a:p>
        </p:txBody>
      </p:sp>
      <p:pic>
        <p:nvPicPr>
          <p:cNvPr id="21" name="Picture 20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66" y="429991"/>
            <a:ext cx="1145068" cy="852709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4693184"/>
            <a:ext cx="2466975" cy="18288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546100" y="6308633"/>
            <a:ext cx="298449" cy="549367"/>
            <a:chOff x="5275897" y="-1301383"/>
            <a:chExt cx="1002982" cy="1327784"/>
          </a:xfrm>
          <a:solidFill>
            <a:srgbClr val="FF0000"/>
          </a:solidFill>
        </p:grpSpPr>
        <p:sp>
          <p:nvSpPr>
            <p:cNvPr id="6" name="Freeform: Shape 5"/>
            <p:cNvSpPr/>
            <p:nvPr/>
          </p:nvSpPr>
          <p:spPr>
            <a:xfrm>
              <a:off x="6048374" y="-1301383"/>
              <a:ext cx="230505" cy="1327784"/>
            </a:xfrm>
            <a:custGeom>
              <a:avLst/>
              <a:gdLst>
                <a:gd name="connsiteX0" fmla="*/ 230505 w 230505"/>
                <a:gd name="connsiteY0" fmla="*/ 953 h 1327784"/>
                <a:gd name="connsiteX1" fmla="*/ 38100 w 230505"/>
                <a:gd name="connsiteY1" fmla="*/ 953 h 1327784"/>
                <a:gd name="connsiteX2" fmla="*/ 38100 w 230505"/>
                <a:gd name="connsiteY2" fmla="*/ 0 h 1327784"/>
                <a:gd name="connsiteX3" fmla="*/ 0 w 230505"/>
                <a:gd name="connsiteY3" fmla="*/ 0 h 1327784"/>
                <a:gd name="connsiteX4" fmla="*/ 0 w 230505"/>
                <a:gd name="connsiteY4" fmla="*/ 1327785 h 1327784"/>
                <a:gd name="connsiteX5" fmla="*/ 38100 w 230505"/>
                <a:gd name="connsiteY5" fmla="*/ 1327785 h 1327784"/>
                <a:gd name="connsiteX6" fmla="*/ 38100 w 230505"/>
                <a:gd name="connsiteY6" fmla="*/ 752475 h 1327784"/>
                <a:gd name="connsiteX7" fmla="*/ 230505 w 230505"/>
                <a:gd name="connsiteY7" fmla="*/ 752475 h 1327784"/>
                <a:gd name="connsiteX8" fmla="*/ 230505 w 230505"/>
                <a:gd name="connsiteY8" fmla="*/ 953 h 132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505" h="1327784">
                  <a:moveTo>
                    <a:pt x="230505" y="953"/>
                  </a:moveTo>
                  <a:lnTo>
                    <a:pt x="38100" y="953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1327785"/>
                  </a:lnTo>
                  <a:lnTo>
                    <a:pt x="38100" y="1327785"/>
                  </a:lnTo>
                  <a:lnTo>
                    <a:pt x="38100" y="752475"/>
                  </a:lnTo>
                  <a:lnTo>
                    <a:pt x="230505" y="752475"/>
                  </a:lnTo>
                  <a:lnTo>
                    <a:pt x="230505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5672136" y="-1301383"/>
              <a:ext cx="210502" cy="1327784"/>
            </a:xfrm>
            <a:custGeom>
              <a:avLst/>
              <a:gdLst>
                <a:gd name="connsiteX0" fmla="*/ 124778 w 210502"/>
                <a:gd name="connsiteY0" fmla="*/ 0 h 1327784"/>
                <a:gd name="connsiteX1" fmla="*/ 85725 w 210502"/>
                <a:gd name="connsiteY1" fmla="*/ 0 h 1327784"/>
                <a:gd name="connsiteX2" fmla="*/ 85725 w 210502"/>
                <a:gd name="connsiteY2" fmla="*/ 953 h 1327784"/>
                <a:gd name="connsiteX3" fmla="*/ 0 w 210502"/>
                <a:gd name="connsiteY3" fmla="*/ 953 h 1327784"/>
                <a:gd name="connsiteX4" fmla="*/ 0 w 210502"/>
                <a:gd name="connsiteY4" fmla="*/ 752475 h 1327784"/>
                <a:gd name="connsiteX5" fmla="*/ 85725 w 210502"/>
                <a:gd name="connsiteY5" fmla="*/ 752475 h 1327784"/>
                <a:gd name="connsiteX6" fmla="*/ 85725 w 210502"/>
                <a:gd name="connsiteY6" fmla="*/ 1327785 h 1327784"/>
                <a:gd name="connsiteX7" fmla="*/ 124778 w 210502"/>
                <a:gd name="connsiteY7" fmla="*/ 1327785 h 1327784"/>
                <a:gd name="connsiteX8" fmla="*/ 124778 w 210502"/>
                <a:gd name="connsiteY8" fmla="*/ 752475 h 1327784"/>
                <a:gd name="connsiteX9" fmla="*/ 210503 w 210502"/>
                <a:gd name="connsiteY9" fmla="*/ 752475 h 1327784"/>
                <a:gd name="connsiteX10" fmla="*/ 210503 w 210502"/>
                <a:gd name="connsiteY10" fmla="*/ 953 h 1327784"/>
                <a:gd name="connsiteX11" fmla="*/ 124778 w 210502"/>
                <a:gd name="connsiteY11" fmla="*/ 953 h 1327784"/>
                <a:gd name="connsiteX12" fmla="*/ 124778 w 210502"/>
                <a:gd name="connsiteY12" fmla="*/ 0 h 132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502" h="1327784">
                  <a:moveTo>
                    <a:pt x="124778" y="0"/>
                  </a:moveTo>
                  <a:lnTo>
                    <a:pt x="85725" y="0"/>
                  </a:lnTo>
                  <a:lnTo>
                    <a:pt x="85725" y="953"/>
                  </a:lnTo>
                  <a:lnTo>
                    <a:pt x="0" y="953"/>
                  </a:lnTo>
                  <a:lnTo>
                    <a:pt x="0" y="752475"/>
                  </a:lnTo>
                  <a:lnTo>
                    <a:pt x="85725" y="752475"/>
                  </a:lnTo>
                  <a:lnTo>
                    <a:pt x="85725" y="1327785"/>
                  </a:lnTo>
                  <a:lnTo>
                    <a:pt x="124778" y="1327785"/>
                  </a:lnTo>
                  <a:lnTo>
                    <a:pt x="124778" y="752475"/>
                  </a:lnTo>
                  <a:lnTo>
                    <a:pt x="210503" y="752475"/>
                  </a:lnTo>
                  <a:lnTo>
                    <a:pt x="210503" y="953"/>
                  </a:lnTo>
                  <a:lnTo>
                    <a:pt x="124778" y="953"/>
                  </a:lnTo>
                  <a:lnTo>
                    <a:pt x="124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5275897" y="-1301383"/>
              <a:ext cx="230505" cy="1327784"/>
            </a:xfrm>
            <a:custGeom>
              <a:avLst/>
              <a:gdLst>
                <a:gd name="connsiteX0" fmla="*/ 192405 w 230505"/>
                <a:gd name="connsiteY0" fmla="*/ 953 h 1327784"/>
                <a:gd name="connsiteX1" fmla="*/ 0 w 230505"/>
                <a:gd name="connsiteY1" fmla="*/ 953 h 1327784"/>
                <a:gd name="connsiteX2" fmla="*/ 0 w 230505"/>
                <a:gd name="connsiteY2" fmla="*/ 752475 h 1327784"/>
                <a:gd name="connsiteX3" fmla="*/ 192405 w 230505"/>
                <a:gd name="connsiteY3" fmla="*/ 752475 h 1327784"/>
                <a:gd name="connsiteX4" fmla="*/ 192405 w 230505"/>
                <a:gd name="connsiteY4" fmla="*/ 1327785 h 1327784"/>
                <a:gd name="connsiteX5" fmla="*/ 230505 w 230505"/>
                <a:gd name="connsiteY5" fmla="*/ 1327785 h 1327784"/>
                <a:gd name="connsiteX6" fmla="*/ 230505 w 230505"/>
                <a:gd name="connsiteY6" fmla="*/ 0 h 1327784"/>
                <a:gd name="connsiteX7" fmla="*/ 192405 w 230505"/>
                <a:gd name="connsiteY7" fmla="*/ 0 h 1327784"/>
                <a:gd name="connsiteX8" fmla="*/ 192405 w 230505"/>
                <a:gd name="connsiteY8" fmla="*/ 953 h 132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505" h="1327784">
                  <a:moveTo>
                    <a:pt x="192405" y="953"/>
                  </a:moveTo>
                  <a:lnTo>
                    <a:pt x="0" y="953"/>
                  </a:lnTo>
                  <a:lnTo>
                    <a:pt x="0" y="752475"/>
                  </a:lnTo>
                  <a:lnTo>
                    <a:pt x="192405" y="752475"/>
                  </a:lnTo>
                  <a:lnTo>
                    <a:pt x="192405" y="1327785"/>
                  </a:lnTo>
                  <a:lnTo>
                    <a:pt x="230505" y="1327785"/>
                  </a:lnTo>
                  <a:lnTo>
                    <a:pt x="230505" y="0"/>
                  </a:lnTo>
                  <a:lnTo>
                    <a:pt x="192405" y="0"/>
                  </a:lnTo>
                  <a:lnTo>
                    <a:pt x="192405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0172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Two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2434" y="159339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6434" y="159339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8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34" y="144893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434" y="2272847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4846" y="144893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4846" y="2272847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204891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8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8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36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6173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637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288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71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0714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0734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547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nature, mountain, cloud, spring&#10;&#10;Description automatically generate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6902" y="1699069"/>
            <a:ext cx="1499098" cy="1116349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192" y="4451884"/>
            <a:ext cx="24669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289172" y="5229935"/>
            <a:ext cx="3774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>
                <a:solidFill>
                  <a:schemeClr val="bg1"/>
                </a:solidFill>
              </a:rPr>
              <a:t>THANK YOU</a:t>
            </a:r>
          </a:p>
        </p:txBody>
      </p:sp>
      <p:grpSp>
        <p:nvGrpSpPr>
          <p:cNvPr id="12" name="Graphic 12"/>
          <p:cNvGrpSpPr/>
          <p:nvPr userDrawn="1"/>
        </p:nvGrpSpPr>
        <p:grpSpPr>
          <a:xfrm>
            <a:off x="10332142" y="6275122"/>
            <a:ext cx="274068" cy="274068"/>
            <a:chOff x="998382" y="3916021"/>
            <a:chExt cx="914400" cy="914400"/>
          </a:xfrm>
        </p:grpSpPr>
        <p:sp>
          <p:nvSpPr>
            <p:cNvPr id="14" name="Freeform: Shape 13"/>
            <p:cNvSpPr/>
            <p:nvPr/>
          </p:nvSpPr>
          <p:spPr>
            <a:xfrm>
              <a:off x="992259" y="3909898"/>
              <a:ext cx="922564" cy="922564"/>
            </a:xfrm>
            <a:custGeom>
              <a:avLst/>
              <a:gdLst>
                <a:gd name="connsiteX0" fmla="*/ 922123 w 922564"/>
                <a:gd name="connsiteY0" fmla="*/ 464123 h 922564"/>
                <a:gd name="connsiteX1" fmla="*/ 464123 w 922564"/>
                <a:gd name="connsiteY1" fmla="*/ 922123 h 922564"/>
                <a:gd name="connsiteX2" fmla="*/ 6123 w 922564"/>
                <a:gd name="connsiteY2" fmla="*/ 464123 h 922564"/>
                <a:gd name="connsiteX3" fmla="*/ 464123 w 922564"/>
                <a:gd name="connsiteY3" fmla="*/ 6123 h 922564"/>
                <a:gd name="connsiteX4" fmla="*/ 922123 w 922564"/>
                <a:gd name="connsiteY4" fmla="*/ 464123 h 922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564" h="922564">
                  <a:moveTo>
                    <a:pt x="922123" y="464123"/>
                  </a:moveTo>
                  <a:cubicBezTo>
                    <a:pt x="922123" y="717070"/>
                    <a:pt x="717070" y="922123"/>
                    <a:pt x="464123" y="922123"/>
                  </a:cubicBezTo>
                  <a:cubicBezTo>
                    <a:pt x="211177" y="922123"/>
                    <a:pt x="6123" y="717070"/>
                    <a:pt x="6123" y="464123"/>
                  </a:cubicBezTo>
                  <a:cubicBezTo>
                    <a:pt x="6123" y="211177"/>
                    <a:pt x="211177" y="6123"/>
                    <a:pt x="464123" y="6123"/>
                  </a:cubicBezTo>
                  <a:cubicBezTo>
                    <a:pt x="717070" y="6123"/>
                    <a:pt x="922123" y="211177"/>
                    <a:pt x="922123" y="4641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300967" y="4087577"/>
              <a:ext cx="285750" cy="604157"/>
            </a:xfrm>
            <a:custGeom>
              <a:avLst/>
              <a:gdLst>
                <a:gd name="connsiteX0" fmla="*/ 270556 w 285750"/>
                <a:gd name="connsiteY0" fmla="*/ 304373 h 604157"/>
                <a:gd name="connsiteX1" fmla="*/ 188832 w 285750"/>
                <a:gd name="connsiteY1" fmla="*/ 304373 h 604157"/>
                <a:gd name="connsiteX2" fmla="*/ 188832 w 285750"/>
                <a:gd name="connsiteY2" fmla="*/ 603773 h 604157"/>
                <a:gd name="connsiteX3" fmla="*/ 65012 w 285750"/>
                <a:gd name="connsiteY3" fmla="*/ 603773 h 604157"/>
                <a:gd name="connsiteX4" fmla="*/ 65012 w 285750"/>
                <a:gd name="connsiteY4" fmla="*/ 304373 h 604157"/>
                <a:gd name="connsiteX5" fmla="*/ 6123 w 285750"/>
                <a:gd name="connsiteY5" fmla="*/ 304373 h 604157"/>
                <a:gd name="connsiteX6" fmla="*/ 6123 w 285750"/>
                <a:gd name="connsiteY6" fmla="*/ 199151 h 604157"/>
                <a:gd name="connsiteX7" fmla="*/ 65012 w 285750"/>
                <a:gd name="connsiteY7" fmla="*/ 199151 h 604157"/>
                <a:gd name="connsiteX8" fmla="*/ 65012 w 285750"/>
                <a:gd name="connsiteY8" fmla="*/ 131061 h 604157"/>
                <a:gd name="connsiteX9" fmla="*/ 189934 w 285750"/>
                <a:gd name="connsiteY9" fmla="*/ 6123 h 604157"/>
                <a:gd name="connsiteX10" fmla="*/ 281652 w 285750"/>
                <a:gd name="connsiteY10" fmla="*/ 6507 h 604157"/>
                <a:gd name="connsiteX11" fmla="*/ 281652 w 285750"/>
                <a:gd name="connsiteY11" fmla="*/ 108642 h 604157"/>
                <a:gd name="connsiteX12" fmla="*/ 215104 w 285750"/>
                <a:gd name="connsiteY12" fmla="*/ 108642 h 604157"/>
                <a:gd name="connsiteX13" fmla="*/ 188840 w 285750"/>
                <a:gd name="connsiteY13" fmla="*/ 137323 h 604157"/>
                <a:gd name="connsiteX14" fmla="*/ 188840 w 285750"/>
                <a:gd name="connsiteY14" fmla="*/ 199249 h 604157"/>
                <a:gd name="connsiteX15" fmla="*/ 281374 w 285750"/>
                <a:gd name="connsiteY15" fmla="*/ 199249 h 604157"/>
                <a:gd name="connsiteX16" fmla="*/ 270556 w 285750"/>
                <a:gd name="connsiteY16" fmla="*/ 304373 h 60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0" h="604157">
                  <a:moveTo>
                    <a:pt x="270556" y="304373"/>
                  </a:moveTo>
                  <a:lnTo>
                    <a:pt x="188832" y="304373"/>
                  </a:lnTo>
                  <a:lnTo>
                    <a:pt x="188832" y="603773"/>
                  </a:lnTo>
                  <a:lnTo>
                    <a:pt x="65012" y="603773"/>
                  </a:lnTo>
                  <a:lnTo>
                    <a:pt x="65012" y="304373"/>
                  </a:lnTo>
                  <a:lnTo>
                    <a:pt x="6123" y="304373"/>
                  </a:lnTo>
                  <a:lnTo>
                    <a:pt x="6123" y="199151"/>
                  </a:lnTo>
                  <a:lnTo>
                    <a:pt x="65012" y="199151"/>
                  </a:lnTo>
                  <a:lnTo>
                    <a:pt x="65012" y="131061"/>
                  </a:lnTo>
                  <a:cubicBezTo>
                    <a:pt x="65012" y="82369"/>
                    <a:pt x="88142" y="6123"/>
                    <a:pt x="189934" y="6123"/>
                  </a:cubicBezTo>
                  <a:lnTo>
                    <a:pt x="281652" y="6507"/>
                  </a:lnTo>
                  <a:lnTo>
                    <a:pt x="281652" y="108642"/>
                  </a:lnTo>
                  <a:lnTo>
                    <a:pt x="215104" y="108642"/>
                  </a:lnTo>
                  <a:cubicBezTo>
                    <a:pt x="204189" y="108642"/>
                    <a:pt x="188840" y="114096"/>
                    <a:pt x="188840" y="137323"/>
                  </a:cubicBezTo>
                  <a:lnTo>
                    <a:pt x="188840" y="199249"/>
                  </a:lnTo>
                  <a:lnTo>
                    <a:pt x="281374" y="199249"/>
                  </a:lnTo>
                  <a:lnTo>
                    <a:pt x="270556" y="30437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18"/>
          <p:cNvGrpSpPr/>
          <p:nvPr userDrawn="1"/>
        </p:nvGrpSpPr>
        <p:grpSpPr>
          <a:xfrm>
            <a:off x="11650561" y="6275122"/>
            <a:ext cx="274068" cy="274068"/>
            <a:chOff x="6632773" y="3916021"/>
            <a:chExt cx="914400" cy="914400"/>
          </a:xfrm>
        </p:grpSpPr>
        <p:sp>
          <p:nvSpPr>
            <p:cNvPr id="17" name="Freeform: Shape 16"/>
            <p:cNvSpPr/>
            <p:nvPr/>
          </p:nvSpPr>
          <p:spPr>
            <a:xfrm>
              <a:off x="6866544" y="4151022"/>
              <a:ext cx="436880" cy="436880"/>
            </a:xfrm>
            <a:custGeom>
              <a:avLst/>
              <a:gdLst>
                <a:gd name="connsiteX0" fmla="*/ 358099 w 436880"/>
                <a:gd name="connsiteY0" fmla="*/ 7620 h 436880"/>
                <a:gd name="connsiteX1" fmla="*/ 86299 w 436880"/>
                <a:gd name="connsiteY1" fmla="*/ 7620 h 436880"/>
                <a:gd name="connsiteX2" fmla="*/ 7620 w 436880"/>
                <a:gd name="connsiteY2" fmla="*/ 86299 h 436880"/>
                <a:gd name="connsiteX3" fmla="*/ 7620 w 436880"/>
                <a:gd name="connsiteY3" fmla="*/ 358099 h 436880"/>
                <a:gd name="connsiteX4" fmla="*/ 86299 w 436880"/>
                <a:gd name="connsiteY4" fmla="*/ 436789 h 436880"/>
                <a:gd name="connsiteX5" fmla="*/ 358099 w 436880"/>
                <a:gd name="connsiteY5" fmla="*/ 436789 h 436880"/>
                <a:gd name="connsiteX6" fmla="*/ 436789 w 436880"/>
                <a:gd name="connsiteY6" fmla="*/ 358099 h 436880"/>
                <a:gd name="connsiteX7" fmla="*/ 436789 w 436880"/>
                <a:gd name="connsiteY7" fmla="*/ 86299 h 436880"/>
                <a:gd name="connsiteX8" fmla="*/ 358099 w 436880"/>
                <a:gd name="connsiteY8" fmla="*/ 7620 h 436880"/>
                <a:gd name="connsiteX9" fmla="*/ 222199 w 436880"/>
                <a:gd name="connsiteY9" fmla="*/ 363484 h 436880"/>
                <a:gd name="connsiteX10" fmla="*/ 80924 w 436880"/>
                <a:gd name="connsiteY10" fmla="*/ 222199 h 436880"/>
                <a:gd name="connsiteX11" fmla="*/ 222199 w 436880"/>
                <a:gd name="connsiteY11" fmla="*/ 80924 h 436880"/>
                <a:gd name="connsiteX12" fmla="*/ 363484 w 436880"/>
                <a:gd name="connsiteY12" fmla="*/ 222199 h 436880"/>
                <a:gd name="connsiteX13" fmla="*/ 222199 w 436880"/>
                <a:gd name="connsiteY13" fmla="*/ 363484 h 436880"/>
                <a:gd name="connsiteX14" fmla="*/ 368026 w 436880"/>
                <a:gd name="connsiteY14" fmla="*/ 110134 h 436880"/>
                <a:gd name="connsiteX15" fmla="*/ 334589 w 436880"/>
                <a:gd name="connsiteY15" fmla="*/ 76708 h 436880"/>
                <a:gd name="connsiteX16" fmla="*/ 368026 w 436880"/>
                <a:gd name="connsiteY16" fmla="*/ 43282 h 436880"/>
                <a:gd name="connsiteX17" fmla="*/ 401452 w 436880"/>
                <a:gd name="connsiteY17" fmla="*/ 76708 h 436880"/>
                <a:gd name="connsiteX18" fmla="*/ 368026 w 436880"/>
                <a:gd name="connsiteY18" fmla="*/ 110134 h 43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6880" h="436880">
                  <a:moveTo>
                    <a:pt x="358099" y="7620"/>
                  </a:moveTo>
                  <a:lnTo>
                    <a:pt x="86299" y="7620"/>
                  </a:lnTo>
                  <a:cubicBezTo>
                    <a:pt x="42916" y="7620"/>
                    <a:pt x="7620" y="42916"/>
                    <a:pt x="7620" y="86299"/>
                  </a:cubicBezTo>
                  <a:lnTo>
                    <a:pt x="7620" y="358099"/>
                  </a:lnTo>
                  <a:cubicBezTo>
                    <a:pt x="7620" y="401483"/>
                    <a:pt x="42916" y="436789"/>
                    <a:pt x="86299" y="436789"/>
                  </a:cubicBezTo>
                  <a:lnTo>
                    <a:pt x="358099" y="436789"/>
                  </a:lnTo>
                  <a:cubicBezTo>
                    <a:pt x="401483" y="436789"/>
                    <a:pt x="436789" y="401493"/>
                    <a:pt x="436789" y="358099"/>
                  </a:cubicBezTo>
                  <a:lnTo>
                    <a:pt x="436789" y="86299"/>
                  </a:lnTo>
                  <a:cubicBezTo>
                    <a:pt x="436789" y="42916"/>
                    <a:pt x="401493" y="7620"/>
                    <a:pt x="358099" y="7620"/>
                  </a:cubicBezTo>
                  <a:close/>
                  <a:moveTo>
                    <a:pt x="222199" y="363484"/>
                  </a:moveTo>
                  <a:cubicBezTo>
                    <a:pt x="144302" y="363484"/>
                    <a:pt x="80924" y="300106"/>
                    <a:pt x="80924" y="222199"/>
                  </a:cubicBezTo>
                  <a:cubicBezTo>
                    <a:pt x="80924" y="144302"/>
                    <a:pt x="144302" y="80924"/>
                    <a:pt x="222199" y="80924"/>
                  </a:cubicBezTo>
                  <a:cubicBezTo>
                    <a:pt x="300106" y="80924"/>
                    <a:pt x="363484" y="144302"/>
                    <a:pt x="363484" y="222199"/>
                  </a:cubicBezTo>
                  <a:cubicBezTo>
                    <a:pt x="363484" y="300096"/>
                    <a:pt x="300096" y="363484"/>
                    <a:pt x="222199" y="363484"/>
                  </a:cubicBezTo>
                  <a:close/>
                  <a:moveTo>
                    <a:pt x="368026" y="110134"/>
                  </a:moveTo>
                  <a:cubicBezTo>
                    <a:pt x="349585" y="110134"/>
                    <a:pt x="334589" y="95138"/>
                    <a:pt x="334589" y="76708"/>
                  </a:cubicBezTo>
                  <a:cubicBezTo>
                    <a:pt x="334589" y="58278"/>
                    <a:pt x="349585" y="43282"/>
                    <a:pt x="368026" y="43282"/>
                  </a:cubicBezTo>
                  <a:cubicBezTo>
                    <a:pt x="386456" y="43282"/>
                    <a:pt x="401452" y="58278"/>
                    <a:pt x="401452" y="76708"/>
                  </a:cubicBezTo>
                  <a:cubicBezTo>
                    <a:pt x="401452" y="95138"/>
                    <a:pt x="386456" y="110134"/>
                    <a:pt x="368026" y="11013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999539" y="4284026"/>
              <a:ext cx="172720" cy="172720"/>
            </a:xfrm>
            <a:custGeom>
              <a:avLst/>
              <a:gdLst>
                <a:gd name="connsiteX0" fmla="*/ 89205 w 172720"/>
                <a:gd name="connsiteY0" fmla="*/ 7620 h 172720"/>
                <a:gd name="connsiteX1" fmla="*/ 7620 w 172720"/>
                <a:gd name="connsiteY1" fmla="*/ 89184 h 172720"/>
                <a:gd name="connsiteX2" fmla="*/ 89205 w 172720"/>
                <a:gd name="connsiteY2" fmla="*/ 170779 h 172720"/>
                <a:gd name="connsiteX3" fmla="*/ 170779 w 172720"/>
                <a:gd name="connsiteY3" fmla="*/ 89184 h 172720"/>
                <a:gd name="connsiteX4" fmla="*/ 89205 w 172720"/>
                <a:gd name="connsiteY4" fmla="*/ 7620 h 1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" h="172720">
                  <a:moveTo>
                    <a:pt x="89205" y="7620"/>
                  </a:moveTo>
                  <a:cubicBezTo>
                    <a:pt x="44237" y="7620"/>
                    <a:pt x="7620" y="44216"/>
                    <a:pt x="7620" y="89184"/>
                  </a:cubicBezTo>
                  <a:cubicBezTo>
                    <a:pt x="7620" y="134173"/>
                    <a:pt x="44237" y="170779"/>
                    <a:pt x="89205" y="170779"/>
                  </a:cubicBezTo>
                  <a:cubicBezTo>
                    <a:pt x="134193" y="170779"/>
                    <a:pt x="170779" y="134173"/>
                    <a:pt x="170779" y="89184"/>
                  </a:cubicBezTo>
                  <a:cubicBezTo>
                    <a:pt x="170779" y="44226"/>
                    <a:pt x="134183" y="7620"/>
                    <a:pt x="89205" y="76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625153" y="3908401"/>
              <a:ext cx="924560" cy="924560"/>
            </a:xfrm>
            <a:custGeom>
              <a:avLst/>
              <a:gdLst>
                <a:gd name="connsiteX0" fmla="*/ 463591 w 924560"/>
                <a:gd name="connsiteY0" fmla="*/ 7620 h 924560"/>
                <a:gd name="connsiteX1" fmla="*/ 7620 w 924560"/>
                <a:gd name="connsiteY1" fmla="*/ 463591 h 924560"/>
                <a:gd name="connsiteX2" fmla="*/ 463591 w 924560"/>
                <a:gd name="connsiteY2" fmla="*/ 919561 h 924560"/>
                <a:gd name="connsiteX3" fmla="*/ 919561 w 924560"/>
                <a:gd name="connsiteY3" fmla="*/ 463591 h 924560"/>
                <a:gd name="connsiteX4" fmla="*/ 463591 w 924560"/>
                <a:gd name="connsiteY4" fmla="*/ 7620 h 924560"/>
                <a:gd name="connsiteX5" fmla="*/ 737870 w 924560"/>
                <a:gd name="connsiteY5" fmla="*/ 600720 h 924560"/>
                <a:gd name="connsiteX6" fmla="*/ 599491 w 924560"/>
                <a:gd name="connsiteY6" fmla="*/ 739099 h 924560"/>
                <a:gd name="connsiteX7" fmla="*/ 327690 w 924560"/>
                <a:gd name="connsiteY7" fmla="*/ 739099 h 924560"/>
                <a:gd name="connsiteX8" fmla="*/ 189311 w 924560"/>
                <a:gd name="connsiteY8" fmla="*/ 600720 h 924560"/>
                <a:gd name="connsiteX9" fmla="*/ 189311 w 924560"/>
                <a:gd name="connsiteY9" fmla="*/ 328920 h 924560"/>
                <a:gd name="connsiteX10" fmla="*/ 327690 w 924560"/>
                <a:gd name="connsiteY10" fmla="*/ 190541 h 924560"/>
                <a:gd name="connsiteX11" fmla="*/ 599491 w 924560"/>
                <a:gd name="connsiteY11" fmla="*/ 190541 h 924560"/>
                <a:gd name="connsiteX12" fmla="*/ 737870 w 924560"/>
                <a:gd name="connsiteY12" fmla="*/ 328920 h 924560"/>
                <a:gd name="connsiteX13" fmla="*/ 737870 w 924560"/>
                <a:gd name="connsiteY13" fmla="*/ 600720 h 92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4560" h="924560">
                  <a:moveTo>
                    <a:pt x="463591" y="7620"/>
                  </a:moveTo>
                  <a:cubicBezTo>
                    <a:pt x="211775" y="7620"/>
                    <a:pt x="7620" y="211775"/>
                    <a:pt x="7620" y="463591"/>
                  </a:cubicBezTo>
                  <a:cubicBezTo>
                    <a:pt x="7620" y="715406"/>
                    <a:pt x="211775" y="919561"/>
                    <a:pt x="463591" y="919561"/>
                  </a:cubicBezTo>
                  <a:cubicBezTo>
                    <a:pt x="715406" y="919561"/>
                    <a:pt x="919561" y="715406"/>
                    <a:pt x="919561" y="463591"/>
                  </a:cubicBezTo>
                  <a:cubicBezTo>
                    <a:pt x="919561" y="211775"/>
                    <a:pt x="715406" y="7620"/>
                    <a:pt x="463591" y="7620"/>
                  </a:cubicBezTo>
                  <a:close/>
                  <a:moveTo>
                    <a:pt x="737870" y="600720"/>
                  </a:moveTo>
                  <a:cubicBezTo>
                    <a:pt x="737870" y="677032"/>
                    <a:pt x="675803" y="739099"/>
                    <a:pt x="599491" y="739099"/>
                  </a:cubicBezTo>
                  <a:lnTo>
                    <a:pt x="327690" y="739099"/>
                  </a:lnTo>
                  <a:cubicBezTo>
                    <a:pt x="251389" y="739099"/>
                    <a:pt x="189311" y="677032"/>
                    <a:pt x="189311" y="600720"/>
                  </a:cubicBezTo>
                  <a:lnTo>
                    <a:pt x="189311" y="328920"/>
                  </a:lnTo>
                  <a:cubicBezTo>
                    <a:pt x="189311" y="252618"/>
                    <a:pt x="251389" y="190541"/>
                    <a:pt x="327690" y="190541"/>
                  </a:cubicBezTo>
                  <a:lnTo>
                    <a:pt x="599491" y="190541"/>
                  </a:lnTo>
                  <a:cubicBezTo>
                    <a:pt x="675803" y="190541"/>
                    <a:pt x="737870" y="252618"/>
                    <a:pt x="737870" y="328920"/>
                  </a:cubicBezTo>
                  <a:lnTo>
                    <a:pt x="737870" y="60072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aphic 22"/>
          <p:cNvGrpSpPr/>
          <p:nvPr userDrawn="1"/>
        </p:nvGrpSpPr>
        <p:grpSpPr>
          <a:xfrm>
            <a:off x="10771615" y="6275122"/>
            <a:ext cx="274068" cy="274068"/>
            <a:chOff x="2876512" y="5309096"/>
            <a:chExt cx="914400" cy="914400"/>
          </a:xfrm>
        </p:grpSpPr>
        <p:sp>
          <p:nvSpPr>
            <p:cNvPr id="23" name="Freeform: Shape 22"/>
            <p:cNvSpPr/>
            <p:nvPr/>
          </p:nvSpPr>
          <p:spPr>
            <a:xfrm>
              <a:off x="2870389" y="5302965"/>
              <a:ext cx="922564" cy="922564"/>
            </a:xfrm>
            <a:custGeom>
              <a:avLst/>
              <a:gdLst>
                <a:gd name="connsiteX0" fmla="*/ 922123 w 922564"/>
                <a:gd name="connsiteY0" fmla="*/ 464123 h 922564"/>
                <a:gd name="connsiteX1" fmla="*/ 464123 w 922564"/>
                <a:gd name="connsiteY1" fmla="*/ 922123 h 922564"/>
                <a:gd name="connsiteX2" fmla="*/ 6123 w 922564"/>
                <a:gd name="connsiteY2" fmla="*/ 464123 h 922564"/>
                <a:gd name="connsiteX3" fmla="*/ 464123 w 922564"/>
                <a:gd name="connsiteY3" fmla="*/ 6123 h 922564"/>
                <a:gd name="connsiteX4" fmla="*/ 922123 w 922564"/>
                <a:gd name="connsiteY4" fmla="*/ 464123 h 922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564" h="922564">
                  <a:moveTo>
                    <a:pt x="922123" y="464123"/>
                  </a:moveTo>
                  <a:cubicBezTo>
                    <a:pt x="922123" y="717070"/>
                    <a:pt x="717070" y="922123"/>
                    <a:pt x="464123" y="922123"/>
                  </a:cubicBezTo>
                  <a:cubicBezTo>
                    <a:pt x="211177" y="922123"/>
                    <a:pt x="6123" y="717070"/>
                    <a:pt x="6123" y="464123"/>
                  </a:cubicBezTo>
                  <a:cubicBezTo>
                    <a:pt x="6123" y="211177"/>
                    <a:pt x="211177" y="6123"/>
                    <a:pt x="464123" y="6123"/>
                  </a:cubicBezTo>
                  <a:cubicBezTo>
                    <a:pt x="717070" y="6123"/>
                    <a:pt x="922123" y="211177"/>
                    <a:pt x="922123" y="4641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91380" y="5498663"/>
              <a:ext cx="522514" cy="498021"/>
            </a:xfrm>
            <a:custGeom>
              <a:avLst/>
              <a:gdLst>
                <a:gd name="connsiteX0" fmla="*/ 516783 w 522514"/>
                <a:gd name="connsiteY0" fmla="*/ 305279 h 498021"/>
                <a:gd name="connsiteX1" fmla="*/ 516783 w 522514"/>
                <a:gd name="connsiteY1" fmla="*/ 494103 h 498021"/>
                <a:gd name="connsiteX2" fmla="*/ 407308 w 522514"/>
                <a:gd name="connsiteY2" fmla="*/ 494103 h 498021"/>
                <a:gd name="connsiteX3" fmla="*/ 407308 w 522514"/>
                <a:gd name="connsiteY3" fmla="*/ 317934 h 498021"/>
                <a:gd name="connsiteX4" fmla="*/ 351864 w 522514"/>
                <a:gd name="connsiteY4" fmla="*/ 243492 h 498021"/>
                <a:gd name="connsiteX5" fmla="*/ 295710 w 522514"/>
                <a:gd name="connsiteY5" fmla="*/ 283521 h 498021"/>
                <a:gd name="connsiteX6" fmla="*/ 292086 w 522514"/>
                <a:gd name="connsiteY6" fmla="*/ 310202 h 498021"/>
                <a:gd name="connsiteX7" fmla="*/ 292086 w 522514"/>
                <a:gd name="connsiteY7" fmla="*/ 494094 h 498021"/>
                <a:gd name="connsiteX8" fmla="*/ 182602 w 522514"/>
                <a:gd name="connsiteY8" fmla="*/ 494094 h 498021"/>
                <a:gd name="connsiteX9" fmla="*/ 182602 w 522514"/>
                <a:gd name="connsiteY9" fmla="*/ 164837 h 498021"/>
                <a:gd name="connsiteX10" fmla="*/ 292094 w 522514"/>
                <a:gd name="connsiteY10" fmla="*/ 164837 h 498021"/>
                <a:gd name="connsiteX11" fmla="*/ 292094 w 522514"/>
                <a:gd name="connsiteY11" fmla="*/ 211496 h 498021"/>
                <a:gd name="connsiteX12" fmla="*/ 291367 w 522514"/>
                <a:gd name="connsiteY12" fmla="*/ 212574 h 498021"/>
                <a:gd name="connsiteX13" fmla="*/ 292094 w 522514"/>
                <a:gd name="connsiteY13" fmla="*/ 212574 h 498021"/>
                <a:gd name="connsiteX14" fmla="*/ 292094 w 522514"/>
                <a:gd name="connsiteY14" fmla="*/ 211496 h 498021"/>
                <a:gd name="connsiteX15" fmla="*/ 390759 w 522514"/>
                <a:gd name="connsiteY15" fmla="*/ 157105 h 498021"/>
                <a:gd name="connsiteX16" fmla="*/ 516783 w 522514"/>
                <a:gd name="connsiteY16" fmla="*/ 305279 h 498021"/>
                <a:gd name="connsiteX17" fmla="*/ 516783 w 522514"/>
                <a:gd name="connsiteY17" fmla="*/ 305279 h 498021"/>
                <a:gd name="connsiteX18" fmla="*/ 68074 w 522514"/>
                <a:gd name="connsiteY18" fmla="*/ 6123 h 498021"/>
                <a:gd name="connsiteX19" fmla="*/ 6123 w 522514"/>
                <a:gd name="connsiteY19" fmla="*/ 63004 h 498021"/>
                <a:gd name="connsiteX20" fmla="*/ 66637 w 522514"/>
                <a:gd name="connsiteY20" fmla="*/ 119909 h 498021"/>
                <a:gd name="connsiteX21" fmla="*/ 67347 w 522514"/>
                <a:gd name="connsiteY21" fmla="*/ 119909 h 498021"/>
                <a:gd name="connsiteX22" fmla="*/ 129273 w 522514"/>
                <a:gd name="connsiteY22" fmla="*/ 63004 h 498021"/>
                <a:gd name="connsiteX23" fmla="*/ 68074 w 522514"/>
                <a:gd name="connsiteY23" fmla="*/ 6123 h 498021"/>
                <a:gd name="connsiteX24" fmla="*/ 68074 w 522514"/>
                <a:gd name="connsiteY24" fmla="*/ 6123 h 498021"/>
                <a:gd name="connsiteX25" fmla="*/ 12630 w 522514"/>
                <a:gd name="connsiteY25" fmla="*/ 494103 h 498021"/>
                <a:gd name="connsiteX26" fmla="*/ 122072 w 522514"/>
                <a:gd name="connsiteY26" fmla="*/ 494103 h 498021"/>
                <a:gd name="connsiteX27" fmla="*/ 122072 w 522514"/>
                <a:gd name="connsiteY27" fmla="*/ 164837 h 498021"/>
                <a:gd name="connsiteX28" fmla="*/ 12630 w 522514"/>
                <a:gd name="connsiteY28" fmla="*/ 164837 h 498021"/>
                <a:gd name="connsiteX29" fmla="*/ 12630 w 522514"/>
                <a:gd name="connsiteY29" fmla="*/ 494103 h 49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2514" h="498021">
                  <a:moveTo>
                    <a:pt x="516783" y="305279"/>
                  </a:moveTo>
                  <a:lnTo>
                    <a:pt x="516783" y="494103"/>
                  </a:lnTo>
                  <a:lnTo>
                    <a:pt x="407308" y="494103"/>
                  </a:lnTo>
                  <a:lnTo>
                    <a:pt x="407308" y="317934"/>
                  </a:lnTo>
                  <a:cubicBezTo>
                    <a:pt x="407308" y="273700"/>
                    <a:pt x="391502" y="243492"/>
                    <a:pt x="351864" y="243492"/>
                  </a:cubicBezTo>
                  <a:cubicBezTo>
                    <a:pt x="321616" y="243492"/>
                    <a:pt x="303646" y="263829"/>
                    <a:pt x="295710" y="283521"/>
                  </a:cubicBezTo>
                  <a:cubicBezTo>
                    <a:pt x="292828" y="290559"/>
                    <a:pt x="292086" y="300331"/>
                    <a:pt x="292086" y="310202"/>
                  </a:cubicBezTo>
                  <a:lnTo>
                    <a:pt x="292086" y="494094"/>
                  </a:lnTo>
                  <a:lnTo>
                    <a:pt x="182602" y="494094"/>
                  </a:lnTo>
                  <a:cubicBezTo>
                    <a:pt x="182602" y="494094"/>
                    <a:pt x="184072" y="195722"/>
                    <a:pt x="182602" y="164837"/>
                  </a:cubicBezTo>
                  <a:lnTo>
                    <a:pt x="292094" y="164837"/>
                  </a:lnTo>
                  <a:lnTo>
                    <a:pt x="292094" y="211496"/>
                  </a:lnTo>
                  <a:cubicBezTo>
                    <a:pt x="291873" y="211863"/>
                    <a:pt x="291563" y="212222"/>
                    <a:pt x="291367" y="212574"/>
                  </a:cubicBezTo>
                  <a:lnTo>
                    <a:pt x="292094" y="212574"/>
                  </a:lnTo>
                  <a:lnTo>
                    <a:pt x="292094" y="211496"/>
                  </a:lnTo>
                  <a:cubicBezTo>
                    <a:pt x="306642" y="189109"/>
                    <a:pt x="332589" y="157105"/>
                    <a:pt x="390759" y="157105"/>
                  </a:cubicBezTo>
                  <a:cubicBezTo>
                    <a:pt x="462784" y="157105"/>
                    <a:pt x="516783" y="204164"/>
                    <a:pt x="516783" y="305279"/>
                  </a:cubicBezTo>
                  <a:lnTo>
                    <a:pt x="516783" y="305279"/>
                  </a:lnTo>
                  <a:close/>
                  <a:moveTo>
                    <a:pt x="68074" y="6123"/>
                  </a:moveTo>
                  <a:cubicBezTo>
                    <a:pt x="30624" y="6123"/>
                    <a:pt x="6123" y="30706"/>
                    <a:pt x="6123" y="63004"/>
                  </a:cubicBezTo>
                  <a:cubicBezTo>
                    <a:pt x="6123" y="94616"/>
                    <a:pt x="29914" y="119909"/>
                    <a:pt x="66637" y="119909"/>
                  </a:cubicBezTo>
                  <a:lnTo>
                    <a:pt x="67347" y="119909"/>
                  </a:lnTo>
                  <a:cubicBezTo>
                    <a:pt x="105532" y="119909"/>
                    <a:pt x="129273" y="94616"/>
                    <a:pt x="129273" y="63004"/>
                  </a:cubicBezTo>
                  <a:cubicBezTo>
                    <a:pt x="128547" y="30706"/>
                    <a:pt x="105532" y="6123"/>
                    <a:pt x="68074" y="6123"/>
                  </a:cubicBezTo>
                  <a:lnTo>
                    <a:pt x="68074" y="6123"/>
                  </a:lnTo>
                  <a:close/>
                  <a:moveTo>
                    <a:pt x="12630" y="494103"/>
                  </a:moveTo>
                  <a:lnTo>
                    <a:pt x="122072" y="494103"/>
                  </a:lnTo>
                  <a:lnTo>
                    <a:pt x="122072" y="164837"/>
                  </a:lnTo>
                  <a:lnTo>
                    <a:pt x="12630" y="164837"/>
                  </a:lnTo>
                  <a:lnTo>
                    <a:pt x="12630" y="494103"/>
                  </a:lnTo>
                  <a:close/>
                </a:path>
              </a:pathLst>
            </a:custGeom>
            <a:solidFill>
              <a:srgbClr val="F1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aphic 32"/>
          <p:cNvGrpSpPr/>
          <p:nvPr userDrawn="1"/>
        </p:nvGrpSpPr>
        <p:grpSpPr>
          <a:xfrm>
            <a:off x="11211088" y="6275122"/>
            <a:ext cx="274068" cy="274068"/>
            <a:chOff x="4754642" y="1129869"/>
            <a:chExt cx="914400" cy="914400"/>
          </a:xfrm>
        </p:grpSpPr>
        <p:sp>
          <p:nvSpPr>
            <p:cNvPr id="47" name="Freeform: Shape 46"/>
            <p:cNvSpPr/>
            <p:nvPr/>
          </p:nvSpPr>
          <p:spPr>
            <a:xfrm>
              <a:off x="4748527" y="1123746"/>
              <a:ext cx="922564" cy="922564"/>
            </a:xfrm>
            <a:custGeom>
              <a:avLst/>
              <a:gdLst>
                <a:gd name="connsiteX0" fmla="*/ 922123 w 922564"/>
                <a:gd name="connsiteY0" fmla="*/ 464123 h 922564"/>
                <a:gd name="connsiteX1" fmla="*/ 464123 w 922564"/>
                <a:gd name="connsiteY1" fmla="*/ 922123 h 922564"/>
                <a:gd name="connsiteX2" fmla="*/ 6123 w 922564"/>
                <a:gd name="connsiteY2" fmla="*/ 464123 h 922564"/>
                <a:gd name="connsiteX3" fmla="*/ 464123 w 922564"/>
                <a:gd name="connsiteY3" fmla="*/ 6123 h 922564"/>
                <a:gd name="connsiteX4" fmla="*/ 922123 w 922564"/>
                <a:gd name="connsiteY4" fmla="*/ 464123 h 922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564" h="922564">
                  <a:moveTo>
                    <a:pt x="922123" y="464123"/>
                  </a:moveTo>
                  <a:cubicBezTo>
                    <a:pt x="922123" y="717070"/>
                    <a:pt x="717070" y="922123"/>
                    <a:pt x="464123" y="922123"/>
                  </a:cubicBezTo>
                  <a:cubicBezTo>
                    <a:pt x="211177" y="922123"/>
                    <a:pt x="6123" y="717070"/>
                    <a:pt x="6123" y="464123"/>
                  </a:cubicBezTo>
                  <a:cubicBezTo>
                    <a:pt x="6123" y="211177"/>
                    <a:pt x="211177" y="6123"/>
                    <a:pt x="464123" y="6123"/>
                  </a:cubicBezTo>
                  <a:cubicBezTo>
                    <a:pt x="717070" y="6123"/>
                    <a:pt x="922123" y="211177"/>
                    <a:pt x="922123" y="4641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953467" y="1401560"/>
              <a:ext cx="538843" cy="440871"/>
            </a:xfrm>
            <a:custGeom>
              <a:avLst/>
              <a:gdLst>
                <a:gd name="connsiteX0" fmla="*/ 539725 w 538842"/>
                <a:gd name="connsiteY0" fmla="*/ 57460 h 440871"/>
                <a:gd name="connsiteX1" fmla="*/ 476843 w 538842"/>
                <a:gd name="connsiteY1" fmla="*/ 74679 h 440871"/>
                <a:gd name="connsiteX2" fmla="*/ 524988 w 538842"/>
                <a:gd name="connsiteY2" fmla="*/ 14124 h 440871"/>
                <a:gd name="connsiteX3" fmla="*/ 455469 w 538842"/>
                <a:gd name="connsiteY3" fmla="*/ 40683 h 440871"/>
                <a:gd name="connsiteX4" fmla="*/ 375541 w 538842"/>
                <a:gd name="connsiteY4" fmla="*/ 6123 h 440871"/>
                <a:gd name="connsiteX5" fmla="*/ 266066 w 538842"/>
                <a:gd name="connsiteY5" fmla="*/ 115598 h 440871"/>
                <a:gd name="connsiteX6" fmla="*/ 268915 w 538842"/>
                <a:gd name="connsiteY6" fmla="*/ 140548 h 440871"/>
                <a:gd name="connsiteX7" fmla="*/ 43263 w 538842"/>
                <a:gd name="connsiteY7" fmla="*/ 26150 h 440871"/>
                <a:gd name="connsiteX8" fmla="*/ 28436 w 538842"/>
                <a:gd name="connsiteY8" fmla="*/ 81194 h 440871"/>
                <a:gd name="connsiteX9" fmla="*/ 77136 w 538842"/>
                <a:gd name="connsiteY9" fmla="*/ 172315 h 440871"/>
                <a:gd name="connsiteX10" fmla="*/ 27554 w 538842"/>
                <a:gd name="connsiteY10" fmla="*/ 158608 h 440871"/>
                <a:gd name="connsiteX11" fmla="*/ 27546 w 538842"/>
                <a:gd name="connsiteY11" fmla="*/ 159996 h 440871"/>
                <a:gd name="connsiteX12" fmla="*/ 115370 w 538842"/>
                <a:gd name="connsiteY12" fmla="*/ 267331 h 440871"/>
                <a:gd name="connsiteX13" fmla="*/ 86533 w 538842"/>
                <a:gd name="connsiteY13" fmla="*/ 271177 h 440871"/>
                <a:gd name="connsiteX14" fmla="*/ 65935 w 538842"/>
                <a:gd name="connsiteY14" fmla="*/ 269225 h 440871"/>
                <a:gd name="connsiteX15" fmla="*/ 168201 w 538842"/>
                <a:gd name="connsiteY15" fmla="*/ 345251 h 440871"/>
                <a:gd name="connsiteX16" fmla="*/ 32224 w 538842"/>
                <a:gd name="connsiteY16" fmla="*/ 392114 h 440871"/>
                <a:gd name="connsiteX17" fmla="*/ 6123 w 538842"/>
                <a:gd name="connsiteY17" fmla="*/ 390579 h 440871"/>
                <a:gd name="connsiteX18" fmla="*/ 173924 w 538842"/>
                <a:gd name="connsiteY18" fmla="*/ 439769 h 440871"/>
                <a:gd name="connsiteX19" fmla="*/ 485408 w 538842"/>
                <a:gd name="connsiteY19" fmla="*/ 128277 h 440871"/>
                <a:gd name="connsiteX20" fmla="*/ 485089 w 538842"/>
                <a:gd name="connsiteY20" fmla="*/ 114120 h 440871"/>
                <a:gd name="connsiteX21" fmla="*/ 539725 w 538842"/>
                <a:gd name="connsiteY21" fmla="*/ 57460 h 440871"/>
                <a:gd name="connsiteX22" fmla="*/ 539725 w 538842"/>
                <a:gd name="connsiteY22" fmla="*/ 57460 h 4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8842" h="440871">
                  <a:moveTo>
                    <a:pt x="539725" y="57460"/>
                  </a:moveTo>
                  <a:cubicBezTo>
                    <a:pt x="520098" y="66163"/>
                    <a:pt x="498985" y="72050"/>
                    <a:pt x="476843" y="74679"/>
                  </a:cubicBezTo>
                  <a:cubicBezTo>
                    <a:pt x="499450" y="61134"/>
                    <a:pt x="516799" y="39703"/>
                    <a:pt x="524988" y="14124"/>
                  </a:cubicBezTo>
                  <a:cubicBezTo>
                    <a:pt x="503834" y="26673"/>
                    <a:pt x="480395" y="35776"/>
                    <a:pt x="455469" y="40683"/>
                  </a:cubicBezTo>
                  <a:cubicBezTo>
                    <a:pt x="435499" y="19415"/>
                    <a:pt x="407047" y="6123"/>
                    <a:pt x="375541" y="6123"/>
                  </a:cubicBezTo>
                  <a:cubicBezTo>
                    <a:pt x="315092" y="6123"/>
                    <a:pt x="266066" y="55150"/>
                    <a:pt x="266066" y="115598"/>
                  </a:cubicBezTo>
                  <a:cubicBezTo>
                    <a:pt x="266066" y="124179"/>
                    <a:pt x="267037" y="132531"/>
                    <a:pt x="268915" y="140548"/>
                  </a:cubicBezTo>
                  <a:cubicBezTo>
                    <a:pt x="177932" y="135984"/>
                    <a:pt x="97261" y="92403"/>
                    <a:pt x="43263" y="26150"/>
                  </a:cubicBezTo>
                  <a:cubicBezTo>
                    <a:pt x="33841" y="42315"/>
                    <a:pt x="28436" y="61134"/>
                    <a:pt x="28436" y="81194"/>
                  </a:cubicBezTo>
                  <a:cubicBezTo>
                    <a:pt x="28436" y="119166"/>
                    <a:pt x="47777" y="152688"/>
                    <a:pt x="77136" y="172315"/>
                  </a:cubicBezTo>
                  <a:cubicBezTo>
                    <a:pt x="59199" y="171752"/>
                    <a:pt x="42307" y="166829"/>
                    <a:pt x="27554" y="158608"/>
                  </a:cubicBezTo>
                  <a:cubicBezTo>
                    <a:pt x="27546" y="159073"/>
                    <a:pt x="27546" y="159538"/>
                    <a:pt x="27546" y="159996"/>
                  </a:cubicBezTo>
                  <a:cubicBezTo>
                    <a:pt x="27546" y="213039"/>
                    <a:pt x="65298" y="257281"/>
                    <a:pt x="115370" y="267331"/>
                  </a:cubicBezTo>
                  <a:cubicBezTo>
                    <a:pt x="106193" y="269846"/>
                    <a:pt x="96502" y="271177"/>
                    <a:pt x="86533" y="271177"/>
                  </a:cubicBezTo>
                  <a:cubicBezTo>
                    <a:pt x="79463" y="271177"/>
                    <a:pt x="72613" y="270499"/>
                    <a:pt x="65935" y="269225"/>
                  </a:cubicBezTo>
                  <a:cubicBezTo>
                    <a:pt x="79863" y="312709"/>
                    <a:pt x="120284" y="344361"/>
                    <a:pt x="168201" y="345251"/>
                  </a:cubicBezTo>
                  <a:cubicBezTo>
                    <a:pt x="130727" y="374618"/>
                    <a:pt x="83529" y="392114"/>
                    <a:pt x="32224" y="392114"/>
                  </a:cubicBezTo>
                  <a:cubicBezTo>
                    <a:pt x="23407" y="392114"/>
                    <a:pt x="14671" y="391600"/>
                    <a:pt x="6123" y="390579"/>
                  </a:cubicBezTo>
                  <a:cubicBezTo>
                    <a:pt x="54546" y="421653"/>
                    <a:pt x="112104" y="439769"/>
                    <a:pt x="173924" y="439769"/>
                  </a:cubicBezTo>
                  <a:cubicBezTo>
                    <a:pt x="375288" y="439769"/>
                    <a:pt x="485408" y="272957"/>
                    <a:pt x="485408" y="128277"/>
                  </a:cubicBezTo>
                  <a:cubicBezTo>
                    <a:pt x="485408" y="123534"/>
                    <a:pt x="485301" y="118807"/>
                    <a:pt x="485089" y="114120"/>
                  </a:cubicBezTo>
                  <a:cubicBezTo>
                    <a:pt x="506496" y="98690"/>
                    <a:pt x="525053" y="79414"/>
                    <a:pt x="539725" y="57460"/>
                  </a:cubicBezTo>
                  <a:lnTo>
                    <a:pt x="539725" y="57460"/>
                  </a:lnTo>
                  <a:close/>
                </a:path>
              </a:pathLst>
            </a:custGeom>
            <a:solidFill>
              <a:srgbClr val="F1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9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5B0647-F745-42AF-92A6-274D02037CE1}"/>
              </a:ext>
            </a:extLst>
          </p:cNvPr>
          <p:cNvSpPr/>
          <p:nvPr/>
        </p:nvSpPr>
        <p:spPr>
          <a:xfrm>
            <a:off x="0" y="2812752"/>
            <a:ext cx="11263086" cy="1232497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E3C4D1-A732-4564-8F7B-DF515EF58086}"/>
              </a:ext>
            </a:extLst>
          </p:cNvPr>
          <p:cNvGrpSpPr/>
          <p:nvPr/>
        </p:nvGrpSpPr>
        <p:grpSpPr>
          <a:xfrm rot="10800000">
            <a:off x="381299" y="2817939"/>
            <a:ext cx="543763" cy="892261"/>
            <a:chOff x="2456540" y="152400"/>
            <a:chExt cx="699656" cy="862071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DD3C6-CE48-4A81-8833-4FD8B56B790A}"/>
                </a:ext>
              </a:extLst>
            </p:cNvPr>
            <p:cNvSpPr/>
            <p:nvPr/>
          </p:nvSpPr>
          <p:spPr>
            <a:xfrm>
              <a:off x="2456540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DB04B1-BBD9-448C-91F0-85D6397E6449}"/>
                </a:ext>
              </a:extLst>
            </p:cNvPr>
            <p:cNvSpPr/>
            <p:nvPr/>
          </p:nvSpPr>
          <p:spPr>
            <a:xfrm>
              <a:off x="2734304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F5F4D0-F1F8-49B3-ADE2-7C3F0FA53354}"/>
                </a:ext>
              </a:extLst>
            </p:cNvPr>
            <p:cNvSpPr/>
            <p:nvPr/>
          </p:nvSpPr>
          <p:spPr>
            <a:xfrm>
              <a:off x="3013321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49523B-3F0B-4BD4-B9D9-936AF7A684C4}"/>
                </a:ext>
              </a:extLst>
            </p:cNvPr>
            <p:cNvSpPr/>
            <p:nvPr/>
          </p:nvSpPr>
          <p:spPr>
            <a:xfrm>
              <a:off x="2571589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DD58DC-A473-463F-AE1D-638E8EBAE515}"/>
                </a:ext>
              </a:extLst>
            </p:cNvPr>
            <p:cNvSpPr/>
            <p:nvPr/>
          </p:nvSpPr>
          <p:spPr>
            <a:xfrm>
              <a:off x="2791829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D4D789-6463-4515-8A5E-01082F5FE5E5}"/>
                </a:ext>
              </a:extLst>
            </p:cNvPr>
            <p:cNvSpPr/>
            <p:nvPr/>
          </p:nvSpPr>
          <p:spPr>
            <a:xfrm>
              <a:off x="3013321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86DD82-9B8E-415A-9CBE-9EDDDA514CB1}"/>
              </a:ext>
            </a:extLst>
          </p:cNvPr>
          <p:cNvSpPr/>
          <p:nvPr/>
        </p:nvSpPr>
        <p:spPr>
          <a:xfrm>
            <a:off x="11269473" y="4063259"/>
            <a:ext cx="485759" cy="4857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4B85C592-8103-4EB5-A07D-DC4BA129B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26" y="93435"/>
            <a:ext cx="896145" cy="667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8785" y="3188935"/>
            <a:ext cx="10005541" cy="480131"/>
          </a:xfrm>
          <a:noFill/>
        </p:spPr>
        <p:txBody>
          <a:bodyPr wrap="square" rtlCol="0">
            <a:sp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Slide Breaker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49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Two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2434" y="927463"/>
            <a:ext cx="5181600" cy="50172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6434" y="927463"/>
            <a:ext cx="5181600" cy="50172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94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33" y="79579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434" y="1758924"/>
            <a:ext cx="5157787" cy="41985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4846" y="79579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4846" y="1758924"/>
            <a:ext cx="5183188" cy="41985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77F03E1-04C1-40EA-96DD-45682D6388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130113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9932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98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36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6173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637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808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71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0714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0734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912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8.sv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434" y="176443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34" y="935729"/>
            <a:ext cx="11209954" cy="533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7DB32-9019-4894-9516-C0E0F579B76F}"/>
              </a:ext>
            </a:extLst>
          </p:cNvPr>
          <p:cNvSpPr/>
          <p:nvPr/>
        </p:nvSpPr>
        <p:spPr>
          <a:xfrm>
            <a:off x="0" y="6764875"/>
            <a:ext cx="9599221" cy="99145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632F0B-2B41-40E7-A8FC-311A2FAADA97}"/>
              </a:ext>
            </a:extLst>
          </p:cNvPr>
          <p:cNvGrpSpPr/>
          <p:nvPr/>
        </p:nvGrpSpPr>
        <p:grpSpPr>
          <a:xfrm rot="10800000">
            <a:off x="119014" y="0"/>
            <a:ext cx="371397" cy="609425"/>
            <a:chOff x="2456540" y="152400"/>
            <a:chExt cx="699656" cy="862071"/>
          </a:xfrm>
          <a:solidFill>
            <a:srgbClr val="ED1C2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853453-2422-41B2-B8A3-FC412552F679}"/>
                </a:ext>
              </a:extLst>
            </p:cNvPr>
            <p:cNvSpPr/>
            <p:nvPr/>
          </p:nvSpPr>
          <p:spPr>
            <a:xfrm>
              <a:off x="2456540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FDAEF-E1E8-4E88-8196-8A4EAEF7398B}"/>
                </a:ext>
              </a:extLst>
            </p:cNvPr>
            <p:cNvSpPr/>
            <p:nvPr/>
          </p:nvSpPr>
          <p:spPr>
            <a:xfrm>
              <a:off x="2734304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345110-2795-46F2-9A99-09E901FE9BD8}"/>
                </a:ext>
              </a:extLst>
            </p:cNvPr>
            <p:cNvSpPr/>
            <p:nvPr/>
          </p:nvSpPr>
          <p:spPr>
            <a:xfrm>
              <a:off x="3013321" y="152400"/>
              <a:ext cx="142875" cy="552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022CE6-2E5F-4111-972F-F37DEF1D1C1A}"/>
                </a:ext>
              </a:extLst>
            </p:cNvPr>
            <p:cNvSpPr/>
            <p:nvPr/>
          </p:nvSpPr>
          <p:spPr>
            <a:xfrm>
              <a:off x="2571589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520673-879C-4486-BCB6-AE0A2E22F393}"/>
                </a:ext>
              </a:extLst>
            </p:cNvPr>
            <p:cNvSpPr/>
            <p:nvPr/>
          </p:nvSpPr>
          <p:spPr>
            <a:xfrm>
              <a:off x="2791829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2237AD-8CC9-440F-B0DB-DB8182D5A78E}"/>
                </a:ext>
              </a:extLst>
            </p:cNvPr>
            <p:cNvSpPr/>
            <p:nvPr/>
          </p:nvSpPr>
          <p:spPr>
            <a:xfrm>
              <a:off x="3013321" y="637140"/>
              <a:ext cx="27826" cy="377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96E3D648-1545-41FB-9057-60E55C65840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26" y="93435"/>
            <a:ext cx="896145" cy="6673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BECF77B-3EA3-4EF5-8A50-D67D995BF69F}"/>
              </a:ext>
            </a:extLst>
          </p:cNvPr>
          <p:cNvGrpSpPr/>
          <p:nvPr/>
        </p:nvGrpSpPr>
        <p:grpSpPr>
          <a:xfrm>
            <a:off x="11756544" y="6368258"/>
            <a:ext cx="400242" cy="370447"/>
            <a:chOff x="11756544" y="6460331"/>
            <a:chExt cx="400242" cy="370447"/>
          </a:xfrm>
        </p:grpSpPr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2948AF73-835E-47D3-836F-56647AAA7800}"/>
                </a:ext>
              </a:extLst>
            </p:cNvPr>
            <p:cNvSpPr/>
            <p:nvPr/>
          </p:nvSpPr>
          <p:spPr>
            <a:xfrm>
              <a:off x="11756544" y="6460331"/>
              <a:ext cx="333856" cy="309002"/>
            </a:xfrm>
            <a:prstGeom prst="frame">
              <a:avLst>
                <a:gd name="adj1" fmla="val 55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DB2C9E-7C38-435F-A6EC-876E35CEFDAA}"/>
                </a:ext>
              </a:extLst>
            </p:cNvPr>
            <p:cNvSpPr/>
            <p:nvPr/>
          </p:nvSpPr>
          <p:spPr>
            <a:xfrm>
              <a:off x="12090400" y="6769333"/>
              <a:ext cx="66386" cy="614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5578882-534C-4198-A3F6-351B105A3193}"/>
              </a:ext>
            </a:extLst>
          </p:cNvPr>
          <p:cNvSpPr txBox="1"/>
          <p:nvPr/>
        </p:nvSpPr>
        <p:spPr>
          <a:xfrm>
            <a:off x="11772388" y="6378145"/>
            <a:ext cx="298450" cy="2726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9B921A13-A0CF-BB4B-BAC0-8BA32D0B4676}" type="slidenum">
              <a:rPr lang="en-US" sz="11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pPr algn="ctr"/>
              <a:t>‹#›</a:t>
            </a:fld>
            <a:endParaRPr lang="en-US" sz="1200" b="0" i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10BF21-4BE1-4721-8EAE-B92CA9A979EC}"/>
              </a:ext>
            </a:extLst>
          </p:cNvPr>
          <p:cNvSpPr txBox="1"/>
          <p:nvPr/>
        </p:nvSpPr>
        <p:spPr>
          <a:xfrm>
            <a:off x="2" y="6536621"/>
            <a:ext cx="2958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© Sonata Software Ltd, 2021. Confidential.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820533-D6DA-4B0E-B10F-218795E51424}"/>
              </a:ext>
            </a:extLst>
          </p:cNvPr>
          <p:cNvSpPr/>
          <p:nvPr/>
        </p:nvSpPr>
        <p:spPr>
          <a:xfrm>
            <a:off x="8491085" y="6764875"/>
            <a:ext cx="3700915" cy="99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20" y="179262"/>
            <a:ext cx="115251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53" y="770271"/>
            <a:ext cx="11890179" cy="55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0" y="6632128"/>
            <a:ext cx="112921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 userDrawn="1"/>
        </p:nvSpPr>
        <p:spPr>
          <a:xfrm>
            <a:off x="333179" y="6492595"/>
            <a:ext cx="272620" cy="272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8890" y="6529312"/>
            <a:ext cx="29845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9B921A13-A0CF-BB4B-BAC0-8BA32D0B4676}" type="slidenum">
              <a:rPr lang="en-US" sz="12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Calibri" panose="020F0502020204030204" charset="0"/>
                <a:cs typeface="Calibri" panose="020F0502020204030204" charset="0"/>
              </a:rPr>
              <a:t>‹#›</a:t>
            </a:fld>
            <a:endParaRPr lang="en-US" sz="14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932899" y="6521250"/>
            <a:ext cx="232620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© Sonata Software Ltd, 2023. Confidential.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15725" y="6369348"/>
            <a:ext cx="534008" cy="395867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 rot="10800000">
            <a:off x="159555" y="-2"/>
            <a:ext cx="298449" cy="549367"/>
            <a:chOff x="5275897" y="-1301383"/>
            <a:chExt cx="1002982" cy="1327784"/>
          </a:xfrm>
          <a:solidFill>
            <a:srgbClr val="FF0000"/>
          </a:solidFill>
        </p:grpSpPr>
        <p:sp>
          <p:nvSpPr>
            <p:cNvPr id="7" name="Freeform: Shape 6"/>
            <p:cNvSpPr/>
            <p:nvPr/>
          </p:nvSpPr>
          <p:spPr>
            <a:xfrm>
              <a:off x="6048374" y="-1301383"/>
              <a:ext cx="230505" cy="1327784"/>
            </a:xfrm>
            <a:custGeom>
              <a:avLst/>
              <a:gdLst>
                <a:gd name="connsiteX0" fmla="*/ 230505 w 230505"/>
                <a:gd name="connsiteY0" fmla="*/ 953 h 1327784"/>
                <a:gd name="connsiteX1" fmla="*/ 38100 w 230505"/>
                <a:gd name="connsiteY1" fmla="*/ 953 h 1327784"/>
                <a:gd name="connsiteX2" fmla="*/ 38100 w 230505"/>
                <a:gd name="connsiteY2" fmla="*/ 0 h 1327784"/>
                <a:gd name="connsiteX3" fmla="*/ 0 w 230505"/>
                <a:gd name="connsiteY3" fmla="*/ 0 h 1327784"/>
                <a:gd name="connsiteX4" fmla="*/ 0 w 230505"/>
                <a:gd name="connsiteY4" fmla="*/ 1327785 h 1327784"/>
                <a:gd name="connsiteX5" fmla="*/ 38100 w 230505"/>
                <a:gd name="connsiteY5" fmla="*/ 1327785 h 1327784"/>
                <a:gd name="connsiteX6" fmla="*/ 38100 w 230505"/>
                <a:gd name="connsiteY6" fmla="*/ 752475 h 1327784"/>
                <a:gd name="connsiteX7" fmla="*/ 230505 w 230505"/>
                <a:gd name="connsiteY7" fmla="*/ 752475 h 1327784"/>
                <a:gd name="connsiteX8" fmla="*/ 230505 w 230505"/>
                <a:gd name="connsiteY8" fmla="*/ 953 h 132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505" h="1327784">
                  <a:moveTo>
                    <a:pt x="230505" y="953"/>
                  </a:moveTo>
                  <a:lnTo>
                    <a:pt x="38100" y="953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1327785"/>
                  </a:lnTo>
                  <a:lnTo>
                    <a:pt x="38100" y="1327785"/>
                  </a:lnTo>
                  <a:lnTo>
                    <a:pt x="38100" y="752475"/>
                  </a:lnTo>
                  <a:lnTo>
                    <a:pt x="230505" y="752475"/>
                  </a:lnTo>
                  <a:lnTo>
                    <a:pt x="230505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5672136" y="-1301383"/>
              <a:ext cx="210502" cy="1327784"/>
            </a:xfrm>
            <a:custGeom>
              <a:avLst/>
              <a:gdLst>
                <a:gd name="connsiteX0" fmla="*/ 124778 w 210502"/>
                <a:gd name="connsiteY0" fmla="*/ 0 h 1327784"/>
                <a:gd name="connsiteX1" fmla="*/ 85725 w 210502"/>
                <a:gd name="connsiteY1" fmla="*/ 0 h 1327784"/>
                <a:gd name="connsiteX2" fmla="*/ 85725 w 210502"/>
                <a:gd name="connsiteY2" fmla="*/ 953 h 1327784"/>
                <a:gd name="connsiteX3" fmla="*/ 0 w 210502"/>
                <a:gd name="connsiteY3" fmla="*/ 953 h 1327784"/>
                <a:gd name="connsiteX4" fmla="*/ 0 w 210502"/>
                <a:gd name="connsiteY4" fmla="*/ 752475 h 1327784"/>
                <a:gd name="connsiteX5" fmla="*/ 85725 w 210502"/>
                <a:gd name="connsiteY5" fmla="*/ 752475 h 1327784"/>
                <a:gd name="connsiteX6" fmla="*/ 85725 w 210502"/>
                <a:gd name="connsiteY6" fmla="*/ 1327785 h 1327784"/>
                <a:gd name="connsiteX7" fmla="*/ 124778 w 210502"/>
                <a:gd name="connsiteY7" fmla="*/ 1327785 h 1327784"/>
                <a:gd name="connsiteX8" fmla="*/ 124778 w 210502"/>
                <a:gd name="connsiteY8" fmla="*/ 752475 h 1327784"/>
                <a:gd name="connsiteX9" fmla="*/ 210503 w 210502"/>
                <a:gd name="connsiteY9" fmla="*/ 752475 h 1327784"/>
                <a:gd name="connsiteX10" fmla="*/ 210503 w 210502"/>
                <a:gd name="connsiteY10" fmla="*/ 953 h 1327784"/>
                <a:gd name="connsiteX11" fmla="*/ 124778 w 210502"/>
                <a:gd name="connsiteY11" fmla="*/ 953 h 1327784"/>
                <a:gd name="connsiteX12" fmla="*/ 124778 w 210502"/>
                <a:gd name="connsiteY12" fmla="*/ 0 h 132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502" h="1327784">
                  <a:moveTo>
                    <a:pt x="124778" y="0"/>
                  </a:moveTo>
                  <a:lnTo>
                    <a:pt x="85725" y="0"/>
                  </a:lnTo>
                  <a:lnTo>
                    <a:pt x="85725" y="953"/>
                  </a:lnTo>
                  <a:lnTo>
                    <a:pt x="0" y="953"/>
                  </a:lnTo>
                  <a:lnTo>
                    <a:pt x="0" y="752475"/>
                  </a:lnTo>
                  <a:lnTo>
                    <a:pt x="85725" y="752475"/>
                  </a:lnTo>
                  <a:lnTo>
                    <a:pt x="85725" y="1327785"/>
                  </a:lnTo>
                  <a:lnTo>
                    <a:pt x="124778" y="1327785"/>
                  </a:lnTo>
                  <a:lnTo>
                    <a:pt x="124778" y="752475"/>
                  </a:lnTo>
                  <a:lnTo>
                    <a:pt x="210503" y="752475"/>
                  </a:lnTo>
                  <a:lnTo>
                    <a:pt x="210503" y="953"/>
                  </a:lnTo>
                  <a:lnTo>
                    <a:pt x="124778" y="953"/>
                  </a:lnTo>
                  <a:lnTo>
                    <a:pt x="124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275897" y="-1301383"/>
              <a:ext cx="230505" cy="1327784"/>
            </a:xfrm>
            <a:custGeom>
              <a:avLst/>
              <a:gdLst>
                <a:gd name="connsiteX0" fmla="*/ 192405 w 230505"/>
                <a:gd name="connsiteY0" fmla="*/ 953 h 1327784"/>
                <a:gd name="connsiteX1" fmla="*/ 0 w 230505"/>
                <a:gd name="connsiteY1" fmla="*/ 953 h 1327784"/>
                <a:gd name="connsiteX2" fmla="*/ 0 w 230505"/>
                <a:gd name="connsiteY2" fmla="*/ 752475 h 1327784"/>
                <a:gd name="connsiteX3" fmla="*/ 192405 w 230505"/>
                <a:gd name="connsiteY3" fmla="*/ 752475 h 1327784"/>
                <a:gd name="connsiteX4" fmla="*/ 192405 w 230505"/>
                <a:gd name="connsiteY4" fmla="*/ 1327785 h 1327784"/>
                <a:gd name="connsiteX5" fmla="*/ 230505 w 230505"/>
                <a:gd name="connsiteY5" fmla="*/ 1327785 h 1327784"/>
                <a:gd name="connsiteX6" fmla="*/ 230505 w 230505"/>
                <a:gd name="connsiteY6" fmla="*/ 0 h 1327784"/>
                <a:gd name="connsiteX7" fmla="*/ 192405 w 230505"/>
                <a:gd name="connsiteY7" fmla="*/ 0 h 1327784"/>
                <a:gd name="connsiteX8" fmla="*/ 192405 w 230505"/>
                <a:gd name="connsiteY8" fmla="*/ 953 h 132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505" h="1327784">
                  <a:moveTo>
                    <a:pt x="192405" y="953"/>
                  </a:moveTo>
                  <a:lnTo>
                    <a:pt x="0" y="953"/>
                  </a:lnTo>
                  <a:lnTo>
                    <a:pt x="0" y="752475"/>
                  </a:lnTo>
                  <a:lnTo>
                    <a:pt x="192405" y="752475"/>
                  </a:lnTo>
                  <a:lnTo>
                    <a:pt x="192405" y="1327785"/>
                  </a:lnTo>
                  <a:lnTo>
                    <a:pt x="230505" y="1327785"/>
                  </a:lnTo>
                  <a:lnTo>
                    <a:pt x="230505" y="0"/>
                  </a:lnTo>
                  <a:lnTo>
                    <a:pt x="192405" y="0"/>
                  </a:lnTo>
                  <a:lnTo>
                    <a:pt x="192405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8571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365sonata.sharepoint.com/:v:/s/EmergingTech/EYZp7UEwEMFHmbjhRiRlARYBTC_2jM70XRRzHsXCNU7HwA?e=4Bn0b3&amp;isSPOFile=1" TargetMode="External"/><Relationship Id="rId3" Type="http://schemas.openxmlformats.org/officeDocument/2006/relationships/hyperlink" Target="https://o365sonata.sharepoint.com/:v:/s/EmergingTech/EfNhq0gYFPRFm542lbAMemgB1FeRaRx06aR--g_TbluZ0w?e=zJCRnp&amp;isSPOFile=1" TargetMode="External"/><Relationship Id="rId7" Type="http://schemas.openxmlformats.org/officeDocument/2006/relationships/hyperlink" Target="https://o365sonata.sharepoint.com/:v:/s/EmergingTech/ERFCj-gx-3hFqGjvdOo0V9QBosusWzDw-1Gp3I7PaPmyEg?e=JHlbdF&amp;isSPOFile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365sonata.sharepoint.com/:b:/s/EmergingTech/ETW-O7PIW_JCoymOZWSWeWAB9bie525CjAVUHP3gX1K4_w?e=UbPzox" TargetMode="External"/><Relationship Id="rId5" Type="http://schemas.openxmlformats.org/officeDocument/2006/relationships/hyperlink" Target="https://o365sonata.sharepoint.com/:v:/s/EmergingTech/ESK_UNTiUqVMvpg6W2HLqEIBeqazgLlU9rAuDSMan4xx9A?e=btSbtR" TargetMode="External"/><Relationship Id="rId4" Type="http://schemas.openxmlformats.org/officeDocument/2006/relationships/hyperlink" Target="https://o365sonata.sharepoint.com/:v:/s/EmergingTech/EWzLSLsH_UxDthRzGxtxjHwBvgK8YIvs4G9-Gu3f_h4Z9g?e=Qe8XbK&amp;isSPOFile=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sonata-software.com/course/view.php?id=1665" TargetMode="External"/><Relationship Id="rId2" Type="http://schemas.openxmlformats.org/officeDocument/2006/relationships/hyperlink" Target="https://lms.sonata-software.com/course/view.php?id=1344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ms.sonata-software.com/course/view.php?id=1667" TargetMode="External"/><Relationship Id="rId4" Type="http://schemas.openxmlformats.org/officeDocument/2006/relationships/hyperlink" Target="https://lms.sonata-software.com/course/view.php?id=1666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learn.microsoft.com/en-us/training/modules/responsible-generative-ai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svg"/><Relationship Id="rId9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D4FA-A6FC-6A04-E921-C3CA754B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541" y="3123392"/>
            <a:ext cx="10072917" cy="590931"/>
          </a:xfrm>
        </p:spPr>
        <p:txBody>
          <a:bodyPr/>
          <a:lstStyle/>
          <a:p>
            <a:r>
              <a:rPr lang="en-US" sz="3600"/>
              <a:t>Harmoni.AI Enterprise Platform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DA1A-6C82-6482-7859-517B3038F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>
                <a:latin typeface="Segoe UI"/>
                <a:cs typeface="Segoe UI"/>
              </a:rPr>
              <a:t>16</a:t>
            </a:r>
            <a:r>
              <a:rPr lang="en-US" baseline="30000">
                <a:latin typeface="Segoe UI"/>
                <a:cs typeface="Segoe UI"/>
              </a:rPr>
              <a:t>th</a:t>
            </a:r>
            <a:r>
              <a:rPr lang="en-US">
                <a:latin typeface="Segoe UI"/>
                <a:cs typeface="Segoe UI"/>
              </a:rPr>
              <a:t>  Jan 2024</a:t>
            </a:r>
          </a:p>
        </p:txBody>
      </p:sp>
    </p:spTree>
    <p:extLst>
      <p:ext uri="{BB962C8B-B14F-4D97-AF65-F5344CB8AC3E}">
        <p14:creationId xmlns:p14="http://schemas.microsoft.com/office/powerpoint/2010/main" val="75608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6CA7-767A-80D8-74F9-348088D3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Harmoni.ai Responsible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B4A7D2-7CCE-DD99-FD22-F8895C2DB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36092"/>
              </p:ext>
            </p:extLst>
          </p:nvPr>
        </p:nvGraphicFramePr>
        <p:xfrm>
          <a:off x="401053" y="741204"/>
          <a:ext cx="10833005" cy="518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25">
                  <a:extLst>
                    <a:ext uri="{9D8B030D-6E8A-4147-A177-3AD203B41FA5}">
                      <a16:colId xmlns:a16="http://schemas.microsoft.com/office/drawing/2014/main" val="4115840458"/>
                    </a:ext>
                  </a:extLst>
                </a:gridCol>
                <a:gridCol w="1780470">
                  <a:extLst>
                    <a:ext uri="{9D8B030D-6E8A-4147-A177-3AD203B41FA5}">
                      <a16:colId xmlns:a16="http://schemas.microsoft.com/office/drawing/2014/main" val="2312513471"/>
                    </a:ext>
                  </a:extLst>
                </a:gridCol>
                <a:gridCol w="3151188">
                  <a:extLst>
                    <a:ext uri="{9D8B030D-6E8A-4147-A177-3AD203B41FA5}">
                      <a16:colId xmlns:a16="http://schemas.microsoft.com/office/drawing/2014/main" val="2342570424"/>
                    </a:ext>
                  </a:extLst>
                </a:gridCol>
                <a:gridCol w="2094561">
                  <a:extLst>
                    <a:ext uri="{9D8B030D-6E8A-4147-A177-3AD203B41FA5}">
                      <a16:colId xmlns:a16="http://schemas.microsoft.com/office/drawing/2014/main" val="2501390120"/>
                    </a:ext>
                  </a:extLst>
                </a:gridCol>
                <a:gridCol w="2094561">
                  <a:extLst>
                    <a:ext uri="{9D8B030D-6E8A-4147-A177-3AD203B41FA5}">
                      <a16:colId xmlns:a16="http://schemas.microsoft.com/office/drawing/2014/main" val="3993172554"/>
                    </a:ext>
                  </a:extLst>
                </a:gridCol>
              </a:tblGrid>
              <a:tr h="36806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Feature 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Feature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Benefit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Application Examples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85648"/>
                  </a:ext>
                </a:extLst>
              </a:tr>
              <a:tr h="8917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PII Masking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Able to identify and retract personal information and filter before sending it to  LLM for 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Prevent leak of Personal Information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Comply with Regulation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 Search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TSG Bot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272366"/>
                  </a:ext>
                </a:extLst>
              </a:tr>
              <a:tr h="1641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LLM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Deployed LLAMA 2 LLM within Sonata’s Azure’s Subscription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Currently decommissioned due to high hosting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helps in managing sensitive data and upholding privacy assurances by ensuring keeping information within the Enterprise.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Applicable to all Applications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24288"/>
                  </a:ext>
                </a:extLst>
              </a:tr>
              <a:tr h="1641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Moderation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 user to use LLM in a responsible way by screening contents related to Hate Speech, Violence, Self harm and Sexually explicit 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Ability to safeguard enterprise environment by preventing the spreading of harmful content, including hate speech, misinformation, and violent threats.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Ensures user safety, promotes responsible communication, and upholds the integrity of digital platforms.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 Search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TSG 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728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760FD5A-0F1A-2A75-E4F5-28CEF4EE4580}"/>
              </a:ext>
            </a:extLst>
          </p:cNvPr>
          <p:cNvSpPr txBox="1">
            <a:spLocks/>
          </p:cNvSpPr>
          <p:nvPr/>
        </p:nvSpPr>
        <p:spPr>
          <a:xfrm>
            <a:off x="10404134" y="6413836"/>
            <a:ext cx="13478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244653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6CA7-767A-80D8-74F9-348088D3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Harmoni.ai Responsible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B4A7D2-7CCE-DD99-FD22-F8895C2DB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63694"/>
              </p:ext>
            </p:extLst>
          </p:nvPr>
        </p:nvGraphicFramePr>
        <p:xfrm>
          <a:off x="411026" y="746095"/>
          <a:ext cx="10823031" cy="491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122">
                  <a:extLst>
                    <a:ext uri="{9D8B030D-6E8A-4147-A177-3AD203B41FA5}">
                      <a16:colId xmlns:a16="http://schemas.microsoft.com/office/drawing/2014/main" val="4115840458"/>
                    </a:ext>
                  </a:extLst>
                </a:gridCol>
                <a:gridCol w="1766519">
                  <a:extLst>
                    <a:ext uri="{9D8B030D-6E8A-4147-A177-3AD203B41FA5}">
                      <a16:colId xmlns:a16="http://schemas.microsoft.com/office/drawing/2014/main" val="2312513471"/>
                    </a:ext>
                  </a:extLst>
                </a:gridCol>
                <a:gridCol w="3161140">
                  <a:extLst>
                    <a:ext uri="{9D8B030D-6E8A-4147-A177-3AD203B41FA5}">
                      <a16:colId xmlns:a16="http://schemas.microsoft.com/office/drawing/2014/main" val="2342570424"/>
                    </a:ext>
                  </a:extLst>
                </a:gridCol>
                <a:gridCol w="2090125">
                  <a:extLst>
                    <a:ext uri="{9D8B030D-6E8A-4147-A177-3AD203B41FA5}">
                      <a16:colId xmlns:a16="http://schemas.microsoft.com/office/drawing/2014/main" val="2501390120"/>
                    </a:ext>
                  </a:extLst>
                </a:gridCol>
                <a:gridCol w="2090125">
                  <a:extLst>
                    <a:ext uri="{9D8B030D-6E8A-4147-A177-3AD203B41FA5}">
                      <a16:colId xmlns:a16="http://schemas.microsoft.com/office/drawing/2014/main" val="1895855567"/>
                    </a:ext>
                  </a:extLst>
                </a:gridCol>
              </a:tblGrid>
              <a:tr h="3610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 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Benefit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Application Examples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85648"/>
                  </a:ext>
                </a:extLst>
              </a:tr>
              <a:tr h="54155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Sustainable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 Throttling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the number of request per hour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Ensures fair usage and prevents abuse of the system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expenses effectively.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Compliance with API Limits, avoiding potential service disruptions or penalties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76827"/>
                  </a:ext>
                </a:extLst>
              </a:tr>
              <a:tr h="5415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Sustainable</a:t>
                      </a: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Registry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Providing information regarding the LLM Service provider and Model to the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 and evaluating a model based on specific business 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Harmoni.ai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73039"/>
                  </a:ext>
                </a:extLst>
              </a:tr>
              <a:tr h="9942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Reuse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Reuse existing application functionality and code for relevant new use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 development time, cost and effort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Faster 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Enterprise Search Application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Extraction (Legal, PMO)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116703"/>
                  </a:ext>
                </a:extLst>
              </a:tr>
              <a:tr h="541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Audit Log </a:t>
                      </a: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 user request and response from model, choice of LLM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Track Security Incidents or any malicious 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Harmoni.ai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315729"/>
                  </a:ext>
                </a:extLst>
              </a:tr>
              <a:tr h="5415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Consumption &amp; Cost </a:t>
                      </a: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 tokens consumed – request and response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incurred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Keeping track of tokens consumed to assists in cost management,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Harmoni.ai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2038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DFB1EBF-7CF2-0DBC-DAB0-40731F528E8A}"/>
              </a:ext>
            </a:extLst>
          </p:cNvPr>
          <p:cNvSpPr txBox="1">
            <a:spLocks/>
          </p:cNvSpPr>
          <p:nvPr/>
        </p:nvSpPr>
        <p:spPr>
          <a:xfrm>
            <a:off x="10554391" y="6425577"/>
            <a:ext cx="13777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165811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D74A-1C79-0B69-2F7C-B10A7D92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34" y="176443"/>
            <a:ext cx="10515600" cy="535531"/>
          </a:xfrm>
        </p:spPr>
        <p:txBody>
          <a:bodyPr/>
          <a:lstStyle/>
          <a:p>
            <a:r>
              <a:rPr lang="en-US" sz="3200" b="1"/>
              <a:t>Harmoni.AI Demos &amp; API details</a:t>
            </a:r>
          </a:p>
        </p:txBody>
      </p:sp>
      <p:sp>
        <p:nvSpPr>
          <p:cNvPr id="5" name="Rectangle 1">
            <a:hlinkClick r:id="rId3" tooltip="https://o365sonata.sharepoint.com/:v:/s/emergingtech/efnhq0gyfprfm542lbamemgb1ferarx06ar--g_tbluz0w?e=zjcrnp&amp;isspofile=1"/>
            <a:extLst>
              <a:ext uri="{FF2B5EF4-FFF2-40B4-BE49-F238E27FC236}">
                <a16:creationId xmlns:a16="http://schemas.microsoft.com/office/drawing/2014/main" id="{98B4C97A-5C84-2DAB-BE1A-A465D1B4F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ECE6D1-5A89-DC38-016A-69ABBA7A0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17227"/>
              </p:ext>
            </p:extLst>
          </p:nvPr>
        </p:nvGraphicFramePr>
        <p:xfrm>
          <a:off x="1106714" y="888416"/>
          <a:ext cx="9038771" cy="327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686">
                  <a:extLst>
                    <a:ext uri="{9D8B030D-6E8A-4147-A177-3AD203B41FA5}">
                      <a16:colId xmlns:a16="http://schemas.microsoft.com/office/drawing/2014/main" val="4148776443"/>
                    </a:ext>
                  </a:extLst>
                </a:gridCol>
                <a:gridCol w="3709571">
                  <a:extLst>
                    <a:ext uri="{9D8B030D-6E8A-4147-A177-3AD203B41FA5}">
                      <a16:colId xmlns:a16="http://schemas.microsoft.com/office/drawing/2014/main" val="3898912306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879329188"/>
                    </a:ext>
                  </a:extLst>
                </a:gridCol>
              </a:tblGrid>
              <a:tr h="45440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Harmoni.AI Feature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Demo Link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336059"/>
                  </a:ext>
                </a:extLst>
              </a:tr>
              <a:tr h="5023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Harmoni.AI playground demo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 err="1">
                          <a:solidFill>
                            <a:srgbClr val="1E53A3"/>
                          </a:solidFill>
                          <a:effectLst/>
                          <a:hlinkClick r:id="rId4" tooltip="https://o365sonata.sharepoint.com/:v:/s/emergingtech/ewzlslsh_uxdthrzgxtxjhwbvgk8yivs4g9-gu3f_h4z9g?e=qe8xbk&amp;isspofile=1"/>
                        </a:rPr>
                        <a:t>Harmoni.Ai</a:t>
                      </a:r>
                      <a:r>
                        <a:rPr lang="en-US" u="sng">
                          <a:solidFill>
                            <a:srgbClr val="1E53A3"/>
                          </a:solidFill>
                          <a:effectLst/>
                          <a:hlinkClick r:id="rId4" tooltip="https://o365sonata.sharepoint.com/:v:/s/emergingtech/ewzlslsh_uxdthrzgxtxjhwbvgk8yivs4g9-gu3f_h4z9g?e=qe8xbk&amp;isspofile=1"/>
                        </a:rPr>
                        <a:t> playground 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241423"/>
                  </a:ext>
                </a:extLst>
              </a:tr>
              <a:tr h="50230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Harmoni.AI API’s code demo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hlinkClick r:id="rId5"/>
                        </a:rPr>
                        <a:t>HarmoniAI</a:t>
                      </a:r>
                      <a:r>
                        <a:rPr lang="en-US" dirty="0">
                          <a:hlinkClick r:id="rId5"/>
                        </a:rPr>
                        <a:t> APIs code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114456"/>
                  </a:ext>
                </a:extLst>
              </a:tr>
              <a:tr h="50230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Harmoni.AI API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1F1F1F"/>
                          </a:solidFill>
                          <a:latin typeface="Google Sans"/>
                          <a:cs typeface="Segoe UI"/>
                          <a:hlinkClick r:id="rId6"/>
                        </a:rPr>
                        <a:t>Harmoni.AI API Details</a:t>
                      </a:r>
                      <a:endParaRPr lang="en-US" sz="2000" b="0" dirty="0">
                        <a:solidFill>
                          <a:srgbClr val="1F1F1F"/>
                        </a:solidFill>
                        <a:latin typeface="Google Sans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761984"/>
                  </a:ext>
                </a:extLst>
              </a:tr>
              <a:tr h="35850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PII Masking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 dirty="0">
                          <a:solidFill>
                            <a:srgbClr val="1E53A3"/>
                          </a:solidFill>
                          <a:effectLst/>
                          <a:hlinkClick r:id="rId7" tooltip="https://o365sonata.sharepoint.com/:v:/s/emergingtech/erfcj-gx-3hfqgjvdoo0v9qbosuswzdw-1gp3i7papmyeg?e=jhlbdf&amp;isspofile=1"/>
                        </a:rPr>
                        <a:t>PII masking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906318"/>
                  </a:ext>
                </a:extLst>
              </a:tr>
              <a:tr h="46071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Role Based Access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>
                          <a:solidFill>
                            <a:srgbClr val="1E53A3"/>
                          </a:solidFill>
                          <a:effectLst/>
                          <a:hlinkClick r:id="rId8" tooltip="https://o365sonata.sharepoint.com/:v:/s/emergingtech/eyzp7uewemfhmbjhrirlarybtc_2jm70xrrzhsxcnu7hwa?e=4bn0b3&amp;isspofile=1"/>
                        </a:rPr>
                        <a:t>RBAC-Demo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135257"/>
                  </a:ext>
                </a:extLst>
              </a:tr>
              <a:tr h="49216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Safe prompt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 dirty="0">
                          <a:solidFill>
                            <a:srgbClr val="1E53A3"/>
                          </a:solidFill>
                          <a:effectLst/>
                          <a:hlinkClick r:id="rId3" tooltip="https://o365sonata.sharepoint.com/:v:/s/emergingtech/efnhq0gyfprfm542lbamemgb1ferarx06ar--g_tbluz0w?e=zjcrnp&amp;isspofile=1"/>
                        </a:rPr>
                        <a:t>Safe prompt </a:t>
                      </a:r>
                      <a:r>
                        <a:rPr lang="en-US" u="sng" dirty="0" err="1">
                          <a:solidFill>
                            <a:srgbClr val="1E53A3"/>
                          </a:solidFill>
                          <a:effectLst/>
                          <a:hlinkClick r:id="rId3" tooltip="https://o365sonata.sharepoint.com/:v:/s/emergingtech/efnhq0gyfprfm542lbamemgb1ferarx06ar--g_tbluz0w?e=zjcrnp&amp;isspofile=1"/>
                        </a:rPr>
                        <a:t>Engeenring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850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5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D74A-1C79-0B69-2F7C-B10A7D92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34" y="176443"/>
            <a:ext cx="10515600" cy="535531"/>
          </a:xfrm>
        </p:spPr>
        <p:txBody>
          <a:bodyPr/>
          <a:lstStyle/>
          <a:p>
            <a:r>
              <a:rPr lang="en-US" sz="3200" b="1" dirty="0"/>
              <a:t>Generic API - Dos and Don'ts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1FB6D8-F9BC-3F34-9798-8A081858A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573251"/>
              </p:ext>
            </p:extLst>
          </p:nvPr>
        </p:nvGraphicFramePr>
        <p:xfrm>
          <a:off x="561975" y="935038"/>
          <a:ext cx="11210924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854">
                  <a:extLst>
                    <a:ext uri="{9D8B030D-6E8A-4147-A177-3AD203B41FA5}">
                      <a16:colId xmlns:a16="http://schemas.microsoft.com/office/drawing/2014/main" val="2531029145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31042750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46973758"/>
                    </a:ext>
                  </a:extLst>
                </a:gridCol>
                <a:gridCol w="3488870">
                  <a:extLst>
                    <a:ext uri="{9D8B030D-6E8A-4147-A177-3AD203B41FA5}">
                      <a16:colId xmlns:a16="http://schemas.microsoft.com/office/drawing/2014/main" val="1560255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Don'ts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5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API versioning. </a:t>
                      </a:r>
                    </a:p>
                    <a:p>
                      <a:r>
                        <a:rPr lang="en-US" sz="1400" dirty="0"/>
                        <a:t>Examples</a:t>
                      </a:r>
                    </a:p>
                    <a:p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/v1/applications</a:t>
                      </a:r>
                    </a:p>
                    <a:p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/v2/applications/{</a:t>
                      </a:r>
                      <a:r>
                        <a:rPr lang="en-US" sz="1400" dirty="0" err="1"/>
                        <a:t>appId</a:t>
                      </a:r>
                      <a:r>
                        <a:rPr lang="en-US" sz="1400" dirty="0"/>
                        <a:t>}/resumes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Don't club all the APIs in single base URL.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Examples</a:t>
                      </a:r>
                    </a:p>
                    <a:p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/application1</a:t>
                      </a:r>
                    </a:p>
                    <a:p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/application2/{</a:t>
                      </a:r>
                      <a:r>
                        <a:rPr lang="en-US" sz="1400" dirty="0" err="1"/>
                        <a:t>appId</a:t>
                      </a:r>
                      <a:r>
                        <a:rPr lang="en-US" sz="1400" dirty="0"/>
                        <a:t>}/resumes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Functionalities can be segregated over versions.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At any given point of time, we will have API consumers of all versions of our API.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We should support all.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8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nouns for API resources.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Examples</a:t>
                      </a:r>
                    </a:p>
                    <a:p>
                      <a:r>
                        <a:rPr lang="en-US" sz="1400" dirty="0"/>
                        <a:t>POST </a:t>
                      </a:r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/v1/applications ==&gt; Creates an application</a:t>
                      </a:r>
                    </a:p>
                    <a:p>
                      <a:r>
                        <a:rPr lang="en-US" sz="1400" dirty="0"/>
                        <a:t>GET </a:t>
                      </a:r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/v1/sows ==&gt; Gets all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 using verbs for API resources.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Examples</a:t>
                      </a:r>
                    </a:p>
                    <a:p>
                      <a:r>
                        <a:rPr lang="en-US" sz="1400" dirty="0"/>
                        <a:t>POST </a:t>
                      </a:r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createapplication</a:t>
                      </a:r>
                      <a:r>
                        <a:rPr lang="en-US" sz="1400" dirty="0"/>
                        <a:t> ==&gt; Creates an application</a:t>
                      </a:r>
                    </a:p>
                    <a:p>
                      <a:r>
                        <a:rPr lang="en-US" sz="1400" dirty="0"/>
                        <a:t>GET </a:t>
                      </a:r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GetSOWs</a:t>
                      </a:r>
                      <a:r>
                        <a:rPr lang="en-US" sz="1400" dirty="0"/>
                        <a:t> ==&gt; Gets all SOWs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 methods represent the action; no need to repeat it with API resource names.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0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 follow Sonata coding standards and guidelines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use confidential &amp; sensitive data while working on open AI playground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6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 make use of Harmoni.AI Enterprise platform APIs in your solution to implement Responsible AI approach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4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45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D74A-1C79-0B69-2F7C-B10A7D92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34" y="176443"/>
            <a:ext cx="10515600" cy="535531"/>
          </a:xfrm>
        </p:spPr>
        <p:txBody>
          <a:bodyPr/>
          <a:lstStyle/>
          <a:p>
            <a:r>
              <a:rPr lang="en-US" sz="3200" b="1" dirty="0"/>
              <a:t>Gen AI &amp; Harmoni.AI Dos and Don'ts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1FB6D8-F9BC-3F34-9798-8A081858A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206088"/>
              </p:ext>
            </p:extLst>
          </p:nvPr>
        </p:nvGraphicFramePr>
        <p:xfrm>
          <a:off x="490538" y="815295"/>
          <a:ext cx="11210924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854">
                  <a:extLst>
                    <a:ext uri="{9D8B030D-6E8A-4147-A177-3AD203B41FA5}">
                      <a16:colId xmlns:a16="http://schemas.microsoft.com/office/drawing/2014/main" val="2531029145"/>
                    </a:ext>
                  </a:extLst>
                </a:gridCol>
                <a:gridCol w="3995057">
                  <a:extLst>
                    <a:ext uri="{9D8B030D-6E8A-4147-A177-3AD203B41FA5}">
                      <a16:colId xmlns:a16="http://schemas.microsoft.com/office/drawing/2014/main" val="3310427508"/>
                    </a:ext>
                  </a:extLst>
                </a:gridCol>
                <a:gridCol w="1807028">
                  <a:extLst>
                    <a:ext uri="{9D8B030D-6E8A-4147-A177-3AD203B41FA5}">
                      <a16:colId xmlns:a16="http://schemas.microsoft.com/office/drawing/2014/main" val="2046973758"/>
                    </a:ext>
                  </a:extLst>
                </a:gridCol>
                <a:gridCol w="4620985">
                  <a:extLst>
                    <a:ext uri="{9D8B030D-6E8A-4147-A177-3AD203B41FA5}">
                      <a16:colId xmlns:a16="http://schemas.microsoft.com/office/drawing/2014/main" val="1560255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Don'ts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5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Redirect all AI service calls through Harmoni.AI API.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Avoid calling an AI service directly from app backend.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(1) Having AI service calls in multiple places makes it tedious to maintain and apply any new feature.</a:t>
                      </a:r>
                    </a:p>
                    <a:p>
                      <a:r>
                        <a:rPr lang="en-US" sz="1200" dirty="0"/>
                        <a:t>(2) Having AI service calls in </a:t>
                      </a:r>
                      <a:r>
                        <a:rPr lang="en-US" sz="1200" dirty="0" err="1"/>
                        <a:t>centralised</a:t>
                      </a:r>
                      <a:r>
                        <a:rPr lang="en-US" sz="1200" dirty="0"/>
                        <a:t> fashion makes it easy to maintain, make feature changes, and better consumption tracking.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0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 functionality that needs to be globally applied on all requests - place such code in Middleware.</a:t>
                      </a:r>
                    </a:p>
                    <a:p>
                      <a:r>
                        <a:rPr lang="en-US" sz="1200" dirty="0"/>
                        <a:t>Examples</a:t>
                      </a:r>
                    </a:p>
                    <a:p>
                      <a:r>
                        <a:rPr lang="en-US" sz="1200" dirty="0"/>
                        <a:t>Authorization Middleware</a:t>
                      </a:r>
                    </a:p>
                    <a:p>
                      <a:r>
                        <a:rPr lang="en-US" sz="1200" dirty="0"/>
                        <a:t>Error Handling 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Avoid duplicating the code for same functionality.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is needed for:</a:t>
                      </a:r>
                    </a:p>
                    <a:p>
                      <a:r>
                        <a:rPr lang="en-US" sz="1200" dirty="0"/>
                        <a:t>- Code maintainability</a:t>
                      </a:r>
                    </a:p>
                    <a:p>
                      <a:r>
                        <a:rPr lang="en-US" sz="1200" dirty="0"/>
                        <a:t>- Code reusability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Be cautious of what goes in Middleware.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0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 functionality that is repeatable in nature - create common methods in Utilities project or Helper project.</a:t>
                      </a:r>
                    </a:p>
                    <a:p>
                      <a:r>
                        <a:rPr lang="en-US" sz="1200" dirty="0"/>
                        <a:t>Examples</a:t>
                      </a:r>
                    </a:p>
                    <a:p>
                      <a:r>
                        <a:rPr lang="en-US" sz="1200" dirty="0"/>
                        <a:t>Calling Harmoni.AI API from app backend: instead of using </a:t>
                      </a:r>
                      <a:r>
                        <a:rPr lang="en-US" sz="1200" dirty="0" err="1"/>
                        <a:t>HttpClient</a:t>
                      </a:r>
                      <a:r>
                        <a:rPr lang="en-US" sz="1200" dirty="0"/>
                        <a:t> in multiple places, have a common method to make REST API calls and pass necessary parameters to this method from multiple places.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Avoid duplicating the code for same functionality.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is needed for:</a:t>
                      </a:r>
                    </a:p>
                    <a:p>
                      <a:r>
                        <a:rPr lang="en-US" sz="1200" dirty="0"/>
                        <a:t>- Code maintainability</a:t>
                      </a:r>
                    </a:p>
                    <a:p>
                      <a:r>
                        <a:rPr lang="en-US" sz="1200" dirty="0"/>
                        <a:t>- Code reusability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6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Configure/write prompts in separate text files. Then refer these prompts from the code wherever needed.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Avoid hardcoding prompts in the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(1) As we don't have to compile the .txt files - we can easily ship the updated prompts without building the code.</a:t>
                      </a:r>
                    </a:p>
                    <a:p>
                      <a:r>
                        <a:rPr lang="en-US" sz="1200" dirty="0"/>
                        <a:t>(2) We can maintain versions of prompts - we can use later for analyzing which prompt has given better response.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4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 proper analysis on token consumption while arriving at a solutions considering various models available with pricing in mind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06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60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>
            <a:extLst>
              <a:ext uri="{FF2B5EF4-FFF2-40B4-BE49-F238E27FC236}">
                <a16:creationId xmlns:a16="http://schemas.microsoft.com/office/drawing/2014/main" id="{B147792E-4943-C93B-D4A6-DE3CF527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67" y="276645"/>
            <a:ext cx="11001004" cy="381000"/>
          </a:xfrm>
        </p:spPr>
        <p:txBody>
          <a:bodyPr wrap="none" anchor="b">
            <a:noAutofit/>
          </a:bodyPr>
          <a:lstStyle/>
          <a:p>
            <a:r>
              <a:rPr lang="en-US" sz="2400"/>
              <a:t>Harmoni.AI Enterprise Platform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D86F0C-37A0-FE16-04C3-F33F9B9C4019}"/>
              </a:ext>
            </a:extLst>
          </p:cNvPr>
          <p:cNvSpPr/>
          <p:nvPr/>
        </p:nvSpPr>
        <p:spPr>
          <a:xfrm>
            <a:off x="1358885" y="788813"/>
            <a:ext cx="10165085" cy="18340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Harmoni.AI platform offers a secure and controlled environment designed for enterprise users, allowing developers to safely explore and leverage its features.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Designed to showcase responsible AI features that are vital for ethical and secure Generative AI deployment, which may not be present in direct interactions with AI models like ChatGPT.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This platform allows users to experiment with the technology in a responsible manner, ensuring that AI is harnessed effectively and ethically within the enterprise context.</a:t>
            </a: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 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3" name="Picture 52" descr="A brain and gear with black background&#10;&#10;Description automatically generated">
            <a:extLst>
              <a:ext uri="{FF2B5EF4-FFF2-40B4-BE49-F238E27FC236}">
                <a16:creationId xmlns:a16="http://schemas.microsoft.com/office/drawing/2014/main" id="{A2715A62-32A8-2C2C-436D-3FA0A7ACC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17" y="1005147"/>
            <a:ext cx="1401403" cy="14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0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D14D-BDE5-4F82-04BF-5734FCBF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Training 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4C93-D867-ADEA-2177-0D16E017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/>
              <a:t>What is the purpose of training content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/>
              <a:t>Prerequisites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/>
              <a:t>Responsible AI &amp; Why Responsible AI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/>
              <a:t>Framework for Responsible AI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/>
              <a:t>Our Platform for Responsible AI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/>
              <a:t>Features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/>
              <a:t>Demonstrations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/>
              <a:t>How to use each of features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/>
              <a:t>Checklist for Dos &amp; Don'ts</a:t>
            </a:r>
          </a:p>
        </p:txBody>
      </p:sp>
    </p:spTree>
    <p:extLst>
      <p:ext uri="{BB962C8B-B14F-4D97-AF65-F5344CB8AC3E}">
        <p14:creationId xmlns:p14="http://schemas.microsoft.com/office/powerpoint/2010/main" val="123522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B6A4-CB3A-7AC6-9891-1EE7912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34" y="176443"/>
            <a:ext cx="10515600" cy="480131"/>
          </a:xfrm>
        </p:spPr>
        <p:txBody>
          <a:bodyPr wrap="square" rtlCol="0">
            <a:normAutofit/>
          </a:bodyPr>
          <a:lstStyle/>
          <a:p>
            <a:r>
              <a:rPr lang="en-US" b="1" kern="120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Purpose of Harmoni.AI Training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D8EC6-3C78-1A24-7989-9F3FDE650F34}"/>
              </a:ext>
            </a:extLst>
          </p:cNvPr>
          <p:cNvSpPr txBox="1"/>
          <p:nvPr/>
        </p:nvSpPr>
        <p:spPr>
          <a:xfrm>
            <a:off x="562434" y="656574"/>
            <a:ext cx="10654206" cy="4819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To help understand what is Responsible AI &amp; its importance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To know how Sonata is addressing concerns of Generative AI through Responsible First AI approach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To make developers understand the Harmoni.AI Enterprise Platform principles and their usage for enterprises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To help developers on how to make use of Sonata’s Harmoni.AI Platform features to develop Responsible Generative AI use cases for different clients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b="1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89263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B6A4-CB3A-7AC6-9891-1EE7912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34" y="176443"/>
            <a:ext cx="10515600" cy="480131"/>
          </a:xfrm>
        </p:spPr>
        <p:txBody>
          <a:bodyPr wrap="square" rtlCol="0">
            <a:normAutofit/>
          </a:bodyPr>
          <a:lstStyle/>
          <a:p>
            <a:r>
              <a:rPr lang="en-US" b="1" kern="120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Prerequisites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D8EC6-3C78-1A24-7989-9F3FDE650F34}"/>
              </a:ext>
            </a:extLst>
          </p:cNvPr>
          <p:cNvSpPr txBox="1"/>
          <p:nvPr/>
        </p:nvSpPr>
        <p:spPr>
          <a:xfrm>
            <a:off x="562434" y="656574"/>
            <a:ext cx="10654206" cy="5754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b="1" dirty="0"/>
              <a:t>Complete following LMS training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Generative AI -Open AI ChatGPT</a:t>
            </a:r>
            <a:endParaRPr lang="it-IT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Generative AI-Azure OpenAI Service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</a:rPr>
              <a:t>	OR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it-IT" sz="2400" dirty="0"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  Generative AI-Amazon Bedrock</a:t>
            </a:r>
            <a:endParaRPr lang="it-IT" sz="2400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it-IT" sz="2400" dirty="0"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  Prompt Engineering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/>
              <a:t>4.   </a:t>
            </a:r>
            <a:r>
              <a:rPr lang="en-US" sz="2400" dirty="0">
                <a:latin typeface="Calibri" panose="020F0502020204030204" pitchFamily="34" charset="0"/>
              </a:rPr>
              <a:t>Knowledge of consuming APIs and integration using API end points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155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C72495-FEFC-A978-D2D6-A48AFBD00B6A}"/>
              </a:ext>
            </a:extLst>
          </p:cNvPr>
          <p:cNvSpPr/>
          <p:nvPr/>
        </p:nvSpPr>
        <p:spPr>
          <a:xfrm>
            <a:off x="584060" y="4060323"/>
            <a:ext cx="10610953" cy="109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2B6A4-CB3A-7AC6-9891-1EE7912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34" y="176443"/>
            <a:ext cx="10515600" cy="480131"/>
          </a:xfrm>
        </p:spPr>
        <p:txBody>
          <a:bodyPr wrap="square" rtlCol="0">
            <a:normAutofit/>
          </a:bodyPr>
          <a:lstStyle/>
          <a:p>
            <a:r>
              <a:rPr lang="en-US" b="1" kern="120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Why Responsible AI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D8EC6-3C78-1A24-7989-9F3FDE650F34}"/>
              </a:ext>
            </a:extLst>
          </p:cNvPr>
          <p:cNvSpPr txBox="1"/>
          <p:nvPr/>
        </p:nvSpPr>
        <p:spPr>
          <a:xfrm>
            <a:off x="562434" y="656574"/>
            <a:ext cx="10654206" cy="5754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400" b="1" i="0">
                <a:solidFill>
                  <a:srgbClr val="1F1F1F"/>
                </a:solidFill>
                <a:effectLst/>
                <a:latin typeface="Google Sans"/>
              </a:rPr>
              <a:t>Responsible AI is a set of principles and practices </a:t>
            </a:r>
            <a:r>
              <a:rPr lang="en-US" sz="1400" b="0" i="0">
                <a:solidFill>
                  <a:srgbClr val="1F1F1F"/>
                </a:solidFill>
                <a:effectLst/>
                <a:latin typeface="Google Sans"/>
              </a:rPr>
              <a:t>that aim to ensure that </a:t>
            </a:r>
            <a:r>
              <a:rPr lang="en-US" sz="1400" b="1" i="0">
                <a:solidFill>
                  <a:srgbClr val="1F1F1F"/>
                </a:solidFill>
                <a:effectLst/>
                <a:latin typeface="Google Sans"/>
              </a:rPr>
              <a:t>AI systems are developed and used in a safe, ethical, and beneficial way</a:t>
            </a:r>
            <a:r>
              <a:rPr lang="en-US" sz="1400" b="0" i="0">
                <a:solidFill>
                  <a:srgbClr val="1F1F1F"/>
                </a:solidFill>
                <a:effectLst/>
                <a:latin typeface="Google Sans"/>
              </a:rPr>
              <a:t>. These principles include things like ensuring that </a:t>
            </a:r>
            <a:r>
              <a:rPr lang="en-US" sz="1400" b="1" i="0">
                <a:solidFill>
                  <a:srgbClr val="1F1F1F"/>
                </a:solidFill>
                <a:effectLst/>
                <a:latin typeface="Google Sans"/>
              </a:rPr>
              <a:t>AI systems are transparent, accountable, and fair.</a:t>
            </a:r>
          </a:p>
          <a:p>
            <a:endParaRPr lang="en-US" sz="1400" b="1">
              <a:solidFill>
                <a:srgbClr val="1F1F1F"/>
              </a:solidFill>
              <a:latin typeface="Google Sans"/>
            </a:endParaRPr>
          </a:p>
          <a:p>
            <a:r>
              <a:rPr lang="en-US" sz="1400" b="1">
                <a:solidFill>
                  <a:srgbClr val="1F1F1F"/>
                </a:solidFill>
                <a:latin typeface="Google Sans"/>
              </a:rPr>
              <a:t>Generative AI can lead to below issue if not being done in a responsible way</a:t>
            </a:r>
            <a:endParaRPr lang="en-US" sz="1400" b="1" i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sz="1200" b="1" i="0">
              <a:solidFill>
                <a:srgbClr val="1F1F1F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/>
              <a:t>Harmful content -</a:t>
            </a:r>
            <a:r>
              <a:rPr lang="en-US" sz="1200"/>
              <a:t> such as hate speech, violent threats, or misinformation.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/>
              <a:t>Biased content -</a:t>
            </a:r>
            <a:r>
              <a:rPr lang="en-US" sz="1200"/>
              <a:t> can lead to the model generating biased content.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/>
              <a:t>Deceptive content -</a:t>
            </a:r>
            <a:r>
              <a:rPr lang="en-US" sz="1200"/>
              <a:t>, such as fake news or deepfakes. </a:t>
            </a:r>
          </a:p>
          <a:p>
            <a:endParaRPr lang="en-US" sz="1200"/>
          </a:p>
          <a:p>
            <a:r>
              <a:rPr lang="en-US" sz="1200" b="1"/>
              <a:t>Sonata is focused on addressing </a:t>
            </a:r>
            <a:r>
              <a:rPr lang="en-US" sz="1200"/>
              <a:t>below challenges as part of Responsible AI</a:t>
            </a:r>
          </a:p>
          <a:p>
            <a:pPr marL="742950" lvl="1" indent="-285750"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Data Security, Privacy  &amp; IP considerations</a:t>
            </a:r>
          </a:p>
          <a:p>
            <a:pPr marL="742950" lvl="1" indent="-285750"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Regulatory Uncertainty  </a:t>
            </a:r>
          </a:p>
          <a:p>
            <a:pPr marL="742950" lvl="1" indent="-285750"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Technology understanding consideration</a:t>
            </a:r>
          </a:p>
          <a:p>
            <a:pPr marL="742950" lvl="1" indent="-285750"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Workforce Disruption</a:t>
            </a:r>
          </a:p>
          <a:p>
            <a:pPr marL="742950" lvl="1" indent="-285750"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Content size limitation</a:t>
            </a:r>
          </a:p>
          <a:p>
            <a:pPr marL="742950" lvl="1" indent="-285750"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Adoption speed relative to competition</a:t>
            </a:r>
          </a:p>
          <a:p>
            <a:endParaRPr lang="en-US" sz="1200"/>
          </a:p>
          <a:p>
            <a:endParaRPr lang="en-US" sz="1200" b="1"/>
          </a:p>
          <a:p>
            <a:endParaRPr lang="en-US" sz="1200" b="1"/>
          </a:p>
          <a:p>
            <a:endParaRPr lang="en-US" sz="1200" b="1"/>
          </a:p>
          <a:p>
            <a:endParaRPr lang="en-US" sz="1200" b="1"/>
          </a:p>
          <a:p>
            <a:endParaRPr lang="en-US" sz="1200" b="1"/>
          </a:p>
          <a:p>
            <a:endParaRPr lang="en-US" sz="1200" b="1"/>
          </a:p>
          <a:p>
            <a:endParaRPr lang="en-US" sz="1200" b="1"/>
          </a:p>
          <a:p>
            <a:endParaRPr lang="en-US" sz="1200" b="1"/>
          </a:p>
          <a:p>
            <a:r>
              <a:rPr lang="en-US" sz="1200" b="1"/>
              <a:t>For more details on Responsible AI go through online tutorial </a:t>
            </a:r>
            <a:r>
              <a:rPr lang="en-US" sz="1200">
                <a:hlinkClick r:id="rId2"/>
              </a:rPr>
              <a:t>Fundamentals of Responsible Generative AI - Training | Microsoft Learn</a:t>
            </a:r>
            <a:endParaRPr lang="en-US" sz="1200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3972F2-C30D-55D7-9A41-A67E521DA393}"/>
              </a:ext>
            </a:extLst>
          </p:cNvPr>
          <p:cNvGrpSpPr/>
          <p:nvPr/>
        </p:nvGrpSpPr>
        <p:grpSpPr>
          <a:xfrm>
            <a:off x="6631217" y="2379905"/>
            <a:ext cx="4446817" cy="1332413"/>
            <a:chOff x="7217013" y="1678735"/>
            <a:chExt cx="4031937" cy="10647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ABAE20-C1F9-22A3-2466-931B2362A986}"/>
                </a:ext>
              </a:extLst>
            </p:cNvPr>
            <p:cNvSpPr txBox="1"/>
            <p:nvPr/>
          </p:nvSpPr>
          <p:spPr>
            <a:xfrm>
              <a:off x="7672068" y="1678735"/>
              <a:ext cx="3576882" cy="2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IN" sz="1400" i="0">
                  <a:solidFill>
                    <a:srgbClr val="000000"/>
                  </a:solidFill>
                  <a:effectLst/>
                </a:rPr>
                <a:t>Minimize unintended bias and conform to ethics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3AC622-E9AC-4DC3-FD29-6FFE1F08EAD3}"/>
                </a:ext>
              </a:extLst>
            </p:cNvPr>
            <p:cNvSpPr txBox="1"/>
            <p:nvPr/>
          </p:nvSpPr>
          <p:spPr>
            <a:xfrm>
              <a:off x="7672068" y="2052730"/>
              <a:ext cx="3576882" cy="245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IN" sz="1400" i="0">
                  <a:solidFill>
                    <a:srgbClr val="000000"/>
                  </a:solidFill>
                  <a:effectLst/>
                </a:rPr>
                <a:t>Ensure AI transparency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5606CD-D46E-139C-9011-4D74E3E5CACC}"/>
                </a:ext>
              </a:extLst>
            </p:cNvPr>
            <p:cNvSpPr txBox="1"/>
            <p:nvPr/>
          </p:nvSpPr>
          <p:spPr>
            <a:xfrm>
              <a:off x="7667429" y="2475715"/>
              <a:ext cx="3576882" cy="2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i="0">
                  <a:solidFill>
                    <a:srgbClr val="000000"/>
                  </a:solidFill>
                  <a:effectLst/>
                </a:rPr>
                <a:t>Protect the privacy and security of data</a:t>
              </a:r>
            </a:p>
          </p:txBody>
        </p:sp>
        <p:pic>
          <p:nvPicPr>
            <p:cNvPr id="9" name="Graphic 8" descr="Weights Uneven with solid fill">
              <a:extLst>
                <a:ext uri="{FF2B5EF4-FFF2-40B4-BE49-F238E27FC236}">
                  <a16:creationId xmlns:a16="http://schemas.microsoft.com/office/drawing/2014/main" id="{61E0477C-2FA2-FE80-3FB2-3C5F32623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2651" y="1684850"/>
              <a:ext cx="301661" cy="301661"/>
            </a:xfrm>
            <a:prstGeom prst="rect">
              <a:avLst/>
            </a:prstGeom>
          </p:spPr>
        </p:pic>
        <p:pic>
          <p:nvPicPr>
            <p:cNvPr id="10" name="Graphic 9" descr="Search Inventory with solid fill">
              <a:extLst>
                <a:ext uri="{FF2B5EF4-FFF2-40B4-BE49-F238E27FC236}">
                  <a16:creationId xmlns:a16="http://schemas.microsoft.com/office/drawing/2014/main" id="{F68DE1B5-0408-FB50-D0FC-75E281057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17013" y="2012824"/>
              <a:ext cx="323077" cy="323077"/>
            </a:xfrm>
            <a:prstGeom prst="rect">
              <a:avLst/>
            </a:prstGeom>
          </p:spPr>
        </p:pic>
        <p:pic>
          <p:nvPicPr>
            <p:cNvPr id="12" name="Graphic 11" descr="Safe with solid fill">
              <a:extLst>
                <a:ext uri="{FF2B5EF4-FFF2-40B4-BE49-F238E27FC236}">
                  <a16:creationId xmlns:a16="http://schemas.microsoft.com/office/drawing/2014/main" id="{400CCB9E-E61E-17E6-DFAA-75C193E5A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17013" y="2417189"/>
              <a:ext cx="326309" cy="32630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0C510DA-88E2-3556-D5B2-14AB083E1C52}"/>
              </a:ext>
            </a:extLst>
          </p:cNvPr>
          <p:cNvSpPr txBox="1"/>
          <p:nvPr/>
        </p:nvSpPr>
        <p:spPr>
          <a:xfrm>
            <a:off x="6418201" y="1923378"/>
            <a:ext cx="439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rgbClr val="C00000"/>
                </a:solidFill>
              </a:rPr>
              <a:t>Benefits of Responsible AI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3C5227-71D9-5C15-BE05-80BEE712F1D7}"/>
              </a:ext>
            </a:extLst>
          </p:cNvPr>
          <p:cNvCxnSpPr>
            <a:cxnSpLocks/>
          </p:cNvCxnSpPr>
          <p:nvPr/>
        </p:nvCxnSpPr>
        <p:spPr>
          <a:xfrm>
            <a:off x="6418201" y="1948659"/>
            <a:ext cx="0" cy="193754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8AD7E8-0069-714D-5701-DB3E99C12AAA}"/>
              </a:ext>
            </a:extLst>
          </p:cNvPr>
          <p:cNvSpPr txBox="1"/>
          <p:nvPr/>
        </p:nvSpPr>
        <p:spPr>
          <a:xfrm>
            <a:off x="562434" y="4222546"/>
            <a:ext cx="24963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25%</a:t>
            </a:r>
          </a:p>
          <a:p>
            <a:r>
              <a:rPr lang="en-IN" sz="1100" b="1"/>
              <a:t>Of organizations have experienced an AI system failure</a:t>
            </a:r>
            <a:endParaRPr lang="en-IN" sz="105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A419C-957A-C119-C2B4-075EA2316E75}"/>
              </a:ext>
            </a:extLst>
          </p:cNvPr>
          <p:cNvSpPr txBox="1"/>
          <p:nvPr/>
        </p:nvSpPr>
        <p:spPr>
          <a:xfrm>
            <a:off x="5031738" y="4187967"/>
            <a:ext cx="5801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/>
              <a:t>Organizations that build RAI capabilities before scaling AI are 28% less likely to report failures</a:t>
            </a:r>
            <a:endParaRPr lang="en-IN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19FC09-5520-F179-0EC9-7DEC49DDA519}"/>
              </a:ext>
            </a:extLst>
          </p:cNvPr>
          <p:cNvSpPr txBox="1"/>
          <p:nvPr/>
        </p:nvSpPr>
        <p:spPr>
          <a:xfrm>
            <a:off x="4165003" y="4146623"/>
            <a:ext cx="955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/>
              <a:t>28%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3B591-9CCC-63E8-3823-831886EC2B3B}"/>
              </a:ext>
            </a:extLst>
          </p:cNvPr>
          <p:cNvSpPr txBox="1"/>
          <p:nvPr/>
        </p:nvSpPr>
        <p:spPr>
          <a:xfrm>
            <a:off x="5031738" y="4702548"/>
            <a:ext cx="6169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/>
              <a:t>Responsible AI leaders are ~3x more likely than non-leaders to experience business benefits from RAI</a:t>
            </a:r>
            <a:endParaRPr lang="en-IN" sz="105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2D06B2-590D-061B-18BC-EF727A5CDD75}"/>
              </a:ext>
            </a:extLst>
          </p:cNvPr>
          <p:cNvSpPr txBox="1"/>
          <p:nvPr/>
        </p:nvSpPr>
        <p:spPr>
          <a:xfrm>
            <a:off x="4084319" y="4679842"/>
            <a:ext cx="129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/>
              <a:t>~3x</a:t>
            </a:r>
          </a:p>
        </p:txBody>
      </p:sp>
    </p:spTree>
    <p:extLst>
      <p:ext uri="{BB962C8B-B14F-4D97-AF65-F5344CB8AC3E}">
        <p14:creationId xmlns:p14="http://schemas.microsoft.com/office/powerpoint/2010/main" val="161468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9048-B992-8A46-F222-8851A376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20" y="179262"/>
            <a:ext cx="11525125" cy="480131"/>
          </a:xfrm>
        </p:spPr>
        <p:txBody>
          <a:bodyPr/>
          <a:lstStyle/>
          <a:p>
            <a:r>
              <a:rPr lang="en-US" sz="2800"/>
              <a:t>Sonata’s Responsible AI Framework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9145AB-3BAD-827A-1444-4CBC0B6F2F94}"/>
              </a:ext>
            </a:extLst>
          </p:cNvPr>
          <p:cNvSpPr/>
          <p:nvPr/>
        </p:nvSpPr>
        <p:spPr>
          <a:xfrm>
            <a:off x="990774" y="1915884"/>
            <a:ext cx="2260263" cy="1322787"/>
          </a:xfrm>
          <a:custGeom>
            <a:avLst/>
            <a:gdLst>
              <a:gd name="connsiteX0" fmla="*/ 140530 w 2367105"/>
              <a:gd name="connsiteY0" fmla="*/ 0 h 1756629"/>
              <a:gd name="connsiteX1" fmla="*/ 2226575 w 2367105"/>
              <a:gd name="connsiteY1" fmla="*/ 0 h 1756629"/>
              <a:gd name="connsiteX2" fmla="*/ 2367105 w 2367105"/>
              <a:gd name="connsiteY2" fmla="*/ 140530 h 1756629"/>
              <a:gd name="connsiteX3" fmla="*/ 2367105 w 2367105"/>
              <a:gd name="connsiteY3" fmla="*/ 1756629 h 1756629"/>
              <a:gd name="connsiteX4" fmla="*/ 2367105 w 2367105"/>
              <a:gd name="connsiteY4" fmla="*/ 1756629 h 1756629"/>
              <a:gd name="connsiteX5" fmla="*/ 0 w 2367105"/>
              <a:gd name="connsiteY5" fmla="*/ 1756629 h 1756629"/>
              <a:gd name="connsiteX6" fmla="*/ 0 w 2367105"/>
              <a:gd name="connsiteY6" fmla="*/ 1756629 h 1756629"/>
              <a:gd name="connsiteX7" fmla="*/ 0 w 2367105"/>
              <a:gd name="connsiteY7" fmla="*/ 140530 h 1756629"/>
              <a:gd name="connsiteX8" fmla="*/ 140530 w 2367105"/>
              <a:gd name="connsiteY8" fmla="*/ 0 h 1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7105" h="1756629">
                <a:moveTo>
                  <a:pt x="140530" y="0"/>
                </a:moveTo>
                <a:lnTo>
                  <a:pt x="2226575" y="0"/>
                </a:lnTo>
                <a:cubicBezTo>
                  <a:pt x="2304188" y="0"/>
                  <a:pt x="2367105" y="62917"/>
                  <a:pt x="2367105" y="140530"/>
                </a:cubicBezTo>
                <a:lnTo>
                  <a:pt x="2367105" y="1756629"/>
                </a:lnTo>
                <a:lnTo>
                  <a:pt x="2367105" y="1756629"/>
                </a:lnTo>
                <a:lnTo>
                  <a:pt x="0" y="1756629"/>
                </a:lnTo>
                <a:lnTo>
                  <a:pt x="0" y="1756629"/>
                </a:lnTo>
                <a:lnTo>
                  <a:pt x="0" y="140530"/>
                </a:lnTo>
                <a:cubicBezTo>
                  <a:pt x="0" y="62917"/>
                  <a:pt x="62917" y="0"/>
                  <a:pt x="140530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130" tIns="83070" rIns="55130" bIns="1397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>
                <a:solidFill>
                  <a:schemeClr val="tx1"/>
                </a:solidFill>
              </a:rPr>
              <a:t>Data security</a:t>
            </a:r>
            <a:endParaRPr lang="en-US" sz="1100">
              <a:solidFill>
                <a:schemeClr val="tx1"/>
              </a:solidFill>
            </a:endParaRPr>
          </a:p>
          <a:p>
            <a:pPr marL="57150" lvl="1" indent="-57150" algn="l" defTabSz="4889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Access control &amp; Permissions</a:t>
            </a:r>
            <a:endParaRPr lang="en-US" sz="1100" kern="1200">
              <a:solidFill>
                <a:schemeClr val="tx1"/>
              </a:solidFill>
            </a:endParaRPr>
          </a:p>
          <a:p>
            <a:pPr marL="57150" lvl="1" indent="-57150" algn="l" defTabSz="488950" rtl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Prompt security</a:t>
            </a:r>
            <a:endParaRPr lang="en-US" sz="1100" kern="1200">
              <a:solidFill>
                <a:schemeClr val="tx1"/>
              </a:solidFill>
            </a:endParaRPr>
          </a:p>
          <a:p>
            <a:pPr marL="57150" lvl="1" indent="-57150" algn="l" defTabSz="488950" rtl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chemeClr val="tx1"/>
                </a:solidFill>
              </a:rPr>
              <a:t>Restrict confidential data use</a:t>
            </a:r>
            <a:endParaRPr lang="en-US" sz="1170" kern="12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DC691A-B4F1-BADC-F31A-1BB07AA4CD54}"/>
              </a:ext>
            </a:extLst>
          </p:cNvPr>
          <p:cNvSpPr/>
          <p:nvPr/>
        </p:nvSpPr>
        <p:spPr>
          <a:xfrm>
            <a:off x="969763" y="3263640"/>
            <a:ext cx="2281274" cy="584572"/>
          </a:xfrm>
          <a:custGeom>
            <a:avLst/>
            <a:gdLst>
              <a:gd name="connsiteX0" fmla="*/ 0 w 2183011"/>
              <a:gd name="connsiteY0" fmla="*/ 0 h 584572"/>
              <a:gd name="connsiteX1" fmla="*/ 2183011 w 2183011"/>
              <a:gd name="connsiteY1" fmla="*/ 0 h 584572"/>
              <a:gd name="connsiteX2" fmla="*/ 2183011 w 2183011"/>
              <a:gd name="connsiteY2" fmla="*/ 584572 h 584572"/>
              <a:gd name="connsiteX3" fmla="*/ 0 w 2183011"/>
              <a:gd name="connsiteY3" fmla="*/ 584572 h 584572"/>
              <a:gd name="connsiteX4" fmla="*/ 0 w 2183011"/>
              <a:gd name="connsiteY4" fmla="*/ 0 h 5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011" h="584572">
                <a:moveTo>
                  <a:pt x="0" y="0"/>
                </a:moveTo>
                <a:lnTo>
                  <a:pt x="2183011" y="0"/>
                </a:lnTo>
                <a:lnTo>
                  <a:pt x="2183011" y="584572"/>
                </a:lnTo>
                <a:lnTo>
                  <a:pt x="0" y="584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0" rIns="663459" bIns="0" numCol="1" spcCol="1270" anchor="ctr" anchorCtr="0">
            <a:noAutofit/>
          </a:bodyPr>
          <a:lstStyle/>
          <a:p>
            <a:pPr marL="0" lvl="0" indent="0" algn="l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/>
              <a:t>Security</a:t>
            </a:r>
            <a:endParaRPr lang="en-US" sz="1400" kern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47F70E-86B7-21BE-FAEC-A6B53A8F7CB2}"/>
              </a:ext>
            </a:extLst>
          </p:cNvPr>
          <p:cNvSpPr/>
          <p:nvPr/>
        </p:nvSpPr>
        <p:spPr>
          <a:xfrm>
            <a:off x="2646099" y="3033838"/>
            <a:ext cx="764054" cy="764054"/>
          </a:xfrm>
          <a:prstGeom prst="ellipse">
            <a:avLst/>
          </a:prstGeom>
          <a:blipFill>
            <a:blip r:embed="rId3" cstate="print">
              <a:duotone>
                <a:schemeClr val="accent2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2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971F6C-7B50-F8E8-AC76-CFAAB9DC9148}"/>
              </a:ext>
            </a:extLst>
          </p:cNvPr>
          <p:cNvSpPr/>
          <p:nvPr/>
        </p:nvSpPr>
        <p:spPr>
          <a:xfrm>
            <a:off x="3599444" y="1915884"/>
            <a:ext cx="2296069" cy="1355818"/>
          </a:xfrm>
          <a:custGeom>
            <a:avLst/>
            <a:gdLst>
              <a:gd name="connsiteX0" fmla="*/ 143110 w 2296069"/>
              <a:gd name="connsiteY0" fmla="*/ 0 h 1788879"/>
              <a:gd name="connsiteX1" fmla="*/ 2152959 w 2296069"/>
              <a:gd name="connsiteY1" fmla="*/ 0 h 1788879"/>
              <a:gd name="connsiteX2" fmla="*/ 2296069 w 2296069"/>
              <a:gd name="connsiteY2" fmla="*/ 143110 h 1788879"/>
              <a:gd name="connsiteX3" fmla="*/ 2296069 w 2296069"/>
              <a:gd name="connsiteY3" fmla="*/ 1788879 h 1788879"/>
              <a:gd name="connsiteX4" fmla="*/ 2296069 w 2296069"/>
              <a:gd name="connsiteY4" fmla="*/ 1788879 h 1788879"/>
              <a:gd name="connsiteX5" fmla="*/ 0 w 2296069"/>
              <a:gd name="connsiteY5" fmla="*/ 1788879 h 1788879"/>
              <a:gd name="connsiteX6" fmla="*/ 0 w 2296069"/>
              <a:gd name="connsiteY6" fmla="*/ 1788879 h 1788879"/>
              <a:gd name="connsiteX7" fmla="*/ 0 w 2296069"/>
              <a:gd name="connsiteY7" fmla="*/ 143110 h 1788879"/>
              <a:gd name="connsiteX8" fmla="*/ 143110 w 2296069"/>
              <a:gd name="connsiteY8" fmla="*/ 0 h 17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069" h="1788879">
                <a:moveTo>
                  <a:pt x="143110" y="0"/>
                </a:moveTo>
                <a:lnTo>
                  <a:pt x="2152959" y="0"/>
                </a:lnTo>
                <a:cubicBezTo>
                  <a:pt x="2231996" y="0"/>
                  <a:pt x="2296069" y="64073"/>
                  <a:pt x="2296069" y="143110"/>
                </a:cubicBezTo>
                <a:lnTo>
                  <a:pt x="2296069" y="1788879"/>
                </a:lnTo>
                <a:lnTo>
                  <a:pt x="2296069" y="1788879"/>
                </a:lnTo>
                <a:lnTo>
                  <a:pt x="0" y="1788879"/>
                </a:lnTo>
                <a:lnTo>
                  <a:pt x="0" y="1788879"/>
                </a:lnTo>
                <a:lnTo>
                  <a:pt x="0" y="143110"/>
                </a:lnTo>
                <a:cubicBezTo>
                  <a:pt x="0" y="64073"/>
                  <a:pt x="64073" y="0"/>
                  <a:pt x="143110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886" tIns="83826" rIns="55886" bIns="1397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b="0" kern="1200"/>
              <a:t>Protection of my Intellectual Property</a:t>
            </a:r>
            <a:endParaRPr lang="en-US" sz="1100" b="0" kern="1200"/>
          </a:p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/>
              <a:t>Protection of others’ Intellectual Property</a:t>
            </a:r>
            <a:endParaRPr lang="en-US" sz="11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D9AC0F-2E83-27A8-E0BE-83B566B18743}"/>
              </a:ext>
            </a:extLst>
          </p:cNvPr>
          <p:cNvSpPr/>
          <p:nvPr/>
        </p:nvSpPr>
        <p:spPr>
          <a:xfrm>
            <a:off x="3599444" y="3271702"/>
            <a:ext cx="2296067" cy="584572"/>
          </a:xfrm>
          <a:custGeom>
            <a:avLst/>
            <a:gdLst>
              <a:gd name="connsiteX0" fmla="*/ 0 w 2183011"/>
              <a:gd name="connsiteY0" fmla="*/ 0 h 584572"/>
              <a:gd name="connsiteX1" fmla="*/ 2183011 w 2183011"/>
              <a:gd name="connsiteY1" fmla="*/ 0 h 584572"/>
              <a:gd name="connsiteX2" fmla="*/ 2183011 w 2183011"/>
              <a:gd name="connsiteY2" fmla="*/ 584572 h 584572"/>
              <a:gd name="connsiteX3" fmla="*/ 0 w 2183011"/>
              <a:gd name="connsiteY3" fmla="*/ 584572 h 584572"/>
              <a:gd name="connsiteX4" fmla="*/ 0 w 2183011"/>
              <a:gd name="connsiteY4" fmla="*/ 0 h 5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011" h="584572">
                <a:moveTo>
                  <a:pt x="0" y="0"/>
                </a:moveTo>
                <a:lnTo>
                  <a:pt x="2183011" y="0"/>
                </a:lnTo>
                <a:lnTo>
                  <a:pt x="2183011" y="584572"/>
                </a:lnTo>
                <a:lnTo>
                  <a:pt x="0" y="584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0" rIns="663459" bIns="0" numCol="1" spcCol="1270" anchor="ctr" anchorCtr="0">
            <a:noAutofit/>
          </a:bodyPr>
          <a:lstStyle/>
          <a:p>
            <a:pPr marL="0" lvl="0" indent="0" algn="l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/>
              <a:t>Intellectual Property</a:t>
            </a:r>
            <a:endParaRPr lang="en-US" sz="14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A97079-7E8D-AB89-0276-039823D97BF7}"/>
              </a:ext>
            </a:extLst>
          </p:cNvPr>
          <p:cNvSpPr/>
          <p:nvPr/>
        </p:nvSpPr>
        <p:spPr>
          <a:xfrm>
            <a:off x="5255058" y="2987473"/>
            <a:ext cx="764054" cy="764054"/>
          </a:xfrm>
          <a:prstGeom prst="ellipse">
            <a:avLst/>
          </a:prstGeom>
          <a:blipFill>
            <a:blip r:embed="rId4" cstate="print">
              <a:duotone>
                <a:schemeClr val="accent2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2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00076A-8ADD-5918-F3A7-A745C3792711}"/>
              </a:ext>
            </a:extLst>
          </p:cNvPr>
          <p:cNvSpPr/>
          <p:nvPr/>
        </p:nvSpPr>
        <p:spPr>
          <a:xfrm>
            <a:off x="6208403" y="1915882"/>
            <a:ext cx="2296069" cy="1355819"/>
          </a:xfrm>
          <a:custGeom>
            <a:avLst/>
            <a:gdLst>
              <a:gd name="connsiteX0" fmla="*/ 143110 w 2296069"/>
              <a:gd name="connsiteY0" fmla="*/ 0 h 1788879"/>
              <a:gd name="connsiteX1" fmla="*/ 2152959 w 2296069"/>
              <a:gd name="connsiteY1" fmla="*/ 0 h 1788879"/>
              <a:gd name="connsiteX2" fmla="*/ 2296069 w 2296069"/>
              <a:gd name="connsiteY2" fmla="*/ 143110 h 1788879"/>
              <a:gd name="connsiteX3" fmla="*/ 2296069 w 2296069"/>
              <a:gd name="connsiteY3" fmla="*/ 1788879 h 1788879"/>
              <a:gd name="connsiteX4" fmla="*/ 2296069 w 2296069"/>
              <a:gd name="connsiteY4" fmla="*/ 1788879 h 1788879"/>
              <a:gd name="connsiteX5" fmla="*/ 0 w 2296069"/>
              <a:gd name="connsiteY5" fmla="*/ 1788879 h 1788879"/>
              <a:gd name="connsiteX6" fmla="*/ 0 w 2296069"/>
              <a:gd name="connsiteY6" fmla="*/ 1788879 h 1788879"/>
              <a:gd name="connsiteX7" fmla="*/ 0 w 2296069"/>
              <a:gd name="connsiteY7" fmla="*/ 143110 h 1788879"/>
              <a:gd name="connsiteX8" fmla="*/ 143110 w 2296069"/>
              <a:gd name="connsiteY8" fmla="*/ 0 h 17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069" h="1788879">
                <a:moveTo>
                  <a:pt x="143110" y="0"/>
                </a:moveTo>
                <a:lnTo>
                  <a:pt x="2152959" y="0"/>
                </a:lnTo>
                <a:cubicBezTo>
                  <a:pt x="2231996" y="0"/>
                  <a:pt x="2296069" y="64073"/>
                  <a:pt x="2296069" y="143110"/>
                </a:cubicBezTo>
                <a:lnTo>
                  <a:pt x="2296069" y="1788879"/>
                </a:lnTo>
                <a:lnTo>
                  <a:pt x="2296069" y="1788879"/>
                </a:lnTo>
                <a:lnTo>
                  <a:pt x="0" y="1788879"/>
                </a:lnTo>
                <a:lnTo>
                  <a:pt x="0" y="1788879"/>
                </a:lnTo>
                <a:lnTo>
                  <a:pt x="0" y="143110"/>
                </a:lnTo>
                <a:cubicBezTo>
                  <a:pt x="0" y="64073"/>
                  <a:pt x="64073" y="0"/>
                  <a:pt x="143110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886" tIns="83826" rIns="55886" bIns="1397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Explainable</a:t>
            </a:r>
            <a:endParaRPr lang="en-US" sz="1100" kern="1200">
              <a:solidFill>
                <a:schemeClr val="tx1"/>
              </a:solidFill>
            </a:endParaRPr>
          </a:p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Traceable</a:t>
            </a:r>
            <a:endParaRPr lang="en-US" sz="1100" kern="1200">
              <a:solidFill>
                <a:schemeClr val="tx1"/>
              </a:solidFill>
            </a:endParaRPr>
          </a:p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chemeClr val="tx1"/>
                </a:solidFill>
              </a:rPr>
              <a:t>Consistent</a:t>
            </a:r>
          </a:p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>
                <a:solidFill>
                  <a:schemeClr val="tx1"/>
                </a:solidFill>
              </a:rPr>
              <a:t>Model Fine Tuning</a:t>
            </a:r>
          </a:p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>
                <a:solidFill>
                  <a:schemeClr val="tx1"/>
                </a:solidFill>
              </a:rPr>
              <a:t>Validation for apps</a:t>
            </a:r>
            <a:endParaRPr lang="en-US" sz="1100" kern="120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2411C5-8D12-444C-73A1-9CE191B3236F}"/>
              </a:ext>
            </a:extLst>
          </p:cNvPr>
          <p:cNvSpPr/>
          <p:nvPr/>
        </p:nvSpPr>
        <p:spPr>
          <a:xfrm>
            <a:off x="6201231" y="3271702"/>
            <a:ext cx="2303241" cy="584572"/>
          </a:xfrm>
          <a:custGeom>
            <a:avLst/>
            <a:gdLst>
              <a:gd name="connsiteX0" fmla="*/ 0 w 2183011"/>
              <a:gd name="connsiteY0" fmla="*/ 0 h 584572"/>
              <a:gd name="connsiteX1" fmla="*/ 2183011 w 2183011"/>
              <a:gd name="connsiteY1" fmla="*/ 0 h 584572"/>
              <a:gd name="connsiteX2" fmla="*/ 2183011 w 2183011"/>
              <a:gd name="connsiteY2" fmla="*/ 584572 h 584572"/>
              <a:gd name="connsiteX3" fmla="*/ 0 w 2183011"/>
              <a:gd name="connsiteY3" fmla="*/ 584572 h 584572"/>
              <a:gd name="connsiteX4" fmla="*/ 0 w 2183011"/>
              <a:gd name="connsiteY4" fmla="*/ 0 h 5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011" h="584572">
                <a:moveTo>
                  <a:pt x="0" y="0"/>
                </a:moveTo>
                <a:lnTo>
                  <a:pt x="2183011" y="0"/>
                </a:lnTo>
                <a:lnTo>
                  <a:pt x="2183011" y="584572"/>
                </a:lnTo>
                <a:lnTo>
                  <a:pt x="0" y="584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0" rIns="663459" bIns="0" numCol="1" spcCol="1270" anchor="ctr" anchorCtr="0">
            <a:noAutofit/>
          </a:bodyPr>
          <a:lstStyle/>
          <a:p>
            <a:pPr marL="0" lvl="0" indent="0" algn="l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/>
              <a:t>Trusted Output</a:t>
            </a:r>
            <a:endParaRPr lang="en-US" sz="1400" kern="12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2DA61D-AF3D-EA2C-6A5C-F596384DB026}"/>
              </a:ext>
            </a:extLst>
          </p:cNvPr>
          <p:cNvSpPr/>
          <p:nvPr/>
        </p:nvSpPr>
        <p:spPr>
          <a:xfrm>
            <a:off x="7864017" y="2987473"/>
            <a:ext cx="764054" cy="764054"/>
          </a:xfrm>
          <a:prstGeom prst="ellipse">
            <a:avLst/>
          </a:prstGeom>
          <a:blipFill>
            <a:blip r:embed="rId5" cstate="print">
              <a:duotone>
                <a:schemeClr val="accent2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2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81CF94-79EF-2A1A-4F9E-894946B08191}"/>
              </a:ext>
            </a:extLst>
          </p:cNvPr>
          <p:cNvSpPr/>
          <p:nvPr/>
        </p:nvSpPr>
        <p:spPr>
          <a:xfrm>
            <a:off x="8817362" y="1915882"/>
            <a:ext cx="2296069" cy="1355820"/>
          </a:xfrm>
          <a:custGeom>
            <a:avLst/>
            <a:gdLst>
              <a:gd name="connsiteX0" fmla="*/ 143110 w 2296069"/>
              <a:gd name="connsiteY0" fmla="*/ 0 h 1788879"/>
              <a:gd name="connsiteX1" fmla="*/ 2152959 w 2296069"/>
              <a:gd name="connsiteY1" fmla="*/ 0 h 1788879"/>
              <a:gd name="connsiteX2" fmla="*/ 2296069 w 2296069"/>
              <a:gd name="connsiteY2" fmla="*/ 143110 h 1788879"/>
              <a:gd name="connsiteX3" fmla="*/ 2296069 w 2296069"/>
              <a:gd name="connsiteY3" fmla="*/ 1788879 h 1788879"/>
              <a:gd name="connsiteX4" fmla="*/ 2296069 w 2296069"/>
              <a:gd name="connsiteY4" fmla="*/ 1788879 h 1788879"/>
              <a:gd name="connsiteX5" fmla="*/ 0 w 2296069"/>
              <a:gd name="connsiteY5" fmla="*/ 1788879 h 1788879"/>
              <a:gd name="connsiteX6" fmla="*/ 0 w 2296069"/>
              <a:gd name="connsiteY6" fmla="*/ 1788879 h 1788879"/>
              <a:gd name="connsiteX7" fmla="*/ 0 w 2296069"/>
              <a:gd name="connsiteY7" fmla="*/ 143110 h 1788879"/>
              <a:gd name="connsiteX8" fmla="*/ 143110 w 2296069"/>
              <a:gd name="connsiteY8" fmla="*/ 0 h 17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069" h="1788879">
                <a:moveTo>
                  <a:pt x="143110" y="0"/>
                </a:moveTo>
                <a:lnTo>
                  <a:pt x="2152959" y="0"/>
                </a:lnTo>
                <a:cubicBezTo>
                  <a:pt x="2231996" y="0"/>
                  <a:pt x="2296069" y="64073"/>
                  <a:pt x="2296069" y="143110"/>
                </a:cubicBezTo>
                <a:lnTo>
                  <a:pt x="2296069" y="1788879"/>
                </a:lnTo>
                <a:lnTo>
                  <a:pt x="2296069" y="1788879"/>
                </a:lnTo>
                <a:lnTo>
                  <a:pt x="0" y="1788879"/>
                </a:lnTo>
                <a:lnTo>
                  <a:pt x="0" y="1788879"/>
                </a:lnTo>
                <a:lnTo>
                  <a:pt x="0" y="143110"/>
                </a:lnTo>
                <a:cubicBezTo>
                  <a:pt x="0" y="64073"/>
                  <a:pt x="64073" y="0"/>
                  <a:pt x="143110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886" tIns="83826" rIns="55886" bIns="1397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User data protection</a:t>
            </a:r>
            <a:endParaRPr lang="en-US" sz="1100" kern="1200">
              <a:solidFill>
                <a:schemeClr val="tx1"/>
              </a:solidFill>
            </a:endParaRPr>
          </a:p>
          <a:p>
            <a:pPr marL="57150" lvl="1" indent="-57150" algn="l" defTabSz="488950" rtl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Personally Identifiable Information (PII)</a:t>
            </a:r>
            <a:r>
              <a:rPr lang="en-IN" sz="1100" kern="1200">
                <a:solidFill>
                  <a:schemeClr val="tx1"/>
                </a:solidFill>
                <a:latin typeface="Segoe UI"/>
              </a:rPr>
              <a:t> - Detect, Mask  allow consent, Retract PII Info</a:t>
            </a:r>
            <a:endParaRPr lang="en-US" sz="1100" kern="1200">
              <a:solidFill>
                <a:schemeClr val="tx1"/>
              </a:solidFill>
            </a:endParaRPr>
          </a:p>
          <a:p>
            <a:pPr marL="57150" lvl="1" indent="-57150" algn="l" defTabSz="488950" rtl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chemeClr val="tx1"/>
                </a:solidFill>
              </a:rPr>
              <a:t>Local LLM deployment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37F46B-457F-D309-824E-B39328CC3462}"/>
              </a:ext>
            </a:extLst>
          </p:cNvPr>
          <p:cNvSpPr/>
          <p:nvPr/>
        </p:nvSpPr>
        <p:spPr>
          <a:xfrm>
            <a:off x="8799604" y="3271702"/>
            <a:ext cx="2303240" cy="584572"/>
          </a:xfrm>
          <a:custGeom>
            <a:avLst/>
            <a:gdLst>
              <a:gd name="connsiteX0" fmla="*/ 0 w 2183011"/>
              <a:gd name="connsiteY0" fmla="*/ 0 h 584572"/>
              <a:gd name="connsiteX1" fmla="*/ 2183011 w 2183011"/>
              <a:gd name="connsiteY1" fmla="*/ 0 h 584572"/>
              <a:gd name="connsiteX2" fmla="*/ 2183011 w 2183011"/>
              <a:gd name="connsiteY2" fmla="*/ 584572 h 584572"/>
              <a:gd name="connsiteX3" fmla="*/ 0 w 2183011"/>
              <a:gd name="connsiteY3" fmla="*/ 584572 h 584572"/>
              <a:gd name="connsiteX4" fmla="*/ 0 w 2183011"/>
              <a:gd name="connsiteY4" fmla="*/ 0 h 5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011" h="584572">
                <a:moveTo>
                  <a:pt x="0" y="0"/>
                </a:moveTo>
                <a:lnTo>
                  <a:pt x="2183011" y="0"/>
                </a:lnTo>
                <a:lnTo>
                  <a:pt x="2183011" y="584572"/>
                </a:lnTo>
                <a:lnTo>
                  <a:pt x="0" y="584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0" rIns="663459" bIns="0" numCol="1" spcCol="1270" anchor="ctr" anchorCtr="0">
            <a:noAutofit/>
          </a:bodyPr>
          <a:lstStyle/>
          <a:p>
            <a:pPr marL="0" lvl="0" indent="0" algn="l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/>
              <a:t>Privacy</a:t>
            </a:r>
            <a:endParaRPr lang="en-US" sz="1400" kern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085FBF-EAF9-DA3D-CF6F-F002BCB7C300}"/>
              </a:ext>
            </a:extLst>
          </p:cNvPr>
          <p:cNvSpPr/>
          <p:nvPr/>
        </p:nvSpPr>
        <p:spPr>
          <a:xfrm>
            <a:off x="10472976" y="2987473"/>
            <a:ext cx="764054" cy="764054"/>
          </a:xfrm>
          <a:prstGeom prst="ellipse">
            <a:avLst/>
          </a:prstGeom>
          <a:blipFill>
            <a:blip r:embed="rId6" cstate="print">
              <a:duotone>
                <a:schemeClr val="accent2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2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6EF47C5-F1E7-CAB8-DBBF-E47767383DC4}"/>
              </a:ext>
            </a:extLst>
          </p:cNvPr>
          <p:cNvSpPr/>
          <p:nvPr/>
        </p:nvSpPr>
        <p:spPr>
          <a:xfrm>
            <a:off x="972726" y="4092920"/>
            <a:ext cx="2296069" cy="1552299"/>
          </a:xfrm>
          <a:custGeom>
            <a:avLst/>
            <a:gdLst>
              <a:gd name="connsiteX0" fmla="*/ 143110 w 2296069"/>
              <a:gd name="connsiteY0" fmla="*/ 0 h 1788879"/>
              <a:gd name="connsiteX1" fmla="*/ 2152959 w 2296069"/>
              <a:gd name="connsiteY1" fmla="*/ 0 h 1788879"/>
              <a:gd name="connsiteX2" fmla="*/ 2296069 w 2296069"/>
              <a:gd name="connsiteY2" fmla="*/ 143110 h 1788879"/>
              <a:gd name="connsiteX3" fmla="*/ 2296069 w 2296069"/>
              <a:gd name="connsiteY3" fmla="*/ 1788879 h 1788879"/>
              <a:gd name="connsiteX4" fmla="*/ 2296069 w 2296069"/>
              <a:gd name="connsiteY4" fmla="*/ 1788879 h 1788879"/>
              <a:gd name="connsiteX5" fmla="*/ 0 w 2296069"/>
              <a:gd name="connsiteY5" fmla="*/ 1788879 h 1788879"/>
              <a:gd name="connsiteX6" fmla="*/ 0 w 2296069"/>
              <a:gd name="connsiteY6" fmla="*/ 1788879 h 1788879"/>
              <a:gd name="connsiteX7" fmla="*/ 0 w 2296069"/>
              <a:gd name="connsiteY7" fmla="*/ 143110 h 1788879"/>
              <a:gd name="connsiteX8" fmla="*/ 143110 w 2296069"/>
              <a:gd name="connsiteY8" fmla="*/ 0 h 17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069" h="1788879">
                <a:moveTo>
                  <a:pt x="143110" y="0"/>
                </a:moveTo>
                <a:lnTo>
                  <a:pt x="2152959" y="0"/>
                </a:lnTo>
                <a:cubicBezTo>
                  <a:pt x="2231996" y="0"/>
                  <a:pt x="2296069" y="64073"/>
                  <a:pt x="2296069" y="143110"/>
                </a:cubicBezTo>
                <a:lnTo>
                  <a:pt x="2296069" y="1788879"/>
                </a:lnTo>
                <a:lnTo>
                  <a:pt x="2296069" y="1788879"/>
                </a:lnTo>
                <a:lnTo>
                  <a:pt x="0" y="1788879"/>
                </a:lnTo>
                <a:lnTo>
                  <a:pt x="0" y="1788879"/>
                </a:lnTo>
                <a:lnTo>
                  <a:pt x="0" y="143110"/>
                </a:lnTo>
                <a:cubicBezTo>
                  <a:pt x="0" y="64073"/>
                  <a:pt x="64073" y="0"/>
                  <a:pt x="143110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886" tIns="83826" rIns="55886" bIns="1397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/>
              <a:t>Stay compliant to current regulations</a:t>
            </a:r>
            <a:endParaRPr lang="en-US" sz="1100" kern="1200"/>
          </a:p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/>
              <a:t>Extendable to new regulations of Gen AI</a:t>
            </a:r>
            <a:endParaRPr lang="en-US" sz="11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68D183-53E1-667B-1DCF-9E0D33B161A2}"/>
              </a:ext>
            </a:extLst>
          </p:cNvPr>
          <p:cNvSpPr/>
          <p:nvPr/>
        </p:nvSpPr>
        <p:spPr>
          <a:xfrm>
            <a:off x="969763" y="5645219"/>
            <a:ext cx="2278310" cy="584572"/>
          </a:xfrm>
          <a:custGeom>
            <a:avLst/>
            <a:gdLst>
              <a:gd name="connsiteX0" fmla="*/ 0 w 2183011"/>
              <a:gd name="connsiteY0" fmla="*/ 0 h 584572"/>
              <a:gd name="connsiteX1" fmla="*/ 2183011 w 2183011"/>
              <a:gd name="connsiteY1" fmla="*/ 0 h 584572"/>
              <a:gd name="connsiteX2" fmla="*/ 2183011 w 2183011"/>
              <a:gd name="connsiteY2" fmla="*/ 584572 h 584572"/>
              <a:gd name="connsiteX3" fmla="*/ 0 w 2183011"/>
              <a:gd name="connsiteY3" fmla="*/ 584572 h 584572"/>
              <a:gd name="connsiteX4" fmla="*/ 0 w 2183011"/>
              <a:gd name="connsiteY4" fmla="*/ 0 h 5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011" h="584572">
                <a:moveTo>
                  <a:pt x="0" y="0"/>
                </a:moveTo>
                <a:lnTo>
                  <a:pt x="2183011" y="0"/>
                </a:lnTo>
                <a:lnTo>
                  <a:pt x="2183011" y="584572"/>
                </a:lnTo>
                <a:lnTo>
                  <a:pt x="0" y="584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0" rIns="663459" bIns="0" numCol="1" spcCol="1270" anchor="ctr" anchorCtr="0">
            <a:noAutofit/>
          </a:bodyPr>
          <a:lstStyle/>
          <a:p>
            <a:pPr marL="0" lvl="0" indent="0" algn="l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/>
              <a:t>Regulatory Compliance</a:t>
            </a:r>
            <a:endParaRPr lang="en-US" sz="1400" kern="12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8534CC-134B-1A22-9928-9C38EBBE990A}"/>
              </a:ext>
            </a:extLst>
          </p:cNvPr>
          <p:cNvSpPr/>
          <p:nvPr/>
        </p:nvSpPr>
        <p:spPr>
          <a:xfrm>
            <a:off x="2589861" y="5698449"/>
            <a:ext cx="764054" cy="764054"/>
          </a:xfrm>
          <a:prstGeom prst="ellipse">
            <a:avLst/>
          </a:prstGeom>
          <a:blipFill>
            <a:blip r:embed="rId7" cstate="print">
              <a:duotone>
                <a:schemeClr val="accent2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2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0565A9-DAAF-F394-D1BA-D90387787CDF}"/>
              </a:ext>
            </a:extLst>
          </p:cNvPr>
          <p:cNvSpPr/>
          <p:nvPr/>
        </p:nvSpPr>
        <p:spPr>
          <a:xfrm>
            <a:off x="3581685" y="4092920"/>
            <a:ext cx="2296069" cy="1552299"/>
          </a:xfrm>
          <a:custGeom>
            <a:avLst/>
            <a:gdLst>
              <a:gd name="connsiteX0" fmla="*/ 143110 w 2296069"/>
              <a:gd name="connsiteY0" fmla="*/ 0 h 1788879"/>
              <a:gd name="connsiteX1" fmla="*/ 2152959 w 2296069"/>
              <a:gd name="connsiteY1" fmla="*/ 0 h 1788879"/>
              <a:gd name="connsiteX2" fmla="*/ 2296069 w 2296069"/>
              <a:gd name="connsiteY2" fmla="*/ 143110 h 1788879"/>
              <a:gd name="connsiteX3" fmla="*/ 2296069 w 2296069"/>
              <a:gd name="connsiteY3" fmla="*/ 1788879 h 1788879"/>
              <a:gd name="connsiteX4" fmla="*/ 2296069 w 2296069"/>
              <a:gd name="connsiteY4" fmla="*/ 1788879 h 1788879"/>
              <a:gd name="connsiteX5" fmla="*/ 0 w 2296069"/>
              <a:gd name="connsiteY5" fmla="*/ 1788879 h 1788879"/>
              <a:gd name="connsiteX6" fmla="*/ 0 w 2296069"/>
              <a:gd name="connsiteY6" fmla="*/ 1788879 h 1788879"/>
              <a:gd name="connsiteX7" fmla="*/ 0 w 2296069"/>
              <a:gd name="connsiteY7" fmla="*/ 143110 h 1788879"/>
              <a:gd name="connsiteX8" fmla="*/ 143110 w 2296069"/>
              <a:gd name="connsiteY8" fmla="*/ 0 h 17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069" h="1788879">
                <a:moveTo>
                  <a:pt x="143110" y="0"/>
                </a:moveTo>
                <a:lnTo>
                  <a:pt x="2152959" y="0"/>
                </a:lnTo>
                <a:cubicBezTo>
                  <a:pt x="2231996" y="0"/>
                  <a:pt x="2296069" y="64073"/>
                  <a:pt x="2296069" y="143110"/>
                </a:cubicBezTo>
                <a:lnTo>
                  <a:pt x="2296069" y="1788879"/>
                </a:lnTo>
                <a:lnTo>
                  <a:pt x="2296069" y="1788879"/>
                </a:lnTo>
                <a:lnTo>
                  <a:pt x="0" y="1788879"/>
                </a:lnTo>
                <a:lnTo>
                  <a:pt x="0" y="1788879"/>
                </a:lnTo>
                <a:lnTo>
                  <a:pt x="0" y="143110"/>
                </a:lnTo>
                <a:cubicBezTo>
                  <a:pt x="0" y="64073"/>
                  <a:pt x="64073" y="0"/>
                  <a:pt x="143110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886" tIns="83826" rIns="55886" bIns="1397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Hallucination</a:t>
            </a:r>
            <a:endParaRPr lang="en-US" sz="1100" kern="1200">
              <a:solidFill>
                <a:schemeClr val="tx1"/>
              </a:solidFill>
            </a:endParaRPr>
          </a:p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Content moderation</a:t>
            </a:r>
          </a:p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For bias</a:t>
            </a:r>
          </a:p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Professional language</a:t>
            </a:r>
            <a:endParaRPr lang="en-US" sz="1200" kern="1200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5CC685-AEA4-F984-E516-36DC14B2A006}"/>
              </a:ext>
            </a:extLst>
          </p:cNvPr>
          <p:cNvSpPr/>
          <p:nvPr/>
        </p:nvSpPr>
        <p:spPr>
          <a:xfrm>
            <a:off x="3599734" y="5645219"/>
            <a:ext cx="2295777" cy="584572"/>
          </a:xfrm>
          <a:custGeom>
            <a:avLst/>
            <a:gdLst>
              <a:gd name="connsiteX0" fmla="*/ 0 w 2183011"/>
              <a:gd name="connsiteY0" fmla="*/ 0 h 584572"/>
              <a:gd name="connsiteX1" fmla="*/ 2183011 w 2183011"/>
              <a:gd name="connsiteY1" fmla="*/ 0 h 584572"/>
              <a:gd name="connsiteX2" fmla="*/ 2183011 w 2183011"/>
              <a:gd name="connsiteY2" fmla="*/ 584572 h 584572"/>
              <a:gd name="connsiteX3" fmla="*/ 0 w 2183011"/>
              <a:gd name="connsiteY3" fmla="*/ 584572 h 584572"/>
              <a:gd name="connsiteX4" fmla="*/ 0 w 2183011"/>
              <a:gd name="connsiteY4" fmla="*/ 0 h 5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011" h="584572">
                <a:moveTo>
                  <a:pt x="0" y="0"/>
                </a:moveTo>
                <a:lnTo>
                  <a:pt x="2183011" y="0"/>
                </a:lnTo>
                <a:lnTo>
                  <a:pt x="2183011" y="584572"/>
                </a:lnTo>
                <a:lnTo>
                  <a:pt x="0" y="584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0" rIns="663459" bIns="0" numCol="1" spcCol="1270" anchor="ctr" anchorCtr="0">
            <a:noAutofit/>
          </a:bodyPr>
          <a:lstStyle/>
          <a:p>
            <a:pPr marL="0" lvl="0" indent="0" algn="l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/>
              <a:t>Ethics</a:t>
            </a:r>
            <a:endParaRPr lang="en-US" sz="1400" kern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C3F043-A5BA-A2E0-2E33-6EC00A6F5E6A}"/>
              </a:ext>
            </a:extLst>
          </p:cNvPr>
          <p:cNvSpPr/>
          <p:nvPr/>
        </p:nvSpPr>
        <p:spPr>
          <a:xfrm>
            <a:off x="5198820" y="5698449"/>
            <a:ext cx="764054" cy="764054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3033C61-BB8D-DCB1-BEE4-D42912813B8F}"/>
              </a:ext>
            </a:extLst>
          </p:cNvPr>
          <p:cNvSpPr/>
          <p:nvPr/>
        </p:nvSpPr>
        <p:spPr>
          <a:xfrm>
            <a:off x="6201231" y="4092921"/>
            <a:ext cx="2246711" cy="1552298"/>
          </a:xfrm>
          <a:custGeom>
            <a:avLst/>
            <a:gdLst>
              <a:gd name="connsiteX0" fmla="*/ 143110 w 2296069"/>
              <a:gd name="connsiteY0" fmla="*/ 0 h 1788879"/>
              <a:gd name="connsiteX1" fmla="*/ 2152959 w 2296069"/>
              <a:gd name="connsiteY1" fmla="*/ 0 h 1788879"/>
              <a:gd name="connsiteX2" fmla="*/ 2296069 w 2296069"/>
              <a:gd name="connsiteY2" fmla="*/ 143110 h 1788879"/>
              <a:gd name="connsiteX3" fmla="*/ 2296069 w 2296069"/>
              <a:gd name="connsiteY3" fmla="*/ 1788879 h 1788879"/>
              <a:gd name="connsiteX4" fmla="*/ 2296069 w 2296069"/>
              <a:gd name="connsiteY4" fmla="*/ 1788879 h 1788879"/>
              <a:gd name="connsiteX5" fmla="*/ 0 w 2296069"/>
              <a:gd name="connsiteY5" fmla="*/ 1788879 h 1788879"/>
              <a:gd name="connsiteX6" fmla="*/ 0 w 2296069"/>
              <a:gd name="connsiteY6" fmla="*/ 1788879 h 1788879"/>
              <a:gd name="connsiteX7" fmla="*/ 0 w 2296069"/>
              <a:gd name="connsiteY7" fmla="*/ 143110 h 1788879"/>
              <a:gd name="connsiteX8" fmla="*/ 143110 w 2296069"/>
              <a:gd name="connsiteY8" fmla="*/ 0 h 17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069" h="1788879">
                <a:moveTo>
                  <a:pt x="143110" y="0"/>
                </a:moveTo>
                <a:lnTo>
                  <a:pt x="2152959" y="0"/>
                </a:lnTo>
                <a:cubicBezTo>
                  <a:pt x="2231996" y="0"/>
                  <a:pt x="2296069" y="64073"/>
                  <a:pt x="2296069" y="143110"/>
                </a:cubicBezTo>
                <a:lnTo>
                  <a:pt x="2296069" y="1788879"/>
                </a:lnTo>
                <a:lnTo>
                  <a:pt x="2296069" y="1788879"/>
                </a:lnTo>
                <a:lnTo>
                  <a:pt x="0" y="1788879"/>
                </a:lnTo>
                <a:lnTo>
                  <a:pt x="0" y="1788879"/>
                </a:lnTo>
                <a:lnTo>
                  <a:pt x="0" y="143110"/>
                </a:lnTo>
                <a:cubicBezTo>
                  <a:pt x="0" y="64073"/>
                  <a:pt x="64073" y="0"/>
                  <a:pt x="143110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886" tIns="83826" rIns="55886" bIns="13970" numCol="1" spcCol="1270" anchor="ctr" anchorCtr="0">
            <a:noAutofit/>
          </a:bodyPr>
          <a:lstStyle/>
          <a:p>
            <a:pPr marL="57150" lvl="1" indent="0" algn="l" defTabSz="4889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Assist for humans</a:t>
            </a:r>
            <a:endParaRPr lang="en-US" sz="1100" kern="1200">
              <a:solidFill>
                <a:schemeClr val="tx1"/>
              </a:solidFill>
              <a:latin typeface="Segoe UI"/>
              <a:ea typeface="+mn-ea"/>
              <a:cs typeface="+mn-cs"/>
            </a:endParaRPr>
          </a:p>
          <a:p>
            <a:pPr marL="57150" lvl="1" defTabSz="488950"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Reuse &amp; </a:t>
            </a:r>
            <a:r>
              <a:rPr lang="en-IN" sz="1100" kern="1200">
                <a:solidFill>
                  <a:schemeClr val="tx1"/>
                </a:solidFill>
                <a:latin typeface="Segoe UI"/>
              </a:rPr>
              <a:t>Audit Log </a:t>
            </a:r>
            <a:endParaRPr lang="en-US" sz="1100" kern="1200">
              <a:solidFill>
                <a:schemeClr val="tx1"/>
              </a:solidFill>
            </a:endParaRPr>
          </a:p>
          <a:p>
            <a:pPr marL="57150" lvl="1" indent="0" algn="l" defTabSz="488950" rtl="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Consumption &amp; </a:t>
            </a:r>
            <a:r>
              <a:rPr lang="en-IN" sz="1100" kern="1200">
                <a:solidFill>
                  <a:schemeClr val="tx1"/>
                </a:solidFill>
                <a:latin typeface="Segoe UI"/>
              </a:rPr>
              <a:t>Cost </a:t>
            </a:r>
            <a:endParaRPr lang="en-US" sz="1100" kern="1200">
              <a:solidFill>
                <a:schemeClr val="tx1"/>
              </a:solidFill>
            </a:endParaRPr>
          </a:p>
          <a:p>
            <a:pPr marL="57150" lvl="1" defTabSz="4889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>
                <a:solidFill>
                  <a:schemeClr val="tx1"/>
                </a:solidFill>
              </a:rPr>
              <a:t>Session Throttling</a:t>
            </a:r>
            <a:endParaRPr lang="en-US" sz="1100">
              <a:solidFill>
                <a:schemeClr val="tx1"/>
              </a:solidFill>
              <a:cs typeface="Segoe UI"/>
            </a:endParaRPr>
          </a:p>
          <a:p>
            <a:pPr marL="57150" lvl="1" defTabSz="4889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>
                <a:solidFill>
                  <a:schemeClr val="tx1"/>
                </a:solidFill>
              </a:rPr>
              <a:t>Intelligent Dashboard </a:t>
            </a:r>
          </a:p>
          <a:p>
            <a:pPr marL="114300" lvl="2" indent="-57150" algn="l" defTabSz="488950" rtl="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>
                <a:solidFill>
                  <a:schemeClr val="tx1"/>
                </a:solidFill>
              </a:rPr>
              <a:t>Prompt Recommendation</a:t>
            </a:r>
          </a:p>
          <a:p>
            <a:pPr marL="114300" lvl="2" indent="-57150" algn="l" defTabSz="488950" rtl="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>
                <a:solidFill>
                  <a:schemeClr val="tx1"/>
                </a:solidFill>
              </a:rPr>
              <a:t>Consumption, Cost App Wise</a:t>
            </a:r>
            <a:endParaRPr lang="en-US" sz="1100">
              <a:solidFill>
                <a:schemeClr val="tx1"/>
              </a:solidFill>
            </a:endParaRPr>
          </a:p>
          <a:p>
            <a:pPr marL="114300" lvl="2" indent="-57150" algn="l" defTabSz="488950" rtl="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483CF3-6F93-F51D-D710-5C3C39C5A38C}"/>
              </a:ext>
            </a:extLst>
          </p:cNvPr>
          <p:cNvSpPr/>
          <p:nvPr/>
        </p:nvSpPr>
        <p:spPr>
          <a:xfrm>
            <a:off x="6208693" y="5645219"/>
            <a:ext cx="2259971" cy="584572"/>
          </a:xfrm>
          <a:custGeom>
            <a:avLst/>
            <a:gdLst>
              <a:gd name="connsiteX0" fmla="*/ 0 w 2183011"/>
              <a:gd name="connsiteY0" fmla="*/ 0 h 584572"/>
              <a:gd name="connsiteX1" fmla="*/ 2183011 w 2183011"/>
              <a:gd name="connsiteY1" fmla="*/ 0 h 584572"/>
              <a:gd name="connsiteX2" fmla="*/ 2183011 w 2183011"/>
              <a:gd name="connsiteY2" fmla="*/ 584572 h 584572"/>
              <a:gd name="connsiteX3" fmla="*/ 0 w 2183011"/>
              <a:gd name="connsiteY3" fmla="*/ 584572 h 584572"/>
              <a:gd name="connsiteX4" fmla="*/ 0 w 2183011"/>
              <a:gd name="connsiteY4" fmla="*/ 0 h 5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011" h="584572">
                <a:moveTo>
                  <a:pt x="0" y="0"/>
                </a:moveTo>
                <a:lnTo>
                  <a:pt x="2183011" y="0"/>
                </a:lnTo>
                <a:lnTo>
                  <a:pt x="2183011" y="584572"/>
                </a:lnTo>
                <a:lnTo>
                  <a:pt x="0" y="584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0" rIns="663459" bIns="0" numCol="1" spcCol="1270" anchor="ctr" anchorCtr="0">
            <a:noAutofit/>
          </a:bodyPr>
          <a:lstStyle/>
          <a:p>
            <a:pPr marL="0" lvl="0" indent="0" algn="l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/>
              <a:t>Sustainable</a:t>
            </a:r>
            <a:endParaRPr lang="en-US" sz="1400" kern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080DA-15A4-15E7-F3CF-252E81A0DEBF}"/>
              </a:ext>
            </a:extLst>
          </p:cNvPr>
          <p:cNvSpPr/>
          <p:nvPr/>
        </p:nvSpPr>
        <p:spPr>
          <a:xfrm>
            <a:off x="7807779" y="5698449"/>
            <a:ext cx="764054" cy="764054"/>
          </a:xfrm>
          <a:prstGeom prst="ellipse">
            <a:avLst/>
          </a:prstGeom>
          <a:blipFill>
            <a:blip r:embed="rId10" cstate="print">
              <a:duotone>
                <a:schemeClr val="accent2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2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C2B2623-8863-D239-7965-B7D43F402A2F}"/>
              </a:ext>
            </a:extLst>
          </p:cNvPr>
          <p:cNvSpPr/>
          <p:nvPr/>
        </p:nvSpPr>
        <p:spPr>
          <a:xfrm>
            <a:off x="8799603" y="4092919"/>
            <a:ext cx="2296069" cy="1552299"/>
          </a:xfrm>
          <a:custGeom>
            <a:avLst/>
            <a:gdLst>
              <a:gd name="connsiteX0" fmla="*/ 143110 w 2296069"/>
              <a:gd name="connsiteY0" fmla="*/ 0 h 1788879"/>
              <a:gd name="connsiteX1" fmla="*/ 2152959 w 2296069"/>
              <a:gd name="connsiteY1" fmla="*/ 0 h 1788879"/>
              <a:gd name="connsiteX2" fmla="*/ 2296069 w 2296069"/>
              <a:gd name="connsiteY2" fmla="*/ 143110 h 1788879"/>
              <a:gd name="connsiteX3" fmla="*/ 2296069 w 2296069"/>
              <a:gd name="connsiteY3" fmla="*/ 1788879 h 1788879"/>
              <a:gd name="connsiteX4" fmla="*/ 2296069 w 2296069"/>
              <a:gd name="connsiteY4" fmla="*/ 1788879 h 1788879"/>
              <a:gd name="connsiteX5" fmla="*/ 0 w 2296069"/>
              <a:gd name="connsiteY5" fmla="*/ 1788879 h 1788879"/>
              <a:gd name="connsiteX6" fmla="*/ 0 w 2296069"/>
              <a:gd name="connsiteY6" fmla="*/ 1788879 h 1788879"/>
              <a:gd name="connsiteX7" fmla="*/ 0 w 2296069"/>
              <a:gd name="connsiteY7" fmla="*/ 143110 h 1788879"/>
              <a:gd name="connsiteX8" fmla="*/ 143110 w 2296069"/>
              <a:gd name="connsiteY8" fmla="*/ 0 h 17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069" h="1788879">
                <a:moveTo>
                  <a:pt x="143110" y="0"/>
                </a:moveTo>
                <a:lnTo>
                  <a:pt x="2152959" y="0"/>
                </a:lnTo>
                <a:cubicBezTo>
                  <a:pt x="2231996" y="0"/>
                  <a:pt x="2296069" y="64073"/>
                  <a:pt x="2296069" y="143110"/>
                </a:cubicBezTo>
                <a:lnTo>
                  <a:pt x="2296069" y="1788879"/>
                </a:lnTo>
                <a:lnTo>
                  <a:pt x="2296069" y="1788879"/>
                </a:lnTo>
                <a:lnTo>
                  <a:pt x="0" y="1788879"/>
                </a:lnTo>
                <a:lnTo>
                  <a:pt x="0" y="1788879"/>
                </a:lnTo>
                <a:lnTo>
                  <a:pt x="0" y="143110"/>
                </a:lnTo>
                <a:cubicBezTo>
                  <a:pt x="0" y="64073"/>
                  <a:pt x="64073" y="0"/>
                  <a:pt x="143110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886" tIns="83826" rIns="55886" bIns="13970" numCol="1" spcCol="1270" anchor="ctr" anchorCtr="0">
            <a:noAutofit/>
          </a:bodyPr>
          <a:lstStyle/>
          <a:p>
            <a:pPr marL="57150" lvl="1" indent="-57150" algn="l" defTabSz="4889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 LLM selection based on</a:t>
            </a:r>
            <a:endParaRPr lang="en-US" sz="1100" kern="1200">
              <a:solidFill>
                <a:schemeClr val="tx1"/>
              </a:solidFill>
            </a:endParaRPr>
          </a:p>
          <a:p>
            <a:pPr marL="114300" lvl="2" indent="-57150" algn="l" defTabSz="4889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Technology preference</a:t>
            </a:r>
            <a:endParaRPr lang="en-US" sz="1100" kern="1200">
              <a:solidFill>
                <a:schemeClr val="tx1"/>
              </a:solidFill>
            </a:endParaRPr>
          </a:p>
          <a:p>
            <a:pPr marL="114300" lvl="2" indent="-57150" algn="l" defTabSz="4889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Use case selection</a:t>
            </a:r>
            <a:endParaRPr lang="en-IN" sz="1100">
              <a:solidFill>
                <a:schemeClr val="tx1"/>
              </a:solidFill>
            </a:endParaRPr>
          </a:p>
          <a:p>
            <a:pPr marL="114300" lvl="2" indent="-57150" defTabSz="4889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>
                <a:solidFill>
                  <a:schemeClr val="tx1"/>
                </a:solidFill>
              </a:rPr>
              <a:t>Streaming Response</a:t>
            </a:r>
          </a:p>
          <a:p>
            <a:pPr marL="114300" lvl="2" indent="-57150" algn="l" defTabSz="4889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Multi-context Response</a:t>
            </a:r>
          </a:p>
          <a:p>
            <a:pPr marL="114300" lvl="2" indent="-57150" algn="l" defTabSz="4889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100" kern="1200">
                <a:solidFill>
                  <a:schemeClr val="tx1"/>
                </a:solidFill>
              </a:rPr>
              <a:t>Handling Multiple Input Sources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83AFBE-664F-9696-926E-32C6A6A9604A}"/>
              </a:ext>
            </a:extLst>
          </p:cNvPr>
          <p:cNvSpPr/>
          <p:nvPr/>
        </p:nvSpPr>
        <p:spPr>
          <a:xfrm>
            <a:off x="8778881" y="5645219"/>
            <a:ext cx="2323963" cy="584572"/>
          </a:xfrm>
          <a:custGeom>
            <a:avLst/>
            <a:gdLst>
              <a:gd name="connsiteX0" fmla="*/ 0 w 2183011"/>
              <a:gd name="connsiteY0" fmla="*/ 0 h 584572"/>
              <a:gd name="connsiteX1" fmla="*/ 2183011 w 2183011"/>
              <a:gd name="connsiteY1" fmla="*/ 0 h 584572"/>
              <a:gd name="connsiteX2" fmla="*/ 2183011 w 2183011"/>
              <a:gd name="connsiteY2" fmla="*/ 584572 h 584572"/>
              <a:gd name="connsiteX3" fmla="*/ 0 w 2183011"/>
              <a:gd name="connsiteY3" fmla="*/ 584572 h 584572"/>
              <a:gd name="connsiteX4" fmla="*/ 0 w 2183011"/>
              <a:gd name="connsiteY4" fmla="*/ 0 h 5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011" h="584572">
                <a:moveTo>
                  <a:pt x="0" y="0"/>
                </a:moveTo>
                <a:lnTo>
                  <a:pt x="2183011" y="0"/>
                </a:lnTo>
                <a:lnTo>
                  <a:pt x="2183011" y="584572"/>
                </a:lnTo>
                <a:lnTo>
                  <a:pt x="0" y="584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0" rIns="663459" bIns="0" numCol="1" spcCol="1270" anchor="ctr" anchorCtr="0">
            <a:noAutofit/>
          </a:bodyPr>
          <a:lstStyle/>
          <a:p>
            <a:pPr marL="0" lvl="0" indent="0" algn="l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/>
              <a:t>Contextual right fit</a:t>
            </a:r>
            <a:endParaRPr lang="en-US" sz="1400" kern="1200"/>
          </a:p>
        </p:txBody>
      </p:sp>
      <p:sp>
        <p:nvSpPr>
          <p:cNvPr id="31" name="Oval 30" descr="Bullseye with solid fill">
            <a:extLst>
              <a:ext uri="{FF2B5EF4-FFF2-40B4-BE49-F238E27FC236}">
                <a16:creationId xmlns:a16="http://schemas.microsoft.com/office/drawing/2014/main" id="{D4B21879-3992-BE86-2B0C-8E773B326EF2}"/>
              </a:ext>
            </a:extLst>
          </p:cNvPr>
          <p:cNvSpPr/>
          <p:nvPr/>
        </p:nvSpPr>
        <p:spPr>
          <a:xfrm>
            <a:off x="10416738" y="5698449"/>
            <a:ext cx="764054" cy="764054"/>
          </a:xfrm>
          <a:prstGeom prst="ellipse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38AF-2F32-14FA-38F8-9994290ED991}"/>
              </a:ext>
            </a:extLst>
          </p:cNvPr>
          <p:cNvSpPr txBox="1">
            <a:spLocks/>
          </p:cNvSpPr>
          <p:nvPr/>
        </p:nvSpPr>
        <p:spPr>
          <a:xfrm>
            <a:off x="963573" y="775833"/>
            <a:ext cx="10141106" cy="897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solidFill>
                  <a:schemeClr val="bg2">
                    <a:lumMod val="25000"/>
                  </a:schemeClr>
                </a:solidFill>
                <a:latin typeface="+mn-lt"/>
                <a:ea typeface="+mn-lt"/>
                <a:cs typeface="+mn-lt"/>
              </a:rPr>
              <a:t>Sonata's Harmoni.AI platform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  <a:latin typeface="+mn-lt"/>
                <a:ea typeface="+mn-lt"/>
                <a:cs typeface="+mn-lt"/>
              </a:rPr>
              <a:t>is a holistic approach that provides a </a:t>
            </a:r>
            <a:r>
              <a:rPr lang="en-US" sz="1600" b="1" u="sng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Governed Model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for </a:t>
            </a:r>
            <a:r>
              <a:rPr lang="en-US" sz="1600" b="1" u="sng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Responsible Gen AI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adoption.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Below are the 8 principles of Harmoni.AI Enterprise platform enabling Responsible AI journey for enterprises</a:t>
            </a:r>
          </a:p>
        </p:txBody>
      </p:sp>
    </p:spTree>
    <p:extLst>
      <p:ext uri="{BB962C8B-B14F-4D97-AF65-F5344CB8AC3E}">
        <p14:creationId xmlns:p14="http://schemas.microsoft.com/office/powerpoint/2010/main" val="315096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E4A6-ECCE-2AB1-4A58-0043279F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34" y="176443"/>
            <a:ext cx="10515600" cy="480131"/>
          </a:xfrm>
        </p:spPr>
        <p:txBody>
          <a:bodyPr/>
          <a:lstStyle/>
          <a:p>
            <a:r>
              <a:rPr lang="en-US" b="1"/>
              <a:t>Our Platform for Responsible AI - Harmoni.AI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3F0D-3E06-B171-4D0F-304E5105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57" y="964877"/>
            <a:ext cx="11596008" cy="1595443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bg2">
                    <a:lumMod val="25000"/>
                  </a:schemeClr>
                </a:solidFill>
                <a:latin typeface="+mn-lt"/>
                <a:ea typeface="+mn-lt"/>
                <a:cs typeface="+mn-lt"/>
              </a:rPr>
              <a:t>Sonata's Harmoni.AI platform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  <a:latin typeface="+mn-lt"/>
                <a:ea typeface="+mn-lt"/>
                <a:cs typeface="+mn-lt"/>
              </a:rPr>
              <a:t>is a holistic approach to use Gen AI backed by a consulting framework and leverage industry's leading Large Language Models (LLM's). It provides a </a:t>
            </a:r>
            <a:r>
              <a:rPr lang="en-US" sz="1600" b="1" u="sng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Governed Model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for </a:t>
            </a:r>
            <a:r>
              <a:rPr lang="en-US" sz="1600" b="1" u="sng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Responsible Gen AI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adoption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Sonata’s Gen AI platform Harmoni.AI  provides a Governed Model for Responsible AI and faster time to market with a Data Governance Engine and Acceleration Engine</a:t>
            </a:r>
            <a:endParaRPr lang="en-US" sz="1400">
              <a:solidFill>
                <a:schemeClr val="bg2">
                  <a:lumMod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85ED50-3F37-9ADC-D298-9A414663660B}"/>
              </a:ext>
            </a:extLst>
          </p:cNvPr>
          <p:cNvSpPr txBox="1">
            <a:spLocks/>
          </p:cNvSpPr>
          <p:nvPr/>
        </p:nvSpPr>
        <p:spPr>
          <a:xfrm>
            <a:off x="345657" y="3063815"/>
            <a:ext cx="5260486" cy="2677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u="sng">
                <a:solidFill>
                  <a:schemeClr val="bg2">
                    <a:lumMod val="25000"/>
                  </a:schemeClr>
                </a:solidFill>
                <a:latin typeface="+mn-lt"/>
                <a:ea typeface="+mn-lt"/>
                <a:cs typeface="+mn-lt"/>
              </a:rPr>
              <a:t>Data Governance Engine </a:t>
            </a:r>
            <a:r>
              <a:rPr lang="en-US" sz="1600" u="sng">
                <a:solidFill>
                  <a:schemeClr val="bg2">
                    <a:lumMod val="25000"/>
                  </a:schemeClr>
                </a:solidFill>
                <a:latin typeface="+mn-lt"/>
                <a:ea typeface="+mn-lt"/>
                <a:cs typeface="+mn-lt"/>
              </a:rPr>
              <a:t>has inbuilt</a:t>
            </a:r>
            <a:endParaRPr lang="en-US" sz="1600">
              <a:ea typeface="+mn-lt"/>
              <a:cs typeface="+mn-lt"/>
            </a:endParaRPr>
          </a:p>
          <a:p>
            <a:pPr marL="285750" lvl="2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600">
                <a:ea typeface="+mn-lt"/>
                <a:cs typeface="+mn-lt"/>
              </a:rPr>
              <a:t>Data Curation, Content Safety, privacy, Confidentiality </a:t>
            </a:r>
          </a:p>
          <a:p>
            <a:pPr marL="285750" lvl="2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600">
                <a:ea typeface="+mn-lt"/>
                <a:cs typeface="+mn-lt"/>
              </a:rPr>
              <a:t>Self learning : customer feedback &amp;  telemetry</a:t>
            </a:r>
          </a:p>
          <a:p>
            <a:pPr marL="285750" lvl="2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600">
                <a:ea typeface="+mn-lt"/>
                <a:cs typeface="+mn-lt"/>
              </a:rPr>
              <a:t>Rules engine for Regulatory compliance</a:t>
            </a:r>
          </a:p>
          <a:p>
            <a:pPr marL="285750" lvl="2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600">
                <a:ea typeface="+mn-lt"/>
                <a:cs typeface="+mn-lt"/>
              </a:rPr>
              <a:t>Customer context based LLM Selection </a:t>
            </a:r>
          </a:p>
          <a:p>
            <a:pPr marL="285750" lvl="2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600">
                <a:ea typeface="+mn-lt"/>
                <a:cs typeface="+mn-lt"/>
              </a:rPr>
              <a:t>Governance dashboard</a:t>
            </a:r>
          </a:p>
          <a:p>
            <a:pPr marL="177800" lvl="2" indent="-177800">
              <a:lnSpc>
                <a:spcPts val="2000"/>
              </a:lnSpc>
            </a:pPr>
            <a:endParaRPr lang="en-US" sz="1400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B80D60-FDC6-5812-4C4A-FC5B1C6DB9DA}"/>
              </a:ext>
            </a:extLst>
          </p:cNvPr>
          <p:cNvSpPr txBox="1">
            <a:spLocks/>
          </p:cNvSpPr>
          <p:nvPr/>
        </p:nvSpPr>
        <p:spPr>
          <a:xfrm>
            <a:off x="6143661" y="3063815"/>
            <a:ext cx="5798004" cy="2677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en-US" sz="1600" b="1" u="sng">
                <a:solidFill>
                  <a:schemeClr val="bg2">
                    <a:lumMod val="25000"/>
                  </a:schemeClr>
                </a:solidFill>
                <a:latin typeface="+mn-lt"/>
                <a:ea typeface="+mn-lt"/>
                <a:cs typeface="+mn-lt"/>
              </a:rPr>
              <a:t>Acceleration  Engine</a:t>
            </a:r>
            <a:endParaRPr lang="en-US" sz="1600" b="1">
              <a:ea typeface="+mn-lt"/>
              <a:cs typeface="+mn-lt"/>
            </a:endParaRPr>
          </a:p>
          <a:p>
            <a:pPr marL="285750" lvl="2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600">
                <a:ea typeface="+mn-lt"/>
                <a:cs typeface="+mn-lt"/>
              </a:rPr>
              <a:t>Horizontal reusable assets : Assist Bots for discovering, summarizing, creating content &amp;  workflow automation</a:t>
            </a:r>
          </a:p>
          <a:p>
            <a:pPr marL="285750" lvl="2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600">
                <a:ea typeface="+mn-lt"/>
                <a:cs typeface="+mn-lt"/>
              </a:rPr>
              <a:t>Functional Reusable assets : Assist bots customer exp, employee experience, engineering</a:t>
            </a:r>
          </a:p>
          <a:p>
            <a:pPr marL="285750" lvl="2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600">
                <a:ea typeface="+mn-lt"/>
                <a:cs typeface="+mn-lt"/>
              </a:rPr>
              <a:t>Prompt store  </a:t>
            </a:r>
          </a:p>
          <a:p>
            <a:pPr marL="285750" lvl="2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600">
                <a:ea typeface="+mn-lt"/>
                <a:cs typeface="+mn-lt"/>
              </a:rPr>
              <a:t>Ready to use tools</a:t>
            </a:r>
          </a:p>
          <a:p>
            <a:pPr marL="285750" lvl="2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600">
                <a:ea typeface="+mn-lt"/>
                <a:cs typeface="+mn-lt"/>
              </a:rPr>
              <a:t>Easy to use and Configurable UI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ts val="2000"/>
              </a:lnSpc>
              <a:buNone/>
            </a:pPr>
            <a:endParaRPr lang="en-US" sz="1400">
              <a:solidFill>
                <a:schemeClr val="bg2">
                  <a:lumMod val="2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774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E87C-C5E2-4A23-333E-2F4AEB86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21" y="179262"/>
            <a:ext cx="10784794" cy="424732"/>
          </a:xfrm>
        </p:spPr>
        <p:txBody>
          <a:bodyPr/>
          <a:lstStyle/>
          <a:p>
            <a:r>
              <a:rPr lang="en-US"/>
              <a:t>Harmoni.AI – “Responsible First AI” Enablers</a:t>
            </a:r>
            <a:endParaRPr lang="en-IN"/>
          </a:p>
        </p:txBody>
      </p:sp>
      <p:sp>
        <p:nvSpPr>
          <p:cNvPr id="1027" name="Rectangle: Diagonal Corners Rounded 1026">
            <a:extLst>
              <a:ext uri="{FF2B5EF4-FFF2-40B4-BE49-F238E27FC236}">
                <a16:creationId xmlns:a16="http://schemas.microsoft.com/office/drawing/2014/main" id="{5AD9BFBF-A9EC-BACB-22E9-D15F4846547E}"/>
              </a:ext>
            </a:extLst>
          </p:cNvPr>
          <p:cNvSpPr/>
          <p:nvPr/>
        </p:nvSpPr>
        <p:spPr>
          <a:xfrm>
            <a:off x="3421569" y="865679"/>
            <a:ext cx="8610876" cy="58300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Harmoni.AI Enterprise Platform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0F3760D9-4665-E098-D2CD-135A5FFE8D3E}"/>
              </a:ext>
            </a:extLst>
          </p:cNvPr>
          <p:cNvSpPr/>
          <p:nvPr/>
        </p:nvSpPr>
        <p:spPr>
          <a:xfrm>
            <a:off x="3421570" y="5477992"/>
            <a:ext cx="8610876" cy="65078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C098DAD0-C5F3-F0E0-65B1-003828B4CFC6}"/>
              </a:ext>
            </a:extLst>
          </p:cNvPr>
          <p:cNvSpPr txBox="1"/>
          <p:nvPr/>
        </p:nvSpPr>
        <p:spPr>
          <a:xfrm>
            <a:off x="4514091" y="5576562"/>
            <a:ext cx="1854349" cy="43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Enhancing Customer Experience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F8F3EF2-9EA0-AC3E-DE4D-9BA672D22B7B}"/>
              </a:ext>
            </a:extLst>
          </p:cNvPr>
          <p:cNvSpPr txBox="1"/>
          <p:nvPr/>
        </p:nvSpPr>
        <p:spPr>
          <a:xfrm>
            <a:off x="6648977" y="5590199"/>
            <a:ext cx="1929181" cy="43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Building Innovative Business Models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2390ECA-8EBB-1D03-48F5-0ED3CFE5EBB7}"/>
              </a:ext>
            </a:extLst>
          </p:cNvPr>
          <p:cNvSpPr txBox="1"/>
          <p:nvPr/>
        </p:nvSpPr>
        <p:spPr>
          <a:xfrm>
            <a:off x="8605311" y="5585997"/>
            <a:ext cx="1692873" cy="43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Growing Revenue at Scale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745F30C1-1FB6-F30D-6F3A-62D43421DA5E}"/>
              </a:ext>
            </a:extLst>
          </p:cNvPr>
          <p:cNvSpPr txBox="1"/>
          <p:nvPr/>
        </p:nvSpPr>
        <p:spPr>
          <a:xfrm>
            <a:off x="10482939" y="5585997"/>
            <a:ext cx="1684487" cy="43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Enhancing Productivity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4D5DDEBE-A4B7-2A17-7408-C377B2F07E12}"/>
              </a:ext>
            </a:extLst>
          </p:cNvPr>
          <p:cNvCxnSpPr>
            <a:cxnSpLocks/>
          </p:cNvCxnSpPr>
          <p:nvPr/>
        </p:nvCxnSpPr>
        <p:spPr>
          <a:xfrm>
            <a:off x="6558792" y="5619819"/>
            <a:ext cx="0" cy="3736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30D2259-4CDD-7BCF-5B2E-88D0C70F40E0}"/>
              </a:ext>
            </a:extLst>
          </p:cNvPr>
          <p:cNvCxnSpPr/>
          <p:nvPr/>
        </p:nvCxnSpPr>
        <p:spPr>
          <a:xfrm>
            <a:off x="8507333" y="5569029"/>
            <a:ext cx="0" cy="3736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5B995C9-7E3C-5E8D-20F4-29BCC677BF0F}"/>
              </a:ext>
            </a:extLst>
          </p:cNvPr>
          <p:cNvCxnSpPr/>
          <p:nvPr/>
        </p:nvCxnSpPr>
        <p:spPr>
          <a:xfrm>
            <a:off x="10390561" y="5569029"/>
            <a:ext cx="0" cy="3736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F2ECB55-CD29-52EA-312A-3822F8F223F8}"/>
              </a:ext>
            </a:extLst>
          </p:cNvPr>
          <p:cNvSpPr txBox="1"/>
          <p:nvPr/>
        </p:nvSpPr>
        <p:spPr>
          <a:xfrm>
            <a:off x="3510651" y="5545132"/>
            <a:ext cx="95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Business Areas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0B425FD4-6ECF-117A-D0D3-3C6E42A337BE}"/>
              </a:ext>
            </a:extLst>
          </p:cNvPr>
          <p:cNvCxnSpPr/>
          <p:nvPr/>
        </p:nvCxnSpPr>
        <p:spPr>
          <a:xfrm>
            <a:off x="4490510" y="5599504"/>
            <a:ext cx="0" cy="3736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3CDE18-BAE9-CE28-3019-F346AC191FE3}"/>
              </a:ext>
            </a:extLst>
          </p:cNvPr>
          <p:cNvSpPr/>
          <p:nvPr/>
        </p:nvSpPr>
        <p:spPr>
          <a:xfrm>
            <a:off x="3409660" y="2345424"/>
            <a:ext cx="8598413" cy="7487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 AI Accelerators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06DD3-5BFE-85BB-86AF-0706E24FB192}"/>
              </a:ext>
            </a:extLst>
          </p:cNvPr>
          <p:cNvSpPr/>
          <p:nvPr/>
        </p:nvSpPr>
        <p:spPr>
          <a:xfrm>
            <a:off x="3414451" y="3157821"/>
            <a:ext cx="8598413" cy="829066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LLM Selector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252DBF-8EFD-EEA1-5C39-D3AF73E27ED6}"/>
              </a:ext>
            </a:extLst>
          </p:cNvPr>
          <p:cNvSpPr/>
          <p:nvPr/>
        </p:nvSpPr>
        <p:spPr>
          <a:xfrm>
            <a:off x="3414452" y="1539716"/>
            <a:ext cx="8598413" cy="7487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Governance Engine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DB95756-AE6B-F617-D480-8C649674AF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10013" y="1588606"/>
            <a:ext cx="264251" cy="2459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AA22A-6A20-766F-90AF-8540DAE52BA8}"/>
              </a:ext>
            </a:extLst>
          </p:cNvPr>
          <p:cNvSpPr/>
          <p:nvPr/>
        </p:nvSpPr>
        <p:spPr>
          <a:xfrm>
            <a:off x="3744620" y="1834562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0DADD-E4B1-6389-2CA3-820B05913226}"/>
              </a:ext>
            </a:extLst>
          </p:cNvPr>
          <p:cNvSpPr/>
          <p:nvPr/>
        </p:nvSpPr>
        <p:spPr>
          <a:xfrm>
            <a:off x="5420377" y="1834562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Privacy &amp; Masking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2444B9-1FB0-CAC5-133E-511C333B1814}"/>
              </a:ext>
            </a:extLst>
          </p:cNvPr>
          <p:cNvSpPr/>
          <p:nvPr/>
        </p:nvSpPr>
        <p:spPr>
          <a:xfrm>
            <a:off x="7076243" y="1834562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Content</a:t>
            </a:r>
            <a:endParaRPr lang="en-US" sz="1100" b="1">
              <a:solidFill>
                <a:schemeClr val="bg1"/>
              </a:solidFill>
              <a:latin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C3C099-7846-F985-7012-8AB692F937AE}"/>
              </a:ext>
            </a:extLst>
          </p:cNvPr>
          <p:cNvSpPr/>
          <p:nvPr/>
        </p:nvSpPr>
        <p:spPr>
          <a:xfrm>
            <a:off x="8751999" y="1834562"/>
            <a:ext cx="1082176" cy="37743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Sustainability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AC3409-5D66-68CC-0E60-BCA895CB6090}"/>
              </a:ext>
            </a:extLst>
          </p:cNvPr>
          <p:cNvSpPr/>
          <p:nvPr/>
        </p:nvSpPr>
        <p:spPr>
          <a:xfrm>
            <a:off x="10357605" y="1739708"/>
            <a:ext cx="1082176" cy="43751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Continuous Improvement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9C7FF492-EBA1-2098-B19A-2018D9F7B778}"/>
              </a:ext>
            </a:extLst>
          </p:cNvPr>
          <p:cNvSpPr/>
          <p:nvPr/>
        </p:nvSpPr>
        <p:spPr>
          <a:xfrm>
            <a:off x="3674468" y="2611937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schemeClr val="bg1"/>
                </a:solidFill>
                <a:latin typeface="Segoe UI"/>
              </a:rPr>
              <a:t>Tools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43C7251F-7205-BEA4-2916-E45A36191D34}"/>
              </a:ext>
            </a:extLst>
          </p:cNvPr>
          <p:cNvSpPr/>
          <p:nvPr/>
        </p:nvSpPr>
        <p:spPr>
          <a:xfrm>
            <a:off x="5350225" y="2611937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Functional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schemeClr val="bg1"/>
                </a:solidFill>
                <a:latin typeface="Segoe UI"/>
              </a:rPr>
              <a:t>Assets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35D3E1E-D108-4CE9-B565-B41F64B1D16E}"/>
              </a:ext>
            </a:extLst>
          </p:cNvPr>
          <p:cNvSpPr/>
          <p:nvPr/>
        </p:nvSpPr>
        <p:spPr>
          <a:xfrm>
            <a:off x="7006090" y="2611937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schemeClr val="bg1"/>
                </a:solidFill>
                <a:latin typeface="Segoe UI"/>
              </a:rPr>
              <a:t>Horizontal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Assets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DF19190-C140-B8FF-17A0-A7CB8AFAD1D6}"/>
              </a:ext>
            </a:extLst>
          </p:cNvPr>
          <p:cNvSpPr/>
          <p:nvPr/>
        </p:nvSpPr>
        <p:spPr>
          <a:xfrm>
            <a:off x="8681847" y="2611937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Prompt Store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B072A60-74C7-C578-A2E8-B74FF169499E}"/>
              </a:ext>
            </a:extLst>
          </p:cNvPr>
          <p:cNvSpPr/>
          <p:nvPr/>
        </p:nvSpPr>
        <p:spPr>
          <a:xfrm>
            <a:off x="10357604" y="2611937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Training Assets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2152BCA-E40A-9E1A-8187-D561BB6BDA21}"/>
              </a:ext>
            </a:extLst>
          </p:cNvPr>
          <p:cNvSpPr/>
          <p:nvPr/>
        </p:nvSpPr>
        <p:spPr>
          <a:xfrm>
            <a:off x="3405527" y="4049256"/>
            <a:ext cx="8598413" cy="584051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Foundation Platform and Industry AI Tools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90A8D6C-451C-C95B-7C53-E99C4A57F3AC}"/>
              </a:ext>
            </a:extLst>
          </p:cNvPr>
          <p:cNvSpPr txBox="1"/>
          <p:nvPr/>
        </p:nvSpPr>
        <p:spPr>
          <a:xfrm>
            <a:off x="3566216" y="4324167"/>
            <a:ext cx="166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/>
              <a:t>Cognitive Search</a:t>
            </a:r>
          </a:p>
        </p:txBody>
      </p:sp>
      <p:pic>
        <p:nvPicPr>
          <p:cNvPr id="1048" name="Graphic 1047">
            <a:extLst>
              <a:ext uri="{FF2B5EF4-FFF2-40B4-BE49-F238E27FC236}">
                <a16:creationId xmlns:a16="http://schemas.microsoft.com/office/drawing/2014/main" id="{9AA6C74E-F630-6704-5D06-9F68657BAC7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7622" y="2393057"/>
            <a:ext cx="248059" cy="258451"/>
          </a:xfrm>
          <a:prstGeom prst="rect">
            <a:avLst/>
          </a:prstGeom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41E41A50-915A-98EA-7937-A2C78A607BD7}"/>
              </a:ext>
            </a:extLst>
          </p:cNvPr>
          <p:cNvSpPr/>
          <p:nvPr/>
        </p:nvSpPr>
        <p:spPr>
          <a:xfrm>
            <a:off x="3417990" y="4695567"/>
            <a:ext cx="8598413" cy="7487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Delivery Platforms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21B6242-68BC-116C-5771-C599204968F5}"/>
              </a:ext>
            </a:extLst>
          </p:cNvPr>
          <p:cNvSpPr/>
          <p:nvPr/>
        </p:nvSpPr>
        <p:spPr>
          <a:xfrm>
            <a:off x="3682003" y="5010432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IntelliQA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AF0E63D6-4094-6E63-057D-B6CF7387B6CA}"/>
              </a:ext>
            </a:extLst>
          </p:cNvPr>
          <p:cNvSpPr/>
          <p:nvPr/>
        </p:nvSpPr>
        <p:spPr>
          <a:xfrm>
            <a:off x="5396513" y="5010595"/>
            <a:ext cx="1252464" cy="3277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X++Companion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1F9ADD17-CE76-1218-5DBF-077F734605F7}"/>
              </a:ext>
            </a:extLst>
          </p:cNvPr>
          <p:cNvSpPr/>
          <p:nvPr/>
        </p:nvSpPr>
        <p:spPr>
          <a:xfrm>
            <a:off x="7351464" y="5011238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Fabric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8546E96B-1232-3909-5974-4D86DC7AC17F}"/>
              </a:ext>
            </a:extLst>
          </p:cNvPr>
          <p:cNvSpPr/>
          <p:nvPr/>
        </p:nvSpPr>
        <p:spPr>
          <a:xfrm>
            <a:off x="9094130" y="4995732"/>
            <a:ext cx="1012023" cy="3426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Copilot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A0F838DE-60EA-3098-33B5-AA53F0AC1B76}"/>
              </a:ext>
            </a:extLst>
          </p:cNvPr>
          <p:cNvSpPr/>
          <p:nvPr/>
        </p:nvSpPr>
        <p:spPr>
          <a:xfrm>
            <a:off x="10646262" y="5001396"/>
            <a:ext cx="1142011" cy="33133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schemeClr val="bg1"/>
                </a:solidFill>
                <a:latin typeface="Segoe UI"/>
              </a:rPr>
              <a:t>Plug-ins for products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A334089D-D41C-6A37-D891-388C42544319}"/>
              </a:ext>
            </a:extLst>
          </p:cNvPr>
          <p:cNvSpPr/>
          <p:nvPr/>
        </p:nvSpPr>
        <p:spPr>
          <a:xfrm>
            <a:off x="3744619" y="3436005"/>
            <a:ext cx="8043653" cy="4887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F72CE-4B37-FDCD-F77D-D832F9D71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2523" y="4089759"/>
            <a:ext cx="246115" cy="22706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9F203FD-3BC9-AB62-2EE5-71072E84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05" y="3504105"/>
            <a:ext cx="1303633" cy="3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zure OpenAI Connector - Overview | OutSystems">
            <a:extLst>
              <a:ext uri="{FF2B5EF4-FFF2-40B4-BE49-F238E27FC236}">
                <a16:creationId xmlns:a16="http://schemas.microsoft.com/office/drawing/2014/main" id="{59542D9F-C36D-6227-91DE-ACD05AE69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3" b="36564"/>
          <a:stretch/>
        </p:blipFill>
        <p:spPr bwMode="auto">
          <a:xfrm>
            <a:off x="4113442" y="3457030"/>
            <a:ext cx="801298" cy="4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logo on a black background&#10;&#10;Description automatically generated">
            <a:extLst>
              <a:ext uri="{FF2B5EF4-FFF2-40B4-BE49-F238E27FC236}">
                <a16:creationId xmlns:a16="http://schemas.microsoft.com/office/drawing/2014/main" id="{2CBB2894-E5AE-5666-3417-940436360C9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33575"/>
          <a:stretch/>
        </p:blipFill>
        <p:spPr>
          <a:xfrm>
            <a:off x="8061703" y="3457030"/>
            <a:ext cx="1012102" cy="447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565D4-43F9-B927-8C97-37EEB41BCE3F}"/>
              </a:ext>
            </a:extLst>
          </p:cNvPr>
          <p:cNvSpPr txBox="1"/>
          <p:nvPr/>
        </p:nvSpPr>
        <p:spPr>
          <a:xfrm>
            <a:off x="5300049" y="4324167"/>
            <a:ext cx="166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/>
              <a:t>NLP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B2FD90-3522-AFE3-B8E5-99D20A8279D5}"/>
              </a:ext>
            </a:extLst>
          </p:cNvPr>
          <p:cNvSpPr txBox="1"/>
          <p:nvPr/>
        </p:nvSpPr>
        <p:spPr>
          <a:xfrm>
            <a:off x="6996558" y="4324167"/>
            <a:ext cx="166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/>
              <a:t>Speech to 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F9EBC-163B-4FD0-3EFA-EBE972C22F44}"/>
              </a:ext>
            </a:extLst>
          </p:cNvPr>
          <p:cNvSpPr txBox="1"/>
          <p:nvPr/>
        </p:nvSpPr>
        <p:spPr>
          <a:xfrm>
            <a:off x="10390561" y="4324167"/>
            <a:ext cx="155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/>
              <a:t>Fine Tuning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06588-2685-949E-3448-2BF199C33258}"/>
              </a:ext>
            </a:extLst>
          </p:cNvPr>
          <p:cNvSpPr txBox="1"/>
          <p:nvPr/>
        </p:nvSpPr>
        <p:spPr>
          <a:xfrm>
            <a:off x="8767715" y="4324167"/>
            <a:ext cx="155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/>
              <a:t>CoPilot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5C2612-B0AA-0640-D367-54D2B7C02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471" y="3599447"/>
            <a:ext cx="1454185" cy="1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38925-0598-C351-CECB-F37F0E354ABE}"/>
              </a:ext>
            </a:extLst>
          </p:cNvPr>
          <p:cNvSpPr txBox="1"/>
          <p:nvPr/>
        </p:nvSpPr>
        <p:spPr>
          <a:xfrm>
            <a:off x="371802" y="884120"/>
            <a:ext cx="295739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Harmoni.AI Enterprise Platform provides following features</a:t>
            </a:r>
            <a:r>
              <a:rPr lang="en-US" sz="1400"/>
              <a:t>: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/>
              <a:t>Governance Engine: to ensure enterprise data is safe , private , moderated before sending the data to LLM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/>
              <a:t>Gen AI Accelerators: to use ready assets and tools to accelerate the implementation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/>
              <a:t>LLM Selector: giving flexibility to choose the LLM from wide range of LLMs based on business use case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/>
              <a:t>AI Tools: help in transforming the content from one form to another (Speech to Text), translating and/or rephrasing the text content (NLP), fine tuning the models and prompts, and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/>
              <a:t>Service Delivery Platforms: Fabric is an end-to-end product that that simplifies analytics needs; Copilot for Service helps to build AI powered apps/workflows to boost users’ productivity and customer experience.</a:t>
            </a:r>
            <a:endParaRPr lang="en-US" sz="13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537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6CA7-767A-80D8-74F9-348088D3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Harmoni.ai Responsible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B4A7D2-7CCE-DD99-FD22-F8895C2DB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63879"/>
              </p:ext>
            </p:extLst>
          </p:nvPr>
        </p:nvGraphicFramePr>
        <p:xfrm>
          <a:off x="941160" y="916008"/>
          <a:ext cx="9911898" cy="4544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18">
                  <a:extLst>
                    <a:ext uri="{9D8B030D-6E8A-4147-A177-3AD203B41FA5}">
                      <a16:colId xmlns:a16="http://schemas.microsoft.com/office/drawing/2014/main" val="4115840458"/>
                    </a:ext>
                  </a:extLst>
                </a:gridCol>
                <a:gridCol w="1340038">
                  <a:extLst>
                    <a:ext uri="{9D8B030D-6E8A-4147-A177-3AD203B41FA5}">
                      <a16:colId xmlns:a16="http://schemas.microsoft.com/office/drawing/2014/main" val="2312513471"/>
                    </a:ext>
                  </a:extLst>
                </a:gridCol>
                <a:gridCol w="1754973">
                  <a:extLst>
                    <a:ext uri="{9D8B030D-6E8A-4147-A177-3AD203B41FA5}">
                      <a16:colId xmlns:a16="http://schemas.microsoft.com/office/drawing/2014/main" val="2342570424"/>
                    </a:ext>
                  </a:extLst>
                </a:gridCol>
                <a:gridCol w="2936458">
                  <a:extLst>
                    <a:ext uri="{9D8B030D-6E8A-4147-A177-3AD203B41FA5}">
                      <a16:colId xmlns:a16="http://schemas.microsoft.com/office/drawing/2014/main" val="2501390120"/>
                    </a:ext>
                  </a:extLst>
                </a:gridCol>
                <a:gridCol w="2482511">
                  <a:extLst>
                    <a:ext uri="{9D8B030D-6E8A-4147-A177-3AD203B41FA5}">
                      <a16:colId xmlns:a16="http://schemas.microsoft.com/office/drawing/2014/main" val="3740707535"/>
                    </a:ext>
                  </a:extLst>
                </a:gridCol>
              </a:tblGrid>
              <a:tr h="36806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Feature 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Feature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Benefits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Application Examples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85648"/>
                  </a:ext>
                </a:extLst>
              </a:tr>
              <a:tr h="966707">
                <a:tc>
                  <a:txBody>
                    <a:bodyPr/>
                    <a:lstStyle/>
                    <a:p>
                      <a:r>
                        <a:rPr lang="en-US" sz="1200" dirty="0"/>
                        <a:t>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Control &amp; Permissions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RBAC feature is designed to manage user access to Harmoni.ai Platform and its assets based on their assigned roles.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User Access to Harmoni.AI platform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and Restrict Application and data access to user based on Access privilege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Prevent data breaches, and accidental misuse.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and address security incidents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Applicable to all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05673"/>
                  </a:ext>
                </a:extLst>
              </a:tr>
              <a:tr h="110018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Trusted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Traceable</a:t>
                      </a: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Able to cite the information 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Reliably consume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GenAI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responses with a way to validate if required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RAG based applications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 Bot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 research bot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Enterprise Search - Confluence and SharePoint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TSG Search 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96249"/>
                  </a:ext>
                </a:extLst>
              </a:tr>
              <a:tr h="110018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Hallucination avoidance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Providing Non-Fabricated output  due to incomplete knowledge.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Leveraging the capabilities of RAG, the platform consistently delivers clear and accurate responses, avoiding any instances of hallucination or misinformation.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 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30862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760FD5A-0F1A-2A75-E4F5-28CEF4EE4580}"/>
              </a:ext>
            </a:extLst>
          </p:cNvPr>
          <p:cNvSpPr txBox="1">
            <a:spLocks/>
          </p:cNvSpPr>
          <p:nvPr/>
        </p:nvSpPr>
        <p:spPr>
          <a:xfrm>
            <a:off x="10404134" y="6413836"/>
            <a:ext cx="1347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2683018743"/>
      </p:ext>
    </p:extLst>
  </p:cSld>
  <p:clrMapOvr>
    <a:masterClrMapping/>
  </p:clrMapOvr>
</p:sld>
</file>

<file path=ppt/theme/theme1.xml><?xml version="1.0" encoding="utf-8"?>
<a:theme xmlns:a="http://schemas.openxmlformats.org/drawingml/2006/main" name="Sonata-Theme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ata-Theme-2022" id="{92138C83-BD03-471C-BAD2-D37F4045596E}" vid="{F202E450-3975-4C56-87D8-3067769EC4EA}"/>
    </a:ext>
  </a:extLst>
</a:theme>
</file>

<file path=ppt/theme/theme2.xml><?xml version="1.0" encoding="utf-8"?>
<a:theme xmlns:a="http://schemas.openxmlformats.org/drawingml/2006/main" name="1_Sonata - Ligh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A6630874E1E4BA4F94E71E2D81ED0" ma:contentTypeVersion="15" ma:contentTypeDescription="Create a new document." ma:contentTypeScope="" ma:versionID="93ed9199af279382223ed66560fbeb84">
  <xsd:schema xmlns:xsd="http://www.w3.org/2001/XMLSchema" xmlns:xs="http://www.w3.org/2001/XMLSchema" xmlns:p="http://schemas.microsoft.com/office/2006/metadata/properties" xmlns:ns2="e3212d8b-cc4d-409b-8f43-68f5d38e4bbc" xmlns:ns3="4326a849-855b-4fee-ab17-58cbd31be150" targetNamespace="http://schemas.microsoft.com/office/2006/metadata/properties" ma:root="true" ma:fieldsID="75affc7886fbc23cbebbe539cfac05bf" ns2:_="" ns3:_="">
    <xsd:import namespace="e3212d8b-cc4d-409b-8f43-68f5d38e4bbc"/>
    <xsd:import namespace="4326a849-855b-4fee-ab17-58cbd31be1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12d8b-cc4d-409b-8f43-68f5d38e4b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f0ce735-7fc1-4351-94dd-0d08111293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6a849-855b-4fee-ab17-58cbd31be15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2edc89ba-e1cb-428f-ac0f-37eb6b337161}" ma:internalName="TaxCatchAll" ma:showField="CatchAllData" ma:web="4326a849-855b-4fee-ab17-58cbd31be1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212d8b-cc4d-409b-8f43-68f5d38e4bbc">
      <Terms xmlns="http://schemas.microsoft.com/office/infopath/2007/PartnerControls"/>
    </lcf76f155ced4ddcb4097134ff3c332f>
    <TaxCatchAll xmlns="4326a849-855b-4fee-ab17-58cbd31be150" xsi:nil="true"/>
    <SharedWithUsers xmlns="4326a849-855b-4fee-ab17-58cbd31be150">
      <UserInfo>
        <DisplayName>Srinidhi G S</DisplayName>
        <AccountId>16</AccountId>
        <AccountType/>
      </UserInfo>
      <UserInfo>
        <DisplayName>Chandrashekhar Rudrappa Kalashetti</DisplayName>
        <AccountId>11</AccountId>
        <AccountType/>
      </UserInfo>
      <UserInfo>
        <DisplayName>Sujit Kumar Mohanty</DisplayName>
        <AccountId>199</AccountId>
        <AccountType/>
      </UserInfo>
      <UserInfo>
        <DisplayName>Kolluru Krishna Mouli Maudga</DisplayName>
        <AccountId>40</AccountId>
        <AccountType/>
      </UserInfo>
      <UserInfo>
        <DisplayName>Shadakshari S</DisplayName>
        <AccountId>324</AccountId>
        <AccountType/>
      </UserInfo>
      <UserInfo>
        <DisplayName>Kaushlendra Narayan</DisplayName>
        <AccountId>124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67F997-3D15-4FDB-A696-748452F64E10}">
  <ds:schemaRefs>
    <ds:schemaRef ds:uri="4326a849-855b-4fee-ab17-58cbd31be150"/>
    <ds:schemaRef ds:uri="e3212d8b-cc4d-409b-8f43-68f5d38e4b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DA0F2E-4455-4438-BB62-83100E84E419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e3212d8b-cc4d-409b-8f43-68f5d38e4bbc"/>
    <ds:schemaRef ds:uri="http://www.w3.org/XML/1998/namespace"/>
    <ds:schemaRef ds:uri="http://purl.org/dc/dcmitype/"/>
    <ds:schemaRef ds:uri="http://schemas.microsoft.com/office/infopath/2007/PartnerControls"/>
    <ds:schemaRef ds:uri="4326a849-855b-4fee-ab17-58cbd31be150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81425D-8FDB-4403-9920-1A30D38935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Sonata-Theme-21-22</Template>
  <TotalTime>7</TotalTime>
  <Words>2156</Words>
  <Application>Microsoft Office PowerPoint</Application>
  <PresentationFormat>Widescreen</PresentationFormat>
  <Paragraphs>367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Google Sans</vt:lpstr>
      <vt:lpstr>Segoe UI</vt:lpstr>
      <vt:lpstr>Wingdings</vt:lpstr>
      <vt:lpstr>Wingdings,Sans-Serif</vt:lpstr>
      <vt:lpstr>Sonata-Theme-2022</vt:lpstr>
      <vt:lpstr>1_Sonata - Light Theme</vt:lpstr>
      <vt:lpstr>Harmoni.AI Enterprise Platform Training</vt:lpstr>
      <vt:lpstr>Training Content</vt:lpstr>
      <vt:lpstr> Purpose of Harmoni.AI Training </vt:lpstr>
      <vt:lpstr> Prerequisites </vt:lpstr>
      <vt:lpstr> Why Responsible AI</vt:lpstr>
      <vt:lpstr>Sonata’s Responsible AI Framework</vt:lpstr>
      <vt:lpstr>Our Platform for Responsible AI - Harmoni.AI</vt:lpstr>
      <vt:lpstr>Harmoni.AI – “Responsible First AI” Enablers</vt:lpstr>
      <vt:lpstr>Harmoni.ai Responsible Features</vt:lpstr>
      <vt:lpstr>Harmoni.ai Responsible Features</vt:lpstr>
      <vt:lpstr>Harmoni.ai Responsible Features</vt:lpstr>
      <vt:lpstr>Harmoni.AI Demos &amp; API details</vt:lpstr>
      <vt:lpstr>Generic API - Dos and Don'ts </vt:lpstr>
      <vt:lpstr>Gen AI &amp; Harmoni.AI Dos and Don'ts </vt:lpstr>
      <vt:lpstr>PowerPoint Presentation</vt:lpstr>
      <vt:lpstr>Harmoni.AI Enterprise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Prasad V.R.</dc:creator>
  <cp:lastModifiedBy>Sheela E.N.</cp:lastModifiedBy>
  <cp:revision>3</cp:revision>
  <dcterms:created xsi:type="dcterms:W3CDTF">2023-02-20T06:27:09Z</dcterms:created>
  <dcterms:modified xsi:type="dcterms:W3CDTF">2024-01-18T10:54:33Z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0x010100373A6630874E1E4BA4F94E71E2D81ED0</vt:lpwstr>
  </property>
  <property fmtid="{D5CDD505-2E9C-101B-9397-08002B2CF9AE}" pid="3" name="MediaServiceImageTags">
    <vt:lpwstr/>
  </property>
</Properties>
</file>