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3" r:id="rId2"/>
    <p:sldId id="257" r:id="rId3"/>
    <p:sldId id="258" r:id="rId4"/>
    <p:sldId id="259" r:id="rId5"/>
    <p:sldId id="260" r:id="rId6"/>
    <p:sldId id="261" r:id="rId7"/>
    <p:sldId id="266" r:id="rId8"/>
    <p:sldId id="267" r:id="rId9"/>
    <p:sldId id="272"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55" d="100"/>
          <a:sy n="55" d="100"/>
        </p:scale>
        <p:origin x="58"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9B962-E210-41C5-B0E3-45E6F45EC76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F44D7F94-26F2-4120-998D-1B88CDC40337}">
      <dgm:prSet phldrT="[Text]" custT="1"/>
      <dgm:spPr>
        <a:solidFill>
          <a:schemeClr val="bg2"/>
        </a:solidFill>
      </dgm:spPr>
      <dgm:t>
        <a:bodyPr/>
        <a:lstStyle/>
        <a:p>
          <a:r>
            <a:rPr lang="en-US" sz="2000" dirty="0">
              <a:solidFill>
                <a:schemeClr val="tx1"/>
              </a:solidFill>
              <a:latin typeface="+mj-lt"/>
            </a:rPr>
            <a:t>Data Acquisition</a:t>
          </a:r>
          <a:endParaRPr lang="en-IN" sz="2000" dirty="0">
            <a:solidFill>
              <a:schemeClr val="tx1"/>
            </a:solidFill>
            <a:latin typeface="+mj-lt"/>
          </a:endParaRPr>
        </a:p>
      </dgm:t>
    </dgm:pt>
    <dgm:pt modelId="{1F9D05FC-3836-4062-B8DB-E13CB52ECE64}" type="parTrans" cxnId="{EA260981-EACA-45F2-AAAB-8301DBA4BA10}">
      <dgm:prSet/>
      <dgm:spPr/>
      <dgm:t>
        <a:bodyPr/>
        <a:lstStyle/>
        <a:p>
          <a:endParaRPr lang="en-IN"/>
        </a:p>
      </dgm:t>
    </dgm:pt>
    <dgm:pt modelId="{462B8EF4-7ACD-408D-BE24-D805BE173894}" type="sibTrans" cxnId="{EA260981-EACA-45F2-AAAB-8301DBA4BA10}">
      <dgm:prSet/>
      <dgm:spPr/>
      <dgm:t>
        <a:bodyPr/>
        <a:lstStyle/>
        <a:p>
          <a:endParaRPr lang="en-IN"/>
        </a:p>
      </dgm:t>
    </dgm:pt>
    <dgm:pt modelId="{FF0241C0-B072-4576-B9B9-04257F67A81B}">
      <dgm:prSet phldrT="[Text]" custT="1"/>
      <dgm:spPr>
        <a:solidFill>
          <a:schemeClr val="bg2"/>
        </a:solidFill>
      </dgm:spPr>
      <dgm:t>
        <a:bodyPr/>
        <a:lstStyle/>
        <a:p>
          <a:r>
            <a:rPr lang="en-US" sz="2000" dirty="0">
              <a:solidFill>
                <a:schemeClr val="tx1"/>
              </a:solidFill>
              <a:latin typeface="+mj-lt"/>
            </a:rPr>
            <a:t>Data Preprocessing</a:t>
          </a:r>
          <a:endParaRPr lang="en-IN" sz="2000" dirty="0">
            <a:solidFill>
              <a:schemeClr val="tx1"/>
            </a:solidFill>
            <a:latin typeface="+mj-lt"/>
          </a:endParaRPr>
        </a:p>
      </dgm:t>
    </dgm:pt>
    <dgm:pt modelId="{548CB230-8BA3-4090-B73B-77395A146FAB}" type="parTrans" cxnId="{8D21F3A1-2088-4DBD-997A-7EBE2AFE73A0}">
      <dgm:prSet/>
      <dgm:spPr/>
      <dgm:t>
        <a:bodyPr/>
        <a:lstStyle/>
        <a:p>
          <a:endParaRPr lang="en-IN"/>
        </a:p>
      </dgm:t>
    </dgm:pt>
    <dgm:pt modelId="{2E5AD83E-F871-434F-A6DF-1E061276EB80}" type="sibTrans" cxnId="{8D21F3A1-2088-4DBD-997A-7EBE2AFE73A0}">
      <dgm:prSet/>
      <dgm:spPr/>
      <dgm:t>
        <a:bodyPr/>
        <a:lstStyle/>
        <a:p>
          <a:endParaRPr lang="en-IN"/>
        </a:p>
      </dgm:t>
    </dgm:pt>
    <dgm:pt modelId="{6F3E6EF3-62F8-4F00-B6BB-A3E457543BA8}">
      <dgm:prSet phldrT="[Text]" custT="1"/>
      <dgm:spPr>
        <a:solidFill>
          <a:schemeClr val="bg2"/>
        </a:solidFill>
      </dgm:spPr>
      <dgm:t>
        <a:bodyPr/>
        <a:lstStyle/>
        <a:p>
          <a:r>
            <a:rPr lang="en-US" sz="2000" dirty="0">
              <a:solidFill>
                <a:schemeClr val="tx1"/>
              </a:solidFill>
              <a:latin typeface="+mj-lt"/>
            </a:rPr>
            <a:t>Customer Profiling</a:t>
          </a:r>
          <a:endParaRPr lang="en-IN" sz="2000" dirty="0">
            <a:solidFill>
              <a:schemeClr val="tx1"/>
            </a:solidFill>
            <a:latin typeface="+mj-lt"/>
          </a:endParaRPr>
        </a:p>
      </dgm:t>
    </dgm:pt>
    <dgm:pt modelId="{A8E4D614-4AB8-447B-8B18-8D0AEE4AAD90}" type="parTrans" cxnId="{19D9E870-0367-4BA1-9B3B-1EC17EBBF783}">
      <dgm:prSet/>
      <dgm:spPr/>
      <dgm:t>
        <a:bodyPr/>
        <a:lstStyle/>
        <a:p>
          <a:endParaRPr lang="en-IN"/>
        </a:p>
      </dgm:t>
    </dgm:pt>
    <dgm:pt modelId="{50F46E7E-01E7-4860-BB93-A23F450AC8BD}" type="sibTrans" cxnId="{19D9E870-0367-4BA1-9B3B-1EC17EBBF783}">
      <dgm:prSet/>
      <dgm:spPr/>
      <dgm:t>
        <a:bodyPr/>
        <a:lstStyle/>
        <a:p>
          <a:endParaRPr lang="en-IN"/>
        </a:p>
      </dgm:t>
    </dgm:pt>
    <dgm:pt modelId="{6DA85E38-F50C-4B03-BAEA-3C82FE5C3AA9}">
      <dgm:prSet phldrT="[Text]" custT="1"/>
      <dgm:spPr>
        <a:solidFill>
          <a:schemeClr val="bg2"/>
        </a:solidFill>
      </dgm:spPr>
      <dgm:t>
        <a:bodyPr/>
        <a:lstStyle/>
        <a:p>
          <a:r>
            <a:rPr lang="en-US" sz="2000" dirty="0">
              <a:solidFill>
                <a:schemeClr val="tx1"/>
              </a:solidFill>
              <a:latin typeface="+mj-lt"/>
            </a:rPr>
            <a:t>Insights Generation</a:t>
          </a:r>
          <a:endParaRPr lang="en-IN" sz="2000" dirty="0">
            <a:solidFill>
              <a:schemeClr val="tx1"/>
            </a:solidFill>
            <a:latin typeface="+mj-lt"/>
          </a:endParaRPr>
        </a:p>
      </dgm:t>
    </dgm:pt>
    <dgm:pt modelId="{0D64408E-52D4-4C04-9CDD-9AEBF36F624C}" type="parTrans" cxnId="{4E7DCF8B-B02F-403C-93FF-DC9035D6A13D}">
      <dgm:prSet/>
      <dgm:spPr/>
      <dgm:t>
        <a:bodyPr/>
        <a:lstStyle/>
        <a:p>
          <a:endParaRPr lang="en-IN"/>
        </a:p>
      </dgm:t>
    </dgm:pt>
    <dgm:pt modelId="{A4B45CC5-945E-4D32-AC7C-3CE821A8D258}" type="sibTrans" cxnId="{4E7DCF8B-B02F-403C-93FF-DC9035D6A13D}">
      <dgm:prSet/>
      <dgm:spPr/>
      <dgm:t>
        <a:bodyPr/>
        <a:lstStyle/>
        <a:p>
          <a:endParaRPr lang="en-IN"/>
        </a:p>
      </dgm:t>
    </dgm:pt>
    <dgm:pt modelId="{D02023CE-71C3-4927-9A60-6551C1EE0823}">
      <dgm:prSet phldrT="[Text]" custT="1"/>
      <dgm:spPr>
        <a:solidFill>
          <a:schemeClr val="bg2"/>
        </a:solidFill>
      </dgm:spPr>
      <dgm:t>
        <a:bodyPr/>
        <a:lstStyle/>
        <a:p>
          <a:r>
            <a:rPr lang="en-US" sz="2000" dirty="0">
              <a:solidFill>
                <a:schemeClr val="tx1"/>
              </a:solidFill>
              <a:latin typeface="+mj-lt"/>
            </a:rPr>
            <a:t>Storytelling and Visualization</a:t>
          </a:r>
          <a:endParaRPr lang="en-IN" sz="2000" dirty="0">
            <a:solidFill>
              <a:schemeClr val="tx1"/>
            </a:solidFill>
            <a:latin typeface="+mj-lt"/>
          </a:endParaRPr>
        </a:p>
      </dgm:t>
    </dgm:pt>
    <dgm:pt modelId="{1795C53F-1B39-444C-9229-E7A98D9D2791}" type="parTrans" cxnId="{62CB746F-390C-470D-B2BE-3FCEB3CF4E3B}">
      <dgm:prSet/>
      <dgm:spPr/>
      <dgm:t>
        <a:bodyPr/>
        <a:lstStyle/>
        <a:p>
          <a:endParaRPr lang="en-IN"/>
        </a:p>
      </dgm:t>
    </dgm:pt>
    <dgm:pt modelId="{FB0A54A2-4FBE-4753-9ACB-9BF761BB3BA8}" type="sibTrans" cxnId="{62CB746F-390C-470D-B2BE-3FCEB3CF4E3B}">
      <dgm:prSet/>
      <dgm:spPr/>
      <dgm:t>
        <a:bodyPr/>
        <a:lstStyle/>
        <a:p>
          <a:endParaRPr lang="en-IN"/>
        </a:p>
      </dgm:t>
    </dgm:pt>
    <dgm:pt modelId="{234E34FC-A147-4213-9E22-86B2A4A77C7B}" type="pres">
      <dgm:prSet presAssocID="{8079B962-E210-41C5-B0E3-45E6F45EC761}" presName="linear" presStyleCnt="0">
        <dgm:presLayoutVars>
          <dgm:dir/>
          <dgm:animLvl val="lvl"/>
          <dgm:resizeHandles val="exact"/>
        </dgm:presLayoutVars>
      </dgm:prSet>
      <dgm:spPr/>
    </dgm:pt>
    <dgm:pt modelId="{31DCB80D-31A5-492F-90C2-8381B3885CE9}" type="pres">
      <dgm:prSet presAssocID="{F44D7F94-26F2-4120-998D-1B88CDC40337}" presName="parentLin" presStyleCnt="0"/>
      <dgm:spPr/>
    </dgm:pt>
    <dgm:pt modelId="{190CE62C-19D6-476A-9575-AD098AFFB225}" type="pres">
      <dgm:prSet presAssocID="{F44D7F94-26F2-4120-998D-1B88CDC40337}" presName="parentLeftMargin" presStyleLbl="node1" presStyleIdx="0" presStyleCnt="5"/>
      <dgm:spPr/>
    </dgm:pt>
    <dgm:pt modelId="{4F499DFE-740B-475B-8CD6-01E944BE0A0F}" type="pres">
      <dgm:prSet presAssocID="{F44D7F94-26F2-4120-998D-1B88CDC40337}" presName="parentText" presStyleLbl="node1" presStyleIdx="0" presStyleCnt="5" custScaleX="104088" custScaleY="141759" custLinFactNeighborX="15139" custLinFactNeighborY="-21180">
        <dgm:presLayoutVars>
          <dgm:chMax val="0"/>
          <dgm:bulletEnabled val="1"/>
        </dgm:presLayoutVars>
      </dgm:prSet>
      <dgm:spPr/>
    </dgm:pt>
    <dgm:pt modelId="{085F8D5E-8F9A-4676-ABE9-99D6861D2C29}" type="pres">
      <dgm:prSet presAssocID="{F44D7F94-26F2-4120-998D-1B88CDC40337}" presName="negativeSpace" presStyleCnt="0"/>
      <dgm:spPr/>
    </dgm:pt>
    <dgm:pt modelId="{05A48F94-084C-46F1-B3AE-67381344B77D}" type="pres">
      <dgm:prSet presAssocID="{F44D7F94-26F2-4120-998D-1B88CDC40337}" presName="childText" presStyleLbl="conFgAcc1" presStyleIdx="0" presStyleCnt="5">
        <dgm:presLayoutVars>
          <dgm:bulletEnabled val="1"/>
        </dgm:presLayoutVars>
      </dgm:prSet>
      <dgm:spPr/>
    </dgm:pt>
    <dgm:pt modelId="{49AD3608-DBD5-4EF5-89D6-78D7528BD5B1}" type="pres">
      <dgm:prSet presAssocID="{462B8EF4-7ACD-408D-BE24-D805BE173894}" presName="spaceBetweenRectangles" presStyleCnt="0"/>
      <dgm:spPr/>
    </dgm:pt>
    <dgm:pt modelId="{A00957E8-3136-4FFC-84A1-3A93BE764B60}" type="pres">
      <dgm:prSet presAssocID="{FF0241C0-B072-4576-B9B9-04257F67A81B}" presName="parentLin" presStyleCnt="0"/>
      <dgm:spPr/>
    </dgm:pt>
    <dgm:pt modelId="{8FF5666A-2CB8-4615-A01C-31858FB2416C}" type="pres">
      <dgm:prSet presAssocID="{FF0241C0-B072-4576-B9B9-04257F67A81B}" presName="parentLeftMargin" presStyleLbl="node1" presStyleIdx="0" presStyleCnt="5"/>
      <dgm:spPr/>
    </dgm:pt>
    <dgm:pt modelId="{0EC9E805-457B-4DA5-B404-8E41D5A14E87}" type="pres">
      <dgm:prSet presAssocID="{FF0241C0-B072-4576-B9B9-04257F67A81B}" presName="parentText" presStyleLbl="node1" presStyleIdx="1" presStyleCnt="5" custScaleX="107871" custScaleY="131600">
        <dgm:presLayoutVars>
          <dgm:chMax val="0"/>
          <dgm:bulletEnabled val="1"/>
        </dgm:presLayoutVars>
      </dgm:prSet>
      <dgm:spPr/>
    </dgm:pt>
    <dgm:pt modelId="{BC5F492E-3BCA-49D2-9DB7-FF7FBF88C504}" type="pres">
      <dgm:prSet presAssocID="{FF0241C0-B072-4576-B9B9-04257F67A81B}" presName="negativeSpace" presStyleCnt="0"/>
      <dgm:spPr/>
    </dgm:pt>
    <dgm:pt modelId="{B913F96A-FB5C-4E6A-9E0E-4C770D4B5E5B}" type="pres">
      <dgm:prSet presAssocID="{FF0241C0-B072-4576-B9B9-04257F67A81B}" presName="childText" presStyleLbl="conFgAcc1" presStyleIdx="1" presStyleCnt="5">
        <dgm:presLayoutVars>
          <dgm:bulletEnabled val="1"/>
        </dgm:presLayoutVars>
      </dgm:prSet>
      <dgm:spPr/>
    </dgm:pt>
    <dgm:pt modelId="{2B3AD621-0959-4234-8826-D69584C8C2BF}" type="pres">
      <dgm:prSet presAssocID="{2E5AD83E-F871-434F-A6DF-1E061276EB80}" presName="spaceBetweenRectangles" presStyleCnt="0"/>
      <dgm:spPr/>
    </dgm:pt>
    <dgm:pt modelId="{F005F3FE-55DE-4162-935B-736988EC7039}" type="pres">
      <dgm:prSet presAssocID="{6F3E6EF3-62F8-4F00-B6BB-A3E457543BA8}" presName="parentLin" presStyleCnt="0"/>
      <dgm:spPr/>
    </dgm:pt>
    <dgm:pt modelId="{0E7E3352-B8ED-4BFC-8065-C14798462A5D}" type="pres">
      <dgm:prSet presAssocID="{6F3E6EF3-62F8-4F00-B6BB-A3E457543BA8}" presName="parentLeftMargin" presStyleLbl="node1" presStyleIdx="1" presStyleCnt="5"/>
      <dgm:spPr/>
    </dgm:pt>
    <dgm:pt modelId="{312B3ADC-C5A3-497C-A3B8-02C97E6D5DE3}" type="pres">
      <dgm:prSet presAssocID="{6F3E6EF3-62F8-4F00-B6BB-A3E457543BA8}" presName="parentText" presStyleLbl="node1" presStyleIdx="2" presStyleCnt="5" custScaleX="106690" custScaleY="136942" custLinFactNeighborX="596" custLinFactNeighborY="-6170">
        <dgm:presLayoutVars>
          <dgm:chMax val="0"/>
          <dgm:bulletEnabled val="1"/>
        </dgm:presLayoutVars>
      </dgm:prSet>
      <dgm:spPr/>
    </dgm:pt>
    <dgm:pt modelId="{B7BFF751-39D2-466E-BB71-E7E1FB6CD5BE}" type="pres">
      <dgm:prSet presAssocID="{6F3E6EF3-62F8-4F00-B6BB-A3E457543BA8}" presName="negativeSpace" presStyleCnt="0"/>
      <dgm:spPr/>
    </dgm:pt>
    <dgm:pt modelId="{D0A31720-0BA3-4E65-9DF1-3EE3ADD3067B}" type="pres">
      <dgm:prSet presAssocID="{6F3E6EF3-62F8-4F00-B6BB-A3E457543BA8}" presName="childText" presStyleLbl="conFgAcc1" presStyleIdx="2" presStyleCnt="5">
        <dgm:presLayoutVars>
          <dgm:bulletEnabled val="1"/>
        </dgm:presLayoutVars>
      </dgm:prSet>
      <dgm:spPr/>
    </dgm:pt>
    <dgm:pt modelId="{D8040875-20B4-4FE6-AA73-C48D09D5509F}" type="pres">
      <dgm:prSet presAssocID="{50F46E7E-01E7-4860-BB93-A23F450AC8BD}" presName="spaceBetweenRectangles" presStyleCnt="0"/>
      <dgm:spPr/>
    </dgm:pt>
    <dgm:pt modelId="{078652DA-2163-4A52-9C80-825CEB11B5A4}" type="pres">
      <dgm:prSet presAssocID="{6DA85E38-F50C-4B03-BAEA-3C82FE5C3AA9}" presName="parentLin" presStyleCnt="0"/>
      <dgm:spPr/>
    </dgm:pt>
    <dgm:pt modelId="{765000C7-8DF6-436B-A80A-482009AD95F7}" type="pres">
      <dgm:prSet presAssocID="{6DA85E38-F50C-4B03-BAEA-3C82FE5C3AA9}" presName="parentLeftMargin" presStyleLbl="node1" presStyleIdx="2" presStyleCnt="5"/>
      <dgm:spPr/>
    </dgm:pt>
    <dgm:pt modelId="{A11404C2-2B2A-4A70-9FE1-AB39FBD21161}" type="pres">
      <dgm:prSet presAssocID="{6DA85E38-F50C-4B03-BAEA-3C82FE5C3AA9}" presName="parentText" presStyleLbl="node1" presStyleIdx="3" presStyleCnt="5" custScaleX="107478" custScaleY="109418">
        <dgm:presLayoutVars>
          <dgm:chMax val="0"/>
          <dgm:bulletEnabled val="1"/>
        </dgm:presLayoutVars>
      </dgm:prSet>
      <dgm:spPr/>
    </dgm:pt>
    <dgm:pt modelId="{7313C658-DBD0-472D-9B69-2C17E3121E33}" type="pres">
      <dgm:prSet presAssocID="{6DA85E38-F50C-4B03-BAEA-3C82FE5C3AA9}" presName="negativeSpace" presStyleCnt="0"/>
      <dgm:spPr/>
    </dgm:pt>
    <dgm:pt modelId="{F7C7B120-B205-4BD6-A07B-23B39950084B}" type="pres">
      <dgm:prSet presAssocID="{6DA85E38-F50C-4B03-BAEA-3C82FE5C3AA9}" presName="childText" presStyleLbl="conFgAcc1" presStyleIdx="3" presStyleCnt="5">
        <dgm:presLayoutVars>
          <dgm:bulletEnabled val="1"/>
        </dgm:presLayoutVars>
      </dgm:prSet>
      <dgm:spPr/>
    </dgm:pt>
    <dgm:pt modelId="{AF5C2741-AAB4-4AF8-8531-5170056695A5}" type="pres">
      <dgm:prSet presAssocID="{A4B45CC5-945E-4D32-AC7C-3CE821A8D258}" presName="spaceBetweenRectangles" presStyleCnt="0"/>
      <dgm:spPr/>
    </dgm:pt>
    <dgm:pt modelId="{6757922D-8E32-442F-B8A2-EA67CDC86F53}" type="pres">
      <dgm:prSet presAssocID="{D02023CE-71C3-4927-9A60-6551C1EE0823}" presName="parentLin" presStyleCnt="0"/>
      <dgm:spPr/>
    </dgm:pt>
    <dgm:pt modelId="{9AD3436E-195D-4917-AF7D-FC78EE76C484}" type="pres">
      <dgm:prSet presAssocID="{D02023CE-71C3-4927-9A60-6551C1EE0823}" presName="parentLeftMargin" presStyleLbl="node1" presStyleIdx="3" presStyleCnt="5"/>
      <dgm:spPr/>
    </dgm:pt>
    <dgm:pt modelId="{6633B4F7-BCE3-40AE-A124-3D82EB7B1AB0}" type="pres">
      <dgm:prSet presAssocID="{D02023CE-71C3-4927-9A60-6551C1EE0823}" presName="parentText" presStyleLbl="node1" presStyleIdx="4" presStyleCnt="5" custScaleX="107441" custScaleY="112947">
        <dgm:presLayoutVars>
          <dgm:chMax val="0"/>
          <dgm:bulletEnabled val="1"/>
        </dgm:presLayoutVars>
      </dgm:prSet>
      <dgm:spPr/>
    </dgm:pt>
    <dgm:pt modelId="{3F953BE4-07B4-4E38-940A-612F23C52A68}" type="pres">
      <dgm:prSet presAssocID="{D02023CE-71C3-4927-9A60-6551C1EE0823}" presName="negativeSpace" presStyleCnt="0"/>
      <dgm:spPr/>
    </dgm:pt>
    <dgm:pt modelId="{C0E1751D-E58C-42EB-B46C-31E88CDF27FE}" type="pres">
      <dgm:prSet presAssocID="{D02023CE-71C3-4927-9A60-6551C1EE0823}" presName="childText" presStyleLbl="conFgAcc1" presStyleIdx="4" presStyleCnt="5">
        <dgm:presLayoutVars>
          <dgm:bulletEnabled val="1"/>
        </dgm:presLayoutVars>
      </dgm:prSet>
      <dgm:spPr/>
    </dgm:pt>
  </dgm:ptLst>
  <dgm:cxnLst>
    <dgm:cxn modelId="{CC9E4511-024D-4792-8015-E51090A71C6F}" type="presOf" srcId="{6DA85E38-F50C-4B03-BAEA-3C82FE5C3AA9}" destId="{A11404C2-2B2A-4A70-9FE1-AB39FBD21161}" srcOrd="1" destOrd="0" presId="urn:microsoft.com/office/officeart/2005/8/layout/list1"/>
    <dgm:cxn modelId="{4BB4C312-7B4C-40F7-B48C-AB4C54A22065}" type="presOf" srcId="{D02023CE-71C3-4927-9A60-6551C1EE0823}" destId="{6633B4F7-BCE3-40AE-A124-3D82EB7B1AB0}" srcOrd="1" destOrd="0" presId="urn:microsoft.com/office/officeart/2005/8/layout/list1"/>
    <dgm:cxn modelId="{B6ADEB23-1288-47D8-A413-E264A281F136}" type="presOf" srcId="{6F3E6EF3-62F8-4F00-B6BB-A3E457543BA8}" destId="{312B3ADC-C5A3-497C-A3B8-02C97E6D5DE3}" srcOrd="1" destOrd="0" presId="urn:microsoft.com/office/officeart/2005/8/layout/list1"/>
    <dgm:cxn modelId="{7E6D4D3B-F66B-47C4-B04B-22B4B5EF8031}" type="presOf" srcId="{F44D7F94-26F2-4120-998D-1B88CDC40337}" destId="{190CE62C-19D6-476A-9575-AD098AFFB225}" srcOrd="0" destOrd="0" presId="urn:microsoft.com/office/officeart/2005/8/layout/list1"/>
    <dgm:cxn modelId="{62CB746F-390C-470D-B2BE-3FCEB3CF4E3B}" srcId="{8079B962-E210-41C5-B0E3-45E6F45EC761}" destId="{D02023CE-71C3-4927-9A60-6551C1EE0823}" srcOrd="4" destOrd="0" parTransId="{1795C53F-1B39-444C-9229-E7A98D9D2791}" sibTransId="{FB0A54A2-4FBE-4753-9ACB-9BF761BB3BA8}"/>
    <dgm:cxn modelId="{19D9E870-0367-4BA1-9B3B-1EC17EBBF783}" srcId="{8079B962-E210-41C5-B0E3-45E6F45EC761}" destId="{6F3E6EF3-62F8-4F00-B6BB-A3E457543BA8}" srcOrd="2" destOrd="0" parTransId="{A8E4D614-4AB8-447B-8B18-8D0AEE4AAD90}" sibTransId="{50F46E7E-01E7-4860-BB93-A23F450AC8BD}"/>
    <dgm:cxn modelId="{73B2267A-6632-4342-816A-81CA0190BE92}" type="presOf" srcId="{FF0241C0-B072-4576-B9B9-04257F67A81B}" destId="{0EC9E805-457B-4DA5-B404-8E41D5A14E87}" srcOrd="1" destOrd="0" presId="urn:microsoft.com/office/officeart/2005/8/layout/list1"/>
    <dgm:cxn modelId="{EDB02A7B-1922-4ED1-B1F7-29B0479DB910}" type="presOf" srcId="{F44D7F94-26F2-4120-998D-1B88CDC40337}" destId="{4F499DFE-740B-475B-8CD6-01E944BE0A0F}" srcOrd="1" destOrd="0" presId="urn:microsoft.com/office/officeart/2005/8/layout/list1"/>
    <dgm:cxn modelId="{EA260981-EACA-45F2-AAAB-8301DBA4BA10}" srcId="{8079B962-E210-41C5-B0E3-45E6F45EC761}" destId="{F44D7F94-26F2-4120-998D-1B88CDC40337}" srcOrd="0" destOrd="0" parTransId="{1F9D05FC-3836-4062-B8DB-E13CB52ECE64}" sibTransId="{462B8EF4-7ACD-408D-BE24-D805BE173894}"/>
    <dgm:cxn modelId="{4E7DCF8B-B02F-403C-93FF-DC9035D6A13D}" srcId="{8079B962-E210-41C5-B0E3-45E6F45EC761}" destId="{6DA85E38-F50C-4B03-BAEA-3C82FE5C3AA9}" srcOrd="3" destOrd="0" parTransId="{0D64408E-52D4-4C04-9CDD-9AEBF36F624C}" sibTransId="{A4B45CC5-945E-4D32-AC7C-3CE821A8D258}"/>
    <dgm:cxn modelId="{294AE798-0C32-4989-AE91-F9C43B394EE8}" type="presOf" srcId="{8079B962-E210-41C5-B0E3-45E6F45EC761}" destId="{234E34FC-A147-4213-9E22-86B2A4A77C7B}" srcOrd="0" destOrd="0" presId="urn:microsoft.com/office/officeart/2005/8/layout/list1"/>
    <dgm:cxn modelId="{8D21F3A1-2088-4DBD-997A-7EBE2AFE73A0}" srcId="{8079B962-E210-41C5-B0E3-45E6F45EC761}" destId="{FF0241C0-B072-4576-B9B9-04257F67A81B}" srcOrd="1" destOrd="0" parTransId="{548CB230-8BA3-4090-B73B-77395A146FAB}" sibTransId="{2E5AD83E-F871-434F-A6DF-1E061276EB80}"/>
    <dgm:cxn modelId="{DB113CE2-C250-4DEE-81AB-E612EC772A40}" type="presOf" srcId="{D02023CE-71C3-4927-9A60-6551C1EE0823}" destId="{9AD3436E-195D-4917-AF7D-FC78EE76C484}" srcOrd="0" destOrd="0" presId="urn:microsoft.com/office/officeart/2005/8/layout/list1"/>
    <dgm:cxn modelId="{21BD15E6-FE12-4162-B24B-8354B62CADB0}" type="presOf" srcId="{6F3E6EF3-62F8-4F00-B6BB-A3E457543BA8}" destId="{0E7E3352-B8ED-4BFC-8065-C14798462A5D}" srcOrd="0" destOrd="0" presId="urn:microsoft.com/office/officeart/2005/8/layout/list1"/>
    <dgm:cxn modelId="{7F931EFA-66CC-4A9D-AD3E-98017BB67935}" type="presOf" srcId="{6DA85E38-F50C-4B03-BAEA-3C82FE5C3AA9}" destId="{765000C7-8DF6-436B-A80A-482009AD95F7}" srcOrd="0" destOrd="0" presId="urn:microsoft.com/office/officeart/2005/8/layout/list1"/>
    <dgm:cxn modelId="{987F36FD-C0BC-4C9B-9BF7-1C4713BE0480}" type="presOf" srcId="{FF0241C0-B072-4576-B9B9-04257F67A81B}" destId="{8FF5666A-2CB8-4615-A01C-31858FB2416C}" srcOrd="0" destOrd="0" presId="urn:microsoft.com/office/officeart/2005/8/layout/list1"/>
    <dgm:cxn modelId="{E24CD122-FAD7-4737-B1EE-E01BEC6DE5D6}" type="presParOf" srcId="{234E34FC-A147-4213-9E22-86B2A4A77C7B}" destId="{31DCB80D-31A5-492F-90C2-8381B3885CE9}" srcOrd="0" destOrd="0" presId="urn:microsoft.com/office/officeart/2005/8/layout/list1"/>
    <dgm:cxn modelId="{FC9E89A7-E89E-46FE-A238-96AD58476213}" type="presParOf" srcId="{31DCB80D-31A5-492F-90C2-8381B3885CE9}" destId="{190CE62C-19D6-476A-9575-AD098AFFB225}" srcOrd="0" destOrd="0" presId="urn:microsoft.com/office/officeart/2005/8/layout/list1"/>
    <dgm:cxn modelId="{FE19F1E5-D79F-4EFD-A38A-7203C20635C8}" type="presParOf" srcId="{31DCB80D-31A5-492F-90C2-8381B3885CE9}" destId="{4F499DFE-740B-475B-8CD6-01E944BE0A0F}" srcOrd="1" destOrd="0" presId="urn:microsoft.com/office/officeart/2005/8/layout/list1"/>
    <dgm:cxn modelId="{29845588-6912-4821-BD7C-3DE3068AE26D}" type="presParOf" srcId="{234E34FC-A147-4213-9E22-86B2A4A77C7B}" destId="{085F8D5E-8F9A-4676-ABE9-99D6861D2C29}" srcOrd="1" destOrd="0" presId="urn:microsoft.com/office/officeart/2005/8/layout/list1"/>
    <dgm:cxn modelId="{5DD12836-2FF8-4A95-9553-D6F359897596}" type="presParOf" srcId="{234E34FC-A147-4213-9E22-86B2A4A77C7B}" destId="{05A48F94-084C-46F1-B3AE-67381344B77D}" srcOrd="2" destOrd="0" presId="urn:microsoft.com/office/officeart/2005/8/layout/list1"/>
    <dgm:cxn modelId="{E8ED8345-73E7-4033-B845-3A855C0B89C5}" type="presParOf" srcId="{234E34FC-A147-4213-9E22-86B2A4A77C7B}" destId="{49AD3608-DBD5-4EF5-89D6-78D7528BD5B1}" srcOrd="3" destOrd="0" presId="urn:microsoft.com/office/officeart/2005/8/layout/list1"/>
    <dgm:cxn modelId="{F473C27B-8201-4F86-85BB-8A5C805ACD00}" type="presParOf" srcId="{234E34FC-A147-4213-9E22-86B2A4A77C7B}" destId="{A00957E8-3136-4FFC-84A1-3A93BE764B60}" srcOrd="4" destOrd="0" presId="urn:microsoft.com/office/officeart/2005/8/layout/list1"/>
    <dgm:cxn modelId="{B4E52763-4043-4127-8FBB-CE1B0C2B41C0}" type="presParOf" srcId="{A00957E8-3136-4FFC-84A1-3A93BE764B60}" destId="{8FF5666A-2CB8-4615-A01C-31858FB2416C}" srcOrd="0" destOrd="0" presId="urn:microsoft.com/office/officeart/2005/8/layout/list1"/>
    <dgm:cxn modelId="{DF8389DD-7840-4C96-9C70-2DA21CBB812B}" type="presParOf" srcId="{A00957E8-3136-4FFC-84A1-3A93BE764B60}" destId="{0EC9E805-457B-4DA5-B404-8E41D5A14E87}" srcOrd="1" destOrd="0" presId="urn:microsoft.com/office/officeart/2005/8/layout/list1"/>
    <dgm:cxn modelId="{84E8884E-9845-43D6-B93B-9259966C02A1}" type="presParOf" srcId="{234E34FC-A147-4213-9E22-86B2A4A77C7B}" destId="{BC5F492E-3BCA-49D2-9DB7-FF7FBF88C504}" srcOrd="5" destOrd="0" presId="urn:microsoft.com/office/officeart/2005/8/layout/list1"/>
    <dgm:cxn modelId="{F88FBA1B-BA7F-4DE0-8D97-4E8680973B5D}" type="presParOf" srcId="{234E34FC-A147-4213-9E22-86B2A4A77C7B}" destId="{B913F96A-FB5C-4E6A-9E0E-4C770D4B5E5B}" srcOrd="6" destOrd="0" presId="urn:microsoft.com/office/officeart/2005/8/layout/list1"/>
    <dgm:cxn modelId="{8544A1AE-4D7E-435E-9679-4DB8CDDB11CA}" type="presParOf" srcId="{234E34FC-A147-4213-9E22-86B2A4A77C7B}" destId="{2B3AD621-0959-4234-8826-D69584C8C2BF}" srcOrd="7" destOrd="0" presId="urn:microsoft.com/office/officeart/2005/8/layout/list1"/>
    <dgm:cxn modelId="{8D261C09-A6EB-4AFF-9FD0-8E0B3855451E}" type="presParOf" srcId="{234E34FC-A147-4213-9E22-86B2A4A77C7B}" destId="{F005F3FE-55DE-4162-935B-736988EC7039}" srcOrd="8" destOrd="0" presId="urn:microsoft.com/office/officeart/2005/8/layout/list1"/>
    <dgm:cxn modelId="{B244003A-4E90-46E1-9EFE-66C98F681B8E}" type="presParOf" srcId="{F005F3FE-55DE-4162-935B-736988EC7039}" destId="{0E7E3352-B8ED-4BFC-8065-C14798462A5D}" srcOrd="0" destOrd="0" presId="urn:microsoft.com/office/officeart/2005/8/layout/list1"/>
    <dgm:cxn modelId="{F46C6577-8AD3-46E8-8631-0C2598864217}" type="presParOf" srcId="{F005F3FE-55DE-4162-935B-736988EC7039}" destId="{312B3ADC-C5A3-497C-A3B8-02C97E6D5DE3}" srcOrd="1" destOrd="0" presId="urn:microsoft.com/office/officeart/2005/8/layout/list1"/>
    <dgm:cxn modelId="{2C1D144D-1E50-4C5B-B9AD-9CB9761500C6}" type="presParOf" srcId="{234E34FC-A147-4213-9E22-86B2A4A77C7B}" destId="{B7BFF751-39D2-466E-BB71-E7E1FB6CD5BE}" srcOrd="9" destOrd="0" presId="urn:microsoft.com/office/officeart/2005/8/layout/list1"/>
    <dgm:cxn modelId="{A23796BA-74EA-4E4B-8B2B-AB35C8F78159}" type="presParOf" srcId="{234E34FC-A147-4213-9E22-86B2A4A77C7B}" destId="{D0A31720-0BA3-4E65-9DF1-3EE3ADD3067B}" srcOrd="10" destOrd="0" presId="urn:microsoft.com/office/officeart/2005/8/layout/list1"/>
    <dgm:cxn modelId="{8FADCBC6-A69B-4424-9EC4-C7B33384E29E}" type="presParOf" srcId="{234E34FC-A147-4213-9E22-86B2A4A77C7B}" destId="{D8040875-20B4-4FE6-AA73-C48D09D5509F}" srcOrd="11" destOrd="0" presId="urn:microsoft.com/office/officeart/2005/8/layout/list1"/>
    <dgm:cxn modelId="{77A869AB-97E1-41C8-980D-B8855A419BF6}" type="presParOf" srcId="{234E34FC-A147-4213-9E22-86B2A4A77C7B}" destId="{078652DA-2163-4A52-9C80-825CEB11B5A4}" srcOrd="12" destOrd="0" presId="urn:microsoft.com/office/officeart/2005/8/layout/list1"/>
    <dgm:cxn modelId="{C16E89DD-F865-4320-9C83-2F8D23C448CD}" type="presParOf" srcId="{078652DA-2163-4A52-9C80-825CEB11B5A4}" destId="{765000C7-8DF6-436B-A80A-482009AD95F7}" srcOrd="0" destOrd="0" presId="urn:microsoft.com/office/officeart/2005/8/layout/list1"/>
    <dgm:cxn modelId="{B17EAFA6-D7CA-423C-A1CF-922A95EA7BB1}" type="presParOf" srcId="{078652DA-2163-4A52-9C80-825CEB11B5A4}" destId="{A11404C2-2B2A-4A70-9FE1-AB39FBD21161}" srcOrd="1" destOrd="0" presId="urn:microsoft.com/office/officeart/2005/8/layout/list1"/>
    <dgm:cxn modelId="{38BC36F6-AB10-41AD-A9E7-58175699A195}" type="presParOf" srcId="{234E34FC-A147-4213-9E22-86B2A4A77C7B}" destId="{7313C658-DBD0-472D-9B69-2C17E3121E33}" srcOrd="13" destOrd="0" presId="urn:microsoft.com/office/officeart/2005/8/layout/list1"/>
    <dgm:cxn modelId="{F6541D3A-AD3F-435A-BF4D-51D21CC42774}" type="presParOf" srcId="{234E34FC-A147-4213-9E22-86B2A4A77C7B}" destId="{F7C7B120-B205-4BD6-A07B-23B39950084B}" srcOrd="14" destOrd="0" presId="urn:microsoft.com/office/officeart/2005/8/layout/list1"/>
    <dgm:cxn modelId="{0A58ECED-2575-4149-B732-2BB1D82F4004}" type="presParOf" srcId="{234E34FC-A147-4213-9E22-86B2A4A77C7B}" destId="{AF5C2741-AAB4-4AF8-8531-5170056695A5}" srcOrd="15" destOrd="0" presId="urn:microsoft.com/office/officeart/2005/8/layout/list1"/>
    <dgm:cxn modelId="{33B6A220-7D09-498F-8BD9-3329973899A3}" type="presParOf" srcId="{234E34FC-A147-4213-9E22-86B2A4A77C7B}" destId="{6757922D-8E32-442F-B8A2-EA67CDC86F53}" srcOrd="16" destOrd="0" presId="urn:microsoft.com/office/officeart/2005/8/layout/list1"/>
    <dgm:cxn modelId="{05E5FF8A-DE6E-4558-8D54-3A19CC0DA5E9}" type="presParOf" srcId="{6757922D-8E32-442F-B8A2-EA67CDC86F53}" destId="{9AD3436E-195D-4917-AF7D-FC78EE76C484}" srcOrd="0" destOrd="0" presId="urn:microsoft.com/office/officeart/2005/8/layout/list1"/>
    <dgm:cxn modelId="{219B5D2F-3E6E-4B46-BA6C-3D61DBBA188C}" type="presParOf" srcId="{6757922D-8E32-442F-B8A2-EA67CDC86F53}" destId="{6633B4F7-BCE3-40AE-A124-3D82EB7B1AB0}" srcOrd="1" destOrd="0" presId="urn:microsoft.com/office/officeart/2005/8/layout/list1"/>
    <dgm:cxn modelId="{A32F5FBD-8BEE-41D9-A2A1-3A623EA18023}" type="presParOf" srcId="{234E34FC-A147-4213-9E22-86B2A4A77C7B}" destId="{3F953BE4-07B4-4E38-940A-612F23C52A68}" srcOrd="17" destOrd="0" presId="urn:microsoft.com/office/officeart/2005/8/layout/list1"/>
    <dgm:cxn modelId="{75F74DA6-407D-469D-9D05-751B4F3FB105}" type="presParOf" srcId="{234E34FC-A147-4213-9E22-86B2A4A77C7B}" destId="{C0E1751D-E58C-42EB-B46C-31E88CDF27F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48F94-084C-46F1-B3AE-67381344B77D}">
      <dsp:nvSpPr>
        <dsp:cNvPr id="0" name=""/>
        <dsp:cNvSpPr/>
      </dsp:nvSpPr>
      <dsp:spPr>
        <a:xfrm>
          <a:off x="0" y="646916"/>
          <a:ext cx="10058399"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499DFE-740B-475B-8CD6-01E944BE0A0F}">
      <dsp:nvSpPr>
        <dsp:cNvPr id="0" name=""/>
        <dsp:cNvSpPr/>
      </dsp:nvSpPr>
      <dsp:spPr>
        <a:xfrm>
          <a:off x="579057" y="0"/>
          <a:ext cx="7328711" cy="878792"/>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j-lt"/>
            </a:rPr>
            <a:t>Data Acquisition</a:t>
          </a:r>
          <a:endParaRPr lang="en-IN" sz="2000" kern="1200" dirty="0">
            <a:solidFill>
              <a:schemeClr val="tx1"/>
            </a:solidFill>
            <a:latin typeface="+mj-lt"/>
          </a:endParaRPr>
        </a:p>
      </dsp:txBody>
      <dsp:txXfrm>
        <a:off x="621956" y="42899"/>
        <a:ext cx="7242913" cy="792994"/>
      </dsp:txXfrm>
    </dsp:sp>
    <dsp:sp modelId="{B913F96A-FB5C-4E6A-9E0E-4C770D4B5E5B}">
      <dsp:nvSpPr>
        <dsp:cNvPr id="0" name=""/>
        <dsp:cNvSpPr/>
      </dsp:nvSpPr>
      <dsp:spPr>
        <a:xfrm>
          <a:off x="0" y="1795371"/>
          <a:ext cx="10058399"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C9E805-457B-4DA5-B404-8E41D5A14E87}">
      <dsp:nvSpPr>
        <dsp:cNvPr id="0" name=""/>
        <dsp:cNvSpPr/>
      </dsp:nvSpPr>
      <dsp:spPr>
        <a:xfrm>
          <a:off x="502920" y="1289516"/>
          <a:ext cx="7595067" cy="81581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j-lt"/>
            </a:rPr>
            <a:t>Data Preprocessing</a:t>
          </a:r>
          <a:endParaRPr lang="en-IN" sz="2000" kern="1200" dirty="0">
            <a:solidFill>
              <a:schemeClr val="tx1"/>
            </a:solidFill>
            <a:latin typeface="+mj-lt"/>
          </a:endParaRPr>
        </a:p>
      </dsp:txBody>
      <dsp:txXfrm>
        <a:off x="542745" y="1329341"/>
        <a:ext cx="7515417" cy="736164"/>
      </dsp:txXfrm>
    </dsp:sp>
    <dsp:sp modelId="{D0A31720-0BA3-4E65-9DF1-3EE3ADD3067B}">
      <dsp:nvSpPr>
        <dsp:cNvPr id="0" name=""/>
        <dsp:cNvSpPr/>
      </dsp:nvSpPr>
      <dsp:spPr>
        <a:xfrm>
          <a:off x="0" y="2976941"/>
          <a:ext cx="10058399"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B3ADC-C5A3-497C-A3B8-02C97E6D5DE3}">
      <dsp:nvSpPr>
        <dsp:cNvPr id="0" name=""/>
        <dsp:cNvSpPr/>
      </dsp:nvSpPr>
      <dsp:spPr>
        <a:xfrm>
          <a:off x="505917" y="2399722"/>
          <a:ext cx="7511914" cy="848930"/>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j-lt"/>
            </a:rPr>
            <a:t>Customer Profiling</a:t>
          </a:r>
          <a:endParaRPr lang="en-IN" sz="2000" kern="1200" dirty="0">
            <a:solidFill>
              <a:schemeClr val="tx1"/>
            </a:solidFill>
            <a:latin typeface="+mj-lt"/>
          </a:endParaRPr>
        </a:p>
      </dsp:txBody>
      <dsp:txXfrm>
        <a:off x="547358" y="2441163"/>
        <a:ext cx="7429032" cy="766048"/>
      </dsp:txXfrm>
    </dsp:sp>
    <dsp:sp modelId="{F7C7B120-B205-4BD6-A07B-23B39950084B}">
      <dsp:nvSpPr>
        <dsp:cNvPr id="0" name=""/>
        <dsp:cNvSpPr/>
      </dsp:nvSpPr>
      <dsp:spPr>
        <a:xfrm>
          <a:off x="0" y="3987885"/>
          <a:ext cx="10058399"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1404C2-2B2A-4A70-9FE1-AB39FBD21161}">
      <dsp:nvSpPr>
        <dsp:cNvPr id="0" name=""/>
        <dsp:cNvSpPr/>
      </dsp:nvSpPr>
      <dsp:spPr>
        <a:xfrm>
          <a:off x="502920" y="3619541"/>
          <a:ext cx="7567397" cy="678304"/>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j-lt"/>
            </a:rPr>
            <a:t>Insights Generation</a:t>
          </a:r>
          <a:endParaRPr lang="en-IN" sz="2000" kern="1200" dirty="0">
            <a:solidFill>
              <a:schemeClr val="tx1"/>
            </a:solidFill>
            <a:latin typeface="+mj-lt"/>
          </a:endParaRPr>
        </a:p>
      </dsp:txBody>
      <dsp:txXfrm>
        <a:off x="536032" y="3652653"/>
        <a:ext cx="7501173" cy="612080"/>
      </dsp:txXfrm>
    </dsp:sp>
    <dsp:sp modelId="{C0E1751D-E58C-42EB-B46C-31E88CDF27FE}">
      <dsp:nvSpPr>
        <dsp:cNvPr id="0" name=""/>
        <dsp:cNvSpPr/>
      </dsp:nvSpPr>
      <dsp:spPr>
        <a:xfrm>
          <a:off x="0" y="5020707"/>
          <a:ext cx="10058399"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33B4F7-BCE3-40AE-A124-3D82EB7B1AB0}">
      <dsp:nvSpPr>
        <dsp:cNvPr id="0" name=""/>
        <dsp:cNvSpPr/>
      </dsp:nvSpPr>
      <dsp:spPr>
        <a:xfrm>
          <a:off x="502920" y="4630485"/>
          <a:ext cx="7564791" cy="700181"/>
        </a:xfrm>
        <a:prstGeom prst="round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j-lt"/>
            </a:rPr>
            <a:t>Storytelling and Visualization</a:t>
          </a:r>
          <a:endParaRPr lang="en-IN" sz="2000" kern="1200" dirty="0">
            <a:solidFill>
              <a:schemeClr val="tx1"/>
            </a:solidFill>
            <a:latin typeface="+mj-lt"/>
          </a:endParaRPr>
        </a:p>
      </dsp:txBody>
      <dsp:txXfrm>
        <a:off x="537100" y="4664665"/>
        <a:ext cx="7496431" cy="63182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2B7EE-DA77-416E-BC7C-C10BDF331853}"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63783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2B7EE-DA77-416E-BC7C-C10BDF331853}"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368069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2B7EE-DA77-416E-BC7C-C10BDF331853}"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4202476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2B7EE-DA77-416E-BC7C-C10BDF331853}"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29C4B8-549A-4E73-BF28-A163844BEB4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13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2B7EE-DA77-416E-BC7C-C10BDF331853}"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3693018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42B7EE-DA77-416E-BC7C-C10BDF331853}"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159810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42B7EE-DA77-416E-BC7C-C10BDF331853}"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2973721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2B7EE-DA77-416E-BC7C-C10BDF331853}"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2569695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2B7EE-DA77-416E-BC7C-C10BDF331853}"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2171190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2B7EE-DA77-416E-BC7C-C10BDF331853}"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179000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2B7EE-DA77-416E-BC7C-C10BDF331853}"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257731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2B7EE-DA77-416E-BC7C-C10BDF331853}"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21867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42B7EE-DA77-416E-BC7C-C10BDF331853}"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75488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2B7EE-DA77-416E-BC7C-C10BDF331853}"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295679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2B7EE-DA77-416E-BC7C-C10BDF331853}"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397404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B42B7EE-DA77-416E-BC7C-C10BDF331853}"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65248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2B7EE-DA77-416E-BC7C-C10BDF331853}"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276619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2B7EE-DA77-416E-BC7C-C10BDF331853}"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29C4B8-549A-4E73-BF28-A163844BEB48}" type="slidenum">
              <a:rPr lang="en-IN" smtClean="0"/>
              <a:t>‹#›</a:t>
            </a:fld>
            <a:endParaRPr lang="en-IN"/>
          </a:p>
        </p:txBody>
      </p:sp>
    </p:spTree>
    <p:extLst>
      <p:ext uri="{BB962C8B-B14F-4D97-AF65-F5344CB8AC3E}">
        <p14:creationId xmlns:p14="http://schemas.microsoft.com/office/powerpoint/2010/main" val="75991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B42B7EE-DA77-416E-BC7C-C10BDF331853}" type="datetimeFigureOut">
              <a:rPr lang="en-IN" smtClean="0"/>
              <a:t>13-04-2024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29C4B8-549A-4E73-BF28-A163844BEB48}" type="slidenum">
              <a:rPr lang="en-IN" smtClean="0"/>
              <a:t>‹#›</a:t>
            </a:fld>
            <a:endParaRPr lang="en-IN"/>
          </a:p>
        </p:txBody>
      </p:sp>
    </p:spTree>
    <p:extLst>
      <p:ext uri="{BB962C8B-B14F-4D97-AF65-F5344CB8AC3E}">
        <p14:creationId xmlns:p14="http://schemas.microsoft.com/office/powerpoint/2010/main" val="12513623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FD8A-6E51-F3A6-F933-95B93D731EEF}"/>
              </a:ext>
            </a:extLst>
          </p:cNvPr>
          <p:cNvSpPr>
            <a:spLocks noGrp="1"/>
          </p:cNvSpPr>
          <p:nvPr>
            <p:ph type="ctrTitle"/>
          </p:nvPr>
        </p:nvSpPr>
        <p:spPr>
          <a:xfrm>
            <a:off x="1751012" y="919787"/>
            <a:ext cx="8689976" cy="2509213"/>
          </a:xfrm>
        </p:spPr>
        <p:txBody>
          <a:bodyPr/>
          <a:lstStyle/>
          <a:p>
            <a:r>
              <a:rPr lang="en-US" dirty="0">
                <a:solidFill>
                  <a:schemeClr val="accent6">
                    <a:lumMod val="50000"/>
                  </a:schemeClr>
                </a:solidFill>
              </a:rPr>
              <a:t>Customer segmentation analysis</a:t>
            </a:r>
            <a:endParaRPr lang="en-IN" dirty="0">
              <a:solidFill>
                <a:schemeClr val="accent6">
                  <a:lumMod val="50000"/>
                </a:schemeClr>
              </a:solidFill>
            </a:endParaRPr>
          </a:p>
        </p:txBody>
      </p:sp>
      <p:sp>
        <p:nvSpPr>
          <p:cNvPr id="3" name="Subtitle 2">
            <a:extLst>
              <a:ext uri="{FF2B5EF4-FFF2-40B4-BE49-F238E27FC236}">
                <a16:creationId xmlns:a16="http://schemas.microsoft.com/office/drawing/2014/main" id="{145CEE56-2F0D-8744-3C80-FEFC1604E435}"/>
              </a:ext>
            </a:extLst>
          </p:cNvPr>
          <p:cNvSpPr>
            <a:spLocks noGrp="1"/>
          </p:cNvSpPr>
          <p:nvPr>
            <p:ph type="subTitle" idx="1"/>
          </p:nvPr>
        </p:nvSpPr>
        <p:spPr>
          <a:xfrm>
            <a:off x="6913418" y="5818910"/>
            <a:ext cx="5882843" cy="1039090"/>
          </a:xfrm>
        </p:spPr>
        <p:txBody>
          <a:bodyPr/>
          <a:lstStyle/>
          <a:p>
            <a:r>
              <a:rPr lang="en-US" b="1" dirty="0">
                <a:solidFill>
                  <a:schemeClr val="tx1"/>
                </a:solidFill>
                <a:latin typeface="+mj-lt"/>
              </a:rPr>
              <a:t>SRI SIRI JAMI</a:t>
            </a:r>
          </a:p>
          <a:p>
            <a:r>
              <a:rPr lang="en-US" b="1" cap="none" dirty="0">
                <a:solidFill>
                  <a:schemeClr val="tx1"/>
                </a:solidFill>
                <a:latin typeface="+mj-lt"/>
              </a:rPr>
              <a:t>sirijami1231@gmail.com</a:t>
            </a:r>
          </a:p>
          <a:p>
            <a:endParaRPr lang="en-US" dirty="0">
              <a:solidFill>
                <a:schemeClr val="accent6">
                  <a:lumMod val="50000"/>
                </a:schemeClr>
              </a:solidFill>
            </a:endParaRPr>
          </a:p>
          <a:p>
            <a:endParaRPr lang="en-IN" dirty="0"/>
          </a:p>
        </p:txBody>
      </p:sp>
    </p:spTree>
    <p:extLst>
      <p:ext uri="{BB962C8B-B14F-4D97-AF65-F5344CB8AC3E}">
        <p14:creationId xmlns:p14="http://schemas.microsoft.com/office/powerpoint/2010/main" val="2406650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42274-BF5A-617B-A6F7-691A5ED1D233}"/>
              </a:ext>
            </a:extLst>
          </p:cNvPr>
          <p:cNvSpPr txBox="1"/>
          <p:nvPr/>
        </p:nvSpPr>
        <p:spPr>
          <a:xfrm>
            <a:off x="332509" y="-41564"/>
            <a:ext cx="9434946" cy="584775"/>
          </a:xfrm>
          <a:prstGeom prst="rect">
            <a:avLst/>
          </a:prstGeom>
          <a:noFill/>
        </p:spPr>
        <p:txBody>
          <a:bodyPr wrap="square" rtlCol="0">
            <a:spAutoFit/>
          </a:bodyPr>
          <a:lstStyle/>
          <a:p>
            <a:r>
              <a:rPr lang="en-US" sz="3200" dirty="0"/>
              <a:t>                            </a:t>
            </a:r>
            <a:r>
              <a:rPr lang="en-US" sz="2800" b="1" dirty="0">
                <a:solidFill>
                  <a:schemeClr val="accent5">
                    <a:lumMod val="50000"/>
                  </a:schemeClr>
                </a:solidFill>
              </a:rPr>
              <a:t>Insights and Recommendations</a:t>
            </a:r>
            <a:endParaRPr lang="en-IN" sz="3200" b="1" dirty="0">
              <a:solidFill>
                <a:schemeClr val="accent5">
                  <a:lumMod val="50000"/>
                </a:schemeClr>
              </a:solidFill>
            </a:endParaRPr>
          </a:p>
        </p:txBody>
      </p:sp>
      <p:sp>
        <p:nvSpPr>
          <p:cNvPr id="4" name="TextBox 3">
            <a:extLst>
              <a:ext uri="{FF2B5EF4-FFF2-40B4-BE49-F238E27FC236}">
                <a16:creationId xmlns:a16="http://schemas.microsoft.com/office/drawing/2014/main" id="{2ECE71B8-E690-1BD1-E17F-5F509B26D197}"/>
              </a:ext>
            </a:extLst>
          </p:cNvPr>
          <p:cNvSpPr txBox="1"/>
          <p:nvPr/>
        </p:nvSpPr>
        <p:spPr>
          <a:xfrm>
            <a:off x="471054" y="982002"/>
            <a:ext cx="1148541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By analyzing the clustered data, we can extract valuable insights that will translate into actionable recommendations for </a:t>
            </a:r>
            <a:r>
              <a:rPr lang="en-US" sz="2400" dirty="0" err="1">
                <a:latin typeface="+mj-lt"/>
              </a:rPr>
              <a:t>Mohkart</a:t>
            </a:r>
            <a:r>
              <a:rPr lang="en-US" sz="2400" dirty="0">
                <a:latin typeface="+mj-lt"/>
              </a:rPr>
              <a:t>. Here are some potential examples:</a:t>
            </a:r>
          </a:p>
          <a:p>
            <a:endParaRPr lang="en-US" sz="2400" dirty="0">
              <a:latin typeface="+mj-lt"/>
            </a:endParaRPr>
          </a:p>
          <a:p>
            <a:pPr marL="285750" indent="-285750">
              <a:buFont typeface="Arial" panose="020B0604020202020204" pitchFamily="34" charset="0"/>
              <a:buChar char="•"/>
            </a:pPr>
            <a:r>
              <a:rPr lang="en-US" sz="2400" dirty="0">
                <a:latin typeface="+mj-lt"/>
              </a:rPr>
              <a:t>High - Value Customers: Clusters with high spending and target them with personalized marketing campaigns like exclusive discounts or curated products recommendations.</a:t>
            </a:r>
          </a:p>
          <a:p>
            <a:pPr marL="285750" indent="-285750">
              <a:buFont typeface="Arial" panose="020B0604020202020204" pitchFamily="34" charset="0"/>
              <a:buChar char="•"/>
            </a:pPr>
            <a:r>
              <a:rPr lang="en-US" sz="2400" dirty="0">
                <a:latin typeface="+mj-lt"/>
              </a:rPr>
              <a:t>Low – Engagement Customers: Clusters with potentially lower engagement i.e., lower spending, high browsing abandonment). By investigating the website usability, product page performance, and consider to introductory discounts to boost engagement.</a:t>
            </a:r>
          </a:p>
          <a:p>
            <a:pPr marL="285750" indent="-285750">
              <a:buFont typeface="Arial" panose="020B0604020202020204" pitchFamily="34" charset="0"/>
              <a:buChar char="•"/>
            </a:pPr>
            <a:r>
              <a:rPr lang="en-US" sz="2400" dirty="0">
                <a:latin typeface="+mj-lt"/>
              </a:rPr>
              <a:t>Personalization: Leveraging browsing behavior and purchase history to create personalized product recommendations. This could involve suggesting complementary products based on past purchases or recommending similar items to customers who spend a significant amount of time browsing specific categories.</a:t>
            </a:r>
            <a:endParaRPr lang="en-IN" sz="2400" dirty="0">
              <a:latin typeface="+mj-lt"/>
            </a:endParaRPr>
          </a:p>
        </p:txBody>
      </p:sp>
    </p:spTree>
    <p:extLst>
      <p:ext uri="{BB962C8B-B14F-4D97-AF65-F5344CB8AC3E}">
        <p14:creationId xmlns:p14="http://schemas.microsoft.com/office/powerpoint/2010/main" val="115876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B2F85-466A-EE98-1F9F-48D014203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7974"/>
            <a:ext cx="9587345" cy="6340025"/>
          </a:xfrm>
          <a:prstGeom prst="rect">
            <a:avLst/>
          </a:prstGeom>
        </p:spPr>
      </p:pic>
      <p:sp>
        <p:nvSpPr>
          <p:cNvPr id="5" name="TextBox 4">
            <a:extLst>
              <a:ext uri="{FF2B5EF4-FFF2-40B4-BE49-F238E27FC236}">
                <a16:creationId xmlns:a16="http://schemas.microsoft.com/office/drawing/2014/main" id="{0AE9BE33-CD0D-67D5-DE37-599C149E4EDA}"/>
              </a:ext>
            </a:extLst>
          </p:cNvPr>
          <p:cNvSpPr txBox="1"/>
          <p:nvPr/>
        </p:nvSpPr>
        <p:spPr>
          <a:xfrm>
            <a:off x="-2" y="56310"/>
            <a:ext cx="12192002" cy="461665"/>
          </a:xfrm>
          <a:prstGeom prst="rect">
            <a:avLst/>
          </a:prstGeom>
          <a:noFill/>
        </p:spPr>
        <p:txBody>
          <a:bodyPr wrap="square" rtlCol="0">
            <a:spAutoFit/>
          </a:bodyPr>
          <a:lstStyle/>
          <a:p>
            <a:r>
              <a:rPr lang="en-US" sz="2400" b="1" dirty="0"/>
              <a:t>Visualization1: For Clusters, comparing the Sum(</a:t>
            </a:r>
            <a:r>
              <a:rPr lang="en-US" sz="2400" b="1" dirty="0" err="1"/>
              <a:t>Total_Amount</a:t>
            </a:r>
            <a:r>
              <a:rPr lang="en-US" sz="2400" b="1" dirty="0"/>
              <a:t>), Avg(Recency, Browsing Time)</a:t>
            </a:r>
            <a:endParaRPr lang="en-IN" sz="2400" b="1" dirty="0"/>
          </a:p>
        </p:txBody>
      </p:sp>
      <p:sp>
        <p:nvSpPr>
          <p:cNvPr id="6" name="TextBox 5">
            <a:extLst>
              <a:ext uri="{FF2B5EF4-FFF2-40B4-BE49-F238E27FC236}">
                <a16:creationId xmlns:a16="http://schemas.microsoft.com/office/drawing/2014/main" id="{C0919238-FA65-4F32-31AE-79D2C2607670}"/>
              </a:ext>
            </a:extLst>
          </p:cNvPr>
          <p:cNvSpPr txBox="1"/>
          <p:nvPr/>
        </p:nvSpPr>
        <p:spPr>
          <a:xfrm>
            <a:off x="9587345" y="1083853"/>
            <a:ext cx="2604655" cy="5355312"/>
          </a:xfrm>
          <a:prstGeom prst="rect">
            <a:avLst/>
          </a:prstGeom>
          <a:noFill/>
        </p:spPr>
        <p:txBody>
          <a:bodyPr wrap="square" rtlCol="0">
            <a:spAutoFit/>
          </a:bodyPr>
          <a:lstStyle/>
          <a:p>
            <a:endParaRPr lang="en-US" dirty="0"/>
          </a:p>
          <a:p>
            <a:r>
              <a:rPr lang="en-US" b="1" dirty="0">
                <a:solidFill>
                  <a:srgbClr val="C00000"/>
                </a:solidFill>
              </a:rPr>
              <a:t>Spenders:</a:t>
            </a:r>
          </a:p>
          <a:p>
            <a:r>
              <a:rPr lang="en-US" b="1" dirty="0"/>
              <a:t>High (C3, C5)</a:t>
            </a:r>
          </a:p>
          <a:p>
            <a:r>
              <a:rPr lang="en-US" b="1" dirty="0"/>
              <a:t>Average( C4,C6,C9)</a:t>
            </a:r>
          </a:p>
          <a:p>
            <a:r>
              <a:rPr lang="en-US" b="1" dirty="0"/>
              <a:t>Low (C1,C2,C7)</a:t>
            </a:r>
          </a:p>
          <a:p>
            <a:r>
              <a:rPr lang="en-US" b="1" dirty="0"/>
              <a:t>Very Low( C10)</a:t>
            </a:r>
          </a:p>
          <a:p>
            <a:endParaRPr lang="en-US" dirty="0"/>
          </a:p>
          <a:p>
            <a:endParaRPr lang="en-US" dirty="0"/>
          </a:p>
          <a:p>
            <a:r>
              <a:rPr lang="en-US" b="1" dirty="0">
                <a:solidFill>
                  <a:srgbClr val="C00000"/>
                </a:solidFill>
              </a:rPr>
              <a:t>Recency:</a:t>
            </a:r>
          </a:p>
          <a:p>
            <a:r>
              <a:rPr lang="en-US" b="1" dirty="0"/>
              <a:t>Long (C2,C4,C8,C9)</a:t>
            </a:r>
          </a:p>
          <a:p>
            <a:r>
              <a:rPr lang="en-US" b="1" dirty="0"/>
              <a:t>Moderate (C3,C5,C10)</a:t>
            </a:r>
          </a:p>
          <a:p>
            <a:r>
              <a:rPr lang="en-US" b="1" dirty="0"/>
              <a:t>Short (C1, C6,C7,C11)</a:t>
            </a:r>
          </a:p>
          <a:p>
            <a:endParaRPr lang="en-US" b="1" dirty="0"/>
          </a:p>
          <a:p>
            <a:endParaRPr lang="en-US" dirty="0"/>
          </a:p>
          <a:p>
            <a:r>
              <a:rPr lang="en-US" b="1" dirty="0">
                <a:solidFill>
                  <a:srgbClr val="C00000"/>
                </a:solidFill>
              </a:rPr>
              <a:t>Browsing Time</a:t>
            </a:r>
          </a:p>
          <a:p>
            <a:r>
              <a:rPr lang="en-US" b="1" dirty="0"/>
              <a:t>High (C4,C10,C11)</a:t>
            </a:r>
          </a:p>
          <a:p>
            <a:r>
              <a:rPr lang="en-IN" b="1" dirty="0"/>
              <a:t>Moderate (C2,C3,C5)</a:t>
            </a:r>
          </a:p>
          <a:p>
            <a:r>
              <a:rPr lang="en-IN" b="1" dirty="0"/>
              <a:t>Average (C6,C9)</a:t>
            </a:r>
          </a:p>
          <a:p>
            <a:r>
              <a:rPr lang="en-IN" b="1" dirty="0"/>
              <a:t>Less (C1, C8)</a:t>
            </a:r>
            <a:endParaRPr lang="en-US" b="1" dirty="0"/>
          </a:p>
        </p:txBody>
      </p:sp>
    </p:spTree>
    <p:extLst>
      <p:ext uri="{BB962C8B-B14F-4D97-AF65-F5344CB8AC3E}">
        <p14:creationId xmlns:p14="http://schemas.microsoft.com/office/powerpoint/2010/main" val="322014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B46874-8F4A-8587-13E4-D6B3F5D7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7" y="786088"/>
            <a:ext cx="8077200" cy="5846618"/>
          </a:xfrm>
          <a:prstGeom prst="rect">
            <a:avLst/>
          </a:prstGeom>
        </p:spPr>
      </p:pic>
      <p:sp>
        <p:nvSpPr>
          <p:cNvPr id="6" name="TextBox 5">
            <a:extLst>
              <a:ext uri="{FF2B5EF4-FFF2-40B4-BE49-F238E27FC236}">
                <a16:creationId xmlns:a16="http://schemas.microsoft.com/office/drawing/2014/main" id="{05A58926-4DC8-740D-01BF-621479FFE093}"/>
              </a:ext>
            </a:extLst>
          </p:cNvPr>
          <p:cNvSpPr txBox="1"/>
          <p:nvPr/>
        </p:nvSpPr>
        <p:spPr>
          <a:xfrm>
            <a:off x="9144000" y="2078181"/>
            <a:ext cx="2812473" cy="1938992"/>
          </a:xfrm>
          <a:prstGeom prst="rect">
            <a:avLst/>
          </a:prstGeom>
          <a:noFill/>
        </p:spPr>
        <p:txBody>
          <a:bodyPr wrap="square" rtlCol="0">
            <a:spAutoFit/>
          </a:bodyPr>
          <a:lstStyle/>
          <a:p>
            <a:r>
              <a:rPr lang="en-US" sz="2000" b="1" dirty="0">
                <a:latin typeface="+mj-lt"/>
              </a:rPr>
              <a:t>From this Image, we can observe the relationship between </a:t>
            </a:r>
            <a:r>
              <a:rPr lang="en-US" sz="2000" b="1" dirty="0" err="1">
                <a:latin typeface="+mj-lt"/>
              </a:rPr>
              <a:t>total_amount</a:t>
            </a:r>
            <a:r>
              <a:rPr lang="en-US" sz="2000" b="1" dirty="0">
                <a:latin typeface="+mj-lt"/>
              </a:rPr>
              <a:t> and recency, browsing time for Clusters.</a:t>
            </a:r>
            <a:endParaRPr lang="en-IN" sz="2000" b="1" dirty="0">
              <a:latin typeface="+mj-lt"/>
            </a:endParaRPr>
          </a:p>
        </p:txBody>
      </p:sp>
      <p:sp>
        <p:nvSpPr>
          <p:cNvPr id="7" name="TextBox 6">
            <a:extLst>
              <a:ext uri="{FF2B5EF4-FFF2-40B4-BE49-F238E27FC236}">
                <a16:creationId xmlns:a16="http://schemas.microsoft.com/office/drawing/2014/main" id="{7FF560AC-97BA-98FA-0A40-CC3E99FF6817}"/>
              </a:ext>
            </a:extLst>
          </p:cNvPr>
          <p:cNvSpPr txBox="1"/>
          <p:nvPr/>
        </p:nvSpPr>
        <p:spPr>
          <a:xfrm>
            <a:off x="720437" y="187352"/>
            <a:ext cx="9781308" cy="461665"/>
          </a:xfrm>
          <a:prstGeom prst="rect">
            <a:avLst/>
          </a:prstGeom>
          <a:noFill/>
        </p:spPr>
        <p:txBody>
          <a:bodyPr wrap="square" rtlCol="0">
            <a:spAutoFit/>
          </a:bodyPr>
          <a:lstStyle/>
          <a:p>
            <a:r>
              <a:rPr lang="en-US" sz="2400" b="1" dirty="0"/>
              <a:t>Visualization 2</a:t>
            </a:r>
            <a:r>
              <a:rPr lang="en-US" dirty="0"/>
              <a:t>:</a:t>
            </a:r>
            <a:endParaRPr lang="en-IN" dirty="0"/>
          </a:p>
        </p:txBody>
      </p:sp>
    </p:spTree>
    <p:extLst>
      <p:ext uri="{BB962C8B-B14F-4D97-AF65-F5344CB8AC3E}">
        <p14:creationId xmlns:p14="http://schemas.microsoft.com/office/powerpoint/2010/main" val="428159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E6C06-E6EF-61ED-DECE-512C0A4F67B5}"/>
              </a:ext>
            </a:extLst>
          </p:cNvPr>
          <p:cNvSpPr txBox="1"/>
          <p:nvPr/>
        </p:nvSpPr>
        <p:spPr>
          <a:xfrm>
            <a:off x="4488872" y="171256"/>
            <a:ext cx="4752109" cy="523220"/>
          </a:xfrm>
          <a:prstGeom prst="rect">
            <a:avLst/>
          </a:prstGeom>
          <a:noFill/>
        </p:spPr>
        <p:txBody>
          <a:bodyPr wrap="square" rtlCol="0">
            <a:spAutoFit/>
          </a:bodyPr>
          <a:lstStyle/>
          <a:p>
            <a:r>
              <a:rPr lang="en-US" sz="2800" b="1" dirty="0">
                <a:solidFill>
                  <a:schemeClr val="accent5">
                    <a:lumMod val="50000"/>
                  </a:schemeClr>
                </a:solidFill>
                <a:latin typeface="+mj-lt"/>
              </a:rPr>
              <a:t>   SUMMARY</a:t>
            </a:r>
            <a:endParaRPr lang="en-IN" sz="2800" b="1" dirty="0">
              <a:solidFill>
                <a:schemeClr val="accent5">
                  <a:lumMod val="50000"/>
                </a:schemeClr>
              </a:solidFill>
              <a:latin typeface="+mj-lt"/>
            </a:endParaRPr>
          </a:p>
        </p:txBody>
      </p:sp>
      <p:sp>
        <p:nvSpPr>
          <p:cNvPr id="3" name="TextBox 2">
            <a:extLst>
              <a:ext uri="{FF2B5EF4-FFF2-40B4-BE49-F238E27FC236}">
                <a16:creationId xmlns:a16="http://schemas.microsoft.com/office/drawing/2014/main" id="{78339E18-4A45-B12C-1B51-1E7F7CC42E2D}"/>
              </a:ext>
            </a:extLst>
          </p:cNvPr>
          <p:cNvSpPr txBox="1"/>
          <p:nvPr/>
        </p:nvSpPr>
        <p:spPr>
          <a:xfrm>
            <a:off x="401782" y="900545"/>
            <a:ext cx="11499273" cy="5262979"/>
          </a:xfrm>
          <a:prstGeom prst="rect">
            <a:avLst/>
          </a:prstGeom>
          <a:noFill/>
        </p:spPr>
        <p:txBody>
          <a:bodyPr wrap="square" rtlCol="0">
            <a:spAutoFit/>
          </a:bodyPr>
          <a:lstStyle/>
          <a:p>
            <a:r>
              <a:rPr lang="en-US" sz="2000" dirty="0">
                <a:latin typeface="+mj-lt"/>
              </a:rPr>
              <a:t>This project will equip </a:t>
            </a:r>
            <a:r>
              <a:rPr lang="en-US" sz="2000" dirty="0" err="1">
                <a:latin typeface="+mj-lt"/>
              </a:rPr>
              <a:t>Mohkart</a:t>
            </a:r>
            <a:r>
              <a:rPr lang="en-US" sz="2000" dirty="0">
                <a:latin typeface="+mj-lt"/>
              </a:rPr>
              <a:t> with Valuable customer segmentation and behavioral insights. By leveraging these insights, they can refine their marketing strategies, optimize website engagement, and ultimately drive customer satisfaction and loyalty. The combination of customer profiling , cluster analysis, and data visualization will be key in unlocking these valuable business insights.</a:t>
            </a:r>
          </a:p>
          <a:p>
            <a:r>
              <a:rPr lang="en-US" sz="2000" b="1" dirty="0">
                <a:latin typeface="+mj-lt"/>
              </a:rPr>
              <a:t>Cluster Analysis</a:t>
            </a:r>
            <a:r>
              <a:rPr lang="en-US" sz="2000" dirty="0">
                <a:latin typeface="+mj-lt"/>
              </a:rPr>
              <a:t>: </a:t>
            </a:r>
          </a:p>
          <a:p>
            <a:r>
              <a:rPr lang="en-US" sz="2000" dirty="0">
                <a:latin typeface="+mj-lt"/>
              </a:rPr>
              <a:t>For this given dataset, </a:t>
            </a:r>
          </a:p>
          <a:p>
            <a:r>
              <a:rPr lang="en-US" sz="2000" dirty="0">
                <a:latin typeface="+mj-lt"/>
              </a:rPr>
              <a:t>the data shown as weak clustering which may due to Inherent variability such as some data points may share characteristics of multiple clusters, leading to weak .</a:t>
            </a:r>
          </a:p>
          <a:p>
            <a:r>
              <a:rPr lang="en-US" sz="2000" dirty="0">
                <a:latin typeface="+mj-lt"/>
              </a:rPr>
              <a:t>Also, May be clause of overlapping patterns and customers with mixed behaviors.</a:t>
            </a:r>
          </a:p>
          <a:p>
            <a:r>
              <a:rPr lang="en-US" sz="2000" dirty="0">
                <a:latin typeface="+mj-lt"/>
              </a:rPr>
              <a:t>So, When trying the hierarchical clustering , it causing the memory error and </a:t>
            </a:r>
            <a:r>
              <a:rPr lang="en-US" sz="2000" dirty="0" err="1">
                <a:latin typeface="+mj-lt"/>
              </a:rPr>
              <a:t>KMeans</a:t>
            </a:r>
            <a:r>
              <a:rPr lang="en-US" sz="2000" dirty="0">
                <a:latin typeface="+mj-lt"/>
              </a:rPr>
              <a:t> clustering, taken the more optimal clusters for better customer segmentation</a:t>
            </a:r>
          </a:p>
          <a:p>
            <a:r>
              <a:rPr lang="en-US" sz="2000" b="1" dirty="0">
                <a:latin typeface="+mj-lt"/>
              </a:rPr>
              <a:t>As per Visualizing the clustered data:  </a:t>
            </a:r>
          </a:p>
          <a:p>
            <a:r>
              <a:rPr lang="en-US" sz="2000" dirty="0">
                <a:latin typeface="+mj-lt"/>
              </a:rPr>
              <a:t>High spenders spent moderate time on browsing the products  - Cluster 3</a:t>
            </a:r>
          </a:p>
          <a:p>
            <a:r>
              <a:rPr lang="en-US" sz="2000" dirty="0">
                <a:latin typeface="+mj-lt"/>
              </a:rPr>
              <a:t>Frequent buyers have shorter recency such as customers who purchase often – Cluster 6</a:t>
            </a:r>
          </a:p>
          <a:p>
            <a:r>
              <a:rPr lang="en-US" sz="2000" b="1" dirty="0">
                <a:latin typeface="+mj-lt"/>
              </a:rPr>
              <a:t>Analyze Spending habits: </a:t>
            </a:r>
          </a:p>
          <a:p>
            <a:r>
              <a:rPr lang="en-US" sz="2000" dirty="0">
                <a:latin typeface="+mj-lt"/>
              </a:rPr>
              <a:t>Clusters with high average total amount and purchase frequency – Who are potentially high value customers.</a:t>
            </a:r>
          </a:p>
          <a:p>
            <a:endParaRPr lang="en-US" dirty="0"/>
          </a:p>
        </p:txBody>
      </p:sp>
    </p:spTree>
    <p:extLst>
      <p:ext uri="{BB962C8B-B14F-4D97-AF65-F5344CB8AC3E}">
        <p14:creationId xmlns:p14="http://schemas.microsoft.com/office/powerpoint/2010/main" val="315047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33E4-0379-3E2D-B113-1E55DB5313C3}"/>
              </a:ext>
            </a:extLst>
          </p:cNvPr>
          <p:cNvSpPr>
            <a:spLocks noGrp="1"/>
          </p:cNvSpPr>
          <p:nvPr>
            <p:ph type="title"/>
          </p:nvPr>
        </p:nvSpPr>
        <p:spPr>
          <a:xfrm>
            <a:off x="1219825" y="415636"/>
            <a:ext cx="10058400" cy="665019"/>
          </a:xfrm>
        </p:spPr>
        <p:txBody>
          <a:bodyPr>
            <a:normAutofit fontScale="90000"/>
          </a:bodyPr>
          <a:lstStyle/>
          <a:p>
            <a:r>
              <a:rPr lang="en-US" b="1" dirty="0">
                <a:solidFill>
                  <a:schemeClr val="accent5">
                    <a:lumMod val="50000"/>
                  </a:schemeClr>
                </a:solidFill>
              </a:rPr>
              <a:t>Customer segmentation and it’s insights</a:t>
            </a:r>
            <a:endParaRPr lang="en-IN" b="1" dirty="0">
              <a:solidFill>
                <a:schemeClr val="accent5">
                  <a:lumMod val="50000"/>
                </a:schemeClr>
              </a:solidFill>
            </a:endParaRPr>
          </a:p>
        </p:txBody>
      </p:sp>
      <p:sp>
        <p:nvSpPr>
          <p:cNvPr id="3" name="Content Placeholder 2">
            <a:extLst>
              <a:ext uri="{FF2B5EF4-FFF2-40B4-BE49-F238E27FC236}">
                <a16:creationId xmlns:a16="http://schemas.microsoft.com/office/drawing/2014/main" id="{713ECF2C-6225-D072-DBB7-71D17640FFFA}"/>
              </a:ext>
            </a:extLst>
          </p:cNvPr>
          <p:cNvSpPr>
            <a:spLocks noGrp="1"/>
          </p:cNvSpPr>
          <p:nvPr>
            <p:ph idx="1"/>
          </p:nvPr>
        </p:nvSpPr>
        <p:spPr>
          <a:xfrm>
            <a:off x="1066799" y="1775045"/>
            <a:ext cx="10058400" cy="1965683"/>
          </a:xfrm>
        </p:spPr>
        <p:txBody>
          <a:bodyPr>
            <a:normAutofit fontScale="25000" lnSpcReduction="20000"/>
          </a:bodyPr>
          <a:lstStyle/>
          <a:p>
            <a:r>
              <a:rPr lang="en-US" sz="9600" dirty="0">
                <a:latin typeface="+mj-lt"/>
              </a:rPr>
              <a:t>Projects Goals </a:t>
            </a:r>
          </a:p>
          <a:p>
            <a:r>
              <a:rPr lang="en-US" sz="9600" dirty="0">
                <a:latin typeface="+mj-lt"/>
              </a:rPr>
              <a:t>Methodology</a:t>
            </a:r>
          </a:p>
          <a:p>
            <a:r>
              <a:rPr lang="en-US" sz="9600" dirty="0">
                <a:latin typeface="+mj-lt"/>
              </a:rPr>
              <a:t>Cluster Analysis</a:t>
            </a:r>
            <a:endParaRPr lang="en-IN" sz="9600" dirty="0">
              <a:latin typeface="+mj-lt"/>
            </a:endParaRPr>
          </a:p>
          <a:p>
            <a:r>
              <a:rPr lang="en-IN" sz="9600" dirty="0">
                <a:latin typeface="+mj-lt"/>
              </a:rPr>
              <a:t>Insights and Recommendations</a:t>
            </a:r>
          </a:p>
          <a:p>
            <a:r>
              <a:rPr lang="en-IN" sz="9600" dirty="0">
                <a:latin typeface="+mj-lt"/>
              </a:rPr>
              <a:t>SUMMARY</a:t>
            </a:r>
          </a:p>
          <a:p>
            <a:endParaRPr lang="en-US" dirty="0"/>
          </a:p>
        </p:txBody>
      </p:sp>
    </p:spTree>
    <p:extLst>
      <p:ext uri="{BB962C8B-B14F-4D97-AF65-F5344CB8AC3E}">
        <p14:creationId xmlns:p14="http://schemas.microsoft.com/office/powerpoint/2010/main" val="199232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17CD-1963-DFEC-2FB2-4D371DA0C137}"/>
              </a:ext>
            </a:extLst>
          </p:cNvPr>
          <p:cNvSpPr>
            <a:spLocks noGrp="1"/>
          </p:cNvSpPr>
          <p:nvPr>
            <p:ph type="ctrTitle"/>
          </p:nvPr>
        </p:nvSpPr>
        <p:spPr>
          <a:xfrm>
            <a:off x="568036" y="0"/>
            <a:ext cx="11055927" cy="706582"/>
          </a:xfrm>
        </p:spPr>
        <p:txBody>
          <a:bodyPr>
            <a:normAutofit/>
          </a:bodyPr>
          <a:lstStyle/>
          <a:p>
            <a:r>
              <a:rPr lang="en-US" sz="3200" b="1" dirty="0">
                <a:solidFill>
                  <a:schemeClr val="accent5">
                    <a:lumMod val="50000"/>
                  </a:schemeClr>
                </a:solidFill>
              </a:rPr>
              <a:t>PROJECT GOAL</a:t>
            </a:r>
            <a:endParaRPr lang="en-IN" sz="3200" b="1" dirty="0">
              <a:solidFill>
                <a:schemeClr val="accent5">
                  <a:lumMod val="50000"/>
                </a:schemeClr>
              </a:solidFill>
            </a:endParaRPr>
          </a:p>
        </p:txBody>
      </p:sp>
      <p:sp>
        <p:nvSpPr>
          <p:cNvPr id="3" name="Subtitle 2">
            <a:extLst>
              <a:ext uri="{FF2B5EF4-FFF2-40B4-BE49-F238E27FC236}">
                <a16:creationId xmlns:a16="http://schemas.microsoft.com/office/drawing/2014/main" id="{6CF54A85-8CBE-EEFC-8A72-80260CCD93FD}"/>
              </a:ext>
            </a:extLst>
          </p:cNvPr>
          <p:cNvSpPr>
            <a:spLocks noGrp="1"/>
          </p:cNvSpPr>
          <p:nvPr>
            <p:ph type="subTitle" idx="1"/>
          </p:nvPr>
        </p:nvSpPr>
        <p:spPr>
          <a:xfrm>
            <a:off x="983673" y="1551709"/>
            <a:ext cx="10224654" cy="2840182"/>
          </a:xfrm>
        </p:spPr>
        <p:txBody>
          <a:bodyPr>
            <a:normAutofit/>
          </a:bodyPr>
          <a:lstStyle/>
          <a:p>
            <a:r>
              <a:rPr lang="en-US" sz="2400" cap="none" dirty="0">
                <a:solidFill>
                  <a:schemeClr val="tx1"/>
                </a:solidFill>
                <a:latin typeface="Century" panose="02040604050505020304" pitchFamily="18" charset="0"/>
              </a:rPr>
              <a:t>The goal of this project is to assist </a:t>
            </a:r>
            <a:r>
              <a:rPr lang="en-US" sz="2400" cap="none" dirty="0" err="1">
                <a:solidFill>
                  <a:schemeClr val="tx1"/>
                </a:solidFill>
                <a:latin typeface="Century" panose="02040604050505020304" pitchFamily="18" charset="0"/>
              </a:rPr>
              <a:t>mohkart</a:t>
            </a:r>
            <a:r>
              <a:rPr lang="en-US" sz="2400" cap="none" dirty="0">
                <a:solidFill>
                  <a:schemeClr val="tx1"/>
                </a:solidFill>
                <a:latin typeface="Century" panose="02040604050505020304" pitchFamily="18" charset="0"/>
              </a:rPr>
              <a:t>, a leading ecommerce player in </a:t>
            </a:r>
            <a:r>
              <a:rPr lang="en-US" sz="2400" cap="none" dirty="0" err="1">
                <a:solidFill>
                  <a:schemeClr val="tx1"/>
                </a:solidFill>
                <a:latin typeface="Century" panose="02040604050505020304" pitchFamily="18" charset="0"/>
              </a:rPr>
              <a:t>india</a:t>
            </a:r>
            <a:r>
              <a:rPr lang="en-US" sz="2400" cap="none" dirty="0">
                <a:solidFill>
                  <a:schemeClr val="tx1"/>
                </a:solidFill>
                <a:latin typeface="Century" panose="02040604050505020304" pitchFamily="18" charset="0"/>
              </a:rPr>
              <a:t>, in deriving actionable customer insights. This information will empower them to create customer segment-specific strategies, ultimately optimizing their operations and marketing campaigns</a:t>
            </a:r>
            <a:r>
              <a:rPr lang="en-US" dirty="0">
                <a:solidFill>
                  <a:schemeClr val="tx1"/>
                </a:solidFill>
              </a:rPr>
              <a:t>.</a:t>
            </a:r>
          </a:p>
        </p:txBody>
      </p:sp>
    </p:spTree>
    <p:extLst>
      <p:ext uri="{BB962C8B-B14F-4D97-AF65-F5344CB8AC3E}">
        <p14:creationId xmlns:p14="http://schemas.microsoft.com/office/powerpoint/2010/main" val="209704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B152-6111-D441-8B90-583DB116E747}"/>
              </a:ext>
            </a:extLst>
          </p:cNvPr>
          <p:cNvSpPr>
            <a:spLocks noGrp="1"/>
          </p:cNvSpPr>
          <p:nvPr>
            <p:ph type="title"/>
          </p:nvPr>
        </p:nvSpPr>
        <p:spPr>
          <a:xfrm>
            <a:off x="4135775" y="20253"/>
            <a:ext cx="3451183" cy="700392"/>
          </a:xfrm>
        </p:spPr>
        <p:txBody>
          <a:bodyPr>
            <a:normAutofit fontScale="90000"/>
          </a:bodyPr>
          <a:lstStyle/>
          <a:p>
            <a:r>
              <a:rPr lang="en-US" sz="3200" b="1" dirty="0">
                <a:solidFill>
                  <a:schemeClr val="accent5">
                    <a:lumMod val="50000"/>
                  </a:schemeClr>
                </a:solidFill>
              </a:rPr>
              <a:t>Methodology</a:t>
            </a:r>
            <a:endParaRPr lang="en-IN" sz="3200" b="1" dirty="0">
              <a:solidFill>
                <a:schemeClr val="accent5">
                  <a:lumMod val="50000"/>
                </a:schemeClr>
              </a:solidFill>
            </a:endParaRPr>
          </a:p>
        </p:txBody>
      </p:sp>
      <p:graphicFrame>
        <p:nvGraphicFramePr>
          <p:cNvPr id="25" name="Content Placeholder 24">
            <a:extLst>
              <a:ext uri="{FF2B5EF4-FFF2-40B4-BE49-F238E27FC236}">
                <a16:creationId xmlns:a16="http://schemas.microsoft.com/office/drawing/2014/main" id="{E5CC7AE2-88ED-2AA9-6798-4B7F3BA8033E}"/>
              </a:ext>
            </a:extLst>
          </p:cNvPr>
          <p:cNvGraphicFramePr>
            <a:graphicFrameLocks noGrp="1"/>
          </p:cNvGraphicFramePr>
          <p:nvPr>
            <p:ph idx="1"/>
            <p:extLst>
              <p:ext uri="{D42A27DB-BD31-4B8C-83A1-F6EECF244321}">
                <p14:modId xmlns:p14="http://schemas.microsoft.com/office/powerpoint/2010/main" val="682679810"/>
              </p:ext>
            </p:extLst>
          </p:nvPr>
        </p:nvGraphicFramePr>
        <p:xfrm>
          <a:off x="1393657" y="994480"/>
          <a:ext cx="10058400" cy="5627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2" name="Straight Arrow Connector 21">
            <a:extLst>
              <a:ext uri="{FF2B5EF4-FFF2-40B4-BE49-F238E27FC236}">
                <a16:creationId xmlns:a16="http://schemas.microsoft.com/office/drawing/2014/main" id="{4542CFEE-C685-6FD1-8467-B9D3D376EA86}"/>
              </a:ext>
            </a:extLst>
          </p:cNvPr>
          <p:cNvCxnSpPr>
            <a:cxnSpLocks/>
          </p:cNvCxnSpPr>
          <p:nvPr/>
        </p:nvCxnSpPr>
        <p:spPr>
          <a:xfrm>
            <a:off x="4530254" y="2739769"/>
            <a:ext cx="649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5143D69-0448-5305-E744-9136488A908A}"/>
              </a:ext>
            </a:extLst>
          </p:cNvPr>
          <p:cNvCxnSpPr>
            <a:cxnSpLocks/>
          </p:cNvCxnSpPr>
          <p:nvPr/>
        </p:nvCxnSpPr>
        <p:spPr>
          <a:xfrm>
            <a:off x="4450821" y="1463186"/>
            <a:ext cx="649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BBCB4A2-90DD-401B-E101-7EB4E17589F0}"/>
              </a:ext>
            </a:extLst>
          </p:cNvPr>
          <p:cNvSpPr txBox="1"/>
          <p:nvPr/>
        </p:nvSpPr>
        <p:spPr>
          <a:xfrm>
            <a:off x="5423880" y="1113293"/>
            <a:ext cx="3221356" cy="830997"/>
          </a:xfrm>
          <a:prstGeom prst="rect">
            <a:avLst/>
          </a:prstGeom>
          <a:noFill/>
        </p:spPr>
        <p:txBody>
          <a:bodyPr wrap="square" rtlCol="0">
            <a:spAutoFit/>
          </a:bodyPr>
          <a:lstStyle/>
          <a:p>
            <a:r>
              <a:rPr lang="en-US" sz="1600" dirty="0"/>
              <a:t>Attributes like Customer Id, Age, Device, City, Price, Quantity, Purchase Date, Browsing Time</a:t>
            </a:r>
            <a:endParaRPr lang="en-IN" sz="1600" dirty="0"/>
          </a:p>
        </p:txBody>
      </p:sp>
      <p:sp>
        <p:nvSpPr>
          <p:cNvPr id="30" name="TextBox 29">
            <a:extLst>
              <a:ext uri="{FF2B5EF4-FFF2-40B4-BE49-F238E27FC236}">
                <a16:creationId xmlns:a16="http://schemas.microsoft.com/office/drawing/2014/main" id="{FCF6FDED-0422-68FB-BD66-788AF5372592}"/>
              </a:ext>
            </a:extLst>
          </p:cNvPr>
          <p:cNvSpPr txBox="1"/>
          <p:nvPr/>
        </p:nvSpPr>
        <p:spPr>
          <a:xfrm>
            <a:off x="5423880" y="2463673"/>
            <a:ext cx="3221356" cy="584775"/>
          </a:xfrm>
          <a:prstGeom prst="rect">
            <a:avLst/>
          </a:prstGeom>
          <a:noFill/>
        </p:spPr>
        <p:txBody>
          <a:bodyPr wrap="square" rtlCol="0">
            <a:spAutoFit/>
          </a:bodyPr>
          <a:lstStyle/>
          <a:p>
            <a:r>
              <a:rPr lang="en-US" sz="1600" dirty="0"/>
              <a:t>Handling Missing Values, Statistical Summary, Encoding</a:t>
            </a:r>
            <a:endParaRPr lang="en-IN" sz="1600" dirty="0"/>
          </a:p>
        </p:txBody>
      </p:sp>
      <p:cxnSp>
        <p:nvCxnSpPr>
          <p:cNvPr id="32" name="Straight Arrow Connector 31">
            <a:extLst>
              <a:ext uri="{FF2B5EF4-FFF2-40B4-BE49-F238E27FC236}">
                <a16:creationId xmlns:a16="http://schemas.microsoft.com/office/drawing/2014/main" id="{7D0F77FE-EAED-13A6-5E33-8566435250E9}"/>
              </a:ext>
            </a:extLst>
          </p:cNvPr>
          <p:cNvCxnSpPr>
            <a:cxnSpLocks/>
          </p:cNvCxnSpPr>
          <p:nvPr/>
        </p:nvCxnSpPr>
        <p:spPr>
          <a:xfrm>
            <a:off x="4619141" y="5047476"/>
            <a:ext cx="61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3776327-105F-AC47-3328-7D258964FC51}"/>
              </a:ext>
            </a:extLst>
          </p:cNvPr>
          <p:cNvSpPr txBox="1"/>
          <p:nvPr/>
        </p:nvSpPr>
        <p:spPr>
          <a:xfrm>
            <a:off x="5423880" y="3588498"/>
            <a:ext cx="2777448" cy="584775"/>
          </a:xfrm>
          <a:prstGeom prst="rect">
            <a:avLst/>
          </a:prstGeom>
          <a:noFill/>
        </p:spPr>
        <p:txBody>
          <a:bodyPr wrap="square" rtlCol="0">
            <a:spAutoFit/>
          </a:bodyPr>
          <a:lstStyle/>
          <a:p>
            <a:r>
              <a:rPr lang="en-US" sz="1600" dirty="0"/>
              <a:t>Employ </a:t>
            </a:r>
            <a:r>
              <a:rPr lang="en-US" sz="1600" dirty="0" err="1"/>
              <a:t>KMeans</a:t>
            </a:r>
            <a:r>
              <a:rPr lang="en-US" sz="1600" dirty="0"/>
              <a:t> Clustering to Customers</a:t>
            </a:r>
            <a:endParaRPr lang="en-IN" sz="1600" dirty="0"/>
          </a:p>
        </p:txBody>
      </p:sp>
      <p:cxnSp>
        <p:nvCxnSpPr>
          <p:cNvPr id="36" name="Straight Arrow Connector 35">
            <a:extLst>
              <a:ext uri="{FF2B5EF4-FFF2-40B4-BE49-F238E27FC236}">
                <a16:creationId xmlns:a16="http://schemas.microsoft.com/office/drawing/2014/main" id="{58F0000D-278F-3DD7-707D-F629FC498E19}"/>
              </a:ext>
            </a:extLst>
          </p:cNvPr>
          <p:cNvCxnSpPr/>
          <p:nvPr/>
        </p:nvCxnSpPr>
        <p:spPr>
          <a:xfrm>
            <a:off x="4498554" y="3808475"/>
            <a:ext cx="649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0ACF429-1FD7-ED88-9F3E-940FB2E27DA9}"/>
              </a:ext>
            </a:extLst>
          </p:cNvPr>
          <p:cNvSpPr txBox="1"/>
          <p:nvPr/>
        </p:nvSpPr>
        <p:spPr>
          <a:xfrm>
            <a:off x="5423880" y="4713323"/>
            <a:ext cx="2978945" cy="338554"/>
          </a:xfrm>
          <a:prstGeom prst="rect">
            <a:avLst/>
          </a:prstGeom>
          <a:noFill/>
        </p:spPr>
        <p:txBody>
          <a:bodyPr wrap="square" rtlCol="0">
            <a:spAutoFit/>
          </a:bodyPr>
          <a:lstStyle/>
          <a:p>
            <a:r>
              <a:rPr lang="en-US" sz="1600" dirty="0"/>
              <a:t>Analyzing spending and patterns</a:t>
            </a:r>
            <a:endParaRPr lang="en-IN" sz="1600" dirty="0"/>
          </a:p>
        </p:txBody>
      </p:sp>
    </p:spTree>
    <p:extLst>
      <p:ext uri="{BB962C8B-B14F-4D97-AF65-F5344CB8AC3E}">
        <p14:creationId xmlns:p14="http://schemas.microsoft.com/office/powerpoint/2010/main" val="340193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C28FE3-316E-50BD-FA92-880474B66943}"/>
              </a:ext>
            </a:extLst>
          </p:cNvPr>
          <p:cNvSpPr>
            <a:spLocks noGrp="1"/>
          </p:cNvSpPr>
          <p:nvPr>
            <p:ph type="title"/>
          </p:nvPr>
        </p:nvSpPr>
        <p:spPr>
          <a:xfrm>
            <a:off x="3830979" y="13756"/>
            <a:ext cx="4869676" cy="533611"/>
          </a:xfrm>
        </p:spPr>
        <p:txBody>
          <a:bodyPr>
            <a:noAutofit/>
          </a:bodyPr>
          <a:lstStyle/>
          <a:p>
            <a:r>
              <a:rPr lang="en-US" sz="2800" b="1" dirty="0">
                <a:solidFill>
                  <a:schemeClr val="accent5">
                    <a:lumMod val="50000"/>
                  </a:schemeClr>
                </a:solidFill>
              </a:rPr>
              <a:t>Data preprocessing</a:t>
            </a:r>
            <a:endParaRPr lang="en-IN" sz="2800" b="1" dirty="0">
              <a:solidFill>
                <a:schemeClr val="accent5">
                  <a:lumMod val="50000"/>
                </a:schemeClr>
              </a:solidFill>
            </a:endParaRPr>
          </a:p>
        </p:txBody>
      </p:sp>
      <p:pic>
        <p:nvPicPr>
          <p:cNvPr id="7" name="Content Placeholder 6">
            <a:extLst>
              <a:ext uri="{FF2B5EF4-FFF2-40B4-BE49-F238E27FC236}">
                <a16:creationId xmlns:a16="http://schemas.microsoft.com/office/drawing/2014/main" id="{332209B7-5D77-5487-45CA-D71B9BD43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3040" y="700233"/>
            <a:ext cx="9222016" cy="3899476"/>
          </a:xfrm>
        </p:spPr>
      </p:pic>
      <p:sp>
        <p:nvSpPr>
          <p:cNvPr id="10" name="TextBox 9">
            <a:extLst>
              <a:ext uri="{FF2B5EF4-FFF2-40B4-BE49-F238E27FC236}">
                <a16:creationId xmlns:a16="http://schemas.microsoft.com/office/drawing/2014/main" id="{0C63AD6D-24CF-2607-44D2-257C554DE28D}"/>
              </a:ext>
            </a:extLst>
          </p:cNvPr>
          <p:cNvSpPr txBox="1"/>
          <p:nvPr/>
        </p:nvSpPr>
        <p:spPr>
          <a:xfrm>
            <a:off x="1313040" y="4599709"/>
            <a:ext cx="9426296" cy="1938992"/>
          </a:xfrm>
          <a:prstGeom prst="rect">
            <a:avLst/>
          </a:prstGeom>
          <a:noFill/>
        </p:spPr>
        <p:txBody>
          <a:bodyPr wrap="square" rtlCol="0">
            <a:spAutoFit/>
          </a:bodyPr>
          <a:lstStyle/>
          <a:p>
            <a:r>
              <a:rPr lang="en-US" sz="2000" b="1" dirty="0">
                <a:latin typeface="+mj-lt"/>
              </a:rPr>
              <a:t>These are some of the steps involved in data preprocessing process such as</a:t>
            </a:r>
          </a:p>
          <a:p>
            <a:pPr marL="285750" indent="-285750">
              <a:buFont typeface="Arial" panose="020B0604020202020204" pitchFamily="34" charset="0"/>
              <a:buChar char="•"/>
            </a:pPr>
            <a:r>
              <a:rPr lang="en-US" sz="2000" b="1" dirty="0">
                <a:latin typeface="+mj-lt"/>
              </a:rPr>
              <a:t>loading the data, </a:t>
            </a:r>
          </a:p>
          <a:p>
            <a:pPr marL="285750" indent="-285750">
              <a:buFont typeface="Arial" panose="020B0604020202020204" pitchFamily="34" charset="0"/>
              <a:buChar char="•"/>
            </a:pPr>
            <a:r>
              <a:rPr lang="en-US" sz="2000" b="1" dirty="0">
                <a:latin typeface="+mj-lt"/>
              </a:rPr>
              <a:t>creating new suitable columns, </a:t>
            </a:r>
          </a:p>
          <a:p>
            <a:pPr marL="285750" indent="-285750">
              <a:buFont typeface="Arial" panose="020B0604020202020204" pitchFamily="34" charset="0"/>
              <a:buChar char="•"/>
            </a:pPr>
            <a:r>
              <a:rPr lang="en-US" sz="2000" b="1" dirty="0">
                <a:latin typeface="+mj-lt"/>
              </a:rPr>
              <a:t>knowing the brief (no. of rows, columns, null values, datatype of column),</a:t>
            </a:r>
          </a:p>
          <a:p>
            <a:pPr marL="285750" indent="-285750">
              <a:buFont typeface="Arial" panose="020B0604020202020204" pitchFamily="34" charset="0"/>
              <a:buChar char="•"/>
            </a:pPr>
            <a:r>
              <a:rPr lang="en-US" sz="2000" b="1" dirty="0">
                <a:latin typeface="+mj-lt"/>
              </a:rPr>
              <a:t>descriptive analysis of data,</a:t>
            </a:r>
          </a:p>
          <a:p>
            <a:pPr marL="285750" indent="-285750">
              <a:buFont typeface="Arial" panose="020B0604020202020204" pitchFamily="34" charset="0"/>
              <a:buChar char="•"/>
            </a:pPr>
            <a:r>
              <a:rPr lang="en-US" sz="2000" b="1" dirty="0">
                <a:latin typeface="+mj-lt"/>
              </a:rPr>
              <a:t>Handling null values if present.</a:t>
            </a:r>
          </a:p>
        </p:txBody>
      </p:sp>
    </p:spTree>
    <p:extLst>
      <p:ext uri="{BB962C8B-B14F-4D97-AF65-F5344CB8AC3E}">
        <p14:creationId xmlns:p14="http://schemas.microsoft.com/office/powerpoint/2010/main" val="307487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1D8C-4EAA-B867-6E4C-49F3877E79DD}"/>
              </a:ext>
            </a:extLst>
          </p:cNvPr>
          <p:cNvSpPr>
            <a:spLocks noGrp="1"/>
          </p:cNvSpPr>
          <p:nvPr>
            <p:ph type="title"/>
          </p:nvPr>
        </p:nvSpPr>
        <p:spPr>
          <a:xfrm>
            <a:off x="3958832" y="-16731"/>
            <a:ext cx="3967606" cy="486383"/>
          </a:xfrm>
        </p:spPr>
        <p:txBody>
          <a:bodyPr>
            <a:noAutofit/>
          </a:bodyPr>
          <a:lstStyle/>
          <a:p>
            <a:r>
              <a:rPr lang="en-US" sz="2800" b="1" dirty="0">
                <a:solidFill>
                  <a:schemeClr val="accent5">
                    <a:lumMod val="50000"/>
                  </a:schemeClr>
                </a:solidFill>
              </a:rPr>
              <a:t>Cluster analysis</a:t>
            </a:r>
            <a:endParaRPr lang="en-IN" sz="2800" b="1" dirty="0">
              <a:solidFill>
                <a:schemeClr val="accent5">
                  <a:lumMod val="50000"/>
                </a:schemeClr>
              </a:solidFill>
            </a:endParaRPr>
          </a:p>
        </p:txBody>
      </p:sp>
      <p:pic>
        <p:nvPicPr>
          <p:cNvPr id="5" name="Content Placeholder 4">
            <a:extLst>
              <a:ext uri="{FF2B5EF4-FFF2-40B4-BE49-F238E27FC236}">
                <a16:creationId xmlns:a16="http://schemas.microsoft.com/office/drawing/2014/main" id="{3D38BA39-D9DA-6C53-808A-07598EB94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28" y="469652"/>
            <a:ext cx="6566169" cy="4832286"/>
          </a:xfrm>
        </p:spPr>
      </p:pic>
      <p:pic>
        <p:nvPicPr>
          <p:cNvPr id="9" name="Picture 8">
            <a:extLst>
              <a:ext uri="{FF2B5EF4-FFF2-40B4-BE49-F238E27FC236}">
                <a16:creationId xmlns:a16="http://schemas.microsoft.com/office/drawing/2014/main" id="{DB9300DF-947E-54A8-CCC8-C677A3B1D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366" y="451685"/>
            <a:ext cx="5942634" cy="4832286"/>
          </a:xfrm>
          <a:prstGeom prst="rect">
            <a:avLst/>
          </a:prstGeom>
        </p:spPr>
      </p:pic>
      <p:sp>
        <p:nvSpPr>
          <p:cNvPr id="10" name="TextBox 9">
            <a:extLst>
              <a:ext uri="{FF2B5EF4-FFF2-40B4-BE49-F238E27FC236}">
                <a16:creationId xmlns:a16="http://schemas.microsoft.com/office/drawing/2014/main" id="{49C0E186-BF1A-A76D-D8D1-5938EAA2EF0A}"/>
              </a:ext>
            </a:extLst>
          </p:cNvPr>
          <p:cNvSpPr txBox="1"/>
          <p:nvPr/>
        </p:nvSpPr>
        <p:spPr>
          <a:xfrm>
            <a:off x="808920" y="5288083"/>
            <a:ext cx="9931940" cy="1631216"/>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mj-lt"/>
              </a:rPr>
              <a:t>Elbow Method is used to determine the number of optimal clusters (k) , which will require for customer segmentation of </a:t>
            </a:r>
            <a:r>
              <a:rPr lang="en-US" sz="2000" b="1" dirty="0" err="1">
                <a:latin typeface="+mj-lt"/>
              </a:rPr>
              <a:t>KMeans</a:t>
            </a:r>
            <a:r>
              <a:rPr lang="en-US" sz="2000" b="1" dirty="0">
                <a:latin typeface="+mj-lt"/>
              </a:rPr>
              <a:t> clustering .</a:t>
            </a:r>
          </a:p>
          <a:p>
            <a:pPr marL="285750" indent="-285750">
              <a:buFont typeface="Arial" panose="020B0604020202020204" pitchFamily="34" charset="0"/>
              <a:buChar char="•"/>
            </a:pPr>
            <a:r>
              <a:rPr lang="en-US" sz="2000" b="1" dirty="0">
                <a:latin typeface="+mj-lt"/>
              </a:rPr>
              <a:t>As we see the plot of elbow , it is difficult to determine the ‘k’ = 9 as the dataset given widely spread with less commonalities, so for better reference , silhouette score is to be calculated.</a:t>
            </a:r>
            <a:endParaRPr lang="en-IN" sz="2000" b="1" dirty="0">
              <a:latin typeface="+mj-lt"/>
            </a:endParaRPr>
          </a:p>
        </p:txBody>
      </p:sp>
    </p:spTree>
    <p:extLst>
      <p:ext uri="{BB962C8B-B14F-4D97-AF65-F5344CB8AC3E}">
        <p14:creationId xmlns:p14="http://schemas.microsoft.com/office/powerpoint/2010/main" val="309484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03973-4AD8-DFE1-85EB-AB7E4CE7FE7B}"/>
              </a:ext>
            </a:extLst>
          </p:cNvPr>
          <p:cNvSpPr txBox="1"/>
          <p:nvPr/>
        </p:nvSpPr>
        <p:spPr>
          <a:xfrm>
            <a:off x="0" y="15382"/>
            <a:ext cx="11740056" cy="523220"/>
          </a:xfrm>
          <a:prstGeom prst="rect">
            <a:avLst/>
          </a:prstGeom>
          <a:noFill/>
        </p:spPr>
        <p:txBody>
          <a:bodyPr wrap="square" rtlCol="0">
            <a:spAutoFit/>
          </a:bodyPr>
          <a:lstStyle/>
          <a:p>
            <a:r>
              <a:rPr lang="en-US" sz="2800" dirty="0"/>
              <a:t>                                      </a:t>
            </a:r>
            <a:r>
              <a:rPr lang="en-US" sz="2800" b="1" dirty="0">
                <a:solidFill>
                  <a:schemeClr val="accent5">
                    <a:lumMod val="50000"/>
                  </a:schemeClr>
                </a:solidFill>
              </a:rPr>
              <a:t>Silhouette Score</a:t>
            </a:r>
            <a:r>
              <a:rPr lang="en-IN" sz="2800" b="1" dirty="0">
                <a:solidFill>
                  <a:schemeClr val="accent5">
                    <a:lumMod val="50000"/>
                  </a:schemeClr>
                </a:solidFill>
              </a:rPr>
              <a:t> and </a:t>
            </a:r>
            <a:r>
              <a:rPr lang="en-IN" sz="2800" b="1" dirty="0" err="1">
                <a:solidFill>
                  <a:schemeClr val="accent5">
                    <a:lumMod val="50000"/>
                  </a:schemeClr>
                </a:solidFill>
              </a:rPr>
              <a:t>KMeans</a:t>
            </a:r>
            <a:endParaRPr lang="en-IN" sz="2800" b="1" dirty="0"/>
          </a:p>
        </p:txBody>
      </p:sp>
      <p:pic>
        <p:nvPicPr>
          <p:cNvPr id="4" name="Picture 3">
            <a:extLst>
              <a:ext uri="{FF2B5EF4-FFF2-40B4-BE49-F238E27FC236}">
                <a16:creationId xmlns:a16="http://schemas.microsoft.com/office/drawing/2014/main" id="{C65D6FA4-19F4-24F3-D100-7B1777388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438" y="580166"/>
            <a:ext cx="10301124" cy="4461629"/>
          </a:xfrm>
          <a:prstGeom prst="rect">
            <a:avLst/>
          </a:prstGeom>
        </p:spPr>
      </p:pic>
      <p:sp>
        <p:nvSpPr>
          <p:cNvPr id="5" name="TextBox 4">
            <a:extLst>
              <a:ext uri="{FF2B5EF4-FFF2-40B4-BE49-F238E27FC236}">
                <a16:creationId xmlns:a16="http://schemas.microsoft.com/office/drawing/2014/main" id="{349799E0-3F3C-B50D-9144-C28A96F1B738}"/>
              </a:ext>
            </a:extLst>
          </p:cNvPr>
          <p:cNvSpPr txBox="1"/>
          <p:nvPr/>
        </p:nvSpPr>
        <p:spPr>
          <a:xfrm>
            <a:off x="625020" y="5018926"/>
            <a:ext cx="10925503" cy="163121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Here, the calculated Silhouette Score is 0.319677 which means weak clustering and optimal k is 12.</a:t>
            </a:r>
          </a:p>
          <a:p>
            <a:pPr marL="285750" indent="-285750">
              <a:buFont typeface="Arial" panose="020B0604020202020204" pitchFamily="34" charset="0"/>
              <a:buChar char="•"/>
            </a:pPr>
            <a:r>
              <a:rPr lang="en-US" sz="2000" b="1" dirty="0"/>
              <a:t>So, from elbow method k = 9 and Silhouette score k = 12 and optimal clusters is 11.</a:t>
            </a:r>
          </a:p>
          <a:p>
            <a:pPr marL="285750" indent="-285750">
              <a:buFont typeface="Arial" panose="020B0604020202020204" pitchFamily="34" charset="0"/>
              <a:buChar char="•"/>
            </a:pPr>
            <a:r>
              <a:rPr lang="en-US" sz="2000" b="1" dirty="0"/>
              <a:t>After, determining the k ., import the </a:t>
            </a:r>
            <a:r>
              <a:rPr lang="en-US" sz="2000" b="1" dirty="0" err="1"/>
              <a:t>KMeans</a:t>
            </a:r>
            <a:r>
              <a:rPr lang="en-US" sz="2000" b="1" dirty="0"/>
              <a:t> module and </a:t>
            </a:r>
            <a:r>
              <a:rPr lang="en-US" sz="2000" b="1" dirty="0" err="1"/>
              <a:t>fit_predict</a:t>
            </a:r>
            <a:r>
              <a:rPr lang="en-US" sz="2000" b="1" dirty="0"/>
              <a:t> the method.</a:t>
            </a:r>
          </a:p>
          <a:p>
            <a:pPr marL="285750" indent="-285750">
              <a:buFont typeface="Arial" panose="020B0604020202020204" pitchFamily="34" charset="0"/>
              <a:buChar char="•"/>
            </a:pPr>
            <a:r>
              <a:rPr lang="en-US" sz="2000" b="1" dirty="0"/>
              <a:t>Then add column name as clusters to the data by using </a:t>
            </a:r>
            <a:r>
              <a:rPr lang="en-US" sz="2000" b="1" dirty="0" err="1"/>
              <a:t>kmeans.labels</a:t>
            </a:r>
            <a:r>
              <a:rPr lang="en-US" sz="2000" b="1" dirty="0"/>
              <a:t>_. </a:t>
            </a:r>
            <a:endParaRPr lang="en-IN" sz="2000" b="1" dirty="0"/>
          </a:p>
        </p:txBody>
      </p:sp>
    </p:spTree>
    <p:extLst>
      <p:ext uri="{BB962C8B-B14F-4D97-AF65-F5344CB8AC3E}">
        <p14:creationId xmlns:p14="http://schemas.microsoft.com/office/powerpoint/2010/main" val="362447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476DB-35C2-5F20-FA32-F311E084FE98}"/>
              </a:ext>
            </a:extLst>
          </p:cNvPr>
          <p:cNvSpPr txBox="1"/>
          <p:nvPr/>
        </p:nvSpPr>
        <p:spPr>
          <a:xfrm>
            <a:off x="4447310" y="-135247"/>
            <a:ext cx="6109855" cy="584775"/>
          </a:xfrm>
          <a:prstGeom prst="rect">
            <a:avLst/>
          </a:prstGeom>
          <a:noFill/>
        </p:spPr>
        <p:txBody>
          <a:bodyPr wrap="square" rtlCol="0">
            <a:spAutoFit/>
          </a:bodyPr>
          <a:lstStyle/>
          <a:p>
            <a:r>
              <a:rPr lang="en-US" sz="3200" b="1" dirty="0">
                <a:solidFill>
                  <a:schemeClr val="accent5">
                    <a:lumMod val="50000"/>
                  </a:schemeClr>
                </a:solidFill>
                <a:latin typeface="+mj-lt"/>
              </a:rPr>
              <a:t>PCA Visualization</a:t>
            </a:r>
            <a:endParaRPr lang="en-IN" sz="3200" b="1" dirty="0">
              <a:solidFill>
                <a:schemeClr val="accent5">
                  <a:lumMod val="50000"/>
                </a:schemeClr>
              </a:solidFill>
              <a:latin typeface="+mj-lt"/>
            </a:endParaRPr>
          </a:p>
        </p:txBody>
      </p:sp>
      <p:pic>
        <p:nvPicPr>
          <p:cNvPr id="4" name="Picture 3">
            <a:extLst>
              <a:ext uri="{FF2B5EF4-FFF2-40B4-BE49-F238E27FC236}">
                <a16:creationId xmlns:a16="http://schemas.microsoft.com/office/drawing/2014/main" id="{0843AAC0-2B3D-6AE6-78B9-45AA7D293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8" y="415638"/>
            <a:ext cx="6322786" cy="6285221"/>
          </a:xfrm>
          <a:prstGeom prst="rect">
            <a:avLst/>
          </a:prstGeom>
        </p:spPr>
      </p:pic>
      <p:pic>
        <p:nvPicPr>
          <p:cNvPr id="10" name="Picture 9">
            <a:extLst>
              <a:ext uri="{FF2B5EF4-FFF2-40B4-BE49-F238E27FC236}">
                <a16:creationId xmlns:a16="http://schemas.microsoft.com/office/drawing/2014/main" id="{F27D44ED-155A-1BB9-673F-DDD86CF6C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661" y="675075"/>
            <a:ext cx="5670794" cy="4685692"/>
          </a:xfrm>
          <a:prstGeom prst="rect">
            <a:avLst/>
          </a:prstGeom>
        </p:spPr>
      </p:pic>
      <p:sp>
        <p:nvSpPr>
          <p:cNvPr id="11" name="TextBox 10">
            <a:extLst>
              <a:ext uri="{FF2B5EF4-FFF2-40B4-BE49-F238E27FC236}">
                <a16:creationId xmlns:a16="http://schemas.microsoft.com/office/drawing/2014/main" id="{C06960C7-C5E6-DE15-AFEC-2D1B48DA82B9}"/>
              </a:ext>
            </a:extLst>
          </p:cNvPr>
          <p:cNvSpPr txBox="1"/>
          <p:nvPr/>
        </p:nvSpPr>
        <p:spPr>
          <a:xfrm>
            <a:off x="6691745" y="5430648"/>
            <a:ext cx="5361710" cy="1200329"/>
          </a:xfrm>
          <a:prstGeom prst="rect">
            <a:avLst/>
          </a:prstGeom>
          <a:noFill/>
        </p:spPr>
        <p:txBody>
          <a:bodyPr wrap="square" rtlCol="0">
            <a:spAutoFit/>
          </a:bodyPr>
          <a:lstStyle/>
          <a:p>
            <a:r>
              <a:rPr lang="en-US" b="1" dirty="0">
                <a:latin typeface="+mj-lt"/>
              </a:rPr>
              <a:t>Due to weak clustering , PCA helps to reduce the dimensionality and preserve the essential information, also allows us to visualize the data in lower dimensionality space.</a:t>
            </a:r>
            <a:endParaRPr lang="en-IN" b="1" dirty="0">
              <a:latin typeface="+mj-lt"/>
            </a:endParaRPr>
          </a:p>
        </p:txBody>
      </p:sp>
    </p:spTree>
    <p:extLst>
      <p:ext uri="{BB962C8B-B14F-4D97-AF65-F5344CB8AC3E}">
        <p14:creationId xmlns:p14="http://schemas.microsoft.com/office/powerpoint/2010/main" val="201874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98213-9176-6EB7-8F98-163C3B9C4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52" y="762000"/>
            <a:ext cx="10358717" cy="3796145"/>
          </a:xfrm>
          <a:prstGeom prst="rect">
            <a:avLst/>
          </a:prstGeom>
        </p:spPr>
      </p:pic>
      <p:sp>
        <p:nvSpPr>
          <p:cNvPr id="4" name="TextBox 3">
            <a:extLst>
              <a:ext uri="{FF2B5EF4-FFF2-40B4-BE49-F238E27FC236}">
                <a16:creationId xmlns:a16="http://schemas.microsoft.com/office/drawing/2014/main" id="{869C69F8-62AB-0622-FF60-9430C9AD88BE}"/>
              </a:ext>
            </a:extLst>
          </p:cNvPr>
          <p:cNvSpPr txBox="1"/>
          <p:nvPr/>
        </p:nvSpPr>
        <p:spPr>
          <a:xfrm>
            <a:off x="3158837" y="4890654"/>
            <a:ext cx="9407236" cy="461665"/>
          </a:xfrm>
          <a:prstGeom prst="rect">
            <a:avLst/>
          </a:prstGeom>
          <a:noFill/>
        </p:spPr>
        <p:txBody>
          <a:bodyPr wrap="square" rtlCol="0">
            <a:spAutoFit/>
          </a:bodyPr>
          <a:lstStyle/>
          <a:p>
            <a:r>
              <a:rPr lang="en-US" sz="2400" dirty="0"/>
              <a:t>PCA Visualization (3D) , its centroids</a:t>
            </a:r>
            <a:endParaRPr lang="en-IN" sz="2400" dirty="0"/>
          </a:p>
        </p:txBody>
      </p:sp>
    </p:spTree>
    <p:extLst>
      <p:ext uri="{BB962C8B-B14F-4D97-AF65-F5344CB8AC3E}">
        <p14:creationId xmlns:p14="http://schemas.microsoft.com/office/powerpoint/2010/main" val="1227884354"/>
      </p:ext>
    </p:extLst>
  </p:cSld>
  <p:clrMapOvr>
    <a:masterClrMapping/>
  </p:clrMapOvr>
</p:sld>
</file>

<file path=ppt/theme/theme1.xml><?xml version="1.0" encoding="utf-8"?>
<a:theme xmlns:a="http://schemas.openxmlformats.org/drawingml/2006/main" name="Dropl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399</TotalTime>
  <Words>812</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vt:lpstr>
      <vt:lpstr>Times New Roman</vt:lpstr>
      <vt:lpstr>Droplet</vt:lpstr>
      <vt:lpstr>Customer segmentation analysis</vt:lpstr>
      <vt:lpstr>Customer segmentation and it’s insights</vt:lpstr>
      <vt:lpstr>PROJECT GOAL</vt:lpstr>
      <vt:lpstr>Methodology</vt:lpstr>
      <vt:lpstr>Data preprocessing</vt:lpstr>
      <vt:lpstr>Cluster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SIRI JAMI</dc:creator>
  <cp:lastModifiedBy>SRI SIRI JAMI</cp:lastModifiedBy>
  <cp:revision>4</cp:revision>
  <dcterms:created xsi:type="dcterms:W3CDTF">2023-07-04T08:27:33Z</dcterms:created>
  <dcterms:modified xsi:type="dcterms:W3CDTF">2024-04-13T14:55:28Z</dcterms:modified>
</cp:coreProperties>
</file>