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71" r:id="rId3"/>
    <p:sldId id="274" r:id="rId4"/>
    <p:sldId id="258" r:id="rId5"/>
    <p:sldId id="259" r:id="rId6"/>
    <p:sldId id="260" r:id="rId7"/>
    <p:sldId id="272" r:id="rId8"/>
    <p:sldId id="273" r:id="rId9"/>
    <p:sldId id="275" r:id="rId10"/>
    <p:sldId id="276" r:id="rId11"/>
    <p:sldId id="277" r:id="rId12"/>
    <p:sldId id="278" r:id="rId13"/>
    <p:sldId id="279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60" autoAdjust="0"/>
  </p:normalViewPr>
  <p:slideViewPr>
    <p:cSldViewPr>
      <p:cViewPr varScale="1">
        <p:scale>
          <a:sx n="42" d="100"/>
          <a:sy n="42" d="100"/>
        </p:scale>
        <p:origin x="131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6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1DFA6-E9BE-4E60-82A1-AB76F78C4B03}" type="datetimeFigureOut">
              <a:rPr lang="zh-CN" altLang="en-US" smtClean="0"/>
              <a:t>2019/7/16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C77C9-BDE3-4ECC-8F04-E131772C0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856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EC64-F761-403A-8A5E-C851497ED473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BA24-4AE1-4960-AE96-0DBA0D3C4E0B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31838-716D-4780-9373-A417F5DF8FE1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07B-FE78-4336-8289-4FC78749DA17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4B21-8D5A-422D-BE84-079A4A5D93FD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9D44-E030-4A03-BF9D-BE0F821CDD66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CBB70-FEDD-4869-8226-0D38CF902FB2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B8EB-4E82-4657-8431-3091BA8AF4CC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9F6F1-D44F-48DA-9342-9411AA41D00F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CAF0-CC99-42C5-A9EF-39EA675AF5CC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0BD5-B5AB-4A07-8878-25FF9A785419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9D17F89-E2DC-4A07-A757-E0B5A19BFC6A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Concordia Design Lab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C30F978-67DD-4701-AA3E-434432DA02D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161664" y="2660116"/>
            <a:ext cx="5439410" cy="627590"/>
          </a:xfrm>
        </p:spPr>
        <p:txBody>
          <a:bodyPr/>
          <a:lstStyle/>
          <a:p>
            <a:r>
              <a:rPr lang="en-US" altLang="zh-CN" sz="3600" dirty="0"/>
              <a:t>HOW TO READ the PAPER</a:t>
            </a:r>
            <a:endParaRPr lang="zh-CN" alt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511916" y="2857648"/>
            <a:ext cx="6511131" cy="349781"/>
          </a:xfrm>
        </p:spPr>
        <p:txBody>
          <a:bodyPr/>
          <a:lstStyle/>
          <a:p>
            <a:r>
              <a:rPr lang="en-US" altLang="zh-CN" dirty="0"/>
              <a:t>The process of </a:t>
            </a:r>
            <a:r>
              <a:rPr lang="en-US" altLang="zh-CN" dirty="0" smtClean="0"/>
              <a:t>reading </a:t>
            </a:r>
            <a:r>
              <a:rPr lang="en-US" altLang="zh-CN" dirty="0"/>
              <a:t>and </a:t>
            </a:r>
            <a:r>
              <a:rPr lang="en-US" altLang="zh-CN" dirty="0" smtClean="0"/>
              <a:t>writing </a:t>
            </a:r>
            <a:r>
              <a:rPr lang="en-US" altLang="zh-CN" dirty="0"/>
              <a:t>a paper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282E-6CB8-4C74-996A-B25A659E4C77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4767481" y="4365104"/>
            <a:ext cx="2808312" cy="816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1" dirty="0">
                <a:solidFill>
                  <a:schemeClr val="tx1"/>
                </a:solidFill>
              </a:rPr>
              <a:t>DR.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yong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400" b="1" dirty="0" err="1" smtClean="0">
                <a:solidFill>
                  <a:schemeClr val="tx1"/>
                </a:solidFill>
              </a:rPr>
              <a:t>zeng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583" y="6535242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</p:txBody>
      </p:sp>
    </p:spTree>
    <p:extLst>
      <p:ext uri="{BB962C8B-B14F-4D97-AF65-F5344CB8AC3E}">
        <p14:creationId xmlns:p14="http://schemas.microsoft.com/office/powerpoint/2010/main" val="16570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51" y="404664"/>
            <a:ext cx="5184576" cy="5760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Reasoning</a:t>
            </a:r>
            <a:endParaRPr lang="en-US" altLang="zh-CN" sz="2400" dirty="0"/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59632" y="1268760"/>
            <a:ext cx="6408712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zh-CN" sz="2400" b="0" dirty="0" smtClean="0"/>
              <a:t> </a:t>
            </a:r>
            <a:r>
              <a:rPr lang="en-US" altLang="zh-CN" sz="2200" b="0" dirty="0" smtClean="0"/>
              <a:t>Logic</a:t>
            </a:r>
          </a:p>
          <a:p>
            <a:pPr marL="0" indent="0"/>
            <a:endParaRPr lang="en-US" altLang="zh-CN" sz="2200" b="0" dirty="0"/>
          </a:p>
          <a:p>
            <a:pPr>
              <a:buFontTx/>
              <a:buChar char="-"/>
            </a:pPr>
            <a:r>
              <a:rPr lang="en-US" altLang="zh-CN" sz="2200" b="0" dirty="0" smtClean="0"/>
              <a:t>Material provided </a:t>
            </a:r>
          </a:p>
          <a:p>
            <a:pPr>
              <a:buFontTx/>
              <a:buChar char="-"/>
            </a:pPr>
            <a:r>
              <a:rPr lang="en-US" altLang="zh-CN" sz="2200" b="0" dirty="0" smtClean="0"/>
              <a:t>Logic?</a:t>
            </a:r>
            <a:r>
              <a:rPr lang="en-US" altLang="zh-CN" sz="2200" b="0" dirty="0"/>
              <a:t>	</a:t>
            </a:r>
            <a:endParaRPr lang="zh-CN" altLang="en-US" sz="22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79712" y="5085184"/>
            <a:ext cx="5040560" cy="864096"/>
          </a:xfrm>
        </p:spPr>
        <p:txBody>
          <a:bodyPr/>
          <a:lstStyle/>
          <a:p>
            <a:r>
              <a:rPr lang="en-US" altLang="zh-CN" dirty="0"/>
              <a:t>HOW TO READ the PAPER</a:t>
            </a:r>
            <a:br>
              <a:rPr lang="en-US" altLang="zh-CN" dirty="0"/>
            </a:br>
            <a:r>
              <a:rPr lang="en-US" altLang="zh-CN" sz="1600" dirty="0"/>
              <a:t>The process of </a:t>
            </a:r>
            <a:r>
              <a:rPr lang="en-US" altLang="zh-CN" sz="1600" dirty="0" smtClean="0"/>
              <a:t>reading </a:t>
            </a:r>
            <a:r>
              <a:rPr lang="en-US" altLang="zh-CN" sz="1600" dirty="0"/>
              <a:t>and </a:t>
            </a:r>
            <a:r>
              <a:rPr lang="en-US" altLang="zh-CN" sz="1600" dirty="0" smtClean="0"/>
              <a:t>writing </a:t>
            </a:r>
            <a:r>
              <a:rPr lang="en-US" altLang="zh-CN" sz="1600" dirty="0"/>
              <a:t>a paper</a:t>
            </a:r>
            <a:endParaRPr lang="zh-CN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6285122"/>
            <a:ext cx="5182082" cy="274320"/>
          </a:xfrm>
        </p:spPr>
        <p:txBody>
          <a:bodyPr/>
          <a:lstStyle/>
          <a:p>
            <a:r>
              <a:rPr lang="en-US" altLang="zh-CN" dirty="0" smtClean="0"/>
              <a:t>Information property of Design Lab Concordia university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3583" y="6535242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Confidential, internal usage only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70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51" y="404664"/>
            <a:ext cx="5184576" cy="5760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Originality</a:t>
            </a:r>
            <a:endParaRPr lang="en-US" altLang="zh-CN" sz="2400" dirty="0"/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59632" y="1268760"/>
            <a:ext cx="6408712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zh-CN" sz="2400" b="0" dirty="0" smtClean="0"/>
              <a:t> </a:t>
            </a:r>
            <a:r>
              <a:rPr lang="en-US" altLang="zh-CN" sz="2200" b="0" dirty="0" smtClean="0"/>
              <a:t>High</a:t>
            </a:r>
          </a:p>
          <a:p>
            <a:pPr marL="0" indent="0"/>
            <a:endParaRPr lang="en-US" altLang="zh-CN" sz="2200" b="0" dirty="0"/>
          </a:p>
          <a:p>
            <a:pPr>
              <a:buFontTx/>
              <a:buChar char="-"/>
            </a:pPr>
            <a:r>
              <a:rPr lang="en-US" altLang="zh-CN" sz="2200" b="0" dirty="0" smtClean="0"/>
              <a:t>How does the paper explain its originality?</a:t>
            </a:r>
          </a:p>
          <a:p>
            <a:pPr>
              <a:buFontTx/>
              <a:buChar char="-"/>
            </a:pPr>
            <a:r>
              <a:rPr lang="en-US" altLang="zh-CN" sz="2200" b="0" dirty="0" smtClean="0"/>
              <a:t>How do you think its originality?</a:t>
            </a:r>
            <a:endParaRPr lang="zh-CN" altLang="en-US" sz="22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79712" y="5085184"/>
            <a:ext cx="5040560" cy="864096"/>
          </a:xfrm>
        </p:spPr>
        <p:txBody>
          <a:bodyPr/>
          <a:lstStyle/>
          <a:p>
            <a:r>
              <a:rPr lang="en-US" altLang="zh-CN" dirty="0"/>
              <a:t>HOW TO READ the PAPER</a:t>
            </a:r>
            <a:br>
              <a:rPr lang="en-US" altLang="zh-CN" dirty="0"/>
            </a:br>
            <a:r>
              <a:rPr lang="en-US" altLang="zh-CN" sz="1600" dirty="0"/>
              <a:t>The process of </a:t>
            </a:r>
            <a:r>
              <a:rPr lang="en-US" altLang="zh-CN" sz="1600" dirty="0" smtClean="0"/>
              <a:t>reading </a:t>
            </a:r>
            <a:r>
              <a:rPr lang="en-US" altLang="zh-CN" sz="1600" dirty="0"/>
              <a:t>and </a:t>
            </a:r>
            <a:r>
              <a:rPr lang="en-US" altLang="zh-CN" sz="1600" dirty="0" smtClean="0"/>
              <a:t>writing </a:t>
            </a:r>
            <a:r>
              <a:rPr lang="en-US" altLang="zh-CN" sz="1600" dirty="0"/>
              <a:t>a paper</a:t>
            </a:r>
            <a:endParaRPr lang="zh-CN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6285122"/>
            <a:ext cx="5182082" cy="274320"/>
          </a:xfrm>
        </p:spPr>
        <p:txBody>
          <a:bodyPr/>
          <a:lstStyle/>
          <a:p>
            <a:r>
              <a:rPr lang="en-US" altLang="zh-CN" dirty="0" smtClean="0"/>
              <a:t>Information property of Design Lab Concordia university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3583" y="6535242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Confidential, internal usage only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93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51" y="404664"/>
            <a:ext cx="5184576" cy="5760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Presentation, format, style </a:t>
            </a:r>
            <a:r>
              <a:rPr lang="en-US" altLang="zh-CN" sz="2400" dirty="0" err="1" smtClean="0"/>
              <a:t>etc</a:t>
            </a:r>
            <a:endParaRPr lang="en-US" altLang="zh-CN" sz="2400" dirty="0"/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59632" y="1268760"/>
            <a:ext cx="6408712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zh-CN" sz="2400" b="0" dirty="0" smtClean="0"/>
              <a:t> </a:t>
            </a:r>
            <a:r>
              <a:rPr lang="en-US" altLang="zh-CN" sz="2200" b="0" dirty="0" smtClean="0"/>
              <a:t>Referring to </a:t>
            </a:r>
            <a:r>
              <a:rPr lang="en-US" altLang="zh-CN" sz="2200" b="0" dirty="0" err="1" smtClean="0"/>
              <a:t>Suo’s</a:t>
            </a:r>
            <a:r>
              <a:rPr lang="en-US" altLang="zh-CN" sz="2200" b="0" dirty="0" smtClean="0"/>
              <a:t> presentation</a:t>
            </a:r>
            <a:endParaRPr lang="zh-CN" altLang="en-US" sz="22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79712" y="5085184"/>
            <a:ext cx="5040560" cy="864096"/>
          </a:xfrm>
        </p:spPr>
        <p:txBody>
          <a:bodyPr/>
          <a:lstStyle/>
          <a:p>
            <a:r>
              <a:rPr lang="en-US" altLang="zh-CN" dirty="0"/>
              <a:t>HOW TO READ the PAPER</a:t>
            </a:r>
            <a:br>
              <a:rPr lang="en-US" altLang="zh-CN" dirty="0"/>
            </a:br>
            <a:r>
              <a:rPr lang="en-US" altLang="zh-CN" sz="1600" dirty="0"/>
              <a:t>The process of </a:t>
            </a:r>
            <a:r>
              <a:rPr lang="en-US" altLang="zh-CN" sz="1600" dirty="0" smtClean="0"/>
              <a:t>reading </a:t>
            </a:r>
            <a:r>
              <a:rPr lang="en-US" altLang="zh-CN" sz="1600" dirty="0"/>
              <a:t>and </a:t>
            </a:r>
            <a:r>
              <a:rPr lang="en-US" altLang="zh-CN" sz="1600" dirty="0" smtClean="0"/>
              <a:t>writing </a:t>
            </a:r>
            <a:r>
              <a:rPr lang="en-US" altLang="zh-CN" sz="1600" dirty="0"/>
              <a:t>a paper</a:t>
            </a:r>
            <a:endParaRPr lang="zh-CN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6285122"/>
            <a:ext cx="5182082" cy="274320"/>
          </a:xfrm>
        </p:spPr>
        <p:txBody>
          <a:bodyPr/>
          <a:lstStyle/>
          <a:p>
            <a:r>
              <a:rPr lang="en-US" altLang="zh-CN" dirty="0" smtClean="0"/>
              <a:t>Information property of Design Lab Concordia university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3583" y="6535242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Confidential, internal usage only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3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35273" y="2420888"/>
            <a:ext cx="4160863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zh-CN" sz="2400" b="0" dirty="0" smtClean="0"/>
              <a:t> </a:t>
            </a:r>
            <a:r>
              <a:rPr lang="en-US" altLang="zh-CN" sz="2200" b="0" dirty="0" smtClean="0"/>
              <a:t>- ROM</a:t>
            </a:r>
          </a:p>
          <a:p>
            <a:pPr marL="0" indent="0"/>
            <a:r>
              <a:rPr lang="en-US" altLang="zh-CN" sz="2200" b="0" dirty="0"/>
              <a:t> </a:t>
            </a:r>
            <a:r>
              <a:rPr lang="en-US" altLang="zh-CN" sz="2200" b="0" dirty="0" smtClean="0"/>
              <a:t>- Ask right questions</a:t>
            </a:r>
            <a:endParaRPr lang="zh-CN" altLang="en-US" sz="22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79712" y="5085184"/>
            <a:ext cx="5040560" cy="864096"/>
          </a:xfrm>
        </p:spPr>
        <p:txBody>
          <a:bodyPr/>
          <a:lstStyle/>
          <a:p>
            <a:r>
              <a:rPr lang="en-US" altLang="zh-CN" dirty="0"/>
              <a:t>HOW TO READ the PAPER</a:t>
            </a:r>
            <a:br>
              <a:rPr lang="en-US" altLang="zh-CN" dirty="0"/>
            </a:br>
            <a:r>
              <a:rPr lang="en-US" altLang="zh-CN" sz="1600" dirty="0"/>
              <a:t>The process of </a:t>
            </a:r>
            <a:r>
              <a:rPr lang="en-US" altLang="zh-CN" sz="1600" dirty="0" smtClean="0"/>
              <a:t>reading </a:t>
            </a:r>
            <a:r>
              <a:rPr lang="en-US" altLang="zh-CN" sz="1600" dirty="0"/>
              <a:t>and </a:t>
            </a:r>
            <a:r>
              <a:rPr lang="en-US" altLang="zh-CN" sz="1600" dirty="0" smtClean="0"/>
              <a:t>writing </a:t>
            </a:r>
            <a:r>
              <a:rPr lang="en-US" altLang="zh-CN" sz="1600" dirty="0"/>
              <a:t>a paper</a:t>
            </a:r>
            <a:endParaRPr lang="zh-CN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6285122"/>
            <a:ext cx="5182082" cy="274320"/>
          </a:xfrm>
        </p:spPr>
        <p:txBody>
          <a:bodyPr/>
          <a:lstStyle/>
          <a:p>
            <a:r>
              <a:rPr lang="en-US" altLang="zh-CN" dirty="0" smtClean="0"/>
              <a:t>Information property of Design Lab Concordia university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3583" y="6535242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Confidential, internal usage only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764704"/>
            <a:ext cx="351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Pre-requisitions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0668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346" y="2348880"/>
            <a:ext cx="1918582" cy="864096"/>
          </a:xfrm>
        </p:spPr>
        <p:txBody>
          <a:bodyPr>
            <a:normAutofit/>
          </a:bodyPr>
          <a:lstStyle/>
          <a:p>
            <a:r>
              <a:rPr lang="en-US" sz="3900" dirty="0" smtClean="0"/>
              <a:t>Thanks</a:t>
            </a:r>
            <a:endParaRPr lang="en-US" sz="23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07B-FE78-4336-8289-4FC78749DA17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3608" y="6589010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Concordia Design Lab.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Information and/or Confidential </a:t>
            </a:r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4152566" y="6285122"/>
            <a:ext cx="424847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PPT Made By LIXIN LIU @ Concordia Design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451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085184"/>
            <a:ext cx="5040560" cy="864096"/>
          </a:xfrm>
        </p:spPr>
        <p:txBody>
          <a:bodyPr/>
          <a:lstStyle/>
          <a:p>
            <a:r>
              <a:rPr lang="en-US" altLang="zh-CN" dirty="0"/>
              <a:t>HOW TO READ the PAPER</a:t>
            </a:r>
            <a:br>
              <a:rPr lang="en-US" altLang="zh-CN" dirty="0"/>
            </a:br>
            <a:r>
              <a:rPr lang="en-US" altLang="zh-CN" sz="1600" dirty="0"/>
              <a:t>The process of </a:t>
            </a:r>
            <a:r>
              <a:rPr lang="en-US" altLang="zh-CN" sz="1600" dirty="0" smtClean="0"/>
              <a:t>reading </a:t>
            </a:r>
            <a:r>
              <a:rPr lang="en-US" altLang="zh-CN" sz="1600" dirty="0"/>
              <a:t>and </a:t>
            </a:r>
            <a:r>
              <a:rPr lang="en-US" altLang="zh-CN" sz="1600" dirty="0" smtClean="0"/>
              <a:t>writing </a:t>
            </a:r>
            <a:r>
              <a:rPr lang="en-US" altLang="zh-CN" sz="1600" dirty="0"/>
              <a:t>a paper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556792"/>
            <a:ext cx="5184576" cy="280831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Clear objective</a:t>
            </a:r>
            <a:endParaRPr lang="en-US" altLang="zh-CN" sz="2400" b="0" dirty="0"/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Sufficient materials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Well </a:t>
            </a:r>
            <a:r>
              <a:rPr lang="en-US" altLang="zh-CN" sz="2400" b="0" dirty="0"/>
              <a:t>structured </a:t>
            </a:r>
            <a:r>
              <a:rPr lang="en-US" altLang="zh-CN" sz="2400" b="0" dirty="0" smtClean="0"/>
              <a:t>organization</a:t>
            </a:r>
            <a:endParaRPr lang="en-US" altLang="zh-CN" sz="2400" b="0" dirty="0"/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Logic reasoning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High originality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Proper  presentation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Correct  language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Pleasant format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/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7/16/2019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6285122"/>
            <a:ext cx="5182082" cy="274320"/>
          </a:xfrm>
        </p:spPr>
        <p:txBody>
          <a:bodyPr/>
          <a:lstStyle/>
          <a:p>
            <a:r>
              <a:rPr lang="en-US" altLang="zh-CN" dirty="0" smtClean="0"/>
              <a:t>Information property of Design Lab Concordia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3583" y="6535242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Confidential, internal usage only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1759" y="570816"/>
            <a:ext cx="50405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 </a:t>
            </a:r>
            <a:r>
              <a:rPr lang="en-US" altLang="zh-CN" dirty="0" err="1" smtClean="0"/>
              <a:t>GOOd</a:t>
            </a:r>
            <a:r>
              <a:rPr lang="en-US" altLang="zh-CN" dirty="0" smtClean="0"/>
              <a:t> </a:t>
            </a:r>
            <a:r>
              <a:rPr lang="en-US" altLang="zh-CN" dirty="0" smtClean="0"/>
              <a:t>PAPER SHALL 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07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5085184"/>
            <a:ext cx="5040560" cy="864096"/>
          </a:xfrm>
        </p:spPr>
        <p:txBody>
          <a:bodyPr/>
          <a:lstStyle/>
          <a:p>
            <a:r>
              <a:rPr lang="en-US" altLang="zh-CN" dirty="0"/>
              <a:t>HOW TO READ the PAPER</a:t>
            </a:r>
            <a:br>
              <a:rPr lang="en-US" altLang="zh-CN" dirty="0"/>
            </a:br>
            <a:r>
              <a:rPr lang="en-US" altLang="zh-CN" sz="1600" dirty="0"/>
              <a:t>The process of </a:t>
            </a:r>
            <a:r>
              <a:rPr lang="en-US" altLang="zh-CN" sz="1600" dirty="0" smtClean="0"/>
              <a:t>reading </a:t>
            </a:r>
            <a:r>
              <a:rPr lang="en-US" altLang="zh-CN" sz="1600" dirty="0"/>
              <a:t>and </a:t>
            </a:r>
            <a:r>
              <a:rPr lang="en-US" altLang="zh-CN" sz="1600" dirty="0" smtClean="0"/>
              <a:t>writing </a:t>
            </a:r>
            <a:r>
              <a:rPr lang="en-US" altLang="zh-CN" sz="1600" dirty="0"/>
              <a:t>a paper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268760"/>
            <a:ext cx="5184576" cy="374441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Clear objective</a:t>
            </a:r>
            <a:endParaRPr lang="en-US" altLang="zh-CN" sz="2400" b="0" dirty="0"/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Sufficient materials</a:t>
            </a:r>
          </a:p>
          <a:p>
            <a:pPr>
              <a:buFont typeface="Wingdings" pitchFamily="2" charset="2"/>
              <a:buChar char="Ø"/>
            </a:pPr>
            <a:endParaRPr lang="en-US" altLang="zh-CN" sz="2400" b="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Well </a:t>
            </a:r>
            <a:r>
              <a:rPr lang="en-US" altLang="zh-CN" sz="2400" b="0" dirty="0"/>
              <a:t>structured </a:t>
            </a:r>
            <a:r>
              <a:rPr lang="en-US" altLang="zh-CN" sz="2400" b="0" dirty="0" smtClean="0"/>
              <a:t>organization</a:t>
            </a:r>
            <a:endParaRPr lang="en-US" altLang="zh-CN" sz="2400" b="0" dirty="0"/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Logic reasoning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High originality</a:t>
            </a:r>
          </a:p>
          <a:p>
            <a:pPr>
              <a:buFont typeface="Wingdings" pitchFamily="2" charset="2"/>
              <a:buChar char="Ø"/>
            </a:pPr>
            <a:endParaRPr lang="en-US" altLang="zh-CN" sz="2400" b="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Proper  presentation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Correct  language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400" b="0" dirty="0" smtClean="0"/>
              <a:t>Pleasant format</a:t>
            </a:r>
          </a:p>
          <a:p>
            <a:pPr>
              <a:buFont typeface="Wingdings" pitchFamily="2" charset="2"/>
              <a:buChar char="Ø"/>
            </a:pPr>
            <a:endParaRPr lang="en-US" altLang="zh-CN" sz="2400" dirty="0"/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7/16/2019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6285122"/>
            <a:ext cx="5182082" cy="274320"/>
          </a:xfrm>
        </p:spPr>
        <p:txBody>
          <a:bodyPr/>
          <a:lstStyle/>
          <a:p>
            <a:r>
              <a:rPr lang="en-US" altLang="zh-CN" dirty="0" smtClean="0"/>
              <a:t>Information property of Design Lab Concordia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3583" y="6535242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Confidential, internal usage only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41759" y="570816"/>
            <a:ext cx="50405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 GOOG PAPER SHALL be</a:t>
            </a:r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267744" y="2204864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67744" y="3645024"/>
            <a:ext cx="45365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16216" y="125946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Descriptive  purpose 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>
            <a:off x="5682319" y="1439065"/>
            <a:ext cx="68988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516216" y="28436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Critical purpose </a:t>
            </a:r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5682319" y="3023241"/>
            <a:ext cx="68988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516216" y="42117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Beatified  purpose 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5682319" y="4391393"/>
            <a:ext cx="68988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1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04664"/>
            <a:ext cx="5184576" cy="5760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Objective</a:t>
            </a:r>
            <a:endParaRPr lang="en-US" altLang="zh-CN" sz="2400" dirty="0"/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051720" y="1700808"/>
            <a:ext cx="5904656" cy="208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altLang="zh-CN" sz="2400" b="0" dirty="0"/>
              <a:t>Read the </a:t>
            </a:r>
            <a:r>
              <a:rPr lang="en-US" altLang="zh-CN" sz="2400" b="0" dirty="0" smtClean="0"/>
              <a:t>Title</a:t>
            </a:r>
          </a:p>
          <a:p>
            <a:pPr marL="457200" indent="-457200">
              <a:buAutoNum type="arabicPeriod"/>
            </a:pPr>
            <a:endParaRPr lang="en-US" altLang="zh-CN" sz="2400" b="0" dirty="0"/>
          </a:p>
          <a:p>
            <a:pPr marL="457200" indent="-457200">
              <a:buAutoNum type="arabicPeriod"/>
            </a:pPr>
            <a:r>
              <a:rPr lang="en-US" altLang="zh-CN" sz="2400" b="0" dirty="0" smtClean="0"/>
              <a:t>Read the abstract</a:t>
            </a:r>
            <a:endParaRPr lang="en-US" altLang="zh-CN" sz="2400" b="0" dirty="0"/>
          </a:p>
          <a:p>
            <a:pPr marL="0" indent="0"/>
            <a:r>
              <a:rPr lang="en-US" altLang="zh-CN" sz="2400" b="0" dirty="0"/>
              <a:t>	</a:t>
            </a:r>
            <a:endParaRPr lang="en-US" altLang="zh-CN" sz="2400" b="0" dirty="0" smtClean="0"/>
          </a:p>
          <a:p>
            <a:pPr marL="0" indent="0"/>
            <a:r>
              <a:rPr lang="en-US" altLang="zh-CN" sz="2400" b="0" dirty="0"/>
              <a:t>	</a:t>
            </a:r>
            <a:r>
              <a:rPr lang="en-US" altLang="zh-CN" sz="2400" b="0" dirty="0" smtClean="0"/>
              <a:t>Summarize the objective of this paper</a:t>
            </a:r>
            <a:endParaRPr lang="en-US" altLang="zh-CN" sz="2400" b="0" dirty="0"/>
          </a:p>
          <a:p>
            <a:pPr marL="0" indent="0"/>
            <a:endParaRPr lang="zh-CN" altLang="en-US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979712" y="5085184"/>
            <a:ext cx="504056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HOW TO READ the PAPER</a:t>
            </a:r>
            <a:br>
              <a:rPr lang="en-US" altLang="zh-CN" smtClean="0"/>
            </a:br>
            <a:r>
              <a:rPr lang="en-US" altLang="zh-CN" sz="1600" smtClean="0"/>
              <a:t>The process of reading and writing a paper</a:t>
            </a:r>
            <a:endParaRPr lang="zh-CN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6285122"/>
            <a:ext cx="5182082" cy="274320"/>
          </a:xfrm>
        </p:spPr>
        <p:txBody>
          <a:bodyPr/>
          <a:lstStyle/>
          <a:p>
            <a:r>
              <a:rPr lang="en-US" altLang="zh-CN" dirty="0" smtClean="0"/>
              <a:t>Information property of Design Lab Concordia university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3583" y="6535242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Confidential, internal usage only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2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04664"/>
            <a:ext cx="5184576" cy="5760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Materials</a:t>
            </a:r>
            <a:endParaRPr lang="en-US" altLang="zh-CN" sz="2400" dirty="0"/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75656" y="1484784"/>
            <a:ext cx="5832648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zh-CN" sz="2200" b="0" dirty="0" smtClean="0"/>
              <a:t>Material shall be right and sufficient.</a:t>
            </a:r>
            <a:endParaRPr lang="en-US" altLang="zh-CN" sz="2200" b="0" dirty="0"/>
          </a:p>
          <a:p>
            <a:pPr marL="0" indent="0"/>
            <a:r>
              <a:rPr lang="en-US" altLang="zh-CN" sz="2200" b="0" dirty="0"/>
              <a:t>	</a:t>
            </a:r>
            <a:endParaRPr lang="en-US" altLang="zh-CN" sz="2200" b="0" dirty="0" smtClean="0"/>
          </a:p>
          <a:p>
            <a:pPr marL="0" indent="0"/>
            <a:r>
              <a:rPr lang="en-US" altLang="zh-CN" sz="2200" b="0" dirty="0"/>
              <a:t> </a:t>
            </a:r>
            <a:r>
              <a:rPr lang="en-US" altLang="zh-CN" sz="2200" b="0" dirty="0" smtClean="0"/>
              <a:t>       -  Answer all the questions raised from the research objective.</a:t>
            </a:r>
            <a:endParaRPr lang="en-US" altLang="zh-CN" sz="2200" b="0" dirty="0"/>
          </a:p>
          <a:p>
            <a:pPr marL="0" indent="0"/>
            <a:endParaRPr lang="zh-CN" alt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79712" y="5085184"/>
            <a:ext cx="504056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HOW TO READ the PAPER</a:t>
            </a:r>
            <a:br>
              <a:rPr lang="en-US" altLang="zh-CN" smtClean="0"/>
            </a:br>
            <a:r>
              <a:rPr lang="en-US" altLang="zh-CN" sz="1600" smtClean="0"/>
              <a:t>The process of reading and writing a paper</a:t>
            </a:r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6285122"/>
            <a:ext cx="5182082" cy="274320"/>
          </a:xfrm>
        </p:spPr>
        <p:txBody>
          <a:bodyPr/>
          <a:lstStyle/>
          <a:p>
            <a:r>
              <a:rPr lang="en-US" altLang="zh-CN" dirty="0" smtClean="0"/>
              <a:t>Information property of Design Lab Concordia university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03583" y="6535242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Confidential, internal usage only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04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04664"/>
            <a:ext cx="5184576" cy="5760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Materials</a:t>
            </a:r>
            <a:endParaRPr lang="en-US" altLang="zh-CN" sz="2400" dirty="0"/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3728" y="1268760"/>
            <a:ext cx="4896544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zh-CN" sz="2400" b="0" dirty="0" smtClean="0"/>
              <a:t> </a:t>
            </a:r>
            <a:r>
              <a:rPr lang="en-US" altLang="zh-CN" sz="2200" b="0" dirty="0" smtClean="0"/>
              <a:t>Ask questions</a:t>
            </a:r>
          </a:p>
          <a:p>
            <a:pPr marL="0" indent="0"/>
            <a:endParaRPr lang="en-US" altLang="zh-CN" sz="2200" b="0" dirty="0"/>
          </a:p>
          <a:p>
            <a:pPr>
              <a:buFontTx/>
              <a:buChar char="-"/>
            </a:pPr>
            <a:r>
              <a:rPr lang="en-US" altLang="zh-CN" sz="2200" b="0" dirty="0" smtClean="0"/>
              <a:t>Draw a ROM diagram</a:t>
            </a:r>
          </a:p>
          <a:p>
            <a:pPr>
              <a:buFontTx/>
              <a:buChar char="-"/>
            </a:pPr>
            <a:r>
              <a:rPr lang="en-US" altLang="zh-CN" sz="2200" b="0" dirty="0" smtClean="0"/>
              <a:t>Identify the objects</a:t>
            </a:r>
          </a:p>
          <a:p>
            <a:pPr>
              <a:buFontTx/>
              <a:buChar char="-"/>
            </a:pPr>
            <a:r>
              <a:rPr lang="en-US" altLang="zh-CN" sz="2200" b="0" dirty="0" smtClean="0"/>
              <a:t>Ask questions</a:t>
            </a:r>
            <a:r>
              <a:rPr lang="en-US" altLang="zh-CN" sz="2200" b="0" dirty="0"/>
              <a:t>	</a:t>
            </a:r>
            <a:endParaRPr lang="zh-CN" altLang="en-US" sz="22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79712" y="5085184"/>
            <a:ext cx="5040560" cy="864096"/>
          </a:xfrm>
        </p:spPr>
        <p:txBody>
          <a:bodyPr/>
          <a:lstStyle/>
          <a:p>
            <a:r>
              <a:rPr lang="en-US" altLang="zh-CN" dirty="0"/>
              <a:t>HOW TO READ the PAPER</a:t>
            </a:r>
            <a:br>
              <a:rPr lang="en-US" altLang="zh-CN" dirty="0"/>
            </a:br>
            <a:r>
              <a:rPr lang="en-US" altLang="zh-CN" sz="1600" dirty="0"/>
              <a:t>The process of </a:t>
            </a:r>
            <a:r>
              <a:rPr lang="en-US" altLang="zh-CN" sz="1600" dirty="0" smtClean="0"/>
              <a:t>reading </a:t>
            </a:r>
            <a:r>
              <a:rPr lang="en-US" altLang="zh-CN" sz="1600" dirty="0"/>
              <a:t>and </a:t>
            </a:r>
            <a:r>
              <a:rPr lang="en-US" altLang="zh-CN" sz="1600" dirty="0" smtClean="0"/>
              <a:t>writing </a:t>
            </a:r>
            <a:r>
              <a:rPr lang="en-US" altLang="zh-CN" sz="1600" dirty="0"/>
              <a:t>a paper</a:t>
            </a:r>
            <a:endParaRPr lang="zh-CN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6285122"/>
            <a:ext cx="5182082" cy="274320"/>
          </a:xfrm>
        </p:spPr>
        <p:txBody>
          <a:bodyPr/>
          <a:lstStyle/>
          <a:p>
            <a:r>
              <a:rPr lang="en-US" altLang="zh-CN" dirty="0" smtClean="0"/>
              <a:t>Information property of Design Lab Concordia university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3583" y="6535242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Confidential, internal usage only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843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04664"/>
            <a:ext cx="5184576" cy="5760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Materials</a:t>
            </a:r>
            <a:endParaRPr lang="en-US" altLang="zh-CN" sz="2400" dirty="0"/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19672" y="1412776"/>
            <a:ext cx="5400600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zh-CN" sz="2400" b="0" dirty="0" smtClean="0"/>
              <a:t> </a:t>
            </a:r>
            <a:r>
              <a:rPr lang="en-US" altLang="zh-CN" sz="2200" b="0" dirty="0" smtClean="0"/>
              <a:t>Answer questions</a:t>
            </a:r>
          </a:p>
          <a:p>
            <a:pPr marL="0" indent="0"/>
            <a:endParaRPr lang="en-US" altLang="zh-CN" sz="2200" b="0" dirty="0"/>
          </a:p>
          <a:p>
            <a:pPr>
              <a:buFontTx/>
              <a:buChar char="-"/>
            </a:pPr>
            <a:r>
              <a:rPr lang="en-US" altLang="zh-CN" sz="2200" b="0" dirty="0" smtClean="0"/>
              <a:t> Look for answers in the paper.</a:t>
            </a:r>
            <a:r>
              <a:rPr lang="en-US" altLang="zh-CN" sz="2200" b="0" dirty="0"/>
              <a:t>	</a:t>
            </a:r>
            <a:endParaRPr lang="zh-CN" altLang="en-US" sz="22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79712" y="5085184"/>
            <a:ext cx="5040560" cy="864096"/>
          </a:xfrm>
        </p:spPr>
        <p:txBody>
          <a:bodyPr/>
          <a:lstStyle/>
          <a:p>
            <a:r>
              <a:rPr lang="en-US" altLang="zh-CN" dirty="0"/>
              <a:t>HOW TO READ the PAPER</a:t>
            </a:r>
            <a:br>
              <a:rPr lang="en-US" altLang="zh-CN" dirty="0"/>
            </a:br>
            <a:r>
              <a:rPr lang="en-US" altLang="zh-CN" sz="1600" dirty="0"/>
              <a:t>The process of </a:t>
            </a:r>
            <a:r>
              <a:rPr lang="en-US" altLang="zh-CN" sz="1600" dirty="0" smtClean="0"/>
              <a:t>reading </a:t>
            </a:r>
            <a:r>
              <a:rPr lang="en-US" altLang="zh-CN" sz="1600" dirty="0"/>
              <a:t>and </a:t>
            </a:r>
            <a:r>
              <a:rPr lang="en-US" altLang="zh-CN" sz="1600" dirty="0" smtClean="0"/>
              <a:t>writing </a:t>
            </a:r>
            <a:r>
              <a:rPr lang="en-US" altLang="zh-CN" sz="1600" dirty="0"/>
              <a:t>a paper</a:t>
            </a:r>
            <a:endParaRPr lang="zh-CN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6285122"/>
            <a:ext cx="5182082" cy="274320"/>
          </a:xfrm>
        </p:spPr>
        <p:txBody>
          <a:bodyPr/>
          <a:lstStyle/>
          <a:p>
            <a:r>
              <a:rPr lang="en-US" altLang="zh-CN" dirty="0" smtClean="0"/>
              <a:t>Information property of Design Lab Concordia university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3583" y="6535242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Confidential, internal usage only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8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51" y="404664"/>
            <a:ext cx="5184576" cy="5760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Organization</a:t>
            </a:r>
            <a:endParaRPr lang="en-US" altLang="zh-CN" sz="2400" dirty="0"/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59632" y="1268760"/>
            <a:ext cx="6408712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zh-CN" sz="2400" b="0" dirty="0" smtClean="0"/>
              <a:t> </a:t>
            </a:r>
            <a:r>
              <a:rPr lang="en-US" altLang="zh-CN" sz="2200" b="0" dirty="0" smtClean="0"/>
              <a:t>Well structured, logic</a:t>
            </a:r>
          </a:p>
          <a:p>
            <a:pPr marL="0" indent="0"/>
            <a:endParaRPr lang="en-US" altLang="zh-CN" sz="2200" b="0" dirty="0"/>
          </a:p>
          <a:p>
            <a:pPr>
              <a:buFontTx/>
              <a:buChar char="-"/>
            </a:pPr>
            <a:r>
              <a:rPr lang="en-US" altLang="zh-CN" sz="2200" b="0" dirty="0" smtClean="0"/>
              <a:t> Collect the title, subtitle, first and last sentence of the paragraph.</a:t>
            </a:r>
          </a:p>
          <a:p>
            <a:pPr>
              <a:buFontTx/>
              <a:buChar char="-"/>
            </a:pPr>
            <a:r>
              <a:rPr lang="en-US" altLang="zh-CN" sz="2200" b="0" dirty="0" smtClean="0"/>
              <a:t>Complete? Ordered? Logic?</a:t>
            </a:r>
            <a:r>
              <a:rPr lang="en-US" altLang="zh-CN" sz="2200" b="0" dirty="0"/>
              <a:t>	</a:t>
            </a:r>
            <a:endParaRPr lang="zh-CN" altLang="en-US" sz="22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79712" y="5085184"/>
            <a:ext cx="5040560" cy="864096"/>
          </a:xfrm>
        </p:spPr>
        <p:txBody>
          <a:bodyPr/>
          <a:lstStyle/>
          <a:p>
            <a:r>
              <a:rPr lang="en-US" altLang="zh-CN" dirty="0"/>
              <a:t>HOW TO READ the PAPER</a:t>
            </a:r>
            <a:br>
              <a:rPr lang="en-US" altLang="zh-CN" dirty="0"/>
            </a:br>
            <a:r>
              <a:rPr lang="en-US" altLang="zh-CN" sz="1600" dirty="0"/>
              <a:t>The process of </a:t>
            </a:r>
            <a:r>
              <a:rPr lang="en-US" altLang="zh-CN" sz="1600" dirty="0" smtClean="0"/>
              <a:t>reading </a:t>
            </a:r>
            <a:r>
              <a:rPr lang="en-US" altLang="zh-CN" sz="1600" dirty="0"/>
              <a:t>and </a:t>
            </a:r>
            <a:r>
              <a:rPr lang="en-US" altLang="zh-CN" sz="1600" dirty="0" smtClean="0"/>
              <a:t>writing </a:t>
            </a:r>
            <a:r>
              <a:rPr lang="en-US" altLang="zh-CN" sz="1600" dirty="0"/>
              <a:t>a paper</a:t>
            </a:r>
            <a:endParaRPr lang="zh-CN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6285122"/>
            <a:ext cx="5182082" cy="274320"/>
          </a:xfrm>
        </p:spPr>
        <p:txBody>
          <a:bodyPr/>
          <a:lstStyle/>
          <a:p>
            <a:r>
              <a:rPr lang="en-US" altLang="zh-CN" dirty="0" smtClean="0"/>
              <a:t>Information property of Design Lab Concordia university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3583" y="6535242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Confidential, internal usage only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27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51" y="404664"/>
            <a:ext cx="5184576" cy="5760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400" dirty="0" smtClean="0"/>
              <a:t>Reasoning</a:t>
            </a:r>
            <a:endParaRPr lang="en-US" altLang="zh-CN" sz="2400" dirty="0"/>
          </a:p>
          <a:p>
            <a:pPr marL="0" indent="0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5AD2B-40A7-4141-8CF5-9C4868846B8B}" type="datetime1">
              <a:rPr lang="en-US" altLang="zh-CN" smtClean="0"/>
              <a:t>7/16/2019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0F978-67DD-4701-AA3E-434432DA02D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259632" y="1268760"/>
            <a:ext cx="6408712" cy="316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zh-CN" sz="2400" b="0" dirty="0" smtClean="0"/>
              <a:t> </a:t>
            </a:r>
            <a:r>
              <a:rPr lang="en-US" altLang="zh-CN" sz="2200" b="0" dirty="0" smtClean="0"/>
              <a:t>Logic</a:t>
            </a:r>
          </a:p>
          <a:p>
            <a:pPr marL="0" indent="0"/>
            <a:endParaRPr lang="en-US" altLang="zh-CN" sz="2200" b="0" dirty="0"/>
          </a:p>
          <a:p>
            <a:pPr>
              <a:buFontTx/>
              <a:buChar char="-"/>
            </a:pPr>
            <a:r>
              <a:rPr lang="en-US" altLang="zh-CN" sz="2200" b="0" dirty="0" smtClean="0"/>
              <a:t>Material provided </a:t>
            </a:r>
          </a:p>
          <a:p>
            <a:pPr>
              <a:buFontTx/>
              <a:buChar char="-"/>
            </a:pPr>
            <a:r>
              <a:rPr lang="en-US" altLang="zh-CN" sz="2200" b="0" dirty="0" smtClean="0"/>
              <a:t>Logic?</a:t>
            </a:r>
            <a:r>
              <a:rPr lang="en-US" altLang="zh-CN" sz="2200" b="0" dirty="0"/>
              <a:t>	</a:t>
            </a:r>
            <a:endParaRPr lang="zh-CN" altLang="en-US" sz="22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79712" y="5085184"/>
            <a:ext cx="5040560" cy="864096"/>
          </a:xfrm>
        </p:spPr>
        <p:txBody>
          <a:bodyPr/>
          <a:lstStyle/>
          <a:p>
            <a:r>
              <a:rPr lang="en-US" altLang="zh-CN" dirty="0"/>
              <a:t>HOW TO READ the PAPER</a:t>
            </a:r>
            <a:br>
              <a:rPr lang="en-US" altLang="zh-CN" dirty="0"/>
            </a:br>
            <a:r>
              <a:rPr lang="en-US" altLang="zh-CN" sz="1600" dirty="0"/>
              <a:t>The process of </a:t>
            </a:r>
            <a:r>
              <a:rPr lang="en-US" altLang="zh-CN" sz="1600" dirty="0" smtClean="0"/>
              <a:t>reading </a:t>
            </a:r>
            <a:r>
              <a:rPr lang="en-US" altLang="zh-CN" sz="1600" dirty="0"/>
              <a:t>and </a:t>
            </a:r>
            <a:r>
              <a:rPr lang="en-US" altLang="zh-CN" sz="1600" dirty="0" smtClean="0"/>
              <a:t>writing </a:t>
            </a:r>
            <a:r>
              <a:rPr lang="en-US" altLang="zh-CN" sz="1600" dirty="0"/>
              <a:t>a paper</a:t>
            </a:r>
            <a:endParaRPr lang="zh-CN" alt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59832" y="6285122"/>
            <a:ext cx="5182082" cy="274320"/>
          </a:xfrm>
        </p:spPr>
        <p:txBody>
          <a:bodyPr/>
          <a:lstStyle/>
          <a:p>
            <a:r>
              <a:rPr lang="en-US" altLang="zh-CN" dirty="0" smtClean="0"/>
              <a:t>Information property of Design Lab Concordia university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03583" y="6535242"/>
            <a:ext cx="4516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Confidential, internal usage only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969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692</TotalTime>
  <Words>444</Words>
  <Application>Microsoft Office PowerPoint</Application>
  <PresentationFormat>On-screen Show (4:3)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微软雅黑</vt:lpstr>
      <vt:lpstr>宋体</vt:lpstr>
      <vt:lpstr>Arial</vt:lpstr>
      <vt:lpstr>Calibri</vt:lpstr>
      <vt:lpstr>Franklin Gothic Book</vt:lpstr>
      <vt:lpstr>Franklin Gothic Medium</vt:lpstr>
      <vt:lpstr>隶书</vt:lpstr>
      <vt:lpstr>Times New Roman</vt:lpstr>
      <vt:lpstr>Tunga</vt:lpstr>
      <vt:lpstr>Wingdings</vt:lpstr>
      <vt:lpstr>Angles</vt:lpstr>
      <vt:lpstr>HOW TO READ the PAPER</vt:lpstr>
      <vt:lpstr>HOW TO READ the PAPER The process of reading and writing a paper</vt:lpstr>
      <vt:lpstr>HOW TO READ the PAPER The process of reading and writing a paper</vt:lpstr>
      <vt:lpstr>PowerPoint Presentation</vt:lpstr>
      <vt:lpstr>PowerPoint Presentation</vt:lpstr>
      <vt:lpstr>HOW TO READ the PAPER The process of reading and writing a paper</vt:lpstr>
      <vt:lpstr>HOW TO READ the PAPER The process of reading and writing a paper</vt:lpstr>
      <vt:lpstr>HOW TO READ the PAPER The process of reading and writing a paper</vt:lpstr>
      <vt:lpstr>HOW TO READ the PAPER The process of reading and writing a paper</vt:lpstr>
      <vt:lpstr>HOW TO READ the PAPER The process of reading and writing a paper</vt:lpstr>
      <vt:lpstr>HOW TO READ the PAPER The process of reading and writing a paper</vt:lpstr>
      <vt:lpstr>HOW TO READ the PAPER The process of reading and writing a paper</vt:lpstr>
      <vt:lpstr>HOW TO READ the PAPER The process of reading and writing a paper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READ PAPER</dc:title>
  <dc:creator>User</dc:creator>
  <cp:lastModifiedBy>Jamil Reza Chowdhury</cp:lastModifiedBy>
  <cp:revision>61</cp:revision>
  <dcterms:created xsi:type="dcterms:W3CDTF">2015-09-13T14:53:34Z</dcterms:created>
  <dcterms:modified xsi:type="dcterms:W3CDTF">2019-07-16T17:41:00Z</dcterms:modified>
</cp:coreProperties>
</file>