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6" r:id="rId11"/>
    <p:sldId id="268" r:id="rId12"/>
    <p:sldId id="269" r:id="rId13"/>
    <p:sldId id="270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60" autoAdjust="0"/>
  </p:normalViewPr>
  <p:slideViewPr>
    <p:cSldViewPr>
      <p:cViewPr varScale="1">
        <p:scale>
          <a:sx n="123" d="100"/>
          <a:sy n="123" d="100"/>
        </p:scale>
        <p:origin x="4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DFA6-E9BE-4E60-82A1-AB76F78C4B03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C77C9-BDE3-4ECC-8F04-E131772C0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5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C77C9-BDE3-4ECC-8F04-E131772C0A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6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EC64-F761-403A-8A5E-C851497ED473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BA24-4AE1-4960-AE96-0DBA0D3C4E0B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838-716D-4780-9373-A417F5DF8FE1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07B-FE78-4336-8289-4FC78749DA17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4B21-8D5A-422D-BE84-079A4A5D93FD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D44-E030-4A03-BF9D-BE0F821CDD66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BB70-FEDD-4869-8226-0D38CF902FB2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B8EB-4E82-4657-8431-3091BA8AF4CC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6F1-D44F-48DA-9342-9411AA41D00F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CAF0-CC99-42C5-A9EF-39EA675AF5CC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BD5-B5AB-4A07-8878-25FF9A785419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9D17F89-E2DC-4A07-A757-E0B5A19BFC6A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161664" y="2660116"/>
            <a:ext cx="5439410" cy="627590"/>
          </a:xfrm>
        </p:spPr>
        <p:txBody>
          <a:bodyPr/>
          <a:lstStyle/>
          <a:p>
            <a:r>
              <a:rPr lang="en-US" altLang="zh-CN" sz="3600" dirty="0"/>
              <a:t>HOW TO READ the PAPER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511916" y="2857648"/>
            <a:ext cx="6511131" cy="349781"/>
          </a:xfrm>
        </p:spPr>
        <p:txBody>
          <a:bodyPr/>
          <a:lstStyle/>
          <a:p>
            <a:r>
              <a:rPr lang="en-US" altLang="zh-CN" dirty="0"/>
              <a:t>The process of read and write a paper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282E-6CB8-4C74-996A-B25A659E4C77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767481" y="4365104"/>
            <a:ext cx="2808312" cy="816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/>
                </a:solidFill>
              </a:rPr>
              <a:t>DR. </a:t>
            </a:r>
            <a:r>
              <a:rPr lang="en-US" altLang="zh-CN" sz="2400" b="1" dirty="0" err="1">
                <a:solidFill>
                  <a:schemeClr val="tx1"/>
                </a:solidFill>
              </a:rPr>
              <a:t>zeng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yong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16570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Graphs and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sz="1800" b="0" dirty="0"/>
              <a:t>3. Styles for Text</a:t>
            </a:r>
          </a:p>
          <a:p>
            <a:pPr marL="0" indent="0"/>
            <a:r>
              <a:rPr lang="en-US" altLang="zh-CN" sz="1800" b="0" dirty="0"/>
              <a:t>Font type, Size, Capitalization</a:t>
            </a:r>
          </a:p>
          <a:p>
            <a:pPr marL="0" indent="0"/>
            <a:r>
              <a:rPr lang="en-US" altLang="zh-CN" sz="1800" b="0" dirty="0"/>
              <a:t>Paragraph indent, Spacing</a:t>
            </a:r>
          </a:p>
          <a:p>
            <a:pPr marL="0" indent="0"/>
            <a:r>
              <a:rPr lang="en-US" altLang="zh-CN" sz="1800" b="0" dirty="0"/>
              <a:t>Introduction</a:t>
            </a:r>
          </a:p>
          <a:p>
            <a:pPr marL="0" indent="0"/>
            <a:r>
              <a:rPr lang="en-US" altLang="zh-CN" sz="1800" b="0" dirty="0"/>
              <a:t>Literature Review</a:t>
            </a:r>
          </a:p>
          <a:p>
            <a:pPr marL="0" indent="0"/>
            <a:r>
              <a:rPr lang="en-US" altLang="zh-CN" sz="1800" b="0" dirty="0"/>
              <a:t>System </a:t>
            </a:r>
            <a:r>
              <a:rPr lang="en-US" altLang="zh-CN" sz="1800" b="0" dirty="0">
                <a:solidFill>
                  <a:srgbClr val="FF0000"/>
                </a:solidFill>
              </a:rPr>
              <a:t>a</a:t>
            </a:r>
            <a:r>
              <a:rPr lang="en-US" altLang="zh-CN" sz="1800" b="0" dirty="0"/>
              <a:t>rchitecture</a:t>
            </a:r>
          </a:p>
          <a:p>
            <a:pPr marL="0" indent="0"/>
            <a:r>
              <a:rPr lang="en-US" altLang="zh-CN" sz="1800" b="0" dirty="0"/>
              <a:t>Case Study: </a:t>
            </a:r>
            <a:r>
              <a:rPr lang="en-US" altLang="zh-CN" sz="1800" b="0" dirty="0">
                <a:solidFill>
                  <a:srgbClr val="FF0000"/>
                </a:solidFill>
              </a:rPr>
              <a:t>c</a:t>
            </a:r>
            <a:r>
              <a:rPr lang="en-US" altLang="zh-CN" sz="1800" b="0" dirty="0"/>
              <a:t>ase 1</a:t>
            </a:r>
          </a:p>
          <a:p>
            <a:pPr marL="0" indent="0"/>
            <a:r>
              <a:rPr lang="en-US" altLang="zh-CN" sz="1800" b="0" dirty="0"/>
              <a:t>Discussions</a:t>
            </a:r>
          </a:p>
          <a:p>
            <a:pPr marL="0" indent="0"/>
            <a:r>
              <a:rPr lang="en-US" altLang="zh-CN" sz="1800" b="0" dirty="0"/>
              <a:t>Style for References: consistent, complete, updated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148376" y="5910099"/>
            <a:ext cx="2176272" cy="201168"/>
          </a:xfrm>
        </p:spPr>
        <p:txBody>
          <a:bodyPr/>
          <a:lstStyle/>
          <a:p>
            <a:fld id="{E119707B-FE78-4336-8289-4FC78749DA17}" type="datetime1">
              <a:rPr lang="en-US" altLang="zh-CN" smtClean="0"/>
              <a:t>9/14/2016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1" name="Rectangle 50"/>
          <p:cNvSpPr/>
          <p:nvPr/>
        </p:nvSpPr>
        <p:spPr>
          <a:xfrm>
            <a:off x="1949348" y="511009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HOW TO READ THE PAPER</a:t>
            </a:r>
            <a:br>
              <a:rPr lang="en-US" altLang="zh-CN" sz="2000" b="1" dirty="0"/>
            </a:br>
            <a:r>
              <a:rPr lang="en-US" altLang="zh-CN" sz="1600" b="1" dirty="0"/>
              <a:t>THE PROCESS OF READ AND WRITE A PAPER</a:t>
            </a:r>
            <a:endParaRPr lang="zh-CN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58901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114747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English proof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zh-CN" sz="1800" b="0" dirty="0"/>
              <a:t>Spelling check</a:t>
            </a:r>
          </a:p>
          <a:p>
            <a:pPr>
              <a:buAutoNum type="arabicPeriod"/>
            </a:pPr>
            <a:r>
              <a:rPr lang="en-US" altLang="zh-CN" sz="1800" b="0" dirty="0"/>
              <a:t>Basic grammar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800" b="0" dirty="0"/>
              <a:t>Avoid more than two verbs in a simple sentence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800" b="0" dirty="0"/>
              <a:t>Be consistency between subject and verb:</a:t>
            </a:r>
          </a:p>
          <a:p>
            <a:pPr marL="0" indent="0"/>
            <a:r>
              <a:rPr lang="en-US" altLang="zh-CN" sz="1800" b="0" dirty="0"/>
              <a:t>	Singular noun + singular verb</a:t>
            </a:r>
          </a:p>
          <a:p>
            <a:pPr marL="0" indent="0"/>
            <a:r>
              <a:rPr lang="en-US" altLang="zh-CN" sz="1800" b="0" dirty="0"/>
              <a:t>	Plural noun + verb original</a:t>
            </a:r>
          </a:p>
          <a:p>
            <a:pPr marL="0" indent="0"/>
            <a:r>
              <a:rPr lang="en-US" altLang="zh-CN" sz="1800" b="0" dirty="0"/>
              <a:t>	Determinant + noun (</a:t>
            </a:r>
            <a:r>
              <a:rPr lang="en-US" altLang="zh-CN" sz="1800" b="0" dirty="0" err="1"/>
              <a:t>atten</a:t>
            </a:r>
            <a:r>
              <a:rPr lang="en-US" altLang="zh-CN" sz="1800" b="0" dirty="0"/>
              <a:t>.: a, an)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800" b="0" dirty="0"/>
              <a:t>Verb + adv.  </a:t>
            </a:r>
            <a:r>
              <a:rPr lang="en-US" altLang="zh-CN" sz="1800" b="0" dirty="0" err="1"/>
              <a:t>Adj</a:t>
            </a:r>
            <a:r>
              <a:rPr lang="en-US" altLang="zh-CN" sz="1800" b="0" dirty="0"/>
              <a:t> + noun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800" b="0" dirty="0"/>
              <a:t>Proposition + </a:t>
            </a:r>
            <a:r>
              <a:rPr lang="en-US" altLang="zh-CN" sz="1800" b="0" dirty="0" err="1"/>
              <a:t>verb_ing</a:t>
            </a:r>
            <a:endParaRPr lang="en-US" altLang="zh-CN" sz="1800" b="0" dirty="0"/>
          </a:p>
          <a:p>
            <a:pPr marL="0" indent="0"/>
            <a:endParaRPr lang="en-US" altLang="zh-CN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148376" y="5910099"/>
            <a:ext cx="2176272" cy="201168"/>
          </a:xfrm>
        </p:spPr>
        <p:txBody>
          <a:bodyPr/>
          <a:lstStyle/>
          <a:p>
            <a:fld id="{E119707B-FE78-4336-8289-4FC78749DA17}" type="datetime1">
              <a:rPr lang="en-US" altLang="zh-CN" smtClean="0"/>
              <a:t>9/14/2016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1" name="Rectangle 50"/>
          <p:cNvSpPr/>
          <p:nvPr/>
        </p:nvSpPr>
        <p:spPr>
          <a:xfrm>
            <a:off x="1949348" y="511009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HOW TO READ THE PAPER</a:t>
            </a:r>
            <a:br>
              <a:rPr lang="en-US" altLang="zh-CN" sz="2000" b="1" dirty="0"/>
            </a:br>
            <a:r>
              <a:rPr lang="en-US" altLang="zh-CN" sz="1600" b="1" dirty="0"/>
              <a:t>THE PROCESS OF READ AND WRITE A PAPER</a:t>
            </a:r>
            <a:endParaRPr lang="zh-CN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58901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312281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English proof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sz="1800" b="0" dirty="0"/>
              <a:t>3. Avoid very long sentence </a:t>
            </a:r>
          </a:p>
          <a:p>
            <a:pPr marL="0" indent="0"/>
            <a:r>
              <a:rPr lang="en-US" altLang="zh-CN" sz="1800" b="0" dirty="0"/>
              <a:t>	Normally no more than 3 verbs in a complex sentence</a:t>
            </a:r>
          </a:p>
          <a:p>
            <a:pPr marL="0" indent="0"/>
            <a:endParaRPr lang="en-US" altLang="zh-CN" sz="1800" b="0" dirty="0"/>
          </a:p>
          <a:p>
            <a:pPr marL="0" indent="0"/>
            <a:r>
              <a:rPr lang="en-US" altLang="zh-CN" sz="1800" b="0" dirty="0"/>
              <a:t>4. Sentence structure</a:t>
            </a:r>
          </a:p>
          <a:p>
            <a:pPr marL="0" indent="0"/>
            <a:endParaRPr lang="en-US" altLang="zh-CN" sz="1800" b="0" dirty="0"/>
          </a:p>
          <a:p>
            <a:pPr marL="0" indent="0"/>
            <a:endParaRPr lang="en-US" altLang="zh-CN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148376" y="5910099"/>
            <a:ext cx="2176272" cy="201168"/>
          </a:xfrm>
        </p:spPr>
        <p:txBody>
          <a:bodyPr/>
          <a:lstStyle/>
          <a:p>
            <a:fld id="{E119707B-FE78-4336-8289-4FC78749DA17}" type="datetime1">
              <a:rPr lang="en-US" altLang="zh-CN" smtClean="0"/>
              <a:t>9/14/2016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1" name="Rectangle 50"/>
          <p:cNvSpPr/>
          <p:nvPr/>
        </p:nvSpPr>
        <p:spPr>
          <a:xfrm>
            <a:off x="1949348" y="511009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HOW TO READ THE PAPER</a:t>
            </a:r>
            <a:br>
              <a:rPr lang="en-US" altLang="zh-CN" sz="2000" b="1" dirty="0"/>
            </a:br>
            <a:r>
              <a:rPr lang="en-US" altLang="zh-CN" sz="1600" b="1" dirty="0"/>
              <a:t>THE PROCESS OF READ AND WRITE A PAPER</a:t>
            </a:r>
            <a:endParaRPr lang="zh-CN" altLang="en-US" sz="1600" b="1" dirty="0"/>
          </a:p>
        </p:txBody>
      </p:sp>
      <p:sp>
        <p:nvSpPr>
          <p:cNvPr id="7" name="Isosceles Triangle 6"/>
          <p:cNvSpPr/>
          <p:nvPr/>
        </p:nvSpPr>
        <p:spPr>
          <a:xfrm>
            <a:off x="1043608" y="2813773"/>
            <a:ext cx="2376264" cy="1980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subj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Verb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Object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37674" y="3717032"/>
            <a:ext cx="11881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39652" y="4149080"/>
            <a:ext cx="15841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180103" y="2813772"/>
            <a:ext cx="1080120" cy="1980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Subj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Verb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207725" y="3501008"/>
            <a:ext cx="10248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07725" y="4005064"/>
            <a:ext cx="10248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Flowchart: Merge 16"/>
          <p:cNvSpPr/>
          <p:nvPr/>
        </p:nvSpPr>
        <p:spPr>
          <a:xfrm>
            <a:off x="6182949" y="2822507"/>
            <a:ext cx="2062331" cy="18907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Sub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Verb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object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20048" y="3645024"/>
            <a:ext cx="11881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22026" y="3212976"/>
            <a:ext cx="15841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81966" y="23032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avoid long subject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22026" y="2645026"/>
            <a:ext cx="1462342" cy="15441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521348" y="2645026"/>
            <a:ext cx="1171502" cy="16321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3608" y="658901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43512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English proof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08144"/>
            <a:ext cx="7520940" cy="3579849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1800" b="0" dirty="0"/>
              <a:t>5. Paper Structure</a:t>
            </a:r>
          </a:p>
          <a:p>
            <a:pPr marL="0" indent="0"/>
            <a:r>
              <a:rPr lang="en-US" altLang="zh-CN" sz="1800" b="0" dirty="0"/>
              <a:t> </a:t>
            </a:r>
          </a:p>
          <a:p>
            <a:pPr marL="0" indent="0"/>
            <a:r>
              <a:rPr lang="en-US" altLang="zh-CN" sz="1800" b="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148376" y="5910099"/>
            <a:ext cx="2176272" cy="201168"/>
          </a:xfrm>
        </p:spPr>
        <p:txBody>
          <a:bodyPr/>
          <a:lstStyle/>
          <a:p>
            <a:fld id="{E119707B-FE78-4336-8289-4FC78749DA17}" type="datetime1">
              <a:rPr lang="en-US" altLang="zh-CN" smtClean="0"/>
              <a:t>9/14/2016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1" name="Rectangle 50"/>
          <p:cNvSpPr/>
          <p:nvPr/>
        </p:nvSpPr>
        <p:spPr>
          <a:xfrm>
            <a:off x="1949348" y="511009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HOW TO READ THE PAPER</a:t>
            </a:r>
            <a:br>
              <a:rPr lang="en-US" altLang="zh-CN" sz="2000" b="1" dirty="0"/>
            </a:br>
            <a:r>
              <a:rPr lang="en-US" altLang="zh-CN" sz="1600" b="1" dirty="0"/>
              <a:t>THE PROCESS OF READ AND WRITE A PAPER</a:t>
            </a:r>
            <a:endParaRPr lang="zh-CN" altLang="en-US" sz="1600" b="1" dirty="0"/>
          </a:p>
        </p:txBody>
      </p:sp>
      <p:sp>
        <p:nvSpPr>
          <p:cNvPr id="23" name="Smiley Face 22"/>
          <p:cNvSpPr/>
          <p:nvPr/>
        </p:nvSpPr>
        <p:spPr>
          <a:xfrm>
            <a:off x="1798997" y="1583821"/>
            <a:ext cx="648072" cy="45786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</a:t>
            </a:r>
          </a:p>
        </p:txBody>
      </p:sp>
      <p:sp>
        <p:nvSpPr>
          <p:cNvPr id="25" name="Flowchart: Manual Operation 24"/>
          <p:cNvSpPr/>
          <p:nvPr/>
        </p:nvSpPr>
        <p:spPr>
          <a:xfrm>
            <a:off x="1351892" y="2296688"/>
            <a:ext cx="1658008" cy="216680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dirty="0"/>
              <a:t>Problem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Main body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Discuss.</a:t>
            </a:r>
          </a:p>
        </p:txBody>
      </p:sp>
      <p:sp>
        <p:nvSpPr>
          <p:cNvPr id="29" name="Flowchart: Sort 28"/>
          <p:cNvSpPr/>
          <p:nvPr/>
        </p:nvSpPr>
        <p:spPr>
          <a:xfrm>
            <a:off x="1798997" y="4123654"/>
            <a:ext cx="786796" cy="771098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8997" y="1989407"/>
            <a:ext cx="648072" cy="39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Intro</a:t>
            </a:r>
          </a:p>
        </p:txBody>
      </p:sp>
      <p:sp>
        <p:nvSpPr>
          <p:cNvPr id="31" name="Cloud 30"/>
          <p:cNvSpPr/>
          <p:nvPr/>
        </p:nvSpPr>
        <p:spPr>
          <a:xfrm>
            <a:off x="4644008" y="1989407"/>
            <a:ext cx="2088232" cy="25985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 err="1"/>
              <a:t>mainbody</a:t>
            </a:r>
            <a:endParaRPr lang="en-US" dirty="0"/>
          </a:p>
          <a:p>
            <a:pPr algn="ctr"/>
            <a:r>
              <a:rPr lang="en-US" dirty="0"/>
              <a:t>Intro.</a:t>
            </a:r>
          </a:p>
          <a:p>
            <a:pPr algn="ctr"/>
            <a:r>
              <a:rPr lang="en-US" dirty="0"/>
              <a:t>Conclusion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572000" y="1844824"/>
            <a:ext cx="2304256" cy="26186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499992" y="1844824"/>
            <a:ext cx="2376264" cy="26186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3608" y="658901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378231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514" y="2420888"/>
            <a:ext cx="1918582" cy="864096"/>
          </a:xfrm>
        </p:spPr>
        <p:txBody>
          <a:bodyPr>
            <a:normAutofit fontScale="85000" lnSpcReduction="20000"/>
          </a:bodyPr>
          <a:lstStyle/>
          <a:p>
            <a:r>
              <a:rPr lang="en-US" sz="3900" dirty="0"/>
              <a:t>The End</a:t>
            </a:r>
          </a:p>
          <a:p>
            <a:r>
              <a:rPr lang="en-US" sz="2300" dirty="0"/>
              <a:t>2015 09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07B-FE78-4336-8289-4FC78749DA17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658901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152566" y="6285122"/>
            <a:ext cx="424847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PPT Made By LIXIN LIU @ Concordia Design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51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4248472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read and write a paper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916832"/>
            <a:ext cx="5184576" cy="1512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/>
              <a:t>Know the structure of the paper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/>
              <a:t>Graphs and Equations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/>
              <a:t>English proof reading</a:t>
            </a:r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37718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4248472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read and write a paper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5184576" cy="57606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/>
              <a:t>KNOW THE STRUCTURE OF THE PAPER</a:t>
            </a:r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51720" y="1268760"/>
            <a:ext cx="5904656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sz="2400" b="0" dirty="0"/>
              <a:t>Read the Title</a:t>
            </a:r>
          </a:p>
          <a:p>
            <a:pPr marL="0" indent="0"/>
            <a:r>
              <a:rPr lang="en-US" altLang="zh-CN" sz="2400" b="0" dirty="0"/>
              <a:t>	Tentative title</a:t>
            </a:r>
          </a:p>
          <a:p>
            <a:pPr marL="0" indent="0"/>
            <a:r>
              <a:rPr lang="en-US" altLang="zh-CN" sz="2400" b="0" dirty="0"/>
              <a:t>	Get the objective of the study</a:t>
            </a:r>
          </a:p>
          <a:p>
            <a:pPr marL="0" indent="0"/>
            <a:endParaRPr lang="en-US" altLang="zh-CN" sz="2400" b="0" dirty="0"/>
          </a:p>
          <a:p>
            <a:pPr marL="0" indent="0"/>
            <a:endParaRPr lang="en-US" altLang="zh-CN" sz="2400" b="0" dirty="0"/>
          </a:p>
          <a:p>
            <a:pPr marL="0" indent="0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5392" y="653086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70212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4248472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read and write a paper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5184576" cy="57606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/>
              <a:t>KNOW THE STRUCTURE OF THE PAPER</a:t>
            </a:r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7584" y="1268760"/>
            <a:ext cx="8064896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/>
              <a:t>2. Ask questions based on the title (EBD)</a:t>
            </a:r>
          </a:p>
          <a:p>
            <a:pPr marL="0" indent="0"/>
            <a:r>
              <a:rPr lang="en-US" altLang="zh-CN" sz="2400" b="0" dirty="0"/>
              <a:t>	What questions do you have to answer in order to achieve the objective in Step 1</a:t>
            </a:r>
          </a:p>
          <a:p>
            <a:pPr marL="0" indent="0"/>
            <a:r>
              <a:rPr lang="en-US" altLang="zh-CN" sz="2400" b="0" dirty="0"/>
              <a:t>	What questions do you have to answer/address in order to have the paper acceptable for s target journal.</a:t>
            </a:r>
          </a:p>
          <a:p>
            <a:pPr marL="0" indent="0"/>
            <a:r>
              <a:rPr lang="en-US" altLang="zh-CN" sz="2400" b="0" dirty="0"/>
              <a:t>	What do you have to do in order to have the greatest impact from the paper on the research community</a:t>
            </a:r>
          </a:p>
          <a:p>
            <a:pPr marL="0" indent="0"/>
            <a:endParaRPr lang="en-US" altLang="zh-CN" sz="2400" b="0" dirty="0"/>
          </a:p>
          <a:p>
            <a:pPr marL="0" indent="0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5392" y="653086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91504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4248472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read and write a paper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5184576" cy="57606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/>
              <a:t>KNOW THE STRUCTURE OF THE PAPER</a:t>
            </a:r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7584" y="1268760"/>
            <a:ext cx="8064896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/>
              <a:t>3. Create an outline of the paper (EBD)</a:t>
            </a:r>
          </a:p>
          <a:p>
            <a:pPr marL="0" indent="0"/>
            <a:r>
              <a:rPr lang="en-US" altLang="zh-CN" sz="2400" b="0" dirty="0"/>
              <a:t>     Heading 1: Find the objective 	</a:t>
            </a:r>
          </a:p>
          <a:p>
            <a:pPr marL="0" indent="0"/>
            <a:r>
              <a:rPr lang="en-US" altLang="zh-CN" sz="2400" b="0" dirty="0"/>
              <a:t>	 Subheading 1.1: Which questions are to be answered</a:t>
            </a:r>
          </a:p>
          <a:p>
            <a:pPr marL="0" indent="0"/>
            <a:r>
              <a:rPr lang="en-US" altLang="zh-CN" sz="2400" b="0" dirty="0"/>
              <a:t>	 Subheading 1.2: Which questions are to be answered</a:t>
            </a:r>
          </a:p>
          <a:p>
            <a:pPr marL="0" indent="0"/>
            <a:r>
              <a:rPr lang="en-US" altLang="zh-CN" sz="2400" b="0" dirty="0"/>
              <a:t>		……</a:t>
            </a:r>
          </a:p>
          <a:p>
            <a:pPr marL="0" indent="0"/>
            <a:r>
              <a:rPr lang="en-US" altLang="zh-CN" sz="2400" b="0" dirty="0"/>
              <a:t>     Heading 2: Find the objective </a:t>
            </a:r>
          </a:p>
          <a:p>
            <a:pPr marL="0" indent="0"/>
            <a:r>
              <a:rPr lang="en-US" altLang="zh-CN" sz="2400" b="0" dirty="0"/>
              <a:t>	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58901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112184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4248472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read and write a paper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5184576" cy="57606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/>
              <a:t>KNOW THE STRUCTURE OF THE PAPER</a:t>
            </a:r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7584" y="1268760"/>
            <a:ext cx="8064896" cy="3672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/>
              <a:t>Heading 1, Heading 2, ……</a:t>
            </a:r>
          </a:p>
          <a:p>
            <a:pPr marL="0" indent="0"/>
            <a:r>
              <a:rPr lang="en-US" altLang="zh-CN" sz="2400" b="0" dirty="0"/>
              <a:t>    Dose the heading and objective form a smooth logic frame to address the THREE questions in Step 2 ?</a:t>
            </a:r>
          </a:p>
          <a:p>
            <a:pPr marL="0" indent="0"/>
            <a:endParaRPr lang="en-US" altLang="zh-CN" sz="2400" b="0" dirty="0"/>
          </a:p>
          <a:p>
            <a:pPr marL="0" indent="0"/>
            <a:r>
              <a:rPr lang="en-US" altLang="zh-CN" sz="2400" b="0" dirty="0"/>
              <a:t>For each section (Heading 1)</a:t>
            </a:r>
          </a:p>
          <a:p>
            <a:pPr marL="0" indent="0"/>
            <a:r>
              <a:rPr lang="en-US" altLang="zh-CN" sz="2400" b="0" dirty="0"/>
              <a:t>     </a:t>
            </a:r>
            <a:r>
              <a:rPr lang="en-US" altLang="zh-CN" sz="2400" b="0" dirty="0" err="1"/>
              <a:t>Subending</a:t>
            </a:r>
            <a:r>
              <a:rPr lang="en-US" altLang="zh-CN" sz="2400" b="0" dirty="0"/>
              <a:t> 1.1, 1.2, ……  with their respective objectives</a:t>
            </a:r>
          </a:p>
          <a:p>
            <a:pPr marL="0" indent="0"/>
            <a:r>
              <a:rPr lang="en-US" altLang="zh-CN" sz="2400" b="0" dirty="0"/>
              <a:t>Do they form a smooth logic framework to address the objective of Heading 1 ?</a:t>
            </a:r>
          </a:p>
          <a:p>
            <a:pPr marL="0" indent="0"/>
            <a:r>
              <a:rPr lang="en-US" altLang="zh-CN" sz="2400" b="0" dirty="0"/>
              <a:t>	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58901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348822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4248472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read and write a paper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5184576" cy="57606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/>
              <a:t>KNOW THE STRUCTURE OF THE PAPER</a:t>
            </a:r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7584" y="1268760"/>
            <a:ext cx="8064896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/>
              <a:t>For each subsection (Subheading)</a:t>
            </a:r>
          </a:p>
          <a:p>
            <a:pPr marL="0" indent="0"/>
            <a:r>
              <a:rPr lang="en-US" altLang="zh-CN" sz="2400" b="0" dirty="0"/>
              <a:t>    For each question, use one TOP SENTENCE to summarize the answer, followed by the complete answer.</a:t>
            </a:r>
          </a:p>
          <a:p>
            <a:pPr marL="0" indent="0"/>
            <a:endParaRPr lang="en-US" altLang="zh-CN" sz="2400" b="0" dirty="0"/>
          </a:p>
          <a:p>
            <a:pPr marL="0" indent="0"/>
            <a:r>
              <a:rPr lang="en-US" altLang="zh-CN" sz="2400" b="0" dirty="0"/>
              <a:t>    For each section or paragraph</a:t>
            </a:r>
          </a:p>
          <a:p>
            <a:pPr marL="0" indent="0"/>
            <a:r>
              <a:rPr lang="en-US" altLang="zh-CN" sz="2400" b="0" dirty="0"/>
              <a:t>Organize the answers into a passage in which all the topic sentences form a meaningful and logical argument.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58901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96822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Graphs and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zh-CN" sz="1800" b="0" dirty="0"/>
              <a:t>Put  all the graphs and equations in the sequence in which they appear. Put their captions together.</a:t>
            </a:r>
          </a:p>
          <a:p>
            <a:pPr marL="0" indent="0"/>
            <a:r>
              <a:rPr lang="en-US" altLang="zh-CN" sz="1800" b="0" dirty="0"/>
              <a:t>      Particularly for literature review paper, what is the logical relations between the graphs?</a:t>
            </a: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148376" y="5910099"/>
            <a:ext cx="2176272" cy="201168"/>
          </a:xfrm>
        </p:spPr>
        <p:txBody>
          <a:bodyPr/>
          <a:lstStyle/>
          <a:p>
            <a:fld id="{E119707B-FE78-4336-8289-4FC78749DA17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887924" y="234888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71600" y="328498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59832" y="331796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Part 2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53196" y="331796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Part i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92280" y="331796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Part n</a:t>
            </a:r>
            <a:endParaRPr lang="zh-CN" alt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123728" y="2924944"/>
            <a:ext cx="176419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87924" y="2924944"/>
            <a:ext cx="54006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</p:cNvCxnSpPr>
          <p:nvPr/>
        </p:nvCxnSpPr>
        <p:spPr>
          <a:xfrm>
            <a:off x="4644008" y="2924944"/>
            <a:ext cx="0" cy="39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60032" y="2924944"/>
            <a:ext cx="0" cy="39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0"/>
          </p:cNvCxnSpPr>
          <p:nvPr/>
        </p:nvCxnSpPr>
        <p:spPr>
          <a:xfrm>
            <a:off x="5076056" y="2924944"/>
            <a:ext cx="761216" cy="39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0"/>
          </p:cNvCxnSpPr>
          <p:nvPr/>
        </p:nvCxnSpPr>
        <p:spPr>
          <a:xfrm>
            <a:off x="5400092" y="2924944"/>
            <a:ext cx="2376264" cy="39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11560" y="4005064"/>
            <a:ext cx="50405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2"/>
          </p:cNvCxnSpPr>
          <p:nvPr/>
        </p:nvCxnSpPr>
        <p:spPr>
          <a:xfrm>
            <a:off x="1655676" y="400506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23728" y="4038046"/>
            <a:ext cx="288032" cy="32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843808" y="4038046"/>
            <a:ext cx="216024" cy="32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</p:cNvCxnSpPr>
          <p:nvPr/>
        </p:nvCxnSpPr>
        <p:spPr>
          <a:xfrm>
            <a:off x="3743908" y="4038046"/>
            <a:ext cx="0" cy="32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55976" y="4038046"/>
            <a:ext cx="144016" cy="32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076056" y="4038046"/>
            <a:ext cx="144016" cy="32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2"/>
          </p:cNvCxnSpPr>
          <p:nvPr/>
        </p:nvCxnSpPr>
        <p:spPr>
          <a:xfrm>
            <a:off x="5837272" y="4038046"/>
            <a:ext cx="0" cy="32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21348" y="4005064"/>
            <a:ext cx="138884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876256" y="4005064"/>
            <a:ext cx="216024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2"/>
          </p:cNvCxnSpPr>
          <p:nvPr/>
        </p:nvCxnSpPr>
        <p:spPr>
          <a:xfrm>
            <a:off x="7776356" y="4038046"/>
            <a:ext cx="0" cy="32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60432" y="4038046"/>
            <a:ext cx="216024" cy="21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49348" y="511009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HOW TO READ THE PAPER</a:t>
            </a:r>
            <a:br>
              <a:rPr lang="en-US" altLang="zh-CN" sz="2000" b="1" dirty="0"/>
            </a:br>
            <a:r>
              <a:rPr lang="en-US" altLang="zh-CN" sz="1600" b="1" dirty="0"/>
              <a:t>THE PROCESS OF READ AND WRITE A PAPER</a:t>
            </a:r>
            <a:endParaRPr lang="zh-CN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43608" y="658901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41473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Graphs and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sz="1800" b="0" dirty="0"/>
              <a:t>2. For each graph   </a:t>
            </a:r>
          </a:p>
          <a:p>
            <a:pPr marL="0" indent="0"/>
            <a:r>
              <a:rPr lang="en-US" altLang="zh-CN" sz="1800" b="0" dirty="0"/>
              <a:t>what message do you intend to deliver? </a:t>
            </a:r>
          </a:p>
          <a:p>
            <a:pPr marL="0" indent="0"/>
            <a:r>
              <a:rPr lang="en-US" altLang="zh-CN" sz="1800" b="0" dirty="0"/>
              <a:t>Does it deliver the message?</a:t>
            </a:r>
          </a:p>
          <a:p>
            <a:pPr marL="0" indent="0"/>
            <a:r>
              <a:rPr lang="en-US" altLang="zh-CN" sz="1800" b="0" dirty="0"/>
              <a:t>Is it visually pleasant?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0" dirty="0"/>
              <a:t>    Font type, Size, Color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0" dirty="0"/>
              <a:t>    Box size, Style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0" dirty="0"/>
              <a:t>    Spacing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0" dirty="0"/>
              <a:t>    Alignment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0" dirty="0"/>
              <a:t>    Layout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0" dirty="0"/>
              <a:t>    Connections</a:t>
            </a:r>
          </a:p>
          <a:p>
            <a:pPr marL="0" indent="0"/>
            <a:r>
              <a:rPr lang="en-US" altLang="zh-CN" sz="1800" b="0" dirty="0"/>
              <a:t>      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148376" y="5910099"/>
            <a:ext cx="2176272" cy="201168"/>
          </a:xfrm>
        </p:spPr>
        <p:txBody>
          <a:bodyPr/>
          <a:lstStyle/>
          <a:p>
            <a:fld id="{E119707B-FE78-4336-8289-4FC78749DA17}" type="datetime1">
              <a:rPr lang="en-US" altLang="zh-CN" smtClean="0"/>
              <a:t>9/14/2016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1" name="Rectangle 50"/>
          <p:cNvSpPr/>
          <p:nvPr/>
        </p:nvSpPr>
        <p:spPr>
          <a:xfrm>
            <a:off x="1949348" y="511009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HOW TO READ THE PAPER</a:t>
            </a:r>
            <a:br>
              <a:rPr lang="en-US" altLang="zh-CN" sz="2000" b="1" dirty="0"/>
            </a:br>
            <a:r>
              <a:rPr lang="en-US" altLang="zh-CN" sz="1600" b="1" dirty="0"/>
              <a:t>THE PROCESS OF READ AND WRITE A PAPER</a:t>
            </a:r>
            <a:endParaRPr lang="zh-CN" alt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4211960" y="2060848"/>
            <a:ext cx="15607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2276872"/>
            <a:ext cx="648072" cy="4680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568654" y="2276872"/>
            <a:ext cx="847400" cy="4680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83966" y="2996857"/>
            <a:ext cx="15607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     a</a:t>
            </a:r>
            <a:endParaRPr lang="zh-CN" alt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995936" y="3140968"/>
            <a:ext cx="720080" cy="5040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95936" y="3140968"/>
            <a:ext cx="720080" cy="5040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16054" y="3645024"/>
            <a:ext cx="8121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7092280" y="3645024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Straight Connector 48"/>
          <p:cNvCxnSpPr>
            <a:stCxn id="43" idx="3"/>
          </p:cNvCxnSpPr>
          <p:nvPr/>
        </p:nvCxnSpPr>
        <p:spPr>
          <a:xfrm>
            <a:off x="6228184" y="3969060"/>
            <a:ext cx="293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5" idx="1"/>
          </p:cNvCxnSpPr>
          <p:nvPr/>
        </p:nvCxnSpPr>
        <p:spPr>
          <a:xfrm>
            <a:off x="6660232" y="396906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521348" y="3645024"/>
            <a:ext cx="210892" cy="6480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374766" y="3645024"/>
            <a:ext cx="501490" cy="6480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3608" y="658901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3686955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512</TotalTime>
  <Words>655</Words>
  <Application>Microsoft Office PowerPoint</Application>
  <PresentationFormat>On-screen Show (4:3)</PresentationFormat>
  <Paragraphs>184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微软雅黑</vt:lpstr>
      <vt:lpstr>宋体</vt:lpstr>
      <vt:lpstr>Arial</vt:lpstr>
      <vt:lpstr>Calibri</vt:lpstr>
      <vt:lpstr>Franklin Gothic Book</vt:lpstr>
      <vt:lpstr>Franklin Gothic Medium</vt:lpstr>
      <vt:lpstr>隶书</vt:lpstr>
      <vt:lpstr>Times New Roman</vt:lpstr>
      <vt:lpstr>Tunga</vt:lpstr>
      <vt:lpstr>Wingdings</vt:lpstr>
      <vt:lpstr>Angles</vt:lpstr>
      <vt:lpstr>HOW TO READ the PAPER</vt:lpstr>
      <vt:lpstr>HOW TO READ the PAPER The process of read and write a paper</vt:lpstr>
      <vt:lpstr>HOW TO READ the PAPER The process of read and write a paper</vt:lpstr>
      <vt:lpstr>HOW TO READ the PAPER The process of read and write a paper</vt:lpstr>
      <vt:lpstr>HOW TO READ the PAPER The process of read and write a paper</vt:lpstr>
      <vt:lpstr>HOW TO READ the PAPER The process of read and write a paper</vt:lpstr>
      <vt:lpstr>HOW TO READ the PAPER The process of read and write a paper</vt:lpstr>
      <vt:lpstr>Graphs and Equations</vt:lpstr>
      <vt:lpstr>Graphs and Equations</vt:lpstr>
      <vt:lpstr>Graphs and Equations</vt:lpstr>
      <vt:lpstr>English proof reading</vt:lpstr>
      <vt:lpstr>English proof reading</vt:lpstr>
      <vt:lpstr>English proof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PAPER</dc:title>
  <dc:creator>User</dc:creator>
  <cp:lastModifiedBy>lixin liu</cp:lastModifiedBy>
  <cp:revision>46</cp:revision>
  <dcterms:created xsi:type="dcterms:W3CDTF">2015-09-13T14:53:34Z</dcterms:created>
  <dcterms:modified xsi:type="dcterms:W3CDTF">2016-09-14T18:34:31Z</dcterms:modified>
</cp:coreProperties>
</file>