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989"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3366E-9FA0-448A-98CC-273595830670}" type="datetimeFigureOut">
              <a:rPr lang="en-CA" smtClean="0"/>
              <a:t>12/09/2012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C35EF-7689-42B4-A636-8397E3C245F1}" type="slidenum">
              <a:rPr lang="en-CA" smtClean="0"/>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A91C35EF-7689-42B4-A636-8397E3C245F1}" type="slidenum">
              <a:rPr lang="en-CA" smtClean="0"/>
              <a:t>1</a:t>
            </a:fld>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A91C35EF-7689-42B4-A636-8397E3C245F1}" type="slidenum">
              <a:rPr lang="en-CA" smtClean="0"/>
              <a:t>2</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A91C35EF-7689-42B4-A636-8397E3C245F1}" type="slidenum">
              <a:rPr lang="en-CA" smtClean="0"/>
              <a:t>3</a:t>
            </a:fld>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A91C35EF-7689-42B4-A636-8397E3C245F1}" type="slidenum">
              <a:rPr lang="en-CA" smtClean="0"/>
              <a:t>4</a:t>
            </a:fld>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A91C35EF-7689-42B4-A636-8397E3C245F1}" type="slidenum">
              <a:rPr lang="en-CA" smtClean="0"/>
              <a:t>5</a:t>
            </a:fld>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A91C35EF-7689-42B4-A636-8397E3C245F1}" type="slidenum">
              <a:rPr lang="en-CA" smtClean="0"/>
              <a:t>6</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109911A-FD36-404A-BBCE-429F468ED8C1}" type="datetimeFigureOut">
              <a:rPr lang="en-CA" smtClean="0"/>
              <a:t>12/09/2012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109911A-FD36-404A-BBCE-429F468ED8C1}" type="datetimeFigureOut">
              <a:rPr lang="en-CA" smtClean="0"/>
              <a:t>12/09/2012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109911A-FD36-404A-BBCE-429F468ED8C1}" type="datetimeFigureOut">
              <a:rPr lang="en-CA" smtClean="0"/>
              <a:t>12/09/2012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109911A-FD36-404A-BBCE-429F468ED8C1}" type="datetimeFigureOut">
              <a:rPr lang="en-CA" smtClean="0"/>
              <a:t>12/09/2012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9911A-FD36-404A-BBCE-429F468ED8C1}" type="datetimeFigureOut">
              <a:rPr lang="en-CA" smtClean="0"/>
              <a:t>12/09/2012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109911A-FD36-404A-BBCE-429F468ED8C1}" type="datetimeFigureOut">
              <a:rPr lang="en-CA" smtClean="0"/>
              <a:t>12/09/2012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109911A-FD36-404A-BBCE-429F468ED8C1}" type="datetimeFigureOut">
              <a:rPr lang="en-CA" smtClean="0"/>
              <a:t>12/09/2012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109911A-FD36-404A-BBCE-429F468ED8C1}" type="datetimeFigureOut">
              <a:rPr lang="en-CA" smtClean="0"/>
              <a:t>12/09/2012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9911A-FD36-404A-BBCE-429F468ED8C1}" type="datetimeFigureOut">
              <a:rPr lang="en-CA" smtClean="0"/>
              <a:t>12/09/2012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9911A-FD36-404A-BBCE-429F468ED8C1}" type="datetimeFigureOut">
              <a:rPr lang="en-CA" smtClean="0"/>
              <a:t>12/09/2012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9911A-FD36-404A-BBCE-429F468ED8C1}" type="datetimeFigureOut">
              <a:rPr lang="en-CA" smtClean="0"/>
              <a:t>12/09/2012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7050275-063A-4338-AE27-AB35DD06B05C}"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9911A-FD36-404A-BBCE-429F468ED8C1}" type="datetimeFigureOut">
              <a:rPr lang="en-CA" smtClean="0"/>
              <a:t>12/09/2012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50275-063A-4338-AE27-AB35DD06B05C}"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Logic reasoning in writing</a:t>
            </a:r>
            <a:endParaRPr lang="en-CA" dirty="0"/>
          </a:p>
        </p:txBody>
      </p:sp>
      <p:sp>
        <p:nvSpPr>
          <p:cNvPr id="3" name="Subtitle 2"/>
          <p:cNvSpPr>
            <a:spLocks noGrp="1"/>
          </p:cNvSpPr>
          <p:nvPr>
            <p:ph type="subTitle" idx="1"/>
          </p:nvPr>
        </p:nvSpPr>
        <p:spPr/>
        <p:txBody>
          <a:bodyPr/>
          <a:lstStyle/>
          <a:p>
            <a:endParaRPr lang="en-CA"/>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sentence</a:t>
            </a:r>
            <a:endParaRPr lang="en-CA" dirty="0"/>
          </a:p>
        </p:txBody>
      </p:sp>
      <p:sp>
        <p:nvSpPr>
          <p:cNvPr id="3" name="Content Placeholder 2"/>
          <p:cNvSpPr>
            <a:spLocks noGrp="1"/>
          </p:cNvSpPr>
          <p:nvPr>
            <p:ph idx="1"/>
          </p:nvPr>
        </p:nvSpPr>
        <p:spPr/>
        <p:txBody>
          <a:bodyPr/>
          <a:lstStyle/>
          <a:p>
            <a:r>
              <a:rPr lang="en-US" dirty="0" smtClean="0"/>
              <a:t>A paragraph, section, and a paper should have a topic.</a:t>
            </a:r>
          </a:p>
          <a:p>
            <a:r>
              <a:rPr lang="en-US" dirty="0" smtClean="0"/>
              <a:t>Topic sentence is the conclusion.</a:t>
            </a:r>
            <a:endParaRPr lang="en-C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Justify your conclusion</a:t>
            </a:r>
            <a:endParaRPr lang="en-CA" dirty="0"/>
          </a:p>
        </p:txBody>
      </p:sp>
      <p:sp>
        <p:nvSpPr>
          <p:cNvPr id="3" name="Content Placeholder 2"/>
          <p:cNvSpPr>
            <a:spLocks noGrp="1"/>
          </p:cNvSpPr>
          <p:nvPr>
            <p:ph idx="1"/>
          </p:nvPr>
        </p:nvSpPr>
        <p:spPr/>
        <p:txBody>
          <a:bodyPr>
            <a:normAutofit fontScale="92500" lnSpcReduction="20000"/>
          </a:bodyPr>
          <a:lstStyle/>
          <a:p>
            <a:r>
              <a:rPr lang="en-US" dirty="0" smtClean="0"/>
              <a:t>By examples?</a:t>
            </a:r>
          </a:p>
          <a:p>
            <a:pPr lvl="1"/>
            <a:r>
              <a:rPr lang="en-US" dirty="0" smtClean="0"/>
              <a:t>For example, for instance, …</a:t>
            </a:r>
          </a:p>
          <a:p>
            <a:r>
              <a:rPr lang="en-US" dirty="0" smtClean="0"/>
              <a:t>By enumeration</a:t>
            </a:r>
          </a:p>
          <a:p>
            <a:r>
              <a:rPr lang="en-US" dirty="0" smtClean="0"/>
              <a:t>By reasoning?</a:t>
            </a:r>
          </a:p>
          <a:p>
            <a:pPr lvl="1"/>
            <a:r>
              <a:rPr lang="en-US" dirty="0"/>
              <a:t>“If P then Q; P; Thus Q</a:t>
            </a:r>
            <a:r>
              <a:rPr lang="en-US" dirty="0" smtClean="0"/>
              <a:t>”</a:t>
            </a:r>
          </a:p>
          <a:p>
            <a:pPr lvl="1"/>
            <a:r>
              <a:rPr lang="en-US" dirty="0" smtClean="0"/>
              <a:t>“A-&gt;B, thus not B -&gt; not A”</a:t>
            </a:r>
          </a:p>
          <a:p>
            <a:pPr lvl="1"/>
            <a:r>
              <a:rPr lang="en-US" dirty="0" smtClean="0"/>
              <a:t>….</a:t>
            </a:r>
          </a:p>
          <a:p>
            <a:r>
              <a:rPr lang="en-US" dirty="0" smtClean="0"/>
              <a:t>By contradiction</a:t>
            </a:r>
          </a:p>
          <a:p>
            <a:pPr marL="342900" lvl="1" indent="-342900">
              <a:buFont typeface="Arial" pitchFamily="34" charset="0"/>
              <a:buChar char="•"/>
            </a:pPr>
            <a:r>
              <a:rPr lang="en-US" dirty="0" smtClean="0"/>
              <a:t>… </a:t>
            </a:r>
            <a:r>
              <a:rPr lang="en-CA" dirty="0" smtClean="0"/>
              <a:t>We can find more argument examples in http://en.wikipedia.org/wiki/Syllogism and other logic books.</a:t>
            </a:r>
            <a:endParaRPr lang="en-US" dirty="0" smtClean="0"/>
          </a:p>
          <a:p>
            <a:endParaRPr lang="en-CA"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smooth reasoning</a:t>
            </a:r>
            <a:endParaRPr lang="en-CA" dirty="0"/>
          </a:p>
        </p:txBody>
      </p:sp>
      <p:sp>
        <p:nvSpPr>
          <p:cNvPr id="3" name="Content Placeholder 2"/>
          <p:cNvSpPr>
            <a:spLocks noGrp="1"/>
          </p:cNvSpPr>
          <p:nvPr>
            <p:ph idx="1"/>
          </p:nvPr>
        </p:nvSpPr>
        <p:spPr/>
        <p:txBody>
          <a:bodyPr/>
          <a:lstStyle/>
          <a:p>
            <a:r>
              <a:rPr lang="en-US" dirty="0"/>
              <a:t>“Premise 1-&gt;conclusion 1”-&gt;”Premise 2-&gt;conclusion 2”-&gt;…-&gt;”Premise n-&gt;conclusion n”. </a:t>
            </a:r>
            <a:endParaRPr lang="en-US" dirty="0" smtClean="0"/>
          </a:p>
          <a:p>
            <a:r>
              <a:rPr lang="en-US" dirty="0"/>
              <a:t>“Premise 1-&gt;conclusion 1”-&gt;”Conclusion 2&lt;- premise 2”-&gt;…-&gt;”Premise n-&gt;conclusion n”</a:t>
            </a:r>
            <a:endParaRPr lang="en-CA" dirty="0"/>
          </a:p>
        </p:txBody>
      </p:sp>
      <p:sp>
        <p:nvSpPr>
          <p:cNvPr id="1026" name="Freeform 2"/>
          <p:cNvSpPr>
            <a:spLocks/>
          </p:cNvSpPr>
          <p:nvPr/>
        </p:nvSpPr>
        <p:spPr bwMode="auto">
          <a:xfrm>
            <a:off x="3059832" y="2780928"/>
            <a:ext cx="3312368" cy="288032"/>
          </a:xfrm>
          <a:custGeom>
            <a:avLst/>
            <a:gdLst/>
            <a:ahLst/>
            <a:cxnLst>
              <a:cxn ang="0">
                <a:pos x="0" y="258"/>
              </a:cxn>
              <a:cxn ang="0">
                <a:pos x="132" y="114"/>
              </a:cxn>
              <a:cxn ang="0">
                <a:pos x="492" y="30"/>
              </a:cxn>
              <a:cxn ang="0">
                <a:pos x="996" y="294"/>
              </a:cxn>
              <a:cxn ang="0">
                <a:pos x="1512" y="126"/>
              </a:cxn>
              <a:cxn ang="0">
                <a:pos x="2172" y="186"/>
              </a:cxn>
              <a:cxn ang="0">
                <a:pos x="2556" y="66"/>
              </a:cxn>
            </a:cxnLst>
            <a:rect l="0" t="0" r="r" b="b"/>
            <a:pathLst>
              <a:path w="2556" h="310">
                <a:moveTo>
                  <a:pt x="0" y="258"/>
                </a:moveTo>
                <a:cubicBezTo>
                  <a:pt x="25" y="205"/>
                  <a:pt x="50" y="152"/>
                  <a:pt x="132" y="114"/>
                </a:cubicBezTo>
                <a:cubicBezTo>
                  <a:pt x="214" y="76"/>
                  <a:pt x="348" y="0"/>
                  <a:pt x="492" y="30"/>
                </a:cubicBezTo>
                <a:cubicBezTo>
                  <a:pt x="636" y="60"/>
                  <a:pt x="826" y="278"/>
                  <a:pt x="996" y="294"/>
                </a:cubicBezTo>
                <a:cubicBezTo>
                  <a:pt x="1166" y="310"/>
                  <a:pt x="1316" y="144"/>
                  <a:pt x="1512" y="126"/>
                </a:cubicBezTo>
                <a:cubicBezTo>
                  <a:pt x="1708" y="108"/>
                  <a:pt x="1998" y="196"/>
                  <a:pt x="2172" y="186"/>
                </a:cubicBezTo>
                <a:cubicBezTo>
                  <a:pt x="2346" y="176"/>
                  <a:pt x="2480" y="72"/>
                  <a:pt x="2556" y="66"/>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CA"/>
          </a:p>
        </p:txBody>
      </p:sp>
      <p:sp>
        <p:nvSpPr>
          <p:cNvPr id="1027" name="Freeform 3"/>
          <p:cNvSpPr>
            <a:spLocks/>
          </p:cNvSpPr>
          <p:nvPr/>
        </p:nvSpPr>
        <p:spPr bwMode="auto">
          <a:xfrm>
            <a:off x="3491880" y="4365104"/>
            <a:ext cx="3024336" cy="373063"/>
          </a:xfrm>
          <a:custGeom>
            <a:avLst/>
            <a:gdLst/>
            <a:ahLst/>
            <a:cxnLst>
              <a:cxn ang="0">
                <a:pos x="0" y="406"/>
              </a:cxn>
              <a:cxn ang="0">
                <a:pos x="540" y="178"/>
              </a:cxn>
              <a:cxn ang="0">
                <a:pos x="696" y="562"/>
              </a:cxn>
              <a:cxn ang="0">
                <a:pos x="324" y="34"/>
              </a:cxn>
              <a:cxn ang="0">
                <a:pos x="1092" y="358"/>
              </a:cxn>
              <a:cxn ang="0">
                <a:pos x="1428" y="334"/>
              </a:cxn>
              <a:cxn ang="0">
                <a:pos x="1620" y="334"/>
              </a:cxn>
            </a:cxnLst>
            <a:rect l="0" t="0" r="r" b="b"/>
            <a:pathLst>
              <a:path w="1620" h="586">
                <a:moveTo>
                  <a:pt x="0" y="406"/>
                </a:moveTo>
                <a:cubicBezTo>
                  <a:pt x="212" y="279"/>
                  <a:pt x="424" y="152"/>
                  <a:pt x="540" y="178"/>
                </a:cubicBezTo>
                <a:cubicBezTo>
                  <a:pt x="656" y="204"/>
                  <a:pt x="732" y="586"/>
                  <a:pt x="696" y="562"/>
                </a:cubicBezTo>
                <a:cubicBezTo>
                  <a:pt x="660" y="538"/>
                  <a:pt x="258" y="68"/>
                  <a:pt x="324" y="34"/>
                </a:cubicBezTo>
                <a:cubicBezTo>
                  <a:pt x="390" y="0"/>
                  <a:pt x="908" y="308"/>
                  <a:pt x="1092" y="358"/>
                </a:cubicBezTo>
                <a:cubicBezTo>
                  <a:pt x="1276" y="408"/>
                  <a:pt x="1340" y="338"/>
                  <a:pt x="1428" y="334"/>
                </a:cubicBezTo>
                <a:cubicBezTo>
                  <a:pt x="1516" y="330"/>
                  <a:pt x="1582" y="336"/>
                  <a:pt x="1620" y="334"/>
                </a:cubicBez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CA"/>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p:sp>
        <p:nvSpPr>
          <p:cNvPr id="3" name="Content Placeholder 2"/>
          <p:cNvSpPr>
            <a:spLocks noGrp="1"/>
          </p:cNvSpPr>
          <p:nvPr>
            <p:ph idx="1"/>
          </p:nvPr>
        </p:nvSpPr>
        <p:spPr/>
        <p:txBody>
          <a:bodyPr>
            <a:normAutofit fontScale="62500" lnSpcReduction="20000"/>
          </a:bodyPr>
          <a:lstStyle/>
          <a:p>
            <a:pPr>
              <a:buNone/>
            </a:pPr>
            <a:r>
              <a:rPr lang="en-US" dirty="0"/>
              <a:t>In collaborative product development processes, some confidential IP might be revealed unintentionally to an unauthorized party. IP leakage is drawing more and more attention in collaborative development environments. Existing research indicates that IP leakage could occur in different situations~\cite{Lee2000b,Anand2009,Hoecht2006b}. The issue of IP leakage is important because IP is often the source of the core competence of an enterprise, thus how to model the process of IP leakage should in fact concern any enterprise who cares about IP protection. The definition of risk management in collaborative product development environments is a relatively new and growing research area. Some definitions of risk management in supply chains were given in \cite{Giunipero2004} and \cite{Juttner2005}. </a:t>
            </a:r>
            <a:r>
              <a:rPr lang="en-US" dirty="0" err="1"/>
              <a:t>Neiger</a:t>
            </a:r>
            <a:r>
              <a:rPr lang="en-US" dirty="0"/>
              <a:t> argued that the research purposes of risk management in supply chains are to develop ``approaches for identification, assessment, analysis and treatment of areas of vulnerability and risk in supply chains''. The discussion of the effect of IP leakage on the material and information flow of supply chain can be found in~\cite{Lee2000b, Li2002, Zhang2002, Hoecht2006b, Anand2009}.</a:t>
            </a:r>
            <a:endParaRPr lang="en-CA" dirty="0"/>
          </a:p>
          <a:p>
            <a:pPr>
              <a:buNone/>
            </a:pPr>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CA" dirty="0"/>
          </a:p>
        </p:txBody>
      </p:sp>
      <p:sp>
        <p:nvSpPr>
          <p:cNvPr id="3" name="Content Placeholder 2"/>
          <p:cNvSpPr>
            <a:spLocks noGrp="1"/>
          </p:cNvSpPr>
          <p:nvPr>
            <p:ph idx="1"/>
          </p:nvPr>
        </p:nvSpPr>
        <p:spPr/>
        <p:txBody>
          <a:bodyPr>
            <a:normAutofit fontScale="47500" lnSpcReduction="20000"/>
          </a:bodyPr>
          <a:lstStyle/>
          <a:p>
            <a:pPr>
              <a:buNone/>
            </a:pPr>
            <a:r>
              <a:rPr lang="en-US" sz="4400" dirty="0"/>
              <a:t>It is well known that high competence and low cost are two critical factors for manufacturers to succeed in its business. On the one hand, IP is one of the most important competences for a manufacturer in the present knowledge driven economy. Manufacturers thus strive to develop and protect their IP in order to increase their competitiveness in the market. On the other hand, in an effort to reduce their cost, manufacturers have been outsourcing some of their businesses to other parties to leverage their labor or knowledge resources. However, confidential IP might be revealed or leaked unintentionally to an unauthorized party in different situations in collaborative processes, which will damage manufacturers' competence and cause losses to them. As a result, how to protect IP in a collaborative product development environment is of critical significance for manufacturers' success.</a:t>
            </a:r>
            <a:endParaRPr lang="en-CA" sz="4400" dirty="0"/>
          </a:p>
          <a:p>
            <a:pPr>
              <a:buNone/>
            </a:pPr>
            <a:endParaRPr lang="en-CA"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2729</TotalTime>
  <Words>477</Words>
  <Application>Microsoft Office PowerPoint</Application>
  <PresentationFormat>On-screen Show (4:3)</PresentationFormat>
  <Paragraphs>27</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Logic reasoning in writing</vt:lpstr>
      <vt:lpstr>Topic sentence</vt:lpstr>
      <vt:lpstr>Justify your conclusion</vt:lpstr>
      <vt:lpstr>Use smooth reasoning</vt:lpstr>
      <vt:lpstr>Example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reasoning in writing</dc:title>
  <dc:creator>umroot</dc:creator>
  <cp:lastModifiedBy>umroot</cp:lastModifiedBy>
  <cp:revision>5</cp:revision>
  <dcterms:created xsi:type="dcterms:W3CDTF">2012-09-12T19:33:05Z</dcterms:created>
  <dcterms:modified xsi:type="dcterms:W3CDTF">2012-09-14T17:02:55Z</dcterms:modified>
</cp:coreProperties>
</file>