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8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5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469" r:id="rId3"/>
    <p:sldId id="330" r:id="rId4"/>
    <p:sldId id="420" r:id="rId5"/>
    <p:sldId id="428" r:id="rId6"/>
    <p:sldId id="429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68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19" r:id="rId51"/>
    <p:sldId id="298" r:id="rId5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89" autoAdjust="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17C7-95C4-48BA-AE1B-9D75F508DA63}" type="doc">
      <dgm:prSet loTypeId="urn:microsoft.com/office/officeart/2005/8/layout/target3" loCatId="relationship" qsTypeId="urn:microsoft.com/office/officeart/2005/8/quickstyle/3d2#1" qsCatId="3D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64003A61-C117-45F7-9D6E-98A477A16208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objectifs</a:t>
          </a:r>
          <a:endParaRPr lang="en-CA" sz="1800" b="1" dirty="0">
            <a:solidFill>
              <a:srgbClr val="C00000"/>
            </a:solidFill>
          </a:endParaRPr>
        </a:p>
      </dgm:t>
    </dgm:pt>
    <dgm:pt modelId="{44BDAB44-7282-4074-995B-2C66192FCD71}" type="parTrans" cxnId="{4142B073-22E2-49EC-A5A5-DBA3B162D6C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BA040C6C-638E-4410-A45A-23CBF54E9FA5}" type="sibTrans" cxnId="{4142B073-22E2-49EC-A5A5-DBA3B162D6C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9B3F7C7C-A877-4A61-A596-7A196A3D8C89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Buts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903B08B9-B31A-48E2-92DB-258F5842856F}" type="parTrans" cxnId="{8C31605E-6D60-494E-AD65-A8556382749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19C2328-7C51-491B-80D3-2A93AF0D6A3B}" type="sibTrans" cxnId="{8C31605E-6D60-494E-AD65-A8556382749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10546EE-D02B-4743-BE7B-C29C76355427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5D707D15-7E3F-46B5-9149-538EC0AC249E}" type="parTrans" cxnId="{8D26566A-C4CB-4275-967B-E276670187C0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D68547F-29D4-4652-A8E1-2BAD1CECD0DE}" type="sibTrans" cxnId="{8D26566A-C4CB-4275-967B-E276670187C0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633A225-C33E-4FC6-BCC3-55F04BC35A0D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variables d’actions</a:t>
          </a:r>
          <a:endParaRPr lang="en-CA" sz="1800" b="1" dirty="0">
            <a:solidFill>
              <a:srgbClr val="C00000"/>
            </a:solidFill>
          </a:endParaRPr>
        </a:p>
      </dgm:t>
    </dgm:pt>
    <dgm:pt modelId="{F3576B4E-B401-4544-9A7B-E6E91C33D15E}" type="parTrans" cxnId="{0324027A-6C8A-4CD6-9385-A0B9E6B5164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2FE39B94-D1D0-47B7-9835-E2345465F276}" type="sibTrans" cxnId="{0324027A-6C8A-4CD6-9385-A0B9E6B5164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3124BB2-804C-49BA-9DF3-4A499147235F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Comment y arriver ?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D6F230A2-0F2F-4063-9C41-BF320A81C98D}" type="parTrans" cxnId="{04895073-B2DA-457F-88C2-0D77B2EDF75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0021E1B-65A1-4E02-99AC-84D28EBD7DFB}" type="sibTrans" cxnId="{04895073-B2DA-457F-88C2-0D77B2EDF75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76A0E5C-E569-42C4-9BA2-39431B38CFF7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4C9C1599-1E30-46BE-BDB1-AF18020D603A}" type="parTrans" cxnId="{0771EC76-653C-47AD-B405-AFC13E091F51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EF958DC-B837-408C-ADC5-F35C55EA0D0E}" type="sibTrans" cxnId="{0771EC76-653C-47AD-B405-AFC13E091F51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5EB56D52-BBDE-4CD4-B122-0E4D70E5D887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Etablir les </a:t>
          </a:r>
          <a:r>
            <a:rPr lang="fr-FR" sz="1800" b="1" dirty="0" smtClean="0">
              <a:solidFill>
                <a:srgbClr val="C00000"/>
              </a:solidFill>
            </a:rPr>
            <a:t>plans d’actions</a:t>
          </a:r>
          <a:endParaRPr lang="en-CA" sz="1800" b="1" dirty="0">
            <a:solidFill>
              <a:srgbClr val="C00000"/>
            </a:solidFill>
          </a:endParaRPr>
        </a:p>
      </dgm:t>
    </dgm:pt>
    <dgm:pt modelId="{1549585A-0294-41EE-8E3A-ED24DBCBD407}" type="parTrans" cxnId="{837C52D8-D443-448F-B5DA-7132A9E1CBF4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45228BE-D1F1-4538-BC26-C3E986DD9493}" type="sibTrans" cxnId="{837C52D8-D443-448F-B5DA-7132A9E1CBF4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F21AE64-A429-4160-B7FA-15DD9AB97E5F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Qui, Quoi, Comment, Pourquoi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2F6D4DC2-2135-41FA-B790-C3C3F491AB81}" type="parTrans" cxnId="{BFAB0F5E-6A05-4B83-8D62-0C1222549BF8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E739376-C4B5-4763-AB22-63D9C9F2A341}" type="sibTrans" cxnId="{BFAB0F5E-6A05-4B83-8D62-0C1222549BF8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336A46A3-9C18-47B1-8064-CA0D385B40F4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indicateurs</a:t>
          </a:r>
          <a:endParaRPr lang="en-CA" sz="1800" b="1" dirty="0">
            <a:solidFill>
              <a:srgbClr val="C00000"/>
            </a:solidFill>
          </a:endParaRPr>
        </a:p>
      </dgm:t>
    </dgm:pt>
    <dgm:pt modelId="{4D53BD68-0AC9-4353-8C85-9225A0BD1C31}" type="parTrans" cxnId="{4C5932D5-65F8-4F2D-9A45-E4ECB340616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0625FE72-ECB7-499C-9EEE-D9F6D06D8E16}" type="sibTrans" cxnId="{4C5932D5-65F8-4F2D-9A45-E4ECB340616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AF3365EE-6055-40C9-B2E5-0B790DDFCAC0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Comment les mesurer</a:t>
          </a:r>
          <a:r>
            <a:rPr lang="fr-FR" sz="1600" b="1" dirty="0" smtClean="0">
              <a:solidFill>
                <a:schemeClr val="accent1">
                  <a:lumMod val="50000"/>
                </a:schemeClr>
              </a:solidFill>
            </a:rPr>
            <a:t> </a:t>
          </a:r>
          <a:endParaRPr lang="en-CA" sz="1600" b="1" dirty="0">
            <a:solidFill>
              <a:schemeClr val="accent1">
                <a:lumMod val="50000"/>
              </a:schemeClr>
            </a:solidFill>
          </a:endParaRPr>
        </a:p>
      </dgm:t>
    </dgm:pt>
    <dgm:pt modelId="{682B926C-5CAE-4282-AB2A-BEBCD4CA4DE0}" type="parTrans" cxnId="{9B3D0EDA-EAD1-485C-A4DF-9AD90A4594C7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D27354DC-8C1F-4894-8344-70455674E512}" type="sibTrans" cxnId="{9B3D0EDA-EAD1-485C-A4DF-9AD90A4594C7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E8830E09-79DF-4F07-AF25-AB81B06D10FB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Lancer des </a:t>
          </a:r>
          <a:r>
            <a:rPr lang="fr-FR" sz="1800" b="1" dirty="0" smtClean="0">
              <a:solidFill>
                <a:srgbClr val="C00000"/>
              </a:solidFill>
            </a:rPr>
            <a:t>initiatives</a:t>
          </a:r>
          <a:endParaRPr lang="en-CA" sz="1800" b="1" dirty="0">
            <a:solidFill>
              <a:srgbClr val="C00000"/>
            </a:solidFill>
          </a:endParaRPr>
        </a:p>
      </dgm:t>
    </dgm:pt>
    <dgm:pt modelId="{E1218017-7D56-4E7A-9923-BC9816B388F8}" type="parTrans" cxnId="{1D087B31-BF3E-4B3D-8018-0E197C43A05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140D463-EC8E-4319-A9B0-3F6AB3BA9596}" type="sibTrans" cxnId="{1D087B31-BF3E-4B3D-8018-0E197C43A05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E4A72E9-ACCF-4930-BDD8-D42AA360BFA5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Corriger les plans d’action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D11330E1-CAB1-4389-8A32-76E6B504CD66}" type="parTrans" cxnId="{F0123A6C-2BE4-47FC-B4B3-8E33287A81F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FEDEDD52-D5D8-4AC9-AB75-B3D954150C4F}" type="sibTrans" cxnId="{F0123A6C-2BE4-47FC-B4B3-8E33287A81F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E109891-51E4-496A-BD23-6264B59430EA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Assigner les </a:t>
          </a:r>
          <a:r>
            <a:rPr lang="fr-FR" sz="1800" b="1" dirty="0" smtClean="0">
              <a:solidFill>
                <a:srgbClr val="C00000"/>
              </a:solidFill>
            </a:rPr>
            <a:t>responsables</a:t>
          </a:r>
          <a:endParaRPr lang="en-CA" sz="1800" b="1" dirty="0">
            <a:solidFill>
              <a:srgbClr val="C00000"/>
            </a:solidFill>
          </a:endParaRPr>
        </a:p>
      </dgm:t>
    </dgm:pt>
    <dgm:pt modelId="{53E36E74-52E1-4311-A5FA-C4B239E87DC5}" type="parTrans" cxnId="{5BB23A00-CBD6-4F31-8D39-83349353CAA3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3DF9F0D5-AC8A-41B1-A49F-B92554DEE5AF}" type="sibTrans" cxnId="{5BB23A00-CBD6-4F31-8D39-83349353CAA3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0269877-80FB-4F7F-91ED-DFE18886BFCB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Qui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F9912036-7FF6-42DE-A7C6-BCB976F0F009}" type="parTrans" cxnId="{C7DAA428-1BE4-4F7E-A6B0-197C4DCED3DB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56434A0-48AA-4DD0-9A43-AA2A3E391FF8}" type="sibTrans" cxnId="{C7DAA428-1BE4-4F7E-A6B0-197C4DCED3DB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295A3408-A600-4449-9A42-61832463C16D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Responsabilité claire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8EA668CE-3830-4B33-8F6E-66833FDEE1CB}" type="parTrans" cxnId="{661C332B-CA3B-4887-9B45-EA42240BB6E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CAEB5E2-936B-4E65-9C3A-868348B8296C}" type="sibTrans" cxnId="{661C332B-CA3B-4887-9B45-EA42240BB6E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5058BA05-0D8F-4EA6-A479-D153AC1B9336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En temps voulu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81876B1C-6EEE-4A1D-96C1-A2E8220B8C53}" type="parTrans" cxnId="{D15CAA8A-6BD2-47AF-8E57-86D590043292}">
      <dgm:prSet/>
      <dgm:spPr/>
      <dgm:t>
        <a:bodyPr/>
        <a:lstStyle/>
        <a:p>
          <a:endParaRPr lang="fr-FR" sz="1100">
            <a:solidFill>
              <a:schemeClr val="tx1"/>
            </a:solidFill>
          </a:endParaRPr>
        </a:p>
      </dgm:t>
    </dgm:pt>
    <dgm:pt modelId="{4117349E-389E-4E0D-8233-CD7F8EC1051A}" type="sibTrans" cxnId="{D15CAA8A-6BD2-47AF-8E57-86D590043292}">
      <dgm:prSet/>
      <dgm:spPr/>
      <dgm:t>
        <a:bodyPr/>
        <a:lstStyle/>
        <a:p>
          <a:endParaRPr lang="fr-FR" sz="1100">
            <a:solidFill>
              <a:schemeClr val="tx1"/>
            </a:solidFill>
          </a:endParaRPr>
        </a:p>
      </dgm:t>
    </dgm:pt>
    <dgm:pt modelId="{CF82AEB9-DCBB-4782-8C30-637305CBFAB7}" type="pres">
      <dgm:prSet presAssocID="{279917C7-95C4-48BA-AE1B-9D75F508DA6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3057FC-2611-4D31-B6D3-BAF794506DEE}" type="pres">
      <dgm:prSet presAssocID="{64003A61-C117-45F7-9D6E-98A477A16208}" presName="circle1" presStyleLbl="node1" presStyleIdx="0" presStyleCnt="6"/>
      <dgm:spPr/>
      <dgm:t>
        <a:bodyPr/>
        <a:lstStyle/>
        <a:p>
          <a:endParaRPr lang="en-US"/>
        </a:p>
      </dgm:t>
    </dgm:pt>
    <dgm:pt modelId="{70095821-1681-4FDC-AA8B-6F323024F953}" type="pres">
      <dgm:prSet presAssocID="{64003A61-C117-45F7-9D6E-98A477A16208}" presName="space" presStyleCnt="0"/>
      <dgm:spPr/>
      <dgm:t>
        <a:bodyPr/>
        <a:lstStyle/>
        <a:p>
          <a:endParaRPr lang="en-US"/>
        </a:p>
      </dgm:t>
    </dgm:pt>
    <dgm:pt modelId="{6AB6B7C1-D276-4A67-A1D6-3A6C4238F6B5}" type="pres">
      <dgm:prSet presAssocID="{64003A61-C117-45F7-9D6E-98A477A16208}" presName="rect1" presStyleLbl="alignAcc1" presStyleIdx="0" presStyleCnt="6"/>
      <dgm:spPr/>
      <dgm:t>
        <a:bodyPr/>
        <a:lstStyle/>
        <a:p>
          <a:endParaRPr lang="en-US"/>
        </a:p>
      </dgm:t>
    </dgm:pt>
    <dgm:pt modelId="{FF9BABEA-903F-42F4-85E4-B01E3C57930B}" type="pres">
      <dgm:prSet presAssocID="{1633A225-C33E-4FC6-BCC3-55F04BC35A0D}" presName="vertSpace2" presStyleLbl="node1" presStyleIdx="0" presStyleCnt="6"/>
      <dgm:spPr/>
      <dgm:t>
        <a:bodyPr/>
        <a:lstStyle/>
        <a:p>
          <a:endParaRPr lang="en-US"/>
        </a:p>
      </dgm:t>
    </dgm:pt>
    <dgm:pt modelId="{FCEB3B20-0ADE-43B2-9F99-81AD921C0333}" type="pres">
      <dgm:prSet presAssocID="{1633A225-C33E-4FC6-BCC3-55F04BC35A0D}" presName="circle2" presStyleLbl="node1" presStyleIdx="1" presStyleCnt="6"/>
      <dgm:spPr/>
      <dgm:t>
        <a:bodyPr/>
        <a:lstStyle/>
        <a:p>
          <a:endParaRPr lang="en-US"/>
        </a:p>
      </dgm:t>
    </dgm:pt>
    <dgm:pt modelId="{A725C086-26D0-46C2-BAFB-53DF11488F59}" type="pres">
      <dgm:prSet presAssocID="{1633A225-C33E-4FC6-BCC3-55F04BC35A0D}" presName="rect2" presStyleLbl="alignAcc1" presStyleIdx="1" presStyleCnt="6"/>
      <dgm:spPr/>
      <dgm:t>
        <a:bodyPr/>
        <a:lstStyle/>
        <a:p>
          <a:endParaRPr lang="en-US"/>
        </a:p>
      </dgm:t>
    </dgm:pt>
    <dgm:pt modelId="{DB8285BF-4020-49F9-9827-1979B2917DF5}" type="pres">
      <dgm:prSet presAssocID="{6E109891-51E4-496A-BD23-6264B59430EA}" presName="vertSpace3" presStyleLbl="node1" presStyleIdx="1" presStyleCnt="6"/>
      <dgm:spPr/>
      <dgm:t>
        <a:bodyPr/>
        <a:lstStyle/>
        <a:p>
          <a:endParaRPr lang="en-US"/>
        </a:p>
      </dgm:t>
    </dgm:pt>
    <dgm:pt modelId="{7E88B939-811F-4131-91B3-E51B9D8206E6}" type="pres">
      <dgm:prSet presAssocID="{6E109891-51E4-496A-BD23-6264B59430EA}" presName="circle3" presStyleLbl="node1" presStyleIdx="2" presStyleCnt="6"/>
      <dgm:spPr/>
      <dgm:t>
        <a:bodyPr/>
        <a:lstStyle/>
        <a:p>
          <a:endParaRPr lang="en-US"/>
        </a:p>
      </dgm:t>
    </dgm:pt>
    <dgm:pt modelId="{767EB60D-C859-43D1-BEC2-687794D31E0B}" type="pres">
      <dgm:prSet presAssocID="{6E109891-51E4-496A-BD23-6264B59430EA}" presName="rect3" presStyleLbl="alignAcc1" presStyleIdx="2" presStyleCnt="6"/>
      <dgm:spPr/>
      <dgm:t>
        <a:bodyPr/>
        <a:lstStyle/>
        <a:p>
          <a:endParaRPr lang="en-US"/>
        </a:p>
      </dgm:t>
    </dgm:pt>
    <dgm:pt modelId="{A9C20764-DE0B-4603-9D76-7896C6AD7749}" type="pres">
      <dgm:prSet presAssocID="{5EB56D52-BBDE-4CD4-B122-0E4D70E5D887}" presName="vertSpace4" presStyleLbl="node1" presStyleIdx="2" presStyleCnt="6"/>
      <dgm:spPr/>
      <dgm:t>
        <a:bodyPr/>
        <a:lstStyle/>
        <a:p>
          <a:endParaRPr lang="en-US"/>
        </a:p>
      </dgm:t>
    </dgm:pt>
    <dgm:pt modelId="{0291FD9B-A39A-4E75-A0D0-F57A085A7916}" type="pres">
      <dgm:prSet presAssocID="{5EB56D52-BBDE-4CD4-B122-0E4D70E5D887}" presName="circle4" presStyleLbl="node1" presStyleIdx="3" presStyleCnt="6"/>
      <dgm:spPr/>
      <dgm:t>
        <a:bodyPr/>
        <a:lstStyle/>
        <a:p>
          <a:endParaRPr lang="en-US"/>
        </a:p>
      </dgm:t>
    </dgm:pt>
    <dgm:pt modelId="{14BD4F73-BAEB-4A87-8B7C-A76FC8D97CDD}" type="pres">
      <dgm:prSet presAssocID="{5EB56D52-BBDE-4CD4-B122-0E4D70E5D887}" presName="rect4" presStyleLbl="alignAcc1" presStyleIdx="3" presStyleCnt="6"/>
      <dgm:spPr/>
      <dgm:t>
        <a:bodyPr/>
        <a:lstStyle/>
        <a:p>
          <a:endParaRPr lang="en-US"/>
        </a:p>
      </dgm:t>
    </dgm:pt>
    <dgm:pt modelId="{680D5804-DA09-47AD-B4A7-BA415E2EB401}" type="pres">
      <dgm:prSet presAssocID="{336A46A3-9C18-47B1-8064-CA0D385B40F4}" presName="vertSpace5" presStyleLbl="node1" presStyleIdx="3" presStyleCnt="6"/>
      <dgm:spPr/>
      <dgm:t>
        <a:bodyPr/>
        <a:lstStyle/>
        <a:p>
          <a:endParaRPr lang="en-US"/>
        </a:p>
      </dgm:t>
    </dgm:pt>
    <dgm:pt modelId="{291DA071-0CF5-4D92-922B-760BA64CD173}" type="pres">
      <dgm:prSet presAssocID="{336A46A3-9C18-47B1-8064-CA0D385B40F4}" presName="circle5" presStyleLbl="node1" presStyleIdx="4" presStyleCnt="6"/>
      <dgm:spPr/>
      <dgm:t>
        <a:bodyPr/>
        <a:lstStyle/>
        <a:p>
          <a:endParaRPr lang="en-US"/>
        </a:p>
      </dgm:t>
    </dgm:pt>
    <dgm:pt modelId="{0B15F483-980C-43C1-A2B5-504AA2F448A3}" type="pres">
      <dgm:prSet presAssocID="{336A46A3-9C18-47B1-8064-CA0D385B40F4}" presName="rect5" presStyleLbl="alignAcc1" presStyleIdx="4" presStyleCnt="6"/>
      <dgm:spPr/>
      <dgm:t>
        <a:bodyPr/>
        <a:lstStyle/>
        <a:p>
          <a:endParaRPr lang="en-US"/>
        </a:p>
      </dgm:t>
    </dgm:pt>
    <dgm:pt modelId="{C095978D-D7B6-46B4-906F-04D3FD8AF7EF}" type="pres">
      <dgm:prSet presAssocID="{E8830E09-79DF-4F07-AF25-AB81B06D10FB}" presName="vertSpace6" presStyleLbl="node1" presStyleIdx="4" presStyleCnt="6"/>
      <dgm:spPr/>
      <dgm:t>
        <a:bodyPr/>
        <a:lstStyle/>
        <a:p>
          <a:endParaRPr lang="en-US"/>
        </a:p>
      </dgm:t>
    </dgm:pt>
    <dgm:pt modelId="{A86B2823-FA88-4771-9508-DB72EA2AB41C}" type="pres">
      <dgm:prSet presAssocID="{E8830E09-79DF-4F07-AF25-AB81B06D10FB}" presName="circle6" presStyleLbl="node1" presStyleIdx="5" presStyleCnt="6"/>
      <dgm:spPr/>
      <dgm:t>
        <a:bodyPr/>
        <a:lstStyle/>
        <a:p>
          <a:endParaRPr lang="en-US"/>
        </a:p>
      </dgm:t>
    </dgm:pt>
    <dgm:pt modelId="{F2EA6969-B1F8-4D1F-874E-765D14F15015}" type="pres">
      <dgm:prSet presAssocID="{E8830E09-79DF-4F07-AF25-AB81B06D10FB}" presName="rect6" presStyleLbl="alignAcc1" presStyleIdx="5" presStyleCnt="6"/>
      <dgm:spPr/>
      <dgm:t>
        <a:bodyPr/>
        <a:lstStyle/>
        <a:p>
          <a:endParaRPr lang="en-US"/>
        </a:p>
      </dgm:t>
    </dgm:pt>
    <dgm:pt modelId="{5CA9D43C-5C31-4351-94A8-C083092B70CA}" type="pres">
      <dgm:prSet presAssocID="{64003A61-C117-45F7-9D6E-98A477A16208}" presName="rect1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FE58C-0463-45EB-B320-9ED6C6A4C512}" type="pres">
      <dgm:prSet presAssocID="{64003A61-C117-45F7-9D6E-98A477A16208}" presName="rect1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DF6F2-D266-4A32-8AA5-761F04BE70E5}" type="pres">
      <dgm:prSet presAssocID="{1633A225-C33E-4FC6-BCC3-55F04BC35A0D}" presName="rect2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2562A-D0B3-425E-93B1-B66AC19879D9}" type="pres">
      <dgm:prSet presAssocID="{1633A225-C33E-4FC6-BCC3-55F04BC35A0D}" presName="rect2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4063-C6C6-41DE-9471-3C6DAC3C4E84}" type="pres">
      <dgm:prSet presAssocID="{6E109891-51E4-496A-BD23-6264B59430EA}" presName="rect3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836F1-6F55-4A24-BAF5-89180DE79979}" type="pres">
      <dgm:prSet presAssocID="{6E109891-51E4-496A-BD23-6264B59430EA}" presName="rect3ChTx" presStyleLbl="alignAcc1" presStyleIdx="5" presStyleCnt="6" custLinFactNeighborX="5517" custLinFactNeighborY="3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046AE-5ABE-4358-9FD2-72492D183F2E}" type="pres">
      <dgm:prSet presAssocID="{5EB56D52-BBDE-4CD4-B122-0E4D70E5D887}" presName="rect4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87074-F976-4666-A83E-FE3A86544259}" type="pres">
      <dgm:prSet presAssocID="{5EB56D52-BBDE-4CD4-B122-0E4D70E5D887}" presName="rect4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3E75-9145-4055-ACE3-48577DC57A48}" type="pres">
      <dgm:prSet presAssocID="{336A46A3-9C18-47B1-8064-CA0D385B40F4}" presName="rect5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77E00-DEFF-496E-88CD-8020E8F9DBC5}" type="pres">
      <dgm:prSet presAssocID="{336A46A3-9C18-47B1-8064-CA0D385B40F4}" presName="rect5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7CD93-E44F-413C-B829-B96035505D20}" type="pres">
      <dgm:prSet presAssocID="{E8830E09-79DF-4F07-AF25-AB81B06D10FB}" presName="rect6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7EC8-0375-4BCD-8EFF-5C2CBB37BE2F}" type="pres">
      <dgm:prSet presAssocID="{E8830E09-79DF-4F07-AF25-AB81B06D10FB}" presName="rect6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5320FC-92D2-9A42-AEC4-54DBA6501998}" type="presOf" srcId="{336A46A3-9C18-47B1-8064-CA0D385B40F4}" destId="{0B15F483-980C-43C1-A2B5-504AA2F448A3}" srcOrd="0" destOrd="0" presId="urn:microsoft.com/office/officeart/2005/8/layout/target3"/>
    <dgm:cxn modelId="{B0041ED8-3F62-E548-B701-F51F80BC2E08}" type="presOf" srcId="{5EB56D52-BBDE-4CD4-B122-0E4D70E5D887}" destId="{14BD4F73-BAEB-4A87-8B7C-A76FC8D97CDD}" srcOrd="0" destOrd="0" presId="urn:microsoft.com/office/officeart/2005/8/layout/target3"/>
    <dgm:cxn modelId="{82C191D1-580D-D44F-ABD2-C3DA0C0BB69B}" type="presOf" srcId="{6E109891-51E4-496A-BD23-6264B59430EA}" destId="{767EB60D-C859-43D1-BEC2-687794D31E0B}" srcOrd="0" destOrd="0" presId="urn:microsoft.com/office/officeart/2005/8/layout/target3"/>
    <dgm:cxn modelId="{4C5932D5-65F8-4F2D-9A45-E4ECB3406162}" srcId="{279917C7-95C4-48BA-AE1B-9D75F508DA63}" destId="{336A46A3-9C18-47B1-8064-CA0D385B40F4}" srcOrd="4" destOrd="0" parTransId="{4D53BD68-0AC9-4353-8C85-9225A0BD1C31}" sibTransId="{0625FE72-ECB7-499C-9EEE-D9F6D06D8E16}"/>
    <dgm:cxn modelId="{A21FB1D3-D456-1640-81FF-8BC912D25535}" type="presOf" srcId="{6E109891-51E4-496A-BD23-6264B59430EA}" destId="{02594063-C6C6-41DE-9471-3C6DAC3C4E84}" srcOrd="1" destOrd="0" presId="urn:microsoft.com/office/officeart/2005/8/layout/target3"/>
    <dgm:cxn modelId="{CB6E8FDF-F73D-214B-87E3-A8CEB4CC9CAB}" type="presOf" srcId="{5058BA05-0D8F-4EA6-A479-D153AC1B9336}" destId="{58257EC8-0375-4BCD-8EFF-5C2CBB37BE2F}" srcOrd="0" destOrd="0" presId="urn:microsoft.com/office/officeart/2005/8/layout/target3"/>
    <dgm:cxn modelId="{8D26566A-C4CB-4275-967B-E276670187C0}" srcId="{64003A61-C117-45F7-9D6E-98A477A16208}" destId="{610546EE-D02B-4743-BE7B-C29C76355427}" srcOrd="1" destOrd="0" parTransId="{5D707D15-7E3F-46B5-9149-538EC0AC249E}" sibTransId="{8D68547F-29D4-4652-A8E1-2BAD1CECD0DE}"/>
    <dgm:cxn modelId="{BA34F51E-4483-C340-BD97-3CB2FA0E231B}" type="presOf" srcId="{E8830E09-79DF-4F07-AF25-AB81B06D10FB}" destId="{3E77CD93-E44F-413C-B829-B96035505D20}" srcOrd="1" destOrd="0" presId="urn:microsoft.com/office/officeart/2005/8/layout/target3"/>
    <dgm:cxn modelId="{661A2B51-835A-C34F-9A00-63B4E8B86A06}" type="presOf" srcId="{4E4A72E9-ACCF-4930-BDD8-D42AA360BFA5}" destId="{58257EC8-0375-4BCD-8EFF-5C2CBB37BE2F}" srcOrd="0" destOrd="1" presId="urn:microsoft.com/office/officeart/2005/8/layout/target3"/>
    <dgm:cxn modelId="{F0123A6C-2BE4-47FC-B4B3-8E33287A81FE}" srcId="{E8830E09-79DF-4F07-AF25-AB81B06D10FB}" destId="{4E4A72E9-ACCF-4930-BDD8-D42AA360BFA5}" srcOrd="1" destOrd="0" parTransId="{D11330E1-CAB1-4389-8A32-76E6B504CD66}" sibTransId="{FEDEDD52-D5D8-4AC9-AB75-B3D954150C4F}"/>
    <dgm:cxn modelId="{D50D893C-B4AC-8B45-A27C-C75A6E753CBA}" type="presOf" srcId="{64003A61-C117-45F7-9D6E-98A477A16208}" destId="{5CA9D43C-5C31-4351-94A8-C083092B70CA}" srcOrd="1" destOrd="0" presId="urn:microsoft.com/office/officeart/2005/8/layout/target3"/>
    <dgm:cxn modelId="{07028944-C662-F242-96CD-AB92B794BECA}" type="presOf" srcId="{610546EE-D02B-4743-BE7B-C29C76355427}" destId="{732FE58C-0463-45EB-B320-9ED6C6A4C512}" srcOrd="0" destOrd="1" presId="urn:microsoft.com/office/officeart/2005/8/layout/target3"/>
    <dgm:cxn modelId="{837C52D8-D443-448F-B5DA-7132A9E1CBF4}" srcId="{279917C7-95C4-48BA-AE1B-9D75F508DA63}" destId="{5EB56D52-BBDE-4CD4-B122-0E4D70E5D887}" srcOrd="3" destOrd="0" parTransId="{1549585A-0294-41EE-8E3A-ED24DBCBD407}" sibTransId="{845228BE-D1F1-4538-BC26-C3E986DD9493}"/>
    <dgm:cxn modelId="{5D7E36B5-644D-5043-9E8D-3DBCAE9507C2}" type="presOf" srcId="{E8830E09-79DF-4F07-AF25-AB81B06D10FB}" destId="{F2EA6969-B1F8-4D1F-874E-765D14F15015}" srcOrd="0" destOrd="0" presId="urn:microsoft.com/office/officeart/2005/8/layout/target3"/>
    <dgm:cxn modelId="{13A936EE-6D81-C343-B0BA-409BBD9F4A33}" type="presOf" srcId="{1633A225-C33E-4FC6-BCC3-55F04BC35A0D}" destId="{11CDF6F2-D266-4A32-8AA5-761F04BE70E5}" srcOrd="1" destOrd="0" presId="urn:microsoft.com/office/officeart/2005/8/layout/target3"/>
    <dgm:cxn modelId="{E59C9991-603F-E14C-8908-0DAE94A9F17E}" type="presOf" srcId="{10269877-80FB-4F7F-91ED-DFE18886BFCB}" destId="{F8F836F1-6F55-4A24-BAF5-89180DE79979}" srcOrd="0" destOrd="0" presId="urn:microsoft.com/office/officeart/2005/8/layout/target3"/>
    <dgm:cxn modelId="{4123D285-5D0F-8F4C-8F8C-3C7E7FA69777}" type="presOf" srcId="{279917C7-95C4-48BA-AE1B-9D75F508DA63}" destId="{CF82AEB9-DCBB-4782-8C30-637305CBFAB7}" srcOrd="0" destOrd="0" presId="urn:microsoft.com/office/officeart/2005/8/layout/target3"/>
    <dgm:cxn modelId="{BFAB0F5E-6A05-4B83-8D62-0C1222549BF8}" srcId="{5EB56D52-BBDE-4CD4-B122-0E4D70E5D887}" destId="{1F21AE64-A429-4160-B7FA-15DD9AB97E5F}" srcOrd="0" destOrd="0" parTransId="{2F6D4DC2-2135-41FA-B790-C3C3F491AB81}" sibTransId="{4E739376-C4B5-4763-AB22-63D9C9F2A341}"/>
    <dgm:cxn modelId="{3A3F14EA-87E2-D14E-9140-A98F32E2F9F6}" type="presOf" srcId="{1F21AE64-A429-4160-B7FA-15DD9AB97E5F}" destId="{86C87074-F976-4666-A83E-FE3A86544259}" srcOrd="0" destOrd="0" presId="urn:microsoft.com/office/officeart/2005/8/layout/target3"/>
    <dgm:cxn modelId="{C7DAA428-1BE4-4F7E-A6B0-197C4DCED3DB}" srcId="{6E109891-51E4-496A-BD23-6264B59430EA}" destId="{10269877-80FB-4F7F-91ED-DFE18886BFCB}" srcOrd="0" destOrd="0" parTransId="{F9912036-7FF6-42DE-A7C6-BCB976F0F009}" sibTransId="{856434A0-48AA-4DD0-9A43-AA2A3E391FF8}"/>
    <dgm:cxn modelId="{0771EC76-653C-47AD-B405-AFC13E091F51}" srcId="{1633A225-C33E-4FC6-BCC3-55F04BC35A0D}" destId="{C76A0E5C-E569-42C4-9BA2-39431B38CFF7}" srcOrd="1" destOrd="0" parTransId="{4C9C1599-1E30-46BE-BDB1-AF18020D603A}" sibTransId="{CEF958DC-B837-408C-ADC5-F35C55EA0D0E}"/>
    <dgm:cxn modelId="{1D087B31-BF3E-4B3D-8018-0E197C43A056}" srcId="{279917C7-95C4-48BA-AE1B-9D75F508DA63}" destId="{E8830E09-79DF-4F07-AF25-AB81B06D10FB}" srcOrd="5" destOrd="0" parTransId="{E1218017-7D56-4E7A-9923-BC9816B388F8}" sibTransId="{4140D463-EC8E-4319-A9B0-3F6AB3BA9596}"/>
    <dgm:cxn modelId="{0324027A-6C8A-4CD6-9385-A0B9E6B5164E}" srcId="{279917C7-95C4-48BA-AE1B-9D75F508DA63}" destId="{1633A225-C33E-4FC6-BCC3-55F04BC35A0D}" srcOrd="1" destOrd="0" parTransId="{F3576B4E-B401-4544-9A7B-E6E91C33D15E}" sibTransId="{2FE39B94-D1D0-47B7-9835-E2345465F276}"/>
    <dgm:cxn modelId="{D15CAA8A-6BD2-47AF-8E57-86D590043292}" srcId="{E8830E09-79DF-4F07-AF25-AB81B06D10FB}" destId="{5058BA05-0D8F-4EA6-A479-D153AC1B9336}" srcOrd="0" destOrd="0" parTransId="{81876B1C-6EEE-4A1D-96C1-A2E8220B8C53}" sibTransId="{4117349E-389E-4E0D-8233-CD7F8EC1051A}"/>
    <dgm:cxn modelId="{55DEE20E-658D-1447-8E7B-F9484B9125C7}" type="presOf" srcId="{295A3408-A600-4449-9A42-61832463C16D}" destId="{F8F836F1-6F55-4A24-BAF5-89180DE79979}" srcOrd="0" destOrd="1" presId="urn:microsoft.com/office/officeart/2005/8/layout/target3"/>
    <dgm:cxn modelId="{5CB220C0-FE7F-1344-B779-2BF0D5C03C0E}" type="presOf" srcId="{336A46A3-9C18-47B1-8064-CA0D385B40F4}" destId="{9C053E75-9145-4055-ACE3-48577DC57A48}" srcOrd="1" destOrd="0" presId="urn:microsoft.com/office/officeart/2005/8/layout/target3"/>
    <dgm:cxn modelId="{5BB23A00-CBD6-4F31-8D39-83349353CAA3}" srcId="{279917C7-95C4-48BA-AE1B-9D75F508DA63}" destId="{6E109891-51E4-496A-BD23-6264B59430EA}" srcOrd="2" destOrd="0" parTransId="{53E36E74-52E1-4311-A5FA-C4B239E87DC5}" sibTransId="{3DF9F0D5-AC8A-41B1-A49F-B92554DEE5AF}"/>
    <dgm:cxn modelId="{04895073-B2DA-457F-88C2-0D77B2EDF759}" srcId="{1633A225-C33E-4FC6-BCC3-55F04BC35A0D}" destId="{63124BB2-804C-49BA-9DF3-4A499147235F}" srcOrd="0" destOrd="0" parTransId="{D6F230A2-0F2F-4063-9C41-BF320A81C98D}" sibTransId="{C0021E1B-65A1-4E02-99AC-84D28EBD7DFB}"/>
    <dgm:cxn modelId="{9E8030B9-9C97-A54D-BA59-825CC6DDE696}" type="presOf" srcId="{C76A0E5C-E569-42C4-9BA2-39431B38CFF7}" destId="{EB62562A-D0B3-425E-93B1-B66AC19879D9}" srcOrd="0" destOrd="1" presId="urn:microsoft.com/office/officeart/2005/8/layout/target3"/>
    <dgm:cxn modelId="{A7307D4A-4B0D-CD41-8927-E6FAB2D8656E}" type="presOf" srcId="{64003A61-C117-45F7-9D6E-98A477A16208}" destId="{6AB6B7C1-D276-4A67-A1D6-3A6C4238F6B5}" srcOrd="0" destOrd="0" presId="urn:microsoft.com/office/officeart/2005/8/layout/target3"/>
    <dgm:cxn modelId="{C7084C1C-D2C4-954E-A679-AA9500884685}" type="presOf" srcId="{63124BB2-804C-49BA-9DF3-4A499147235F}" destId="{EB62562A-D0B3-425E-93B1-B66AC19879D9}" srcOrd="0" destOrd="0" presId="urn:microsoft.com/office/officeart/2005/8/layout/target3"/>
    <dgm:cxn modelId="{EF3E09CA-DD16-ED4F-BF91-5E5CA47E5880}" type="presOf" srcId="{AF3365EE-6055-40C9-B2E5-0B790DDFCAC0}" destId="{EF277E00-DEFF-496E-88CD-8020E8F9DBC5}" srcOrd="0" destOrd="0" presId="urn:microsoft.com/office/officeart/2005/8/layout/target3"/>
    <dgm:cxn modelId="{9B3D0EDA-EAD1-485C-A4DF-9AD90A4594C7}" srcId="{336A46A3-9C18-47B1-8064-CA0D385B40F4}" destId="{AF3365EE-6055-40C9-B2E5-0B790DDFCAC0}" srcOrd="0" destOrd="0" parTransId="{682B926C-5CAE-4282-AB2A-BEBCD4CA4DE0}" sibTransId="{D27354DC-8C1F-4894-8344-70455674E512}"/>
    <dgm:cxn modelId="{8C31605E-6D60-494E-AD65-A85563827492}" srcId="{64003A61-C117-45F7-9D6E-98A477A16208}" destId="{9B3F7C7C-A877-4A61-A596-7A196A3D8C89}" srcOrd="0" destOrd="0" parTransId="{903B08B9-B31A-48E2-92DB-258F5842856F}" sibTransId="{419C2328-7C51-491B-80D3-2A93AF0D6A3B}"/>
    <dgm:cxn modelId="{4142B073-22E2-49EC-A5A5-DBA3B162D6C6}" srcId="{279917C7-95C4-48BA-AE1B-9D75F508DA63}" destId="{64003A61-C117-45F7-9D6E-98A477A16208}" srcOrd="0" destOrd="0" parTransId="{44BDAB44-7282-4074-995B-2C66192FCD71}" sibTransId="{BA040C6C-638E-4410-A45A-23CBF54E9FA5}"/>
    <dgm:cxn modelId="{661C332B-CA3B-4887-9B45-EA42240BB6E9}" srcId="{6E109891-51E4-496A-BD23-6264B59430EA}" destId="{295A3408-A600-4449-9A42-61832463C16D}" srcOrd="1" destOrd="0" parTransId="{8EA668CE-3830-4B33-8F6E-66833FDEE1CB}" sibTransId="{1CAEB5E2-936B-4E65-9C3A-868348B8296C}"/>
    <dgm:cxn modelId="{011AD44C-AB86-144F-A9A6-FB92E4255BCB}" type="presOf" srcId="{9B3F7C7C-A877-4A61-A596-7A196A3D8C89}" destId="{732FE58C-0463-45EB-B320-9ED6C6A4C512}" srcOrd="0" destOrd="0" presId="urn:microsoft.com/office/officeart/2005/8/layout/target3"/>
    <dgm:cxn modelId="{352D6689-1DA7-E04B-B450-DE94BFBA28F2}" type="presOf" srcId="{5EB56D52-BBDE-4CD4-B122-0E4D70E5D887}" destId="{A25046AE-5ABE-4358-9FD2-72492D183F2E}" srcOrd="1" destOrd="0" presId="urn:microsoft.com/office/officeart/2005/8/layout/target3"/>
    <dgm:cxn modelId="{9FFF482D-9B8D-B640-8258-9CE0A81B94CA}" type="presOf" srcId="{1633A225-C33E-4FC6-BCC3-55F04BC35A0D}" destId="{A725C086-26D0-46C2-BAFB-53DF11488F59}" srcOrd="0" destOrd="0" presId="urn:microsoft.com/office/officeart/2005/8/layout/target3"/>
    <dgm:cxn modelId="{A06A01DE-D0C2-D14B-B5E7-B69E950A461E}" type="presParOf" srcId="{CF82AEB9-DCBB-4782-8C30-637305CBFAB7}" destId="{663057FC-2611-4D31-B6D3-BAF794506DEE}" srcOrd="0" destOrd="0" presId="urn:microsoft.com/office/officeart/2005/8/layout/target3"/>
    <dgm:cxn modelId="{358ADE14-A29F-FC4A-9C23-20F391B40BA9}" type="presParOf" srcId="{CF82AEB9-DCBB-4782-8C30-637305CBFAB7}" destId="{70095821-1681-4FDC-AA8B-6F323024F953}" srcOrd="1" destOrd="0" presId="urn:microsoft.com/office/officeart/2005/8/layout/target3"/>
    <dgm:cxn modelId="{4107F35F-7F4E-8445-8431-A8685860CB8F}" type="presParOf" srcId="{CF82AEB9-DCBB-4782-8C30-637305CBFAB7}" destId="{6AB6B7C1-D276-4A67-A1D6-3A6C4238F6B5}" srcOrd="2" destOrd="0" presId="urn:microsoft.com/office/officeart/2005/8/layout/target3"/>
    <dgm:cxn modelId="{4C8AC5EA-AA5C-6B41-96FB-39291C07D462}" type="presParOf" srcId="{CF82AEB9-DCBB-4782-8C30-637305CBFAB7}" destId="{FF9BABEA-903F-42F4-85E4-B01E3C57930B}" srcOrd="3" destOrd="0" presId="urn:microsoft.com/office/officeart/2005/8/layout/target3"/>
    <dgm:cxn modelId="{83326D63-48FC-BA41-9769-78FC1EDF457C}" type="presParOf" srcId="{CF82AEB9-DCBB-4782-8C30-637305CBFAB7}" destId="{FCEB3B20-0ADE-43B2-9F99-81AD921C0333}" srcOrd="4" destOrd="0" presId="urn:microsoft.com/office/officeart/2005/8/layout/target3"/>
    <dgm:cxn modelId="{784A660E-6714-4745-B5C0-E48425DDA563}" type="presParOf" srcId="{CF82AEB9-DCBB-4782-8C30-637305CBFAB7}" destId="{A725C086-26D0-46C2-BAFB-53DF11488F59}" srcOrd="5" destOrd="0" presId="urn:microsoft.com/office/officeart/2005/8/layout/target3"/>
    <dgm:cxn modelId="{7FBB8D0B-EAC5-1245-AEAB-EB1E55727FBC}" type="presParOf" srcId="{CF82AEB9-DCBB-4782-8C30-637305CBFAB7}" destId="{DB8285BF-4020-49F9-9827-1979B2917DF5}" srcOrd="6" destOrd="0" presId="urn:microsoft.com/office/officeart/2005/8/layout/target3"/>
    <dgm:cxn modelId="{8E1888AE-ED1F-5B4A-B819-16D479140BC4}" type="presParOf" srcId="{CF82AEB9-DCBB-4782-8C30-637305CBFAB7}" destId="{7E88B939-811F-4131-91B3-E51B9D8206E6}" srcOrd="7" destOrd="0" presId="urn:microsoft.com/office/officeart/2005/8/layout/target3"/>
    <dgm:cxn modelId="{374C2F93-3978-254E-8511-BDCA72090518}" type="presParOf" srcId="{CF82AEB9-DCBB-4782-8C30-637305CBFAB7}" destId="{767EB60D-C859-43D1-BEC2-687794D31E0B}" srcOrd="8" destOrd="0" presId="urn:microsoft.com/office/officeart/2005/8/layout/target3"/>
    <dgm:cxn modelId="{6F8D0650-BE8E-2F4C-8502-C1A0F0E49655}" type="presParOf" srcId="{CF82AEB9-DCBB-4782-8C30-637305CBFAB7}" destId="{A9C20764-DE0B-4603-9D76-7896C6AD7749}" srcOrd="9" destOrd="0" presId="urn:microsoft.com/office/officeart/2005/8/layout/target3"/>
    <dgm:cxn modelId="{F5B59531-F2D3-2948-A778-E501CCDB0CC7}" type="presParOf" srcId="{CF82AEB9-DCBB-4782-8C30-637305CBFAB7}" destId="{0291FD9B-A39A-4E75-A0D0-F57A085A7916}" srcOrd="10" destOrd="0" presId="urn:microsoft.com/office/officeart/2005/8/layout/target3"/>
    <dgm:cxn modelId="{ECB56524-24FE-E143-A63F-4A3D22ABC617}" type="presParOf" srcId="{CF82AEB9-DCBB-4782-8C30-637305CBFAB7}" destId="{14BD4F73-BAEB-4A87-8B7C-A76FC8D97CDD}" srcOrd="11" destOrd="0" presId="urn:microsoft.com/office/officeart/2005/8/layout/target3"/>
    <dgm:cxn modelId="{9356D37B-88BC-5541-AA54-D0654472D27B}" type="presParOf" srcId="{CF82AEB9-DCBB-4782-8C30-637305CBFAB7}" destId="{680D5804-DA09-47AD-B4A7-BA415E2EB401}" srcOrd="12" destOrd="0" presId="urn:microsoft.com/office/officeart/2005/8/layout/target3"/>
    <dgm:cxn modelId="{8549FA5F-22E7-134E-9E78-D79E44491D33}" type="presParOf" srcId="{CF82AEB9-DCBB-4782-8C30-637305CBFAB7}" destId="{291DA071-0CF5-4D92-922B-760BA64CD173}" srcOrd="13" destOrd="0" presId="urn:microsoft.com/office/officeart/2005/8/layout/target3"/>
    <dgm:cxn modelId="{8FDDFEF4-A40B-434E-A9DD-004639E2EF53}" type="presParOf" srcId="{CF82AEB9-DCBB-4782-8C30-637305CBFAB7}" destId="{0B15F483-980C-43C1-A2B5-504AA2F448A3}" srcOrd="14" destOrd="0" presId="urn:microsoft.com/office/officeart/2005/8/layout/target3"/>
    <dgm:cxn modelId="{C964A0B6-F3FD-3F4C-8E76-D74FDAC069FF}" type="presParOf" srcId="{CF82AEB9-DCBB-4782-8C30-637305CBFAB7}" destId="{C095978D-D7B6-46B4-906F-04D3FD8AF7EF}" srcOrd="15" destOrd="0" presId="urn:microsoft.com/office/officeart/2005/8/layout/target3"/>
    <dgm:cxn modelId="{EE80F7A6-F877-6549-AB20-903F466745D4}" type="presParOf" srcId="{CF82AEB9-DCBB-4782-8C30-637305CBFAB7}" destId="{A86B2823-FA88-4771-9508-DB72EA2AB41C}" srcOrd="16" destOrd="0" presId="urn:microsoft.com/office/officeart/2005/8/layout/target3"/>
    <dgm:cxn modelId="{22A61513-DA45-0542-8D41-2779DC882583}" type="presParOf" srcId="{CF82AEB9-DCBB-4782-8C30-637305CBFAB7}" destId="{F2EA6969-B1F8-4D1F-874E-765D14F15015}" srcOrd="17" destOrd="0" presId="urn:microsoft.com/office/officeart/2005/8/layout/target3"/>
    <dgm:cxn modelId="{97A4B51B-2B62-144F-BBF6-D41D420759C8}" type="presParOf" srcId="{CF82AEB9-DCBB-4782-8C30-637305CBFAB7}" destId="{5CA9D43C-5C31-4351-94A8-C083092B70CA}" srcOrd="18" destOrd="0" presId="urn:microsoft.com/office/officeart/2005/8/layout/target3"/>
    <dgm:cxn modelId="{288C7B39-91A2-404B-85C4-D27A9CC1DC84}" type="presParOf" srcId="{CF82AEB9-DCBB-4782-8C30-637305CBFAB7}" destId="{732FE58C-0463-45EB-B320-9ED6C6A4C512}" srcOrd="19" destOrd="0" presId="urn:microsoft.com/office/officeart/2005/8/layout/target3"/>
    <dgm:cxn modelId="{78E79408-AB17-0E4B-854E-855729F17E81}" type="presParOf" srcId="{CF82AEB9-DCBB-4782-8C30-637305CBFAB7}" destId="{11CDF6F2-D266-4A32-8AA5-761F04BE70E5}" srcOrd="20" destOrd="0" presId="urn:microsoft.com/office/officeart/2005/8/layout/target3"/>
    <dgm:cxn modelId="{A413BD6D-6836-DB4B-88E5-1F4DA90CD229}" type="presParOf" srcId="{CF82AEB9-DCBB-4782-8C30-637305CBFAB7}" destId="{EB62562A-D0B3-425E-93B1-B66AC19879D9}" srcOrd="21" destOrd="0" presId="urn:microsoft.com/office/officeart/2005/8/layout/target3"/>
    <dgm:cxn modelId="{F89A89F9-1F82-6344-B879-B41CDD5B26D8}" type="presParOf" srcId="{CF82AEB9-DCBB-4782-8C30-637305CBFAB7}" destId="{02594063-C6C6-41DE-9471-3C6DAC3C4E84}" srcOrd="22" destOrd="0" presId="urn:microsoft.com/office/officeart/2005/8/layout/target3"/>
    <dgm:cxn modelId="{DA8005E4-DCC5-D34C-8EE3-B4BF84A26E9E}" type="presParOf" srcId="{CF82AEB9-DCBB-4782-8C30-637305CBFAB7}" destId="{F8F836F1-6F55-4A24-BAF5-89180DE79979}" srcOrd="23" destOrd="0" presId="urn:microsoft.com/office/officeart/2005/8/layout/target3"/>
    <dgm:cxn modelId="{735CD672-348F-5D4F-B32E-7A1097F8A99E}" type="presParOf" srcId="{CF82AEB9-DCBB-4782-8C30-637305CBFAB7}" destId="{A25046AE-5ABE-4358-9FD2-72492D183F2E}" srcOrd="24" destOrd="0" presId="urn:microsoft.com/office/officeart/2005/8/layout/target3"/>
    <dgm:cxn modelId="{C5DDDAE7-3C73-4E44-A6C3-549A8427BEC7}" type="presParOf" srcId="{CF82AEB9-DCBB-4782-8C30-637305CBFAB7}" destId="{86C87074-F976-4666-A83E-FE3A86544259}" srcOrd="25" destOrd="0" presId="urn:microsoft.com/office/officeart/2005/8/layout/target3"/>
    <dgm:cxn modelId="{D87EC135-3565-5C42-A115-84E21D5FCA69}" type="presParOf" srcId="{CF82AEB9-DCBB-4782-8C30-637305CBFAB7}" destId="{9C053E75-9145-4055-ACE3-48577DC57A48}" srcOrd="26" destOrd="0" presId="urn:microsoft.com/office/officeart/2005/8/layout/target3"/>
    <dgm:cxn modelId="{5F83F2D6-EC9C-9B4D-8C55-F43AE0194A76}" type="presParOf" srcId="{CF82AEB9-DCBB-4782-8C30-637305CBFAB7}" destId="{EF277E00-DEFF-496E-88CD-8020E8F9DBC5}" srcOrd="27" destOrd="0" presId="urn:microsoft.com/office/officeart/2005/8/layout/target3"/>
    <dgm:cxn modelId="{951A6C5C-CA50-CF40-9BA3-DDFA592076C5}" type="presParOf" srcId="{CF82AEB9-DCBB-4782-8C30-637305CBFAB7}" destId="{3E77CD93-E44F-413C-B829-B96035505D20}" srcOrd="28" destOrd="0" presId="urn:microsoft.com/office/officeart/2005/8/layout/target3"/>
    <dgm:cxn modelId="{E990EDAA-8DCD-A043-967A-81DF036C82F8}" type="presParOf" srcId="{CF82AEB9-DCBB-4782-8C30-637305CBFAB7}" destId="{58257EC8-0375-4BCD-8EFF-5C2CBB37BE2F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57FC-2611-4D31-B6D3-BAF794506DEE}">
      <dsp:nvSpPr>
        <dsp:cNvPr id="0" name=""/>
        <dsp:cNvSpPr/>
      </dsp:nvSpPr>
      <dsp:spPr>
        <a:xfrm>
          <a:off x="0" y="0"/>
          <a:ext cx="3809999" cy="38099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6B7C1-D276-4A67-A1D6-3A6C4238F6B5}">
      <dsp:nvSpPr>
        <dsp:cNvPr id="0" name=""/>
        <dsp:cNvSpPr/>
      </dsp:nvSpPr>
      <dsp:spPr>
        <a:xfrm>
          <a:off x="1904999" y="0"/>
          <a:ext cx="6477000" cy="3809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objectifs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0"/>
        <a:ext cx="3238500" cy="476251"/>
      </dsp:txXfrm>
    </dsp:sp>
    <dsp:sp modelId="{FCEB3B20-0ADE-43B2-9F99-81AD921C0333}">
      <dsp:nvSpPr>
        <dsp:cNvPr id="0" name=""/>
        <dsp:cNvSpPr/>
      </dsp:nvSpPr>
      <dsp:spPr>
        <a:xfrm>
          <a:off x="333375" y="476251"/>
          <a:ext cx="3143248" cy="31432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5C086-26D0-46C2-BAFB-53DF11488F59}">
      <dsp:nvSpPr>
        <dsp:cNvPr id="0" name=""/>
        <dsp:cNvSpPr/>
      </dsp:nvSpPr>
      <dsp:spPr>
        <a:xfrm>
          <a:off x="1904999" y="476251"/>
          <a:ext cx="6477000" cy="31432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variables d’actions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476251"/>
        <a:ext cx="3238500" cy="476251"/>
      </dsp:txXfrm>
    </dsp:sp>
    <dsp:sp modelId="{7E88B939-811F-4131-91B3-E51B9D8206E6}">
      <dsp:nvSpPr>
        <dsp:cNvPr id="0" name=""/>
        <dsp:cNvSpPr/>
      </dsp:nvSpPr>
      <dsp:spPr>
        <a:xfrm>
          <a:off x="666751" y="952502"/>
          <a:ext cx="2476497" cy="24764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EB60D-C859-43D1-BEC2-687794D31E0B}">
      <dsp:nvSpPr>
        <dsp:cNvPr id="0" name=""/>
        <dsp:cNvSpPr/>
      </dsp:nvSpPr>
      <dsp:spPr>
        <a:xfrm>
          <a:off x="1904999" y="952502"/>
          <a:ext cx="6477000" cy="24764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Assigner les </a:t>
          </a:r>
          <a:r>
            <a:rPr lang="fr-FR" sz="1800" b="1" kern="1200" dirty="0" smtClean="0">
              <a:solidFill>
                <a:srgbClr val="C00000"/>
              </a:solidFill>
            </a:rPr>
            <a:t>responsables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952502"/>
        <a:ext cx="3238500" cy="476247"/>
      </dsp:txXfrm>
    </dsp:sp>
    <dsp:sp modelId="{0291FD9B-A39A-4E75-A0D0-F57A085A7916}">
      <dsp:nvSpPr>
        <dsp:cNvPr id="0" name=""/>
        <dsp:cNvSpPr/>
      </dsp:nvSpPr>
      <dsp:spPr>
        <a:xfrm>
          <a:off x="1000124" y="1428749"/>
          <a:ext cx="1809749" cy="180974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D4F73-BAEB-4A87-8B7C-A76FC8D97CDD}">
      <dsp:nvSpPr>
        <dsp:cNvPr id="0" name=""/>
        <dsp:cNvSpPr/>
      </dsp:nvSpPr>
      <dsp:spPr>
        <a:xfrm>
          <a:off x="1904999" y="1428749"/>
          <a:ext cx="6477000" cy="18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Etablir les </a:t>
          </a:r>
          <a:r>
            <a:rPr lang="fr-FR" sz="1800" b="1" kern="1200" dirty="0" smtClean="0">
              <a:solidFill>
                <a:srgbClr val="C00000"/>
              </a:solidFill>
            </a:rPr>
            <a:t>plans d’actions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1428749"/>
        <a:ext cx="3238500" cy="476251"/>
      </dsp:txXfrm>
    </dsp:sp>
    <dsp:sp modelId="{291DA071-0CF5-4D92-922B-760BA64CD173}">
      <dsp:nvSpPr>
        <dsp:cNvPr id="0" name=""/>
        <dsp:cNvSpPr/>
      </dsp:nvSpPr>
      <dsp:spPr>
        <a:xfrm>
          <a:off x="1333500" y="1905001"/>
          <a:ext cx="1142998" cy="1142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15F483-980C-43C1-A2B5-504AA2F448A3}">
      <dsp:nvSpPr>
        <dsp:cNvPr id="0" name=""/>
        <dsp:cNvSpPr/>
      </dsp:nvSpPr>
      <dsp:spPr>
        <a:xfrm>
          <a:off x="1904999" y="1905001"/>
          <a:ext cx="6477000" cy="1142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indicateurs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1905001"/>
        <a:ext cx="3238500" cy="476251"/>
      </dsp:txXfrm>
    </dsp:sp>
    <dsp:sp modelId="{A86B2823-FA88-4771-9508-DB72EA2AB41C}">
      <dsp:nvSpPr>
        <dsp:cNvPr id="0" name=""/>
        <dsp:cNvSpPr/>
      </dsp:nvSpPr>
      <dsp:spPr>
        <a:xfrm>
          <a:off x="1666876" y="2381252"/>
          <a:ext cx="476247" cy="4762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A6969-B1F8-4D1F-874E-765D14F15015}">
      <dsp:nvSpPr>
        <dsp:cNvPr id="0" name=""/>
        <dsp:cNvSpPr/>
      </dsp:nvSpPr>
      <dsp:spPr>
        <a:xfrm>
          <a:off x="1904999" y="2381252"/>
          <a:ext cx="6477000" cy="476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Lancer des </a:t>
          </a:r>
          <a:r>
            <a:rPr lang="fr-FR" sz="1800" b="1" kern="1200" dirty="0" smtClean="0">
              <a:solidFill>
                <a:srgbClr val="C00000"/>
              </a:solidFill>
            </a:rPr>
            <a:t>initiatives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2381252"/>
        <a:ext cx="3238500" cy="476247"/>
      </dsp:txXfrm>
    </dsp:sp>
    <dsp:sp modelId="{732FE58C-0463-45EB-B320-9ED6C6A4C512}">
      <dsp:nvSpPr>
        <dsp:cNvPr id="0" name=""/>
        <dsp:cNvSpPr/>
      </dsp:nvSpPr>
      <dsp:spPr>
        <a:xfrm>
          <a:off x="5143499" y="0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Buts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0"/>
        <a:ext cx="3238500" cy="476251"/>
      </dsp:txXfrm>
    </dsp:sp>
    <dsp:sp modelId="{EB62562A-D0B3-425E-93B1-B66AC19879D9}">
      <dsp:nvSpPr>
        <dsp:cNvPr id="0" name=""/>
        <dsp:cNvSpPr/>
      </dsp:nvSpPr>
      <dsp:spPr>
        <a:xfrm>
          <a:off x="5143499" y="476251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Comment y arriver ?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476251"/>
        <a:ext cx="3238500" cy="476251"/>
      </dsp:txXfrm>
    </dsp:sp>
    <dsp:sp modelId="{F8F836F1-6F55-4A24-BAF5-89180DE79979}">
      <dsp:nvSpPr>
        <dsp:cNvPr id="0" name=""/>
        <dsp:cNvSpPr/>
      </dsp:nvSpPr>
      <dsp:spPr>
        <a:xfrm>
          <a:off x="5143500" y="968894"/>
          <a:ext cx="3238500" cy="47624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Qui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Responsabilité claire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500" y="968894"/>
        <a:ext cx="3238500" cy="476247"/>
      </dsp:txXfrm>
    </dsp:sp>
    <dsp:sp modelId="{86C87074-F976-4666-A83E-FE3A86544259}">
      <dsp:nvSpPr>
        <dsp:cNvPr id="0" name=""/>
        <dsp:cNvSpPr/>
      </dsp:nvSpPr>
      <dsp:spPr>
        <a:xfrm>
          <a:off x="5143499" y="1428749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Qui, Quoi, Comment, Pourquoi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1428749"/>
        <a:ext cx="3238500" cy="476251"/>
      </dsp:txXfrm>
    </dsp:sp>
    <dsp:sp modelId="{EF277E00-DEFF-496E-88CD-8020E8F9DBC5}">
      <dsp:nvSpPr>
        <dsp:cNvPr id="0" name=""/>
        <dsp:cNvSpPr/>
      </dsp:nvSpPr>
      <dsp:spPr>
        <a:xfrm>
          <a:off x="5143499" y="1905001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Comment les mesurer</a:t>
          </a:r>
          <a:r>
            <a:rPr lang="fr-FR" sz="1600" b="1" kern="1200" dirty="0" smtClean="0">
              <a:solidFill>
                <a:schemeClr val="accent1">
                  <a:lumMod val="50000"/>
                </a:schemeClr>
              </a:solidFill>
            </a:rPr>
            <a:t> </a:t>
          </a:r>
          <a:endParaRPr lang="en-CA" sz="16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1905001"/>
        <a:ext cx="3238500" cy="476251"/>
      </dsp:txXfrm>
    </dsp:sp>
    <dsp:sp modelId="{58257EC8-0375-4BCD-8EFF-5C2CBB37BE2F}">
      <dsp:nvSpPr>
        <dsp:cNvPr id="0" name=""/>
        <dsp:cNvSpPr/>
      </dsp:nvSpPr>
      <dsp:spPr>
        <a:xfrm>
          <a:off x="5143499" y="2381252"/>
          <a:ext cx="3238500" cy="47624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En temps voulu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Corriger les plans d’action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2381252"/>
        <a:ext cx="3238500" cy="47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0E124-F23E-44F2-8BBC-29FCCFF3F40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graphicFrame>
        <p:nvGraphicFramePr>
          <p:cNvPr id="953354" name="Group 10"/>
          <p:cNvGraphicFramePr>
            <a:graphicFrameLocks noGrp="1"/>
          </p:cNvGraphicFramePr>
          <p:nvPr/>
        </p:nvGraphicFramePr>
        <p:xfrm>
          <a:off x="787401" y="4384675"/>
          <a:ext cx="5410200" cy="4071938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36E88-F5E4-4CC1-8ABD-E053B0E9DE3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B3CCF-9D1D-4640-9A80-91AB40CBE030}" type="slidenum">
              <a:rPr lang="en-US"/>
              <a:pPr/>
              <a:t>18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4E0EC-BB48-42D3-A3DA-32AB13839C9B}" type="slidenum">
              <a:rPr lang="en-US"/>
              <a:pPr/>
              <a:t>19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56224-DC91-4859-8E00-58B19598F3D4}" type="slidenum">
              <a:rPr lang="en-US"/>
              <a:pPr/>
              <a:t>20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FE52-7207-4351-8DE7-FC6CEE61F6B2}" type="slidenum">
              <a:rPr lang="en-US"/>
              <a:pPr/>
              <a:t>23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B484-8076-489B-B1E0-5C23111B28AF}" type="slidenum">
              <a:rPr lang="en-US"/>
              <a:pPr/>
              <a:t>24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308" indent="-224308">
              <a:buFontTx/>
              <a:buAutoNum type="arabicPeriod"/>
            </a:pPr>
            <a:endParaRPr lang="en-US" dirty="0"/>
          </a:p>
          <a:p>
            <a:pPr marL="224308" indent="-224308">
              <a:buFontTx/>
              <a:buAutoNum type="arabicPeriod"/>
            </a:pPr>
            <a:endParaRPr lang="en-US" dirty="0"/>
          </a:p>
        </p:txBody>
      </p:sp>
      <p:graphicFrame>
        <p:nvGraphicFramePr>
          <p:cNvPr id="1013764" name="Group 4"/>
          <p:cNvGraphicFramePr>
            <a:graphicFrameLocks noGrp="1"/>
          </p:cNvGraphicFramePr>
          <p:nvPr/>
        </p:nvGraphicFramePr>
        <p:xfrm>
          <a:off x="908499" y="4642268"/>
          <a:ext cx="4968012" cy="4037976"/>
        </p:xfrm>
        <a:graphic>
          <a:graphicData uri="http://schemas.openxmlformats.org/drawingml/2006/table">
            <a:tbl>
              <a:tblPr/>
              <a:tblGrid>
                <a:gridCol w="496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452" marR="89452"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ED264-3A60-423E-885D-035853ECA322}" type="slidenum">
              <a:rPr lang="en-US"/>
              <a:pPr/>
              <a:t>25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2" y="4342465"/>
            <a:ext cx="5028579" cy="41144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9E0AC-262E-4873-B26E-FE63D4402ED8}" type="slidenum">
              <a:rPr lang="en-US"/>
              <a:pPr/>
              <a:t>26</a:t>
            </a:fld>
            <a:endParaRPr lang="en-US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7ACE7-105A-456E-A187-D094FBE96A76}" type="slidenum">
              <a:rPr lang="en-US"/>
              <a:pPr/>
              <a:t>27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07DE-799C-4E0C-BE31-39E498818984}" type="slidenum">
              <a:rPr lang="en-US"/>
              <a:pPr/>
              <a:t>28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5FF52-FCEF-4562-99F6-4DC39DA12CD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9675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2FDD4-1B79-4BAD-A123-6DB547DB45C7}" type="slidenum">
              <a:rPr lang="en-US"/>
              <a:pPr/>
              <a:t>29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180F-780D-46A9-BBF9-AFF4C880923A}" type="slidenum">
              <a:rPr lang="en-US"/>
              <a:pPr/>
              <a:t>30</a:t>
            </a:fld>
            <a:endParaRPr lang="en-US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36E88-F5E4-4CC1-8ABD-E053B0E9DE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5AB86-3915-47AA-AE72-D92C1F73C97C}" type="slidenum">
              <a:rPr lang="fr-CA" smtClean="0"/>
              <a:pPr/>
              <a:t>33</a:t>
            </a:fld>
            <a:endParaRPr lang="fr-CA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6"/>
            <a:ext cx="5029200" cy="4112926"/>
          </a:xfrm>
          <a:noFill/>
          <a:ln/>
        </p:spPr>
        <p:txBody>
          <a:bodyPr lIns="90568" tIns="45285" rIns="90568" bIns="45285"/>
          <a:lstStyle/>
          <a:p>
            <a:endParaRPr lang="fr-C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A6ACD-C63D-4587-82FB-60F49EAC07EE}" type="slidenum">
              <a:rPr lang="fr-CA" smtClean="0"/>
              <a:pPr/>
              <a:t>37</a:t>
            </a:fld>
            <a:endParaRPr lang="fr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CA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F14F1-2076-484C-A47A-E2A99CEC3BF0}" type="slidenum">
              <a:rPr lang="fr-CA" smtClean="0"/>
              <a:pPr/>
              <a:t>39</a:t>
            </a:fld>
            <a:endParaRPr lang="fr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EDCF7-48E2-416C-B1A6-39771C1A8FF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429125" y="-3492500"/>
            <a:ext cx="15716250" cy="117871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72" y="1314763"/>
            <a:ext cx="5028579" cy="4117611"/>
          </a:xfrm>
          <a:noFill/>
          <a:ln/>
        </p:spPr>
        <p:txBody>
          <a:bodyPr/>
          <a:lstStyle/>
          <a:p>
            <a:pPr defTabSz="260136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9DDDC-84D5-4E6D-90A1-8EE20A384EB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203204" name="Group 4"/>
          <p:cNvGraphicFramePr>
            <a:graphicFrameLocks noGrp="1"/>
          </p:cNvGraphicFramePr>
          <p:nvPr/>
        </p:nvGraphicFramePr>
        <p:xfrm>
          <a:off x="765626" y="4501734"/>
          <a:ext cx="5326752" cy="3966147"/>
        </p:xfrm>
        <a:graphic>
          <a:graphicData uri="http://schemas.openxmlformats.org/drawingml/2006/table">
            <a:tbl>
              <a:tblPr/>
              <a:tblGrid>
                <a:gridCol w="532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452" marR="89452"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baseline="0" dirty="0" smtClean="0"/>
          </a:p>
          <a:p>
            <a:r>
              <a:rPr lang="fr-CA" baseline="0" dirty="0" smtClean="0"/>
              <a:t>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782C0-7187-4DB7-B7DB-0F89A0FC0D78}" type="slidenum">
              <a:rPr lang="fr-CA" smtClean="0"/>
              <a:pPr/>
              <a:t>45</a:t>
            </a:fld>
            <a:endParaRPr lang="fr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8910D-1DFE-423A-B803-F113CD0EBBC6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D6792-027C-4F76-8B17-5267593C31A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61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baseline="0" dirty="0" smtClean="0"/>
          </a:p>
          <a:p>
            <a:r>
              <a:rPr lang="fr-CA" baseline="0" dirty="0" smtClean="0"/>
              <a:t>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782C0-7187-4DB7-B7DB-0F89A0FC0D78}" type="slidenum">
              <a:rPr lang="fr-CA" smtClean="0"/>
              <a:pPr/>
              <a:t>49</a:t>
            </a:fld>
            <a:endParaRPr lang="fr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51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3D72B-96EF-4CDF-AABE-DB9C3754F20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44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5955A-5684-4735-B39A-6F407F84C1A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76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9D0DB-2AA7-4F9A-8E7E-4294EF05FE1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9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CAB96-9788-49B5-87F8-AB6EB39944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96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2C039-9C05-4113-8918-83487E797D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03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F7BC8-947A-4D61-8FC6-1D3F454EB0C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42514" y="969475"/>
            <a:ext cx="6429555" cy="778812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ajouter du texte</a:t>
            </a:r>
          </a:p>
        </p:txBody>
      </p:sp>
      <p:sp>
        <p:nvSpPr>
          <p:cNvPr id="7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857251" y="1918020"/>
            <a:ext cx="7440613" cy="4692651"/>
          </a:xfrm>
          <a:prstGeom prst="rect">
            <a:avLst/>
          </a:prstGeom>
        </p:spPr>
        <p:txBody>
          <a:bodyPr/>
          <a:lstStyle>
            <a:lvl1pPr marL="0">
              <a:spcBef>
                <a:spcPts val="1200"/>
              </a:spcBef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44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oleObject" Target="../embeddings/oleObject4.bin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notesSlide" Target="../notesSlides/notesSlide6.xml"/><Relationship Id="rId30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notesSlide" Target="../notesSlides/notesSlide7.xml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1.jpeg"/><Relationship Id="rId1" Type="http://schemas.openxmlformats.org/officeDocument/2006/relationships/vmlDrawing" Target="../drawings/vmlDrawing5.v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3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26" Type="http://schemas.openxmlformats.org/officeDocument/2006/relationships/notesSlide" Target="../notesSlides/notesSlide8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29" Type="http://schemas.openxmlformats.org/officeDocument/2006/relationships/image" Target="../media/image1.jpeg"/><Relationship Id="rId1" Type="http://schemas.openxmlformats.org/officeDocument/2006/relationships/vmlDrawing" Target="../drawings/vmlDrawing6.v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tags" Target="../tags/tag152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28" Type="http://schemas.openxmlformats.org/officeDocument/2006/relationships/image" Target="../media/image3.png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Relationship Id="rId27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agazine.com/index.cfm/ci_id/16066/la_id/2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63.xml"/><Relationship Id="rId7" Type="http://schemas.openxmlformats.org/officeDocument/2006/relationships/image" Target="../media/image15.jpe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image" Target="../media/image1.jpe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notesSlide" Target="../notesSlides/notesSlide3.xml"/><Relationship Id="rId3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notesSlide" Target="../notesSlides/notesSlide4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image" Target="../media/image1.jpeg"/><Relationship Id="rId1" Type="http://schemas.openxmlformats.org/officeDocument/2006/relationships/vmlDrawing" Target="../drawings/vmlDrawing2.v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image" Target="../media/image3.png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image" Target="../media/image3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2021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Séance-13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black">
          <a:xfrm>
            <a:off x="768350" y="560883"/>
            <a:ext cx="8161337" cy="720725"/>
          </a:xfrm>
        </p:spPr>
        <p:txBody>
          <a:bodyPr rtlCol="0" anchor="b">
            <a:normAutofit/>
          </a:bodyPr>
          <a:lstStyle/>
          <a:p>
            <a:pPr marL="342900" indent="-342900">
              <a:defRPr/>
            </a:pPr>
            <a:r>
              <a:rPr lang="fr-FR" sz="31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</a:t>
            </a:r>
            <a:r>
              <a:rPr lang="fr-FR" sz="31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informationnel</a:t>
            </a:r>
            <a:endParaRPr lang="fr-CA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221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22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23" name="tower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24" name="computr1"/>
          <p:cNvSpPr>
            <a:spLocks noEditPoints="1" noChangeArrowheads="1"/>
          </p:cNvSpPr>
          <p:nvPr>
            <p:custDataLst>
              <p:tags r:id="rId7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25" name="AutoShape 8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9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227" name="AutoShape 8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228" name="AutoShap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Photo Editor Photo" r:id="rId28" imgW="9333333" imgH="6125430" progId="">
                  <p:embed/>
                </p:oleObj>
              </mc:Choice>
              <mc:Fallback>
                <p:oleObj name="Photo Editor Photo" r:id="rId28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AutoShap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30" name="AutoShap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31" name="AutoShape 8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6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9233" name="Oval 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9234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9235" name="Oval 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9236" name="Oval 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9237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2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3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4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5"/>
            </p:custDataLst>
          </p:nvPr>
        </p:nvSpPr>
        <p:spPr>
          <a:xfrm>
            <a:off x="2071688" y="3714750"/>
            <a:ext cx="2500312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Extraction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Transformation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Chargement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0245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46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47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8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9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251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0252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54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55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10257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10258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10259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10260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10261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4286250" y="4000500"/>
            <a:ext cx="2286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Stratégie d’entreposage 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7943" y="770209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30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1269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0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1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2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3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275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1276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8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9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11281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11282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11283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11284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11285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6858000" y="3714750"/>
            <a:ext cx="2286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Adaptation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des applications aux besoins des utilisateurs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85938" y="763578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52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7000" y="2228319"/>
            <a:ext cx="9017000" cy="4525963"/>
          </a:xfrm>
        </p:spPr>
        <p:txBody>
          <a:bodyPr/>
          <a:lstStyle/>
          <a:p>
            <a:r>
              <a:rPr lang="fr-CA" dirty="0" smtClean="0"/>
              <a:t>Le développement </a:t>
            </a:r>
            <a:r>
              <a:rPr lang="fr-CA" dirty="0"/>
              <a:t>de </a:t>
            </a:r>
            <a:r>
              <a:rPr lang="fr-CA" dirty="0" smtClean="0"/>
              <a:t>systèmes </a:t>
            </a:r>
            <a:r>
              <a:rPr lang="fr-CA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</a:t>
            </a:r>
            <a:r>
              <a:rPr lang="fr-CA" b="1" dirty="0"/>
              <a:t>Les </a:t>
            </a:r>
            <a:r>
              <a:rPr lang="fr-CA" b="1" dirty="0" smtClean="0"/>
              <a:t>méthodologies</a:t>
            </a:r>
          </a:p>
          <a:p>
            <a:pPr lvl="1"/>
            <a:r>
              <a:rPr lang="fr-CA" sz="3200" b="1" dirty="0"/>
              <a:t>	</a:t>
            </a:r>
            <a:r>
              <a:rPr lang="fr-CA" sz="3200" b="1" dirty="0" smtClean="0"/>
              <a:t> BSC</a:t>
            </a:r>
          </a:p>
          <a:p>
            <a:pPr lvl="1"/>
            <a:r>
              <a:rPr lang="fr-CA" sz="3200" b="1" dirty="0" smtClean="0"/>
              <a:t>   OVAR</a:t>
            </a:r>
            <a:endParaRPr lang="fr-CA" sz="3200" b="1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13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14268"/>
            <a:ext cx="8153400" cy="3611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fr-CA" dirty="0" smtClean="0"/>
              <a:t>L’approche nord-américaine : </a:t>
            </a:r>
            <a:r>
              <a:rPr lang="fr-CA" b="1" dirty="0" smtClean="0">
                <a:solidFill>
                  <a:schemeClr val="accent3">
                    <a:lumMod val="50000"/>
                  </a:schemeClr>
                </a:solidFill>
              </a:rPr>
              <a:t>BSC (</a:t>
            </a:r>
            <a:r>
              <a:rPr lang="fr-CA" b="1" dirty="0" err="1" smtClean="0">
                <a:solidFill>
                  <a:schemeClr val="accent3">
                    <a:lumMod val="50000"/>
                  </a:schemeClr>
                </a:solidFill>
              </a:rPr>
              <a:t>balanced</a:t>
            </a:r>
            <a:r>
              <a:rPr lang="fr-CA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CA" b="1" dirty="0" err="1" smtClean="0">
                <a:solidFill>
                  <a:schemeClr val="accent3">
                    <a:lumMod val="50000"/>
                  </a:schemeClr>
                </a:solidFill>
              </a:rPr>
              <a:t>scorecard</a:t>
            </a:r>
            <a:r>
              <a:rPr lang="fr-CA" dirty="0" smtClean="0"/>
              <a:t>) (tableau de bord prospectif ou équilibré)</a:t>
            </a:r>
          </a:p>
          <a:p>
            <a:pPr>
              <a:buFont typeface="Wingdings" pitchFamily="2" charset="2"/>
              <a:buChar char="ü"/>
            </a:pPr>
            <a:r>
              <a:rPr lang="fr-CA" dirty="0" smtClean="0"/>
              <a:t>L’approche française : </a:t>
            </a:r>
            <a:r>
              <a:rPr lang="fr-CA" b="1" dirty="0" smtClean="0">
                <a:solidFill>
                  <a:schemeClr val="accent1">
                    <a:lumMod val="50000"/>
                  </a:schemeClr>
                </a:solidFill>
              </a:rPr>
              <a:t>OVAR (Objectifs-Variables d’Action-Responsable)</a:t>
            </a:r>
          </a:p>
          <a:p>
            <a:pPr>
              <a:buFont typeface="Wingdings" pitchFamily="2" charset="2"/>
              <a:buChar char="ü"/>
            </a:pPr>
            <a:r>
              <a:rPr lang="fr-CA" dirty="0" smtClean="0"/>
              <a:t>Les </a:t>
            </a:r>
            <a:r>
              <a:rPr lang="fr-CA" b="1" dirty="0" smtClean="0">
                <a:solidFill>
                  <a:schemeClr val="accent2">
                    <a:lumMod val="50000"/>
                  </a:schemeClr>
                </a:solidFill>
              </a:rPr>
              <a:t>synergies</a:t>
            </a:r>
            <a:r>
              <a:rPr lang="fr-CA" dirty="0" smtClean="0"/>
              <a:t> des deux approches et leur opérationnalisation avec un </a:t>
            </a:r>
            <a:r>
              <a:rPr lang="fr-CA" b="1" dirty="0" smtClean="0">
                <a:solidFill>
                  <a:schemeClr val="accent2">
                    <a:lumMod val="50000"/>
                  </a:schemeClr>
                </a:solidFill>
              </a:rPr>
              <a:t>outil de pilotage</a:t>
            </a:r>
            <a:endParaRPr lang="fr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7831" y="1229492"/>
            <a:ext cx="337263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3200" b="1" dirty="0"/>
              <a:t>Les méthodologies</a:t>
            </a:r>
          </a:p>
        </p:txBody>
      </p:sp>
    </p:spTree>
    <p:extLst>
      <p:ext uri="{BB962C8B-B14F-4D97-AF65-F5344CB8AC3E}">
        <p14:creationId xmlns:p14="http://schemas.microsoft.com/office/powerpoint/2010/main" val="11988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C:\Users\Josée\Desktop\Dropbox\Captures d'écran\Capture d'écran 2014-02-27 15.38.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-457200"/>
            <a:ext cx="13011150" cy="73152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7900216" y="5750419"/>
            <a:ext cx="2920080" cy="7500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970" y="1328616"/>
            <a:ext cx="8159261" cy="4757615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Deux méthodologies :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Approche « américaine » ou BSC (Tableau de bord prospectif ou « 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Balanced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Scorecard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 ») 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Kaplan et Norton, 1990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Harvard Business </a:t>
            </a:r>
            <a:r>
              <a:rPr lang="fr-FR" sz="3200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School</a:t>
            </a:r>
            <a:endParaRPr lang="fr-FR" sz="3200" dirty="0" smtClean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Approche « française » ou OVAR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Michel , 1999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HEC Paris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362200"/>
            <a:ext cx="8001000" cy="2281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5000" dirty="0" smtClean="0">
                <a:solidFill>
                  <a:schemeClr val="accent2"/>
                </a:solidFill>
              </a:rPr>
              <a:t/>
            </a:r>
            <a:br>
              <a:rPr lang="fr-FR" sz="5000" dirty="0" smtClean="0">
                <a:solidFill>
                  <a:schemeClr val="accent2"/>
                </a:solidFill>
              </a:rPr>
            </a:br>
            <a:r>
              <a:rPr lang="fr-FR" sz="5300" dirty="0" smtClean="0">
                <a:solidFill>
                  <a:schemeClr val="tx2">
                    <a:lumMod val="50000"/>
                  </a:schemeClr>
                </a:solidFill>
              </a:rPr>
              <a:t>Le BSC, c’est quoi?</a:t>
            </a:r>
            <a:br>
              <a:rPr lang="fr-FR" sz="53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53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53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100" dirty="0" smtClean="0"/>
              <a:t> </a:t>
            </a:r>
            <a:endParaRPr lang="fr-CA" sz="4100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67CB-9244-44BC-8CEF-2985746D8036}" type="slidenum">
              <a:rPr lang="fr-CA"/>
              <a:pPr/>
              <a:t>18</a:t>
            </a:fld>
            <a:endParaRPr lang="fr-CA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46" y="1119554"/>
            <a:ext cx="8607454" cy="7620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Balanced Scorecard </a:t>
            </a:r>
            <a:r>
              <a:rPr lang="fr-CA" sz="2400" dirty="0" smtClean="0">
                <a:cs typeface="Times New Roman" pitchFamily="18" charset="0"/>
              </a:rPr>
              <a:t>- </a:t>
            </a:r>
            <a:r>
              <a:rPr lang="fr-FR" sz="2400" dirty="0" smtClean="0">
                <a:cs typeface="Times New Roman" pitchFamily="18" charset="0"/>
              </a:rPr>
              <a:t>Tableau </a:t>
            </a:r>
            <a:r>
              <a:rPr lang="fr-FR" sz="2400" dirty="0">
                <a:cs typeface="Times New Roman" pitchFamily="18" charset="0"/>
              </a:rPr>
              <a:t>de Bord Prospectif ou Équilibré</a:t>
            </a:r>
            <a:endParaRPr lang="fr-CA" sz="2400" dirty="0">
              <a:cs typeface="Times New Roman" pitchFamily="18" charset="0"/>
            </a:endParaRP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24800" cy="4321175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fr-FR" sz="2400" b="1" dirty="0" smtClean="0">
                <a:cs typeface="Times New Roman" pitchFamily="18" charset="0"/>
              </a:rPr>
              <a:t>C’est </a:t>
            </a:r>
            <a:r>
              <a:rPr lang="fr-FR" sz="2400" b="1" dirty="0">
                <a:cs typeface="Times New Roman" pitchFamily="18" charset="0"/>
              </a:rPr>
              <a:t>quoi le BSC ?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>
                <a:cs typeface="Times New Roman" pitchFamily="18" charset="0"/>
              </a:rPr>
              <a:t>En français, on dit tableau de bord de performance, </a:t>
            </a:r>
            <a:r>
              <a:rPr lang="fr-FR" sz="2000" b="1" dirty="0">
                <a:cs typeface="Times New Roman" pitchFamily="18" charset="0"/>
              </a:rPr>
              <a:t>prospectif </a:t>
            </a:r>
            <a:r>
              <a:rPr lang="fr-FR" sz="2000" dirty="0">
                <a:cs typeface="Times New Roman" pitchFamily="18" charset="0"/>
              </a:rPr>
              <a:t>ou </a:t>
            </a:r>
            <a:r>
              <a:rPr lang="fr-FR" sz="2000" b="1" dirty="0">
                <a:cs typeface="Times New Roman" pitchFamily="18" charset="0"/>
              </a:rPr>
              <a:t>équilibré</a:t>
            </a:r>
            <a:r>
              <a:rPr lang="fr-FR" sz="2000" dirty="0">
                <a:cs typeface="Times New Roman" pitchFamily="18" charset="0"/>
              </a:rPr>
              <a:t>. 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fr-FR" sz="2400" dirty="0" smtClean="0">
                <a:cs typeface="Times New Roman" pitchFamily="18" charset="0"/>
              </a:rPr>
              <a:t>BSC a été développé par Robert Kaplan (Harvard) et David Norton (consultant) en 1990.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 smtClean="0">
                <a:cs typeface="Times New Roman" pitchFamily="18" charset="0"/>
              </a:rPr>
              <a:t>Le besoin de nouvelles mesures de performance …les mesures financières n’étaient plus suffisantes …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fr-FR" sz="2400" dirty="0" smtClean="0">
                <a:cs typeface="Times New Roman" pitchFamily="18" charset="0"/>
              </a:rPr>
              <a:t>Quels </a:t>
            </a:r>
            <a:r>
              <a:rPr lang="fr-FR" sz="2400" dirty="0">
                <a:cs typeface="Times New Roman" pitchFamily="18" charset="0"/>
              </a:rPr>
              <a:t>sont les objectifs ?  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b="1" dirty="0">
                <a:cs typeface="Times New Roman" pitchFamily="18" charset="0"/>
              </a:rPr>
              <a:t>Système</a:t>
            </a:r>
            <a:r>
              <a:rPr lang="fr-FR" sz="2000" dirty="0">
                <a:cs typeface="Times New Roman" pitchFamily="18" charset="0"/>
              </a:rPr>
              <a:t> de mesure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b="1" dirty="0">
                <a:cs typeface="Times New Roman" pitchFamily="18" charset="0"/>
              </a:rPr>
              <a:t>Système</a:t>
            </a:r>
            <a:r>
              <a:rPr lang="fr-FR" sz="2000" dirty="0">
                <a:cs typeface="Times New Roman" pitchFamily="18" charset="0"/>
              </a:rPr>
              <a:t> de gestion stratégique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>
                <a:cs typeface="Times New Roman" pitchFamily="18" charset="0"/>
              </a:rPr>
              <a:t>Outil de communication 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B83B-F6FD-49FD-B7A0-C88941EEF3D9}" type="slidenum">
              <a:rPr lang="fr-CA"/>
              <a:pPr/>
              <a:t>19</a:t>
            </a:fld>
            <a:endParaRPr lang="fr-CA"/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auto">
          <a:xfrm>
            <a:off x="838200" y="2057400"/>
            <a:ext cx="7696200" cy="397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Pourquoi les mesures financières ne suffisent pas 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400" b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Ces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mesures ne capturent pas toutes les activités qui ajoutent de la valeur.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Offrent un portrait du passé … ce qui n’est pas indicatif du futur.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Les rapports financiers sont normalement préparés pour chaque domaine fonctionnel …. ils ne sont pas multifonctionnels. </a:t>
            </a:r>
            <a:r>
              <a:rPr lang="fr-FR" sz="24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(silo)</a:t>
            </a:r>
            <a:endParaRPr lang="fr-FR" sz="24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Vision à court terme.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73054" y="1178169"/>
            <a:ext cx="8607454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1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Balanced</a:t>
            </a:r>
            <a:r>
              <a:rPr kumimoji="0" lang="fr-CA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fr-CA" sz="2400" b="1" i="1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Scorecard</a:t>
            </a:r>
            <a:r>
              <a:rPr kumimoji="0" lang="fr-CA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- </a:t>
            </a:r>
            <a:r>
              <a:rPr kumimoji="0" lang="fr-FR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Tableau de Bord Prospectif ou Équilibré</a:t>
            </a:r>
            <a:endParaRPr kumimoji="0" lang="fr-CA" sz="2400" b="1" i="1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INFO.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636434" cy="4525963"/>
          </a:xfrm>
        </p:spPr>
        <p:txBody>
          <a:bodyPr/>
          <a:lstStyle/>
          <a:p>
            <a:r>
              <a:rPr lang="fr-CA" dirty="0" smtClean="0"/>
              <a:t>Remise et présentation du travail_2</a:t>
            </a:r>
          </a:p>
          <a:p>
            <a:pPr lvl="1"/>
            <a:r>
              <a:rPr lang="fr-CA" dirty="0" smtClean="0"/>
              <a:t> séance_14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tirage au sort ( présentations )</a:t>
            </a:r>
          </a:p>
          <a:p>
            <a:pPr lvl="1"/>
            <a:r>
              <a:rPr lang="fr-CA" dirty="0" smtClean="0"/>
              <a:t>Une copie papier de la présentation</a:t>
            </a:r>
          </a:p>
          <a:p>
            <a:pPr lvl="1"/>
            <a:r>
              <a:rPr lang="fr-CA" dirty="0" smtClean="0"/>
              <a:t>Durée 40 minutes avec questions</a:t>
            </a:r>
          </a:p>
          <a:p>
            <a:pPr lvl="1"/>
            <a:endParaRPr lang="fr-CA" dirty="0"/>
          </a:p>
          <a:p>
            <a:pPr lvl="1"/>
            <a:r>
              <a:rPr lang="fr-CA" sz="2400" b="1" dirty="0" smtClean="0"/>
              <a:t>Bonne présentation, vous devez convaincre le comité directeur de l’importance de l’architecture des SI </a:t>
            </a:r>
            <a:r>
              <a:rPr lang="fr-CA" sz="2400" b="1" smtClean="0"/>
              <a:t>dans l’organisation.</a:t>
            </a:r>
            <a:endParaRPr lang="fr-CA" sz="2400" b="1" dirty="0"/>
          </a:p>
          <a:p>
            <a:pPr marL="400050" lvl="1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 dirty="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8D98-6FBF-4F3F-BF0F-AD69835D986A}" type="slidenum">
              <a:rPr lang="fr-CA"/>
              <a:pPr/>
              <a:t>20</a:t>
            </a:fld>
            <a:endParaRPr lang="fr-CA"/>
          </a:p>
        </p:txBody>
      </p:sp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685800" y="1752600"/>
            <a:ext cx="80645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fr-FR" sz="2000" b="0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	</a:t>
            </a: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fr-FR" sz="2000" b="0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Mesurer la performance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interne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et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externe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d'une entreprise, en confrontant les résultats obtenus aux objectifs stratégiques définis par les gestionnaires, à partir d'un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système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de référence bâti non seulement sur les indicateurs traditionnels (financiers), mais également sur des indicateurs nouveaux d'ordre qualitatif … </a:t>
            </a:r>
          </a:p>
          <a:p>
            <a:pPr marL="342900" indent="-342900" algn="l" eaLnBrk="1" hangingPunct="1">
              <a:spcBef>
                <a:spcPct val="20000"/>
              </a:spcBef>
            </a:pPr>
            <a:endParaRPr lang="fr-FR" sz="2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Satisfaction et fidélisation du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client.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Efficacité des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processus internes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et des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employés.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Capacité d'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apprentissage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de l'organisation.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6" y="1371600"/>
            <a:ext cx="8607454" cy="762000"/>
          </a:xfrm>
          <a:noFill/>
        </p:spPr>
        <p:txBody>
          <a:bodyPr>
            <a:normAutofit/>
          </a:bodyPr>
          <a:lstStyle/>
          <a:p>
            <a:r>
              <a:rPr lang="fr-CA" sz="2400" b="1" dirty="0" err="1">
                <a:cs typeface="Times New Roman" pitchFamily="18" charset="0"/>
              </a:rPr>
              <a:t>Balanced</a:t>
            </a:r>
            <a:r>
              <a:rPr lang="fr-CA" sz="2400" b="1" dirty="0">
                <a:cs typeface="Times New Roman" pitchFamily="18" charset="0"/>
              </a:rPr>
              <a:t> </a:t>
            </a:r>
            <a:r>
              <a:rPr lang="fr-CA" sz="2400" b="1" dirty="0" err="1" smtClean="0">
                <a:cs typeface="Times New Roman" pitchFamily="18" charset="0"/>
              </a:rPr>
              <a:t>Scorecard</a:t>
            </a:r>
            <a:r>
              <a:rPr lang="fr-CA" sz="2400" b="1" dirty="0" smtClean="0">
                <a:cs typeface="Times New Roman" pitchFamily="18" charset="0"/>
              </a:rPr>
              <a:t> - </a:t>
            </a:r>
            <a:r>
              <a:rPr lang="fr-FR" sz="2400" b="1" dirty="0" smtClean="0">
                <a:cs typeface="Times New Roman" pitchFamily="18" charset="0"/>
              </a:rPr>
              <a:t>Tableau </a:t>
            </a:r>
            <a:r>
              <a:rPr lang="fr-FR" sz="2400" b="1" dirty="0">
                <a:cs typeface="Times New Roman" pitchFamily="18" charset="0"/>
              </a:rPr>
              <a:t>de Bord Prospectif ou Équilibré</a:t>
            </a:r>
            <a:endParaRPr lang="fr-CA" sz="2400" b="1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pic>
        <p:nvPicPr>
          <p:cNvPr id="9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3" y="135006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Balancer</a:t>
            </a:r>
            <a:endParaRPr lang="fr-FR" sz="48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23900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Pointages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287"/>
            <a:ext cx="7429500" cy="5499100"/>
          </a:xfrm>
          <a:prstGeom prst="rect">
            <a:avLst/>
          </a:prstGeom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3B6-5C63-4BA0-957B-1D0271E6304D}" type="slidenum">
              <a:rPr lang="fr-CA"/>
              <a:pPr/>
              <a:t>23</a:t>
            </a:fld>
            <a:endParaRPr lang="fr-CA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01122" cy="70011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BSC </a:t>
            </a:r>
            <a:r>
              <a:rPr lang="fr-CA" dirty="0"/>
              <a:t>pas à pas</a:t>
            </a:r>
            <a:r>
              <a:rPr lang="fr-CA" b="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065846" cy="471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2000" dirty="0">
                <a:cs typeface="Times New Roman" pitchFamily="18" charset="0"/>
              </a:rPr>
              <a:t>	</a:t>
            </a:r>
            <a:r>
              <a:rPr lang="fr-FR" sz="2600" b="1" dirty="0">
                <a:cs typeface="Times New Roman" pitchFamily="18" charset="0"/>
              </a:rPr>
              <a:t>Mission, valeurs, vision, stratégie </a:t>
            </a:r>
            <a:endParaRPr lang="fr-FR" sz="2600" b="1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600" dirty="0" smtClean="0">
                <a:cs typeface="Times New Roman" pitchFamily="18" charset="0"/>
              </a:rPr>
              <a:t>Objectifs et Mesures  </a:t>
            </a:r>
          </a:p>
          <a:p>
            <a:pPr lvl="2">
              <a:lnSpc>
                <a:spcPct val="90000"/>
              </a:lnSpc>
            </a:pPr>
            <a:r>
              <a:rPr lang="fr-FR" b="1" dirty="0" smtClean="0">
                <a:cs typeface="Times New Roman" pitchFamily="18" charset="0"/>
              </a:rPr>
              <a:t>Continuons-nous </a:t>
            </a:r>
            <a:r>
              <a:rPr lang="fr-FR" b="1" dirty="0">
                <a:cs typeface="Times New Roman" pitchFamily="18" charset="0"/>
              </a:rPr>
              <a:t>à nous améliorer et à générer de la valeur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d’innovation et d’apprentissage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Quels sont les processus dans lesquels nous devons exceller afin de créer de la valeur pour les clients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processus interne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Comment peut-on montrer que la stratégie est une réussite sur le plan financier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financier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Comment nos client nous considèrent-ils ?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client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762000" y="2133600"/>
            <a:ext cx="7632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Cadre supérieur :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Mission, </a:t>
            </a:r>
            <a:r>
              <a:rPr lang="fr-FR" sz="2400" b="0" dirty="0" err="1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valueurs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vision, stratégie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Objectifs mesurables (et mesures) selon les quatre perspectives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Carte stratégique de l’entreprise (lien de cause effet entre les mesures et les perspectives)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Cadres moyens: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•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Objectifs mesurables (et mesures) selon les quatre perspectives (BSC) pour leurs unités d’affaires en utilisant le BSC de l’entreprise comme guide. 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501122" cy="71438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BSC </a:t>
            </a:r>
            <a:r>
              <a:rPr lang="fr-CA" dirty="0"/>
              <a:t>pas à pas</a:t>
            </a:r>
            <a:r>
              <a:rPr lang="fr-CA" b="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Marlei Pozzebon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A28-9869-4578-A081-36730DEB921A}" type="slidenum">
              <a:rPr lang="fr-CA"/>
              <a:pPr/>
              <a:t>25</a:t>
            </a:fld>
            <a:endParaRPr lang="fr-CA"/>
          </a:p>
        </p:txBody>
      </p:sp>
      <p:sp>
        <p:nvSpPr>
          <p:cNvPr id="1000450" name="Rectangle 2"/>
          <p:cNvSpPr>
            <a:spLocks noChangeArrowheads="1"/>
          </p:cNvSpPr>
          <p:nvPr/>
        </p:nvSpPr>
        <p:spPr bwMode="auto">
          <a:xfrm>
            <a:off x="685800" y="1268413"/>
            <a:ext cx="78470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lang="fr-CA" sz="1600" b="0">
              <a:solidFill>
                <a:schemeClr val="tx1"/>
              </a:solidFill>
              <a:latin typeface="Arial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</a:pPr>
            <a:endParaRPr lang="fr-CA" sz="1200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00451" name="Picture 3" descr="education_FR">
            <a:hlinkClick r:id="rId3" tooltip=" 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6599238" y="6491288"/>
            <a:ext cx="2544762" cy="366712"/>
          </a:xfrm>
          <a:prstGeom prst="rect">
            <a:avLst/>
          </a:prstGeom>
          <a:solidFill>
            <a:srgbClr val="969696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fr-CA" sz="1800">
                <a:solidFill>
                  <a:schemeClr val="bg2"/>
                </a:solidFill>
                <a:latin typeface="Times New Roman" pitchFamily="18" charset="0"/>
              </a:rPr>
              <a:t>1990, Kaplan &amp; Norton</a:t>
            </a:r>
            <a:r>
              <a:rPr lang="fr-CA" sz="18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437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923E-C0B7-47B1-8E3B-0E7141D5E150}" type="slidenum">
              <a:rPr lang="fr-CA"/>
              <a:pPr/>
              <a:t>26</a:t>
            </a:fld>
            <a:endParaRPr lang="fr-CA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4543" y="909638"/>
            <a:ext cx="6851040" cy="647700"/>
          </a:xfrm>
          <a:noFill/>
        </p:spPr>
        <p:txBody>
          <a:bodyPr>
            <a:normAutofit/>
          </a:bodyPr>
          <a:lstStyle/>
          <a:p>
            <a:r>
              <a:rPr lang="fr-FR" sz="2800" dirty="0"/>
              <a:t>Exemple de flux des causes et des effets</a:t>
            </a: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4716463" y="5949950"/>
            <a:ext cx="2001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Moral des employés</a:t>
            </a:r>
          </a:p>
        </p:txBody>
      </p:sp>
      <p:sp>
        <p:nvSpPr>
          <p:cNvPr id="1130500" name="Text Box 4"/>
          <p:cNvSpPr txBox="1">
            <a:spLocks noChangeArrowheads="1"/>
          </p:cNvSpPr>
          <p:nvPr/>
        </p:nvSpPr>
        <p:spPr bwMode="auto">
          <a:xfrm>
            <a:off x="6300788" y="5518150"/>
            <a:ext cx="260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Suggestions des employés</a:t>
            </a:r>
          </a:p>
        </p:txBody>
      </p:sp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2771775" y="5446713"/>
            <a:ext cx="2746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Compétences des employés</a:t>
            </a:r>
          </a:p>
        </p:txBody>
      </p:sp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4500563" y="4581525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Qualité des processus</a:t>
            </a: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2484438" y="3933825"/>
            <a:ext cx="279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Réduction du temps de cycle</a:t>
            </a:r>
          </a:p>
        </p:txBody>
      </p:sp>
      <p:sp>
        <p:nvSpPr>
          <p:cNvPr id="1130504" name="Text Box 8"/>
          <p:cNvSpPr txBox="1">
            <a:spLocks noChangeArrowheads="1"/>
          </p:cNvSpPr>
          <p:nvPr/>
        </p:nvSpPr>
        <p:spPr bwMode="auto">
          <a:xfrm>
            <a:off x="6300788" y="400526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Diminution du réusinage</a:t>
            </a:r>
          </a:p>
        </p:txBody>
      </p:sp>
      <p:sp>
        <p:nvSpPr>
          <p:cNvPr id="1130505" name="Text Box 9"/>
          <p:cNvSpPr txBox="1">
            <a:spLocks noChangeArrowheads="1"/>
          </p:cNvSpPr>
          <p:nvPr/>
        </p:nvSpPr>
        <p:spPr bwMode="auto">
          <a:xfrm>
            <a:off x="5435600" y="3141663"/>
            <a:ext cx="2981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Respect des délais de livraison</a:t>
            </a:r>
          </a:p>
        </p:txBody>
      </p:sp>
      <p:sp>
        <p:nvSpPr>
          <p:cNvPr id="1130506" name="Text Box 10"/>
          <p:cNvSpPr txBox="1">
            <a:spLocks noChangeArrowheads="1"/>
          </p:cNvSpPr>
          <p:nvPr/>
        </p:nvSpPr>
        <p:spPr bwMode="auto">
          <a:xfrm>
            <a:off x="2627313" y="3141663"/>
            <a:ext cx="2249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Satisfaction des clients</a:t>
            </a:r>
          </a:p>
        </p:txBody>
      </p:sp>
      <p:sp>
        <p:nvSpPr>
          <p:cNvPr id="1130507" name="Text Box 11"/>
          <p:cNvSpPr txBox="1">
            <a:spLocks noChangeArrowheads="1"/>
          </p:cNvSpPr>
          <p:nvPr/>
        </p:nvSpPr>
        <p:spPr bwMode="auto">
          <a:xfrm>
            <a:off x="2627313" y="2133600"/>
            <a:ext cx="1052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Débiteurs</a:t>
            </a:r>
          </a:p>
        </p:txBody>
      </p:sp>
      <p:sp>
        <p:nvSpPr>
          <p:cNvPr id="1130508" name="Text Box 12"/>
          <p:cNvSpPr txBox="1">
            <a:spLocks noChangeArrowheads="1"/>
          </p:cNvSpPr>
          <p:nvPr/>
        </p:nvSpPr>
        <p:spPr bwMode="auto">
          <a:xfrm>
            <a:off x="6300788" y="2133600"/>
            <a:ext cx="219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Charges d’exploitation</a:t>
            </a:r>
          </a:p>
        </p:txBody>
      </p:sp>
      <p:sp>
        <p:nvSpPr>
          <p:cNvPr id="1130509" name="Text Box 13"/>
          <p:cNvSpPr txBox="1">
            <a:spLocks noChangeArrowheads="1"/>
          </p:cNvSpPr>
          <p:nvPr/>
        </p:nvSpPr>
        <p:spPr bwMode="auto">
          <a:xfrm>
            <a:off x="3995738" y="1557338"/>
            <a:ext cx="2733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Rendement du capital utilisé</a:t>
            </a:r>
          </a:p>
        </p:txBody>
      </p:sp>
      <p:sp>
        <p:nvSpPr>
          <p:cNvPr id="1130510" name="Line 14"/>
          <p:cNvSpPr>
            <a:spLocks noChangeShapeType="1"/>
          </p:cNvSpPr>
          <p:nvPr/>
        </p:nvSpPr>
        <p:spPr bwMode="auto">
          <a:xfrm>
            <a:off x="468313" y="5086350"/>
            <a:ext cx="84248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1" name="Line 15"/>
          <p:cNvSpPr>
            <a:spLocks noChangeShapeType="1"/>
          </p:cNvSpPr>
          <p:nvPr/>
        </p:nvSpPr>
        <p:spPr bwMode="auto">
          <a:xfrm>
            <a:off x="539750" y="2709863"/>
            <a:ext cx="8424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2" name="Line 16"/>
          <p:cNvSpPr>
            <a:spLocks noChangeShapeType="1"/>
          </p:cNvSpPr>
          <p:nvPr/>
        </p:nvSpPr>
        <p:spPr bwMode="auto">
          <a:xfrm>
            <a:off x="539750" y="3789363"/>
            <a:ext cx="8424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>
            <a:off x="611188" y="1773238"/>
            <a:ext cx="10874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Financier</a:t>
            </a:r>
          </a:p>
        </p:txBody>
      </p:sp>
      <p:sp>
        <p:nvSpPr>
          <p:cNvPr id="1130514" name="Text Box 18"/>
          <p:cNvSpPr txBox="1">
            <a:spLocks noChangeArrowheads="1"/>
          </p:cNvSpPr>
          <p:nvPr/>
        </p:nvSpPr>
        <p:spPr bwMode="auto">
          <a:xfrm>
            <a:off x="611188" y="551815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Employés</a:t>
            </a:r>
          </a:p>
        </p:txBody>
      </p:sp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611188" y="4078288"/>
            <a:ext cx="1209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Processus</a:t>
            </a:r>
          </a:p>
        </p:txBody>
      </p:sp>
      <p:sp>
        <p:nvSpPr>
          <p:cNvPr id="1130516" name="Text Box 20"/>
          <p:cNvSpPr txBox="1">
            <a:spLocks noChangeArrowheads="1"/>
          </p:cNvSpPr>
          <p:nvPr/>
        </p:nvSpPr>
        <p:spPr bwMode="auto">
          <a:xfrm>
            <a:off x="611188" y="2997200"/>
            <a:ext cx="862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Clients</a:t>
            </a:r>
          </a:p>
        </p:txBody>
      </p:sp>
      <p:sp>
        <p:nvSpPr>
          <p:cNvPr id="1130517" name="Line 21"/>
          <p:cNvSpPr>
            <a:spLocks noChangeShapeType="1"/>
          </p:cNvSpPr>
          <p:nvPr/>
        </p:nvSpPr>
        <p:spPr bwMode="auto">
          <a:xfrm flipV="1">
            <a:off x="6011863" y="5734050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8" name="Line 22"/>
          <p:cNvSpPr>
            <a:spLocks noChangeShapeType="1"/>
          </p:cNvSpPr>
          <p:nvPr/>
        </p:nvSpPr>
        <p:spPr bwMode="auto">
          <a:xfrm flipH="1" flipV="1">
            <a:off x="6156325" y="4870450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9" name="Line 23"/>
          <p:cNvSpPr>
            <a:spLocks noChangeShapeType="1"/>
          </p:cNvSpPr>
          <p:nvPr/>
        </p:nvSpPr>
        <p:spPr bwMode="auto">
          <a:xfrm flipV="1">
            <a:off x="4067175" y="4941888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0" name="Line 24"/>
          <p:cNvSpPr>
            <a:spLocks noChangeShapeType="1"/>
          </p:cNvSpPr>
          <p:nvPr/>
        </p:nvSpPr>
        <p:spPr bwMode="auto">
          <a:xfrm flipV="1">
            <a:off x="3708400" y="429418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1" name="Line 25"/>
          <p:cNvSpPr>
            <a:spLocks noChangeShapeType="1"/>
          </p:cNvSpPr>
          <p:nvPr/>
        </p:nvSpPr>
        <p:spPr bwMode="auto">
          <a:xfrm flipH="1" flipV="1">
            <a:off x="4643438" y="4294188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2" name="Line 26"/>
          <p:cNvSpPr>
            <a:spLocks noChangeShapeType="1"/>
          </p:cNvSpPr>
          <p:nvPr/>
        </p:nvSpPr>
        <p:spPr bwMode="auto">
          <a:xfrm flipV="1">
            <a:off x="5867400" y="4365625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3" name="Line 27"/>
          <p:cNvSpPr>
            <a:spLocks noChangeShapeType="1"/>
          </p:cNvSpPr>
          <p:nvPr/>
        </p:nvSpPr>
        <p:spPr bwMode="auto">
          <a:xfrm flipV="1">
            <a:off x="5508625" y="3573463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4" name="Line 28"/>
          <p:cNvSpPr>
            <a:spLocks noChangeShapeType="1"/>
          </p:cNvSpPr>
          <p:nvPr/>
        </p:nvSpPr>
        <p:spPr bwMode="auto">
          <a:xfrm flipV="1">
            <a:off x="4716463" y="3502025"/>
            <a:ext cx="8636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5" name="Line 29"/>
          <p:cNvSpPr>
            <a:spLocks noChangeShapeType="1"/>
          </p:cNvSpPr>
          <p:nvPr/>
        </p:nvSpPr>
        <p:spPr bwMode="auto">
          <a:xfrm flipH="1">
            <a:off x="4932363" y="32861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6" name="Line 30"/>
          <p:cNvSpPr>
            <a:spLocks noChangeShapeType="1"/>
          </p:cNvSpPr>
          <p:nvPr/>
        </p:nvSpPr>
        <p:spPr bwMode="auto">
          <a:xfrm flipV="1">
            <a:off x="3132138" y="24939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7" name="Line 31"/>
          <p:cNvSpPr>
            <a:spLocks noChangeShapeType="1"/>
          </p:cNvSpPr>
          <p:nvPr/>
        </p:nvSpPr>
        <p:spPr bwMode="auto">
          <a:xfrm flipV="1">
            <a:off x="8604250" y="2422525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8" name="Line 32"/>
          <p:cNvSpPr>
            <a:spLocks noChangeShapeType="1"/>
          </p:cNvSpPr>
          <p:nvPr/>
        </p:nvSpPr>
        <p:spPr bwMode="auto">
          <a:xfrm flipV="1">
            <a:off x="3348038" y="1773238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9" name="Line 33"/>
          <p:cNvSpPr>
            <a:spLocks noChangeShapeType="1"/>
          </p:cNvSpPr>
          <p:nvPr/>
        </p:nvSpPr>
        <p:spPr bwMode="auto">
          <a:xfrm flipH="1" flipV="1">
            <a:off x="6732588" y="1701800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30" name="Line 34"/>
          <p:cNvSpPr>
            <a:spLocks noChangeShapeType="1"/>
          </p:cNvSpPr>
          <p:nvPr/>
        </p:nvSpPr>
        <p:spPr bwMode="auto">
          <a:xfrm flipH="1" flipV="1">
            <a:off x="4787900" y="3430588"/>
            <a:ext cx="7207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38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59E9-EE41-4A2F-AA13-6E3BE4FC4801}" type="slidenum">
              <a:rPr lang="fr-CA"/>
              <a:pPr/>
              <a:t>27</a:t>
            </a:fld>
            <a:endParaRPr lang="fr-CA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8" y="983393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sp>
        <p:nvSpPr>
          <p:cNvPr id="1014787" name="Rectangle 3"/>
          <p:cNvSpPr>
            <a:spLocks noChangeArrowheads="1"/>
          </p:cNvSpPr>
          <p:nvPr/>
        </p:nvSpPr>
        <p:spPr bwMode="auto">
          <a:xfrm>
            <a:off x="762000" y="1438275"/>
            <a:ext cx="758983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d’innovation et d’apprentissage :  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Rotation du personnel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Temps en formation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Taux d’absentéisme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Coût annuel de formation per capita ($)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Index de satisfaction des employés (#) 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Investissement 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formation/</a:t>
            </a:r>
            <a:r>
              <a:rPr lang="fr-FR" sz="2400" dirty="0" smtClean="0">
                <a:latin typeface="+mn-lt"/>
                <a:cs typeface="Times New Roman" pitchFamily="18" charset="0"/>
              </a:rPr>
              <a:t>employés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(#)</a:t>
            </a: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C0F3-9B86-4139-AB39-C5C4C5E82523}" type="slidenum">
              <a:rPr lang="fr-CA">
                <a:latin typeface="+mn-lt"/>
              </a:rPr>
              <a:pPr/>
              <a:t>28</a:t>
            </a:fld>
            <a:endParaRPr lang="fr-CA">
              <a:latin typeface="+mn-lt"/>
            </a:endParaRPr>
          </a:p>
        </p:txBody>
      </p:sp>
      <p:sp>
        <p:nvSpPr>
          <p:cNvPr id="1016835" name="Rectangle 3"/>
          <p:cNvSpPr>
            <a:spLocks noChangeArrowheads="1"/>
          </p:cNvSpPr>
          <p:nvPr/>
        </p:nvSpPr>
        <p:spPr bwMode="auto">
          <a:xfrm>
            <a:off x="685800" y="1676400"/>
            <a:ext cx="76327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de processus : 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Livraison à temps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Rotation des stocks (#)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Amélioration de la productivité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Frais d’administration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Délais d’exécution dans la production (#)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Coûts des erreurs administratives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Contacts directs avec les consommateurs (#)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31" y="1316037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F4C-173F-4AE3-8426-40D5320DB65B}" type="slidenum">
              <a:rPr lang="fr-CA"/>
              <a:pPr/>
              <a:t>29</a:t>
            </a:fld>
            <a:endParaRPr lang="fr-CA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533400" y="1828800"/>
            <a:ext cx="71278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reliés aux clients </a:t>
            </a:r>
            <a:r>
              <a:rPr lang="fr-FR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:  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Nombre des clients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Part de marché (%)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Ventes annuelles / clients ($)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Temps moyen consacré aux relations avec les clients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Ventes effectuées/Ventes prévues (%)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Index de loyauté ou satisfaction des clients (%)</a:t>
            </a:r>
          </a:p>
          <a:p>
            <a:pPr algn="l" eaLnBrk="1" hangingPunct="1">
              <a:spcBef>
                <a:spcPct val="30000"/>
              </a:spcBef>
            </a:pPr>
            <a:endParaRPr lang="fr-FR" sz="20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708" y="1387231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636434" cy="4525963"/>
          </a:xfrm>
        </p:spPr>
        <p:txBody>
          <a:bodyPr/>
          <a:lstStyle/>
          <a:p>
            <a:r>
              <a:rPr lang="fr-CA" dirty="0" smtClean="0"/>
              <a:t>Le développement </a:t>
            </a:r>
            <a:r>
              <a:rPr lang="fr-CA" dirty="0"/>
              <a:t>de </a:t>
            </a:r>
            <a:r>
              <a:rPr lang="fr-CA" dirty="0" smtClean="0"/>
              <a:t>systèmes </a:t>
            </a:r>
            <a:r>
              <a:rPr lang="fr-CA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Les </a:t>
            </a:r>
            <a:r>
              <a:rPr lang="fr-CA" dirty="0" smtClean="0"/>
              <a:t>méthodologies</a:t>
            </a:r>
          </a:p>
          <a:p>
            <a:pPr lvl="1"/>
            <a:r>
              <a:rPr lang="fr-CA" dirty="0"/>
              <a:t>	</a:t>
            </a:r>
            <a:r>
              <a:rPr lang="fr-CA" dirty="0" smtClean="0"/>
              <a:t> BSC</a:t>
            </a:r>
          </a:p>
          <a:p>
            <a:pPr lvl="1"/>
            <a:r>
              <a:rPr lang="fr-CA" dirty="0" smtClean="0"/>
              <a:t>   OVAR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C482-528D-456F-B271-125653949D7E}" type="slidenum">
              <a:rPr lang="fr-CA">
                <a:latin typeface="+mn-lt"/>
              </a:rPr>
              <a:pPr/>
              <a:t>30</a:t>
            </a:fld>
            <a:endParaRPr lang="fr-CA">
              <a:latin typeface="+mn-lt"/>
            </a:endParaRP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609600" y="1676400"/>
            <a:ext cx="799306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financiers :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Actif total </a:t>
            </a:r>
            <a:r>
              <a:rPr lang="fr-FR" sz="2400" b="0" dirty="0">
                <a:solidFill>
                  <a:schemeClr val="tx1"/>
                </a:solidFill>
                <a:latin typeface="+mn-lt"/>
              </a:rPr>
              <a:t>($)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ou Actif total par employé ($)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Revenus/Actif total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Revenus/Employé or Revenus/employé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 des nouveaux produits/consommateurs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Profits/Ac</a:t>
            </a:r>
            <a:r>
              <a:rPr lang="fr-FR" sz="2400" b="0" dirty="0">
                <a:solidFill>
                  <a:schemeClr val="tx1"/>
                </a:solidFill>
                <a:latin typeface="+mn-lt"/>
              </a:rPr>
              <a:t>tif total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ou Profits/employé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Ratio de marge bénéficiaire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Flux de trésorerie ($)</a:t>
            </a:r>
          </a:p>
          <a:p>
            <a:pPr lvl="4"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CA" sz="20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		</a:t>
            </a:r>
            <a:endParaRPr lang="fr-CA" sz="1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047" y="1094154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149" y="692"/>
            <a:ext cx="5847880" cy="1143000"/>
          </a:xfrm>
        </p:spPr>
        <p:txBody>
          <a:bodyPr/>
          <a:lstStyle/>
          <a:p>
            <a:r>
              <a:rPr lang="en-US" dirty="0" smtClean="0"/>
              <a:t>BSC  (conclusion)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2" y="1469914"/>
            <a:ext cx="8180573" cy="5129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62200"/>
            <a:ext cx="8839200" cy="2281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5000" dirty="0" smtClean="0">
                <a:solidFill>
                  <a:schemeClr val="accent2"/>
                </a:solidFill>
              </a:rPr>
              <a:t/>
            </a:r>
            <a:br>
              <a:rPr lang="fr-FR" sz="5000" dirty="0" smtClean="0">
                <a:solidFill>
                  <a:schemeClr val="accent2"/>
                </a:solidFill>
              </a:rPr>
            </a:br>
            <a:r>
              <a:rPr lang="fr-FR" sz="6000" dirty="0" smtClean="0">
                <a:solidFill>
                  <a:schemeClr val="tx2">
                    <a:lumMod val="50000"/>
                  </a:schemeClr>
                </a:solidFill>
              </a:rPr>
              <a:t>La méthode OVAR, c’est quoi?</a:t>
            </a:r>
            <a:br>
              <a:rPr lang="fr-FR" sz="6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100" dirty="0" smtClean="0"/>
              <a:t> </a:t>
            </a:r>
            <a:endParaRPr lang="fr-CA" sz="4100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27088" y="2032980"/>
            <a:ext cx="7632700" cy="26606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CH" sz="4000" b="1" dirty="0" smtClean="0"/>
              <a:t>Méthode </a:t>
            </a:r>
            <a:r>
              <a:rPr lang="fr-CH" sz="4000" b="1" dirty="0" smtClean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fr-CH" sz="4000" b="1" dirty="0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fr-CH" sz="40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fr-CH" sz="4000" b="1" dirty="0" smtClean="0"/>
              <a:t> = </a:t>
            </a:r>
          </a:p>
          <a:p>
            <a:pPr algn="ctr">
              <a:buNone/>
            </a:pPr>
            <a:r>
              <a:rPr lang="fr-CH" sz="4000" b="1" dirty="0" smtClean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fr-CH" sz="4000" b="1" dirty="0" smtClean="0"/>
              <a:t>bjectifs + </a:t>
            </a:r>
            <a:r>
              <a:rPr lang="fr-CH" sz="40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fr-CH" sz="4000" b="1" dirty="0" err="1" smtClean="0"/>
              <a:t>riables</a:t>
            </a:r>
            <a:r>
              <a:rPr lang="fr-CH" sz="4000" b="1" dirty="0" smtClean="0"/>
              <a:t> d’action + </a:t>
            </a:r>
            <a:r>
              <a:rPr lang="fr-CH" sz="40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fr-CH" sz="4000" b="1" dirty="0" smtClean="0"/>
              <a:t>esponsables</a:t>
            </a:r>
          </a:p>
          <a:p>
            <a:endParaRPr lang="fr-CH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1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99611" y="1981200"/>
            <a:ext cx="8587189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</a:t>
            </a:r>
            <a:r>
              <a:rPr lang="fr-FR" sz="2800" b="1" dirty="0" smtClean="0">
                <a:solidFill>
                  <a:schemeClr val="tx1"/>
                </a:solidFill>
              </a:rPr>
              <a:t>OVAR </a:t>
            </a:r>
            <a:r>
              <a:rPr lang="fr-FR" sz="2800" dirty="0" smtClean="0">
                <a:solidFill>
                  <a:schemeClr val="tx1"/>
                </a:solidFill>
              </a:rPr>
              <a:t>est une démarche structurée qui peut répondre à trois types de besoins :</a:t>
            </a:r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b="1" dirty="0" smtClean="0">
                <a:solidFill>
                  <a:schemeClr val="tx1"/>
                </a:solidFill>
              </a:rPr>
              <a:t> piloter </a:t>
            </a:r>
            <a:r>
              <a:rPr lang="fr-FR" sz="2800" dirty="0" smtClean="0">
                <a:solidFill>
                  <a:schemeClr val="tx1"/>
                </a:solidFill>
              </a:rPr>
              <a:t>la performance en assurant le déploiement des objectifs et cibles stratégiques dans toute l’organisation.</a:t>
            </a:r>
          </a:p>
          <a:p>
            <a:pPr algn="just"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  <a:p>
            <a:pPr algn="just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Il s’agit d’un processus de management visant à relier 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la stratégie 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aux 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plans opérationnels concrets 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conduits par les responsables</a:t>
            </a:r>
            <a:endParaRPr lang="fr-CA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3921642" y="152400"/>
            <a:ext cx="5069958" cy="6858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00132" y="1246526"/>
            <a:ext cx="7924800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</a:t>
            </a:r>
            <a:r>
              <a:rPr lang="fr-FR" sz="2800" b="1" dirty="0" smtClean="0">
                <a:solidFill>
                  <a:schemeClr val="tx1"/>
                </a:solidFill>
              </a:rPr>
              <a:t>OVAR</a:t>
            </a:r>
            <a:r>
              <a:rPr lang="fr-FR" sz="2800" dirty="0" smtClean="0">
                <a:solidFill>
                  <a:schemeClr val="tx1"/>
                </a:solidFill>
              </a:rPr>
              <a:t> est une démarche structurée qui peut répondre à trois types de besoins :</a:t>
            </a:r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dirty="0" smtClean="0">
                <a:solidFill>
                  <a:schemeClr val="tx1"/>
                </a:solidFill>
              </a:rPr>
              <a:t>  </a:t>
            </a:r>
            <a:r>
              <a:rPr lang="fr-FR" sz="2800" b="1" dirty="0" smtClean="0">
                <a:solidFill>
                  <a:schemeClr val="tx1"/>
                </a:solidFill>
              </a:rPr>
              <a:t>offrir</a:t>
            </a:r>
            <a:r>
              <a:rPr lang="fr-FR" sz="2800" dirty="0" smtClean="0">
                <a:solidFill>
                  <a:schemeClr val="tx1"/>
                </a:solidFill>
              </a:rPr>
              <a:t> une méthodologie favorisant le </a:t>
            </a:r>
            <a:r>
              <a:rPr lang="fr-FR" sz="2800" u="sng" dirty="0" smtClean="0">
                <a:solidFill>
                  <a:schemeClr val="tx1"/>
                </a:solidFill>
              </a:rPr>
              <a:t>dialogue interhiérarchique et/ou fonctionnel </a:t>
            </a:r>
            <a:r>
              <a:rPr lang="fr-FR" sz="2800" dirty="0" smtClean="0">
                <a:solidFill>
                  <a:schemeClr val="tx1"/>
                </a:solidFill>
              </a:rPr>
              <a:t>dans l’organisation </a:t>
            </a:r>
          </a:p>
          <a:p>
            <a:pPr algn="just"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  <a:p>
            <a:pPr algn="just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OVAR suscite de manière construite la discussion sur « 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où allons- nous ? » et « comment y allons-nous ? »</a:t>
            </a:r>
            <a:endParaRPr lang="fr-CA" sz="28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762000" y="949335"/>
            <a:ext cx="8229600" cy="6858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62778" y="1127313"/>
            <a:ext cx="7924800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OVAR est une démarche structurée qui peut répondre à trois types de besoins :</a:t>
            </a:r>
          </a:p>
          <a:p>
            <a:pPr algn="just"/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dirty="0" smtClean="0">
                <a:solidFill>
                  <a:schemeClr val="tx1"/>
                </a:solidFill>
              </a:rPr>
              <a:t>  s’appuyer sur une démarche formalisée pour </a:t>
            </a:r>
            <a:r>
              <a:rPr lang="fr-FR" sz="2800" b="1" u="sng" dirty="0" smtClean="0">
                <a:solidFill>
                  <a:srgbClr val="C00000"/>
                </a:solidFill>
              </a:rPr>
              <a:t>concevoir les tableaux de bord</a:t>
            </a:r>
            <a:r>
              <a:rPr lang="fr-FR" sz="2800" u="sng" dirty="0" smtClean="0">
                <a:solidFill>
                  <a:srgbClr val="C00000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de l’entreprise à partir des besoins clés d’information pour les décisions concrètes opérationnelles aux différents niveaux de responsabilités.</a:t>
            </a:r>
          </a:p>
          <a:p>
            <a:pPr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725655"/>
            <a:ext cx="3810000" cy="3094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77925" tIns="38963" rIns="77925" bIns="38963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800" dirty="0" smtClean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Objectifs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Variables ( leviers) d’action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Responsables 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Indicateurs ( effort et impact) 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Plans d’action</a:t>
            </a:r>
            <a:endParaRPr lang="fr-FR" sz="2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743884"/>
            <a:ext cx="4432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+mn-lt"/>
              </a:rPr>
              <a:t>Son originalité est de permettre de manière organisée la déclinaison des </a:t>
            </a:r>
            <a:r>
              <a:rPr lang="fr-FR" sz="2000" b="1" u="sng" dirty="0" smtClean="0">
                <a:latin typeface="+mn-lt"/>
              </a:rPr>
              <a:t>objectifs</a:t>
            </a:r>
            <a:r>
              <a:rPr lang="fr-FR" sz="2000" dirty="0" smtClean="0">
                <a:latin typeface="+mn-lt"/>
              </a:rPr>
              <a:t> dans l’organisation en identifiant pour chacun d’eux </a:t>
            </a:r>
            <a:r>
              <a:rPr lang="fr-FR" sz="2000" b="1" u="sng" dirty="0" smtClean="0">
                <a:latin typeface="+mn-lt"/>
              </a:rPr>
              <a:t>les variables d’action </a:t>
            </a:r>
            <a:r>
              <a:rPr lang="fr-FR" sz="2000" dirty="0" smtClean="0">
                <a:latin typeface="+mn-lt"/>
              </a:rPr>
              <a:t>physiques clés ayant un impact fort sur l’objectif (mesurés par </a:t>
            </a:r>
            <a:r>
              <a:rPr lang="fr-FR" sz="2000" b="1" u="sng" dirty="0" smtClean="0">
                <a:latin typeface="+mn-lt"/>
              </a:rPr>
              <a:t>indicateurs</a:t>
            </a:r>
            <a:r>
              <a:rPr lang="fr-FR" sz="2000" dirty="0" smtClean="0">
                <a:latin typeface="+mn-lt"/>
              </a:rPr>
              <a:t>) pour en déduire les </a:t>
            </a:r>
            <a:r>
              <a:rPr lang="fr-FR" sz="2000" b="1" u="sng" dirty="0" smtClean="0">
                <a:latin typeface="+mn-lt"/>
              </a:rPr>
              <a:t>plans d’action </a:t>
            </a:r>
            <a:r>
              <a:rPr lang="fr-FR" sz="2000" dirty="0" smtClean="0">
                <a:latin typeface="+mn-lt"/>
              </a:rPr>
              <a:t>primordiaux mis en œuvre par des </a:t>
            </a:r>
            <a:r>
              <a:rPr lang="fr-FR" sz="2000" b="1" u="sng" dirty="0" smtClean="0">
                <a:latin typeface="+mn-lt"/>
              </a:rPr>
              <a:t>responsables</a:t>
            </a:r>
            <a:r>
              <a:rPr lang="fr-FR" sz="2000" dirty="0" smtClean="0">
                <a:latin typeface="+mn-lt"/>
              </a:rPr>
              <a:t> clairement identifiés, ceux-ci formant des équipes travaillant selon le mode  projet.</a:t>
            </a:r>
            <a:endParaRPr lang="fr-CA" sz="2000" dirty="0">
              <a:latin typeface="+mn-lt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6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4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3013240" y="0"/>
            <a:ext cx="5978360" cy="838200"/>
          </a:xfrm>
        </p:spPr>
        <p:txBody>
          <a:bodyPr/>
          <a:lstStyle/>
          <a:p>
            <a:r>
              <a:rPr lang="fr-CA" dirty="0" smtClean="0"/>
              <a:t>La méthode OVAR</a:t>
            </a:r>
          </a:p>
        </p:txBody>
      </p:sp>
      <p:pic>
        <p:nvPicPr>
          <p:cNvPr id="12291" name="Picture 10" descr="Grille ovar ds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524000"/>
            <a:ext cx="8610600" cy="5045110"/>
          </a:xfrm>
          <a:noFill/>
        </p:spPr>
      </p:pic>
      <p:sp>
        <p:nvSpPr>
          <p:cNvPr id="2" name="Rectangle 1"/>
          <p:cNvSpPr/>
          <p:nvPr/>
        </p:nvSpPr>
        <p:spPr>
          <a:xfrm>
            <a:off x="381000" y="1524000"/>
            <a:ext cx="8610600" cy="904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7000" y="2228319"/>
            <a:ext cx="9017000" cy="4525963"/>
          </a:xfrm>
        </p:spPr>
        <p:txBody>
          <a:bodyPr/>
          <a:lstStyle/>
          <a:p>
            <a:r>
              <a:rPr lang="fr-CA" b="1" dirty="0" smtClean="0"/>
              <a:t>Le développement </a:t>
            </a:r>
            <a:r>
              <a:rPr lang="fr-CA" b="1" dirty="0"/>
              <a:t>de </a:t>
            </a:r>
            <a:r>
              <a:rPr lang="fr-CA" b="1" dirty="0" smtClean="0"/>
              <a:t>systèmes </a:t>
            </a:r>
            <a:r>
              <a:rPr lang="fr-CA" b="1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Les </a:t>
            </a:r>
            <a:r>
              <a:rPr lang="fr-CA" dirty="0" smtClean="0"/>
              <a:t>méthodologies</a:t>
            </a:r>
          </a:p>
          <a:p>
            <a:pPr lvl="1"/>
            <a:r>
              <a:rPr lang="fr-CA" dirty="0"/>
              <a:t>	</a:t>
            </a:r>
            <a:r>
              <a:rPr lang="fr-CA" dirty="0" smtClean="0"/>
              <a:t> BSC</a:t>
            </a:r>
          </a:p>
          <a:p>
            <a:pPr lvl="1"/>
            <a:r>
              <a:rPr lang="fr-CA" dirty="0" smtClean="0"/>
              <a:t>   OVAR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4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33400" y="1257663"/>
            <a:ext cx="4267200" cy="5031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Pratiquement, la méthodologie s’appuie sur  des </a:t>
            </a:r>
            <a:r>
              <a:rPr lang="fr-FR" sz="2400" b="1" i="1" dirty="0" smtClean="0">
                <a:solidFill>
                  <a:schemeClr val="tx1"/>
                </a:solidFill>
              </a:rPr>
              <a:t>« grilles »</a:t>
            </a:r>
            <a:r>
              <a:rPr lang="fr-FR" sz="2400" dirty="0" smtClean="0">
                <a:solidFill>
                  <a:schemeClr val="tx1"/>
                </a:solidFill>
              </a:rPr>
              <a:t> ( matrices) OVAR remplies par chaque responsable dans la hiérarchie : ces « grilles » doivent ensuite être </a:t>
            </a:r>
            <a:r>
              <a:rPr lang="fr-FR" sz="2400" b="1" dirty="0" smtClean="0">
                <a:solidFill>
                  <a:schemeClr val="tx1"/>
                </a:solidFill>
              </a:rPr>
              <a:t>« intégrées »</a:t>
            </a:r>
            <a:r>
              <a:rPr lang="fr-FR" sz="2400" dirty="0" smtClean="0">
                <a:solidFill>
                  <a:schemeClr val="tx1"/>
                </a:solidFill>
              </a:rPr>
              <a:t> c’est à dire permettre une </a:t>
            </a:r>
            <a:r>
              <a:rPr lang="fr-FR" sz="2400" b="1" dirty="0" smtClean="0">
                <a:solidFill>
                  <a:schemeClr val="tx1"/>
                </a:solidFill>
              </a:rPr>
              <a:t>convergence des objectifs et des plans d ‘action des différents niveaux de responsables.</a:t>
            </a:r>
            <a:endParaRPr lang="fr-CA" sz="2400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 </a:t>
            </a:r>
            <a:r>
              <a:rPr lang="fr-FR" sz="2400" dirty="0" smtClean="0">
                <a:solidFill>
                  <a:schemeClr val="tx1"/>
                </a:solidFill>
              </a:rPr>
              <a:t>La démarche OVAR peut s’appliquer à l’organisation dans son ensemble mais aussi à une partie précise de l’organisation.</a:t>
            </a:r>
            <a:endParaRPr lang="fr-CA" sz="2400" dirty="0" smtClean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 </a:t>
            </a:r>
            <a:endParaRPr lang="fr-CA" sz="2000" dirty="0">
              <a:solidFill>
                <a:schemeClr val="tx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333999" y="1456897"/>
            <a:ext cx="3610155" cy="4088771"/>
            <a:chOff x="5575504" y="2362199"/>
            <a:chExt cx="3325394" cy="310726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75504" y="2780851"/>
              <a:ext cx="3325394" cy="2688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575504" y="2362199"/>
              <a:ext cx="3187496" cy="39981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6" tIns="45714" rIns="91426" bIns="45714" anchor="ctr"/>
            <a:lstStyle/>
            <a:p>
              <a:pPr eaLnBrk="0" hangingPunct="0">
                <a:defRPr/>
              </a:pPr>
              <a:r>
                <a:rPr lang="fr-FR" b="1">
                  <a:latin typeface="+mn-lt"/>
                </a:rPr>
                <a:t>DG</a:t>
              </a:r>
            </a:p>
          </p:txBody>
        </p:sp>
      </p:grpSp>
      <p:sp>
        <p:nvSpPr>
          <p:cNvPr id="6" name="Espace réservé du texte 1"/>
          <p:cNvSpPr txBox="1">
            <a:spLocks/>
          </p:cNvSpPr>
          <p:nvPr/>
        </p:nvSpPr>
        <p:spPr>
          <a:xfrm>
            <a:off x="2514600" y="152400"/>
            <a:ext cx="6429555" cy="626412"/>
          </a:xfrm>
          <a:prstGeom prst="rect">
            <a:avLst/>
          </a:prstGeom>
        </p:spPr>
        <p:txBody>
          <a:bodyPr/>
          <a:lstStyle/>
          <a:p>
            <a:pPr marL="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A" sz="2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52600"/>
            <a:ext cx="24622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3113" y="4305300"/>
            <a:ext cx="24606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305300"/>
            <a:ext cx="24622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4305300"/>
            <a:ext cx="246221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Arc 7"/>
          <p:cNvSpPr>
            <a:spLocks/>
          </p:cNvSpPr>
          <p:nvPr/>
        </p:nvSpPr>
        <p:spPr bwMode="auto">
          <a:xfrm flipH="1">
            <a:off x="1027113" y="2819400"/>
            <a:ext cx="2109787" cy="1295400"/>
          </a:xfrm>
          <a:custGeom>
            <a:avLst/>
            <a:gdLst>
              <a:gd name="T0" fmla="*/ 0 w 21600"/>
              <a:gd name="T1" fmla="*/ 0 h 21600"/>
              <a:gd name="T2" fmla="*/ 206074054 w 21600"/>
              <a:gd name="T3" fmla="*/ 77688019 h 21600"/>
              <a:gd name="T4" fmla="*/ 0 w 21600"/>
              <a:gd name="T5" fmla="*/ 7768801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+mj-lt"/>
            </a:endParaRPr>
          </a:p>
        </p:txBody>
      </p:sp>
      <p:sp>
        <p:nvSpPr>
          <p:cNvPr id="30728" name="Arc 8"/>
          <p:cNvSpPr>
            <a:spLocks/>
          </p:cNvSpPr>
          <p:nvPr/>
        </p:nvSpPr>
        <p:spPr bwMode="auto">
          <a:xfrm>
            <a:off x="5810250" y="2819400"/>
            <a:ext cx="1265238" cy="1295400"/>
          </a:xfrm>
          <a:custGeom>
            <a:avLst/>
            <a:gdLst>
              <a:gd name="T0" fmla="*/ 0 w 21600"/>
              <a:gd name="T1" fmla="*/ 0 h 21600"/>
              <a:gd name="T2" fmla="*/ 74112373 w 21600"/>
              <a:gd name="T3" fmla="*/ 77688019 h 21600"/>
              <a:gd name="T4" fmla="*/ 0 w 21600"/>
              <a:gd name="T5" fmla="*/ 7768801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+mj-lt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487738" y="3810000"/>
            <a:ext cx="493712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6600" y="1219200"/>
            <a:ext cx="2322513" cy="381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>
                <a:latin typeface="+mj-lt"/>
              </a:rPr>
              <a:t>DG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08100" y="388620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A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191000" y="388620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B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153275" y="389255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C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00025" y="2057400"/>
            <a:ext cx="2725737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hangingPunct="0">
              <a:defRPr/>
            </a:pPr>
            <a:r>
              <a:rPr lang="fr-FR" sz="2200">
                <a:latin typeface="+mj-lt"/>
              </a:rPr>
              <a:t>COHERENCE ? 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5991225" y="1828800"/>
            <a:ext cx="28606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hangingPunct="0">
              <a:defRPr/>
            </a:pPr>
            <a:r>
              <a:rPr lang="fr-FR" sz="2200" dirty="0">
                <a:latin typeface="+mj-lt"/>
              </a:rPr>
              <a:t>INTEGRATION des </a:t>
            </a:r>
          </a:p>
          <a:p>
            <a:pPr algn="ctr" defTabSz="855663" eaLnBrk="0" hangingPunct="0">
              <a:defRPr/>
            </a:pPr>
            <a:r>
              <a:rPr lang="fr-FR" sz="2200" dirty="0">
                <a:latin typeface="+mj-lt"/>
              </a:rPr>
              <a:t>GRILLES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098675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559300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7620000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784475" y="5334000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5880100" y="5410200"/>
            <a:ext cx="350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pic>
        <p:nvPicPr>
          <p:cNvPr id="22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atpiware.fr/images/OVARWeb_n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3045"/>
            <a:ext cx="9144000" cy="5085184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91272" y="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2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et cohésion des grilles</a:t>
            </a:r>
            <a:endParaRPr lang="fr-CA" sz="32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5227" y="791368"/>
            <a:ext cx="4890461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dirty="0" smtClean="0">
                <a:cs typeface="Times New Roman" pitchFamily="18" charset="0"/>
              </a:rPr>
              <a:t>La méthode OVAR pas à pas</a:t>
            </a:r>
            <a:endParaRPr lang="fr-CA" sz="3600" b="1" dirty="0" smtClean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174038" cy="4727575"/>
          </a:xfrm>
          <a:ln>
            <a:solidFill>
              <a:srgbClr val="00009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fr-FR" sz="2000" b="1" dirty="0" smtClean="0"/>
              <a:t>Étape I </a:t>
            </a:r>
            <a:r>
              <a:rPr lang="fr-FR" sz="2000" dirty="0" smtClean="0"/>
              <a:t>– </a:t>
            </a:r>
            <a:r>
              <a:rPr lang="fr-FR" sz="2000" b="1" dirty="0" smtClean="0"/>
              <a:t>Discussion</a:t>
            </a:r>
            <a:r>
              <a:rPr lang="fr-FR" sz="2000" dirty="0" smtClean="0"/>
              <a:t> de la vision et des objectifs globaux de l’entreprise</a:t>
            </a:r>
          </a:p>
          <a:p>
            <a:pPr marL="669925" lvl="1" indent="-325438" eaLnBrk="1" hangingPunct="1"/>
            <a:r>
              <a:rPr lang="fr-FR" sz="2000" dirty="0" smtClean="0"/>
              <a:t>Détermination des objectifs globaux de l’entreprise (Niveau N)</a:t>
            </a:r>
          </a:p>
          <a:p>
            <a:pPr marL="669925" lvl="1" indent="-325438" eaLnBrk="1" hangingPunct="1"/>
            <a:r>
              <a:rPr lang="fr-FR" sz="2000" dirty="0" smtClean="0"/>
              <a:t>Détermination des variables d’action de l’entreprise (Niveau N)</a:t>
            </a:r>
          </a:p>
          <a:p>
            <a:pPr marL="669925" lvl="1" indent="-325438" eaLnBrk="1" hangingPunct="1"/>
            <a:r>
              <a:rPr lang="fr-FR" sz="2000" dirty="0" smtClean="0"/>
              <a:t>Choix des indicateurs de l’entreprise (Niveau N)</a:t>
            </a:r>
          </a:p>
          <a:p>
            <a:pPr eaLnBrk="1" hangingPunct="1"/>
            <a:r>
              <a:rPr lang="fr-FR" sz="2000" b="1" dirty="0" smtClean="0"/>
              <a:t>Étape II – Attribution </a:t>
            </a:r>
            <a:r>
              <a:rPr lang="fr-FR" sz="2000" dirty="0" smtClean="0"/>
              <a:t>des responsabilités</a:t>
            </a:r>
          </a:p>
          <a:p>
            <a:pPr marL="669925" lvl="1" indent="-325438" eaLnBrk="1" hangingPunct="1"/>
            <a:r>
              <a:rPr lang="fr-FR" sz="2000" dirty="0" smtClean="0"/>
              <a:t>Analyse de la délégation</a:t>
            </a:r>
          </a:p>
          <a:p>
            <a:pPr eaLnBrk="1" hangingPunct="1"/>
            <a:r>
              <a:rPr lang="fr-FR" sz="2000" b="1" dirty="0" smtClean="0"/>
              <a:t>Étape III – Conception </a:t>
            </a:r>
            <a:r>
              <a:rPr lang="fr-FR" sz="2000" dirty="0" smtClean="0"/>
              <a:t>des grilles objectifs / variables d’action</a:t>
            </a:r>
          </a:p>
          <a:p>
            <a:pPr marL="669925" lvl="1" indent="-325438" eaLnBrk="1" hangingPunct="1"/>
            <a:r>
              <a:rPr lang="fr-FR" sz="2000" dirty="0" smtClean="0"/>
              <a:t>Les variables d’action de l’entreprise deviennent les objectifs des gestionnaires (Niveau N-1)</a:t>
            </a:r>
          </a:p>
          <a:p>
            <a:pPr marL="669925" lvl="1" indent="-325438" eaLnBrk="1" hangingPunct="1"/>
            <a:r>
              <a:rPr lang="fr-FR" sz="2000" dirty="0" smtClean="0"/>
              <a:t>Détermination des variables d’action des gestionnaires (Niveau N-1)</a:t>
            </a:r>
          </a:p>
          <a:p>
            <a:pPr marL="669925" lvl="1" indent="-325438" eaLnBrk="1" hangingPunct="1"/>
            <a:r>
              <a:rPr lang="fr-FR" sz="2000" dirty="0" smtClean="0"/>
              <a:t>Choix des indicateurs (Niveau N-1)</a:t>
            </a:r>
          </a:p>
          <a:p>
            <a:pPr eaLnBrk="1" hangingPunct="1"/>
            <a:r>
              <a:rPr lang="fr-FR" sz="2000" b="1" dirty="0" smtClean="0"/>
              <a:t>Étape IV - Mise en forme</a:t>
            </a:r>
            <a:r>
              <a:rPr lang="fr-FR" sz="2000" dirty="0" smtClean="0"/>
              <a:t> du tableau de bord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7" y="3068960"/>
            <a:ext cx="432049" cy="3241353"/>
            <a:chOff x="4876" y="2568"/>
            <a:chExt cx="408" cy="636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4876" y="2614"/>
              <a:ext cx="181" cy="590"/>
            </a:xfrm>
            <a:prstGeom prst="curvedRightArrow">
              <a:avLst>
                <a:gd name="adj1" fmla="val 29835"/>
                <a:gd name="adj2" fmla="val 95028"/>
                <a:gd name="adj3" fmla="val 33333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 rot="-10543209">
              <a:off x="5103" y="2568"/>
              <a:ext cx="181" cy="590"/>
            </a:xfrm>
            <a:prstGeom prst="curvedRightArrow">
              <a:avLst>
                <a:gd name="adj1" fmla="val 29835"/>
                <a:gd name="adj2" fmla="val 95028"/>
                <a:gd name="adj3" fmla="val 33333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838200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fr-CA" dirty="0" smtClean="0"/>
              <a:t>Introduction au pilotage de la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153400" cy="3611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CA" sz="2800" dirty="0" smtClean="0"/>
              <a:t>L’approche nord-américaine : </a:t>
            </a:r>
            <a:r>
              <a:rPr lang="fr-CA" sz="2800" b="1" dirty="0" smtClean="0">
                <a:solidFill>
                  <a:schemeClr val="accent3">
                    <a:lumMod val="50000"/>
                  </a:schemeClr>
                </a:solidFill>
              </a:rPr>
              <a:t>BSC (</a:t>
            </a:r>
            <a:r>
              <a:rPr lang="fr-CA" sz="2800" b="1" dirty="0" err="1" smtClean="0">
                <a:solidFill>
                  <a:schemeClr val="accent3">
                    <a:lumMod val="50000"/>
                  </a:schemeClr>
                </a:solidFill>
              </a:rPr>
              <a:t>balanced</a:t>
            </a:r>
            <a:r>
              <a:rPr lang="fr-CA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CA" sz="2800" b="1" dirty="0" err="1" smtClean="0">
                <a:solidFill>
                  <a:schemeClr val="accent3">
                    <a:lumMod val="50000"/>
                  </a:schemeClr>
                </a:solidFill>
              </a:rPr>
              <a:t>scorecard</a:t>
            </a:r>
            <a:r>
              <a:rPr lang="fr-CA" sz="2800" dirty="0" smtClean="0"/>
              <a:t>) (tableau de bord prospectif ou équilibré)</a:t>
            </a:r>
            <a:endParaRPr lang="fr-CA" sz="3600" dirty="0" smtClean="0"/>
          </a:p>
          <a:p>
            <a:pPr>
              <a:buFont typeface="Wingdings" pitchFamily="2" charset="2"/>
              <a:buChar char="ü"/>
            </a:pPr>
            <a:r>
              <a:rPr lang="fr-CA" sz="2800" dirty="0" smtClean="0"/>
              <a:t>L’approche française : </a:t>
            </a:r>
            <a:r>
              <a:rPr lang="fr-CA" sz="2800" b="1" dirty="0" smtClean="0">
                <a:solidFill>
                  <a:schemeClr val="accent1">
                    <a:lumMod val="50000"/>
                  </a:schemeClr>
                </a:solidFill>
              </a:rPr>
              <a:t>OVAR (Objectifs-Variables d’Action-Responsable)</a:t>
            </a:r>
            <a:endParaRPr lang="fr-CA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CA" sz="2800" dirty="0" smtClean="0"/>
              <a:t>Les </a:t>
            </a:r>
            <a: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  <a:t>synergies</a:t>
            </a:r>
            <a:r>
              <a:rPr lang="fr-CA" sz="2800" dirty="0" smtClean="0"/>
              <a:t> des deux approches et leur opérationnalisation avec un </a:t>
            </a:r>
            <a: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  <a:t>outil de pilotage</a:t>
            </a:r>
            <a:endParaRPr lang="fr-C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5724" y="1828800"/>
            <a:ext cx="6901775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dirty="0" smtClean="0"/>
              <a:t>OVAR + BSC? </a:t>
            </a:r>
          </a:p>
          <a:p>
            <a:endParaRPr lang="fr-CA" sz="2000" dirty="0" smtClean="0"/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Est-ce possible de combiner les deux approches?</a:t>
            </a:r>
            <a:endParaRPr lang="fr-CA" sz="1800" dirty="0" smtClean="0"/>
          </a:p>
          <a:p>
            <a:pPr lvl="1"/>
            <a:endParaRPr lang="fr-CA" sz="1800" dirty="0" smtClean="0"/>
          </a:p>
          <a:p>
            <a:pPr lvl="1"/>
            <a:endParaRPr lang="fr-CA" sz="18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43971" y="846138"/>
            <a:ext cx="8229600" cy="1143000"/>
          </a:xfrm>
        </p:spPr>
        <p:txBody>
          <a:bodyPr/>
          <a:lstStyle/>
          <a:p>
            <a:r>
              <a:rPr lang="fr-CA" sz="3200" dirty="0" smtClean="0"/>
              <a:t>Les synergies des deux approches</a:t>
            </a:r>
            <a:endParaRPr lang="fr-CA" dirty="0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8286750" cy="4681537"/>
          </a:xfrm>
        </p:spPr>
      </p:pic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762000" y="1130548"/>
            <a:ext cx="8229600" cy="762000"/>
          </a:xfrm>
        </p:spPr>
        <p:txBody>
          <a:bodyPr/>
          <a:lstStyle/>
          <a:p>
            <a:r>
              <a:rPr lang="fr-CA" sz="3200" dirty="0" smtClean="0"/>
              <a:t>OVAR + BSC? </a:t>
            </a: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422031" y="1447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422031" y="1905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422031" y="23622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422031" y="28194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22031" y="32766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22031" y="3733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22031" y="4191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422031" y="46482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22031" y="51054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422031" y="55626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195754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1688123" y="13716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2180492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2674327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165231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57600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149969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205046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697415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6189785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6682154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7174523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7666892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8160727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1688123" y="0"/>
            <a:ext cx="1758462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OBJECTIFS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5627077" y="0"/>
            <a:ext cx="2110154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RESPONSABILITES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0" y="685800"/>
            <a:ext cx="105507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Variables</a:t>
            </a:r>
          </a:p>
          <a:p>
            <a:pPr algn="ctr" defTabSz="958850"/>
            <a:r>
              <a:rPr lang="fr-FR" sz="1900"/>
              <a:t>D'action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4220308" y="0"/>
            <a:ext cx="984738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Plans</a:t>
            </a:r>
          </a:p>
          <a:p>
            <a:pPr algn="ctr" defTabSz="958850"/>
            <a:r>
              <a:rPr lang="fr-FR" sz="1900"/>
              <a:t>d'action</a:t>
            </a:r>
          </a:p>
          <a:p>
            <a:pPr algn="ctr" defTabSz="958850"/>
            <a:r>
              <a:rPr lang="fr-FR" sz="1900"/>
              <a:t>ou</a:t>
            </a:r>
          </a:p>
          <a:p>
            <a:pPr algn="ctr" defTabSz="958850"/>
            <a:r>
              <a:rPr lang="fr-FR" sz="1900"/>
              <a:t>Projets</a:t>
            </a: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1266092" y="914400"/>
            <a:ext cx="351692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1759928" y="914400"/>
            <a:ext cx="350226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2250831" y="914400"/>
            <a:ext cx="351692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743200" y="914400"/>
            <a:ext cx="351692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3235569" y="914400"/>
            <a:ext cx="353158" cy="381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3726474" y="914400"/>
            <a:ext cx="353157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0" y="1524000"/>
            <a:ext cx="1125415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0" y="1981200"/>
            <a:ext cx="1125415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0" y="24384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0" y="28956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0" y="33528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0" y="3810000"/>
            <a:ext cx="1125415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0" y="4267200"/>
            <a:ext cx="1125415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0" y="47244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0" y="51816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422031" y="6019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22031" y="6477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0" y="56388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8" name="Rectangle 48"/>
          <p:cNvSpPr>
            <a:spLocks noChangeArrowheads="1"/>
          </p:cNvSpPr>
          <p:nvPr/>
        </p:nvSpPr>
        <p:spPr bwMode="auto">
          <a:xfrm>
            <a:off x="0" y="60960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9" name="Rectangle 49"/>
          <p:cNvSpPr>
            <a:spLocks noChangeArrowheads="1"/>
          </p:cNvSpPr>
          <p:nvPr/>
        </p:nvSpPr>
        <p:spPr bwMode="auto">
          <a:xfrm>
            <a:off x="0" y="65532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5275385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X</a:t>
            </a:r>
          </a:p>
        </p:txBody>
      </p:sp>
      <p:sp>
        <p:nvSpPr>
          <p:cNvPr id="66611" name="Rectangle 51"/>
          <p:cNvSpPr>
            <a:spLocks noChangeArrowheads="1"/>
          </p:cNvSpPr>
          <p:nvPr/>
        </p:nvSpPr>
        <p:spPr bwMode="auto">
          <a:xfrm>
            <a:off x="5767754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Y</a:t>
            </a:r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6260123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Z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13" name="Rectangle 53"/>
          <p:cNvSpPr>
            <a:spLocks noChangeArrowheads="1"/>
          </p:cNvSpPr>
          <p:nvPr/>
        </p:nvSpPr>
        <p:spPr bwMode="auto">
          <a:xfrm>
            <a:off x="6752492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4" name="Rectangle 54"/>
          <p:cNvSpPr>
            <a:spLocks noChangeArrowheads="1"/>
          </p:cNvSpPr>
          <p:nvPr/>
        </p:nvSpPr>
        <p:spPr bwMode="auto">
          <a:xfrm>
            <a:off x="7246328" y="609600"/>
            <a:ext cx="350226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5" name="Rectangle 55"/>
          <p:cNvSpPr>
            <a:spLocks noChangeArrowheads="1"/>
          </p:cNvSpPr>
          <p:nvPr/>
        </p:nvSpPr>
        <p:spPr bwMode="auto">
          <a:xfrm>
            <a:off x="7737231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8229600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7" name="Line 57"/>
          <p:cNvSpPr>
            <a:spLocks noChangeShapeType="1"/>
          </p:cNvSpPr>
          <p:nvPr/>
        </p:nvSpPr>
        <p:spPr bwMode="auto">
          <a:xfrm>
            <a:off x="2209800" y="685800"/>
            <a:ext cx="0" cy="1676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8" name="Line 58"/>
          <p:cNvSpPr>
            <a:spLocks noChangeShapeType="1"/>
          </p:cNvSpPr>
          <p:nvPr/>
        </p:nvSpPr>
        <p:spPr bwMode="auto">
          <a:xfrm>
            <a:off x="0" y="2362200"/>
            <a:ext cx="22098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9" name="Oval 59"/>
          <p:cNvSpPr>
            <a:spLocks noChangeArrowheads="1"/>
          </p:cNvSpPr>
          <p:nvPr/>
        </p:nvSpPr>
        <p:spPr bwMode="auto">
          <a:xfrm>
            <a:off x="1219200" y="1676400"/>
            <a:ext cx="914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solidFill>
                  <a:schemeClr val="accent2"/>
                </a:solidFill>
                <a:latin typeface="Times New Roman" pitchFamily="18" charset="0"/>
              </a:rPr>
              <a:t>Finances</a:t>
            </a:r>
            <a:endParaRPr lang="fr-FR" sz="3700" b="0" i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3200400" y="762000"/>
            <a:ext cx="0" cy="297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0" y="3733800"/>
            <a:ext cx="3200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2" name="Oval 62"/>
          <p:cNvSpPr>
            <a:spLocks noChangeArrowheads="1"/>
          </p:cNvSpPr>
          <p:nvPr/>
        </p:nvSpPr>
        <p:spPr bwMode="auto">
          <a:xfrm>
            <a:off x="1600200" y="28194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solidFill>
                  <a:srgbClr val="99CCFF"/>
                </a:solidFill>
                <a:latin typeface="Times New Roman" pitchFamily="18" charset="0"/>
              </a:rPr>
              <a:t>Clients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3657600" y="685800"/>
            <a:ext cx="0" cy="3962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4" name="Line 64"/>
          <p:cNvSpPr>
            <a:spLocks noChangeShapeType="1"/>
          </p:cNvSpPr>
          <p:nvPr/>
        </p:nvSpPr>
        <p:spPr bwMode="auto">
          <a:xfrm>
            <a:off x="0" y="4648200"/>
            <a:ext cx="3657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09800" y="38862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solidFill>
                  <a:schemeClr val="bg2"/>
                </a:solidFill>
                <a:latin typeface="Times New Roman" pitchFamily="18" charset="0"/>
              </a:rPr>
              <a:t>Processus</a:t>
            </a:r>
          </a:p>
          <a:p>
            <a:pPr algn="ctr" defTabSz="958850"/>
            <a:r>
              <a:rPr lang="fr-FR" sz="1500" b="0" i="0">
                <a:solidFill>
                  <a:schemeClr val="bg2"/>
                </a:solidFill>
                <a:latin typeface="Times New Roman" pitchFamily="18" charset="0"/>
              </a:rPr>
              <a:t>internes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6" name="Line 66"/>
          <p:cNvSpPr>
            <a:spLocks noChangeShapeType="1"/>
          </p:cNvSpPr>
          <p:nvPr/>
        </p:nvSpPr>
        <p:spPr bwMode="auto">
          <a:xfrm>
            <a:off x="4114800" y="685800"/>
            <a:ext cx="0" cy="5334000"/>
          </a:xfrm>
          <a:prstGeom prst="line">
            <a:avLst/>
          </a:prstGeom>
          <a:noFill/>
          <a:ln w="57150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7" name="Line 67"/>
          <p:cNvSpPr>
            <a:spLocks noChangeShapeType="1"/>
          </p:cNvSpPr>
          <p:nvPr/>
        </p:nvSpPr>
        <p:spPr bwMode="auto">
          <a:xfrm>
            <a:off x="0" y="6019800"/>
            <a:ext cx="4114800" cy="0"/>
          </a:xfrm>
          <a:prstGeom prst="line">
            <a:avLst/>
          </a:prstGeom>
          <a:noFill/>
          <a:ln w="57150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8" name="Oval 68"/>
          <p:cNvSpPr>
            <a:spLocks noChangeArrowheads="1"/>
          </p:cNvSpPr>
          <p:nvPr/>
        </p:nvSpPr>
        <p:spPr bwMode="auto">
          <a:xfrm>
            <a:off x="2743200" y="50292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latin typeface="Times New Roman" pitchFamily="18" charset="0"/>
              </a:rPr>
              <a:t>Apprentissage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9" name="Line 69"/>
          <p:cNvSpPr>
            <a:spLocks noChangeShapeType="1"/>
          </p:cNvSpPr>
          <p:nvPr/>
        </p:nvSpPr>
        <p:spPr bwMode="auto">
          <a:xfrm flipV="1">
            <a:off x="4724400" y="3733800"/>
            <a:ext cx="426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0" name="AutoShape 70"/>
          <p:cNvSpPr>
            <a:spLocks/>
          </p:cNvSpPr>
          <p:nvPr/>
        </p:nvSpPr>
        <p:spPr bwMode="auto">
          <a:xfrm>
            <a:off x="4267200" y="1524000"/>
            <a:ext cx="228600" cy="4343400"/>
          </a:xfrm>
          <a:prstGeom prst="rightBrace">
            <a:avLst>
              <a:gd name="adj1" fmla="val 1461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1" name="Line 71"/>
          <p:cNvSpPr>
            <a:spLocks noChangeShapeType="1"/>
          </p:cNvSpPr>
          <p:nvPr/>
        </p:nvSpPr>
        <p:spPr bwMode="auto">
          <a:xfrm flipV="1">
            <a:off x="54864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2" name="Line 72"/>
          <p:cNvSpPr>
            <a:spLocks noChangeShapeType="1"/>
          </p:cNvSpPr>
          <p:nvPr/>
        </p:nvSpPr>
        <p:spPr bwMode="auto">
          <a:xfrm flipV="1">
            <a:off x="59436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3" name="Line 73"/>
          <p:cNvSpPr>
            <a:spLocks noChangeShapeType="1"/>
          </p:cNvSpPr>
          <p:nvPr/>
        </p:nvSpPr>
        <p:spPr bwMode="auto">
          <a:xfrm flipV="1">
            <a:off x="64008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4" name="Line 74"/>
          <p:cNvSpPr>
            <a:spLocks noChangeShapeType="1"/>
          </p:cNvSpPr>
          <p:nvPr/>
        </p:nvSpPr>
        <p:spPr bwMode="auto">
          <a:xfrm flipV="1">
            <a:off x="69342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5" name="Line 75"/>
          <p:cNvSpPr>
            <a:spLocks noChangeShapeType="1"/>
          </p:cNvSpPr>
          <p:nvPr/>
        </p:nvSpPr>
        <p:spPr bwMode="auto">
          <a:xfrm flipV="1">
            <a:off x="73914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6" name="Line 76"/>
          <p:cNvSpPr>
            <a:spLocks noChangeShapeType="1"/>
          </p:cNvSpPr>
          <p:nvPr/>
        </p:nvSpPr>
        <p:spPr bwMode="auto">
          <a:xfrm flipV="1">
            <a:off x="79248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7" name="Line 77"/>
          <p:cNvSpPr>
            <a:spLocks noChangeShapeType="1"/>
          </p:cNvSpPr>
          <p:nvPr/>
        </p:nvSpPr>
        <p:spPr bwMode="auto">
          <a:xfrm flipV="1">
            <a:off x="83820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5029200" y="1752600"/>
            <a:ext cx="3581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Plans/Budgets ( LOLF )</a:t>
            </a:r>
          </a:p>
          <a:p>
            <a:pPr algn="ctr" defTabSz="958850"/>
            <a:r>
              <a:rPr lang="fr-FR" sz="1700" b="0" i="0">
                <a:latin typeface="Times New Roman" pitchFamily="18" charset="0"/>
              </a:rPr>
              <a:t>Apprentissage</a:t>
            </a:r>
          </a:p>
          <a:p>
            <a:pPr algn="ctr" defTabSz="958850"/>
            <a:r>
              <a:rPr lang="fr-FR" sz="1700" b="0" i="0">
                <a:latin typeface="Times New Roman" pitchFamily="18" charset="0"/>
              </a:rPr>
              <a:t>Nouvelles compétences</a:t>
            </a:r>
          </a:p>
        </p:txBody>
      </p:sp>
    </p:spTree>
    <p:extLst>
      <p:ext uri="{BB962C8B-B14F-4D97-AF65-F5344CB8AC3E}">
        <p14:creationId xmlns:p14="http://schemas.microsoft.com/office/powerpoint/2010/main" val="571828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524000"/>
          <a:ext cx="8382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3250" cy="798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CA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 Méthodologie OVAR :  au-delà du BSC</a:t>
            </a:r>
            <a:endParaRPr lang="en-US" sz="3200" kern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0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5724" y="1828800"/>
            <a:ext cx="6901775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dirty="0" smtClean="0"/>
              <a:t>OVAR + BSC? </a:t>
            </a:r>
          </a:p>
          <a:p>
            <a:pPr marL="0" indent="0">
              <a:buNone/>
            </a:pPr>
            <a:endParaRPr lang="fr-CA" sz="2000" dirty="0" smtClean="0"/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Pour chaque objectif, définir l’axe de BSC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La relation </a:t>
            </a:r>
            <a:r>
              <a:rPr lang="fr-CA" sz="2000" b="1" dirty="0" smtClean="0"/>
              <a:t>cause-effet </a:t>
            </a:r>
            <a:r>
              <a:rPr lang="fr-CA" sz="2000" dirty="0" smtClean="0"/>
              <a:t>a été établie par les relations entre objectifs et variables d’action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Plan d’action diffère des initiatives  (plus ponctuels, court dans le temps, précis, avec un responsable)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Représentation des liens de cause-effet (corrélation entre -1 to +1)</a:t>
            </a:r>
          </a:p>
          <a:p>
            <a:pPr lvl="1">
              <a:buFont typeface="Wingdings" pitchFamily="2" charset="2"/>
              <a:buChar char="ü"/>
            </a:pPr>
            <a:r>
              <a:rPr lang="fr-CA" sz="1800" dirty="0" smtClean="0"/>
              <a:t>Possibilité de vérifier toutes les corrélations possibles</a:t>
            </a:r>
          </a:p>
          <a:p>
            <a:pPr lvl="1"/>
            <a:endParaRPr lang="fr-CA" sz="1800" dirty="0" smtClean="0"/>
          </a:p>
          <a:p>
            <a:pPr lvl="1"/>
            <a:endParaRPr lang="fr-CA" sz="18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838200"/>
          </a:xfrm>
        </p:spPr>
        <p:txBody>
          <a:bodyPr/>
          <a:lstStyle/>
          <a:p>
            <a:r>
              <a:rPr lang="fr-CA" sz="3200" dirty="0" smtClean="0"/>
              <a:t>Les synergies des deux approches</a:t>
            </a:r>
            <a:endParaRPr lang="fr-CA" dirty="0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48992" y="4030386"/>
            <a:ext cx="1605205" cy="905428"/>
          </a:xfrm>
        </p:spPr>
        <p:txBody>
          <a:bodyPr/>
          <a:lstStyle/>
          <a:p>
            <a:r>
              <a:rPr lang="fr-FR" sz="2800" dirty="0" smtClean="0">
                <a:solidFill>
                  <a:srgbClr val="0054B0"/>
                </a:solidFill>
              </a:rPr>
              <a:t>OLTP</a:t>
            </a:r>
            <a:endParaRPr lang="fr-CA" sz="2800" dirty="0" smtClean="0">
              <a:solidFill>
                <a:srgbClr val="0054B0"/>
              </a:solidFill>
            </a:endParaRPr>
          </a:p>
        </p:txBody>
      </p:sp>
      <p:sp>
        <p:nvSpPr>
          <p:cNvPr id="41995" name="Rectangle 3"/>
          <p:cNvSpPr>
            <a:spLocks noGrp="1" noChangeArrowheads="1"/>
          </p:cNvSpPr>
          <p:nvPr>
            <p:ph idx="1"/>
          </p:nvPr>
        </p:nvSpPr>
        <p:spPr>
          <a:xfrm>
            <a:off x="5572125" y="4365625"/>
            <a:ext cx="3455987" cy="15843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fr-FR" sz="2800" dirty="0" smtClean="0"/>
              <a:t>Système</a:t>
            </a:r>
          </a:p>
          <a:p>
            <a:pPr>
              <a:buNone/>
            </a:pPr>
            <a:r>
              <a:rPr lang="fr-FR" sz="2800" dirty="0" smtClean="0"/>
              <a:t>Transactionnel</a:t>
            </a:r>
          </a:p>
          <a:p>
            <a:pPr>
              <a:buFontTx/>
              <a:buNone/>
            </a:pPr>
            <a:r>
              <a:rPr lang="fr-FR" sz="2800" dirty="0" smtClean="0"/>
              <a:t>Opérationnel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539750" y="5157788"/>
            <a:ext cx="1871663" cy="10810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données</a:t>
            </a:r>
          </a:p>
          <a:p>
            <a:pPr algn="ctr"/>
            <a:r>
              <a:rPr lang="fr-FR"/>
              <a:t>relationnelle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84438" y="4508500"/>
            <a:ext cx="1439862" cy="10810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</a:t>
            </a:r>
          </a:p>
          <a:p>
            <a:pPr algn="ctr"/>
            <a:r>
              <a:rPr lang="fr-FR"/>
              <a:t>données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995738" y="5229225"/>
            <a:ext cx="1295400" cy="9366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</a:t>
            </a:r>
          </a:p>
          <a:p>
            <a:pPr algn="ctr"/>
            <a:r>
              <a:rPr lang="fr-FR"/>
              <a:t>données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95288" y="4178300"/>
            <a:ext cx="5292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41991" name="AutoShape 8"/>
          <p:cNvSpPr>
            <a:spLocks noChangeArrowheads="1"/>
          </p:cNvSpPr>
          <p:nvPr/>
        </p:nvSpPr>
        <p:spPr bwMode="auto">
          <a:xfrm>
            <a:off x="1492250" y="2395538"/>
            <a:ext cx="1871663" cy="10810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Entrepôt</a:t>
            </a:r>
          </a:p>
          <a:p>
            <a:pPr algn="ctr"/>
            <a:r>
              <a:rPr lang="fr-FR"/>
              <a:t>de données</a:t>
            </a:r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 flipV="1">
            <a:off x="1485900" y="3568700"/>
            <a:ext cx="241300" cy="15113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 flipH="1" flipV="1">
            <a:off x="2514600" y="3670300"/>
            <a:ext cx="63500" cy="8128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4" name="Line 12"/>
          <p:cNvSpPr>
            <a:spLocks noChangeShapeType="1"/>
          </p:cNvSpPr>
          <p:nvPr/>
        </p:nvSpPr>
        <p:spPr bwMode="auto">
          <a:xfrm flipH="1" flipV="1">
            <a:off x="3162300" y="3683000"/>
            <a:ext cx="1435100" cy="14224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6" name="Rectangle 6"/>
          <p:cNvSpPr>
            <a:spLocks noChangeArrowheads="1"/>
          </p:cNvSpPr>
          <p:nvPr/>
        </p:nvSpPr>
        <p:spPr bwMode="auto">
          <a:xfrm>
            <a:off x="5572125" y="1928813"/>
            <a:ext cx="34559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Analytique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Système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Informationnel </a:t>
            </a:r>
            <a:endParaRPr lang="fr-FR" sz="28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Décisionnel</a:t>
            </a:r>
          </a:p>
        </p:txBody>
      </p:sp>
      <p:pic>
        <p:nvPicPr>
          <p:cNvPr id="1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4773" y="812871"/>
            <a:ext cx="6164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/>
              <a:t>Le développement de systèmes informationnel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4084" y="2589795"/>
            <a:ext cx="96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0054B0"/>
                </a:solidFill>
              </a:rPr>
              <a:t>OLAP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0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275206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5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TRAVAIL-2</a:t>
            </a:r>
            <a:endParaRPr lang="fr-CA" sz="5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50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51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4"/>
          <p:cNvGrpSpPr>
            <a:grpSpLocks/>
          </p:cNvGrpSpPr>
          <p:nvPr/>
        </p:nvGrpSpPr>
        <p:grpSpPr bwMode="auto">
          <a:xfrm>
            <a:off x="0" y="0"/>
            <a:ext cx="8459788" cy="6858000"/>
            <a:chOff x="0" y="663"/>
            <a:chExt cx="4876" cy="3357"/>
          </a:xfrm>
        </p:grpSpPr>
        <p:pic>
          <p:nvPicPr>
            <p:cNvPr id="4096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63"/>
              <a:ext cx="4876" cy="3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0964" name="Rectangle 3"/>
            <p:cNvSpPr>
              <a:spLocks noChangeArrowheads="1"/>
            </p:cNvSpPr>
            <p:nvPr/>
          </p:nvSpPr>
          <p:spPr bwMode="auto">
            <a:xfrm>
              <a:off x="476" y="3657"/>
              <a:ext cx="2767" cy="36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fr-FR"/>
            </a:p>
          </p:txBody>
        </p:sp>
      </p:grp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3941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black">
          <a:xfrm>
            <a:off x="2050928" y="565150"/>
            <a:ext cx="6985000" cy="720725"/>
          </a:xfrm>
        </p:spPr>
        <p:txBody>
          <a:bodyPr anchor="b">
            <a:normAutofit/>
          </a:bodyPr>
          <a:lstStyle/>
          <a:p>
            <a:pPr marL="342900" indent="-342900" eaLnBrk="1" hangingPunct="1"/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</a:p>
        </p:txBody>
      </p:sp>
      <p:sp>
        <p:nvSpPr>
          <p:cNvPr id="6149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0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1" name="tower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52" name="computr1"/>
          <p:cNvSpPr>
            <a:spLocks noEditPoints="1" noChangeArrowheads="1"/>
          </p:cNvSpPr>
          <p:nvPr>
            <p:custDataLst>
              <p:tags r:id="rId7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53" name="AutoShape 8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9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155" name="AutoShape 8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156" name="AutoShap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hoto Editor Photo" r:id="rId28" imgW="9333333" imgH="6125430" progId="">
                  <p:embed/>
                </p:oleObj>
              </mc:Choice>
              <mc:Fallback>
                <p:oleObj name="Photo Editor Photo" r:id="rId28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8" name="AutoShap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9" name="AutoShape 8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6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6161" name="Oval 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6162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6163" name="Oval 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6164" name="Oval 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6165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43750" y="42148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-262963" flipH="1" flipV="1">
            <a:off x="1476375" y="5229225"/>
            <a:ext cx="6035675" cy="873125"/>
          </a:xfrm>
          <a:prstGeom prst="curvedDownArrow">
            <a:avLst>
              <a:gd name="adj1" fmla="val 24963"/>
              <a:gd name="adj2" fmla="val 4998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A2A2A2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fr-CA" sz="2400" dirty="0">
              <a:latin typeface="+mn-lt"/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3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4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pic>
        <p:nvPicPr>
          <p:cNvPr id="6169" name="Arc plein 30"/>
          <p:cNvPicPr>
            <a:picLocks noChangeArrowheads="1"/>
          </p:cNvPicPr>
          <p:nvPr>
            <p:custDataLst>
              <p:tags r:id="rId25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 rot="670342">
            <a:off x="1187450" y="3860800"/>
            <a:ext cx="6413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Image 5" descr="UdeS_coul_300dpi.jp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7173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74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75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6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7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179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7180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82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83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7185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7186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7187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7188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7189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4071938" y="4786313"/>
            <a:ext cx="4214812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 Définition des besoins 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 Définition et standardisation des informations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85938" y="762655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88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8197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198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199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0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1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203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204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206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207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8209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8210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8211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8212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8213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1285875" y="5072063"/>
            <a:ext cx="5715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Cartographie des sources de données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Identification des données manquantes, erronées, etc.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Corrections à la source 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0309" y="620099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01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1727</Words>
  <Application>Microsoft Office PowerPoint</Application>
  <PresentationFormat>Affichage à l'écran (4:3)</PresentationFormat>
  <Paragraphs>382</Paragraphs>
  <Slides>51</Slides>
  <Notes>31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9" baseType="lpstr">
      <vt:lpstr>MS PGothic</vt:lpstr>
      <vt:lpstr>Arial</vt:lpstr>
      <vt:lpstr>Calibri</vt:lpstr>
      <vt:lpstr>Times New Roman</vt:lpstr>
      <vt:lpstr>Verdana</vt:lpstr>
      <vt:lpstr>Wingdings</vt:lpstr>
      <vt:lpstr>Thème Office</vt:lpstr>
      <vt:lpstr>Photo Editor Photo</vt:lpstr>
      <vt:lpstr>INF755 Méthodes d’analyse et de conception  Hiver 2021 Séance-13</vt:lpstr>
      <vt:lpstr>INFO.</vt:lpstr>
      <vt:lpstr>Plan de la séance-13</vt:lpstr>
      <vt:lpstr>Plan de la séance-13</vt:lpstr>
      <vt:lpstr>OLTP</vt:lpstr>
      <vt:lpstr>Présentation PowerPoint</vt:lpstr>
      <vt:lpstr>Développement de systèmes informationnel</vt:lpstr>
      <vt:lpstr>Présentation PowerPoint</vt:lpstr>
      <vt:lpstr>Présentation PowerPoint</vt:lpstr>
      <vt:lpstr>Développement de systèmes informationnel</vt:lpstr>
      <vt:lpstr>Présentation PowerPoint</vt:lpstr>
      <vt:lpstr>Présentation PowerPoint</vt:lpstr>
      <vt:lpstr>Plan de la séance-13</vt:lpstr>
      <vt:lpstr>Présentation PowerPoint</vt:lpstr>
      <vt:lpstr>Présentation PowerPoint</vt:lpstr>
      <vt:lpstr>Présentation PowerPoint</vt:lpstr>
      <vt:lpstr> Le BSC, c’est quoi?   </vt:lpstr>
      <vt:lpstr>Balanced Scorecard - Tableau de Bord Prospectif ou Équilibré</vt:lpstr>
      <vt:lpstr>Présentation PowerPoint</vt:lpstr>
      <vt:lpstr>Balanced Scorecard - Tableau de Bord Prospectif ou Équilibré</vt:lpstr>
      <vt:lpstr>Balancer</vt:lpstr>
      <vt:lpstr>Pointages </vt:lpstr>
      <vt:lpstr> BSC pas à pas </vt:lpstr>
      <vt:lpstr>  BSC pas à pas </vt:lpstr>
      <vt:lpstr>Présentation PowerPoint</vt:lpstr>
      <vt:lpstr>Exemple de flux des causes et des effets</vt:lpstr>
      <vt:lpstr>BSC: Les indicateurs les plus utilisés dans les BSC</vt:lpstr>
      <vt:lpstr>BSC: Les indicateurs les plus utilisés dans les BSC</vt:lpstr>
      <vt:lpstr>BSC: Les indicateurs les plus utilisés dans les BSC</vt:lpstr>
      <vt:lpstr>BSC: Les indicateurs les plus utilisés dans les BSC</vt:lpstr>
      <vt:lpstr>BSC  (conclusion)</vt:lpstr>
      <vt:lpstr> La méthode OVAR, c’est quoi?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méthode OVAR</vt:lpstr>
      <vt:lpstr>Présentation PowerPoint</vt:lpstr>
      <vt:lpstr>Présentation PowerPoint</vt:lpstr>
      <vt:lpstr>Présentation PowerPoint</vt:lpstr>
      <vt:lpstr>La méthode OVAR pas à pas</vt:lpstr>
      <vt:lpstr>Introduction au pilotage de la performance</vt:lpstr>
      <vt:lpstr>Les synergies des deux approches</vt:lpstr>
      <vt:lpstr>OVAR + BSC? </vt:lpstr>
      <vt:lpstr>Présentation PowerPoint</vt:lpstr>
      <vt:lpstr>La Méthodologie OVAR :  au-delà du BSC</vt:lpstr>
      <vt:lpstr>Les synergies des deux approches</vt:lpstr>
      <vt:lpstr>TRAVAIL-2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Chancy Leon Marie-Valérie</cp:lastModifiedBy>
  <cp:revision>336</cp:revision>
  <cp:lastPrinted>2016-02-09T18:20:35Z</cp:lastPrinted>
  <dcterms:created xsi:type="dcterms:W3CDTF">2015-12-01T15:04:02Z</dcterms:created>
  <dcterms:modified xsi:type="dcterms:W3CDTF">2021-04-06T22:56:46Z</dcterms:modified>
</cp:coreProperties>
</file>