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1" r:id="rId1"/>
    <p:sldMasterId id="214748437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1" r:id="rId4"/>
    <p:sldId id="279" r:id="rId5"/>
    <p:sldId id="280" r:id="rId6"/>
    <p:sldId id="278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</p:sldIdLst>
  <p:sldSz cx="9144000" cy="6858000" type="screen4x3"/>
  <p:notesSz cx="7315200" cy="96012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C"/>
    <a:srgbClr val="00AECB"/>
    <a:srgbClr val="77B800"/>
    <a:srgbClr val="747679"/>
    <a:srgbClr val="D1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5" d="100"/>
          <a:sy n="85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0DF61A-15AF-4C9F-A493-DEF45F74871D}" type="datetimeFigureOut">
              <a:rPr lang="fi-FI" smtClean="0"/>
              <a:t>17.5.2017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E88EE3-4F22-44F2-984E-E8D1C75849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8077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2C67725-9DF5-4E97-BB4E-D6E272B0B2BE}" type="datetimeFigureOut">
              <a:rPr lang="fi-FI" smtClean="0"/>
              <a:t>17.5.2017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768029C-4727-4E8A-81C9-8742B26D44D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599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itus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/>
          <p:cNvSpPr>
            <a:spLocks noGrp="1"/>
          </p:cNvSpPr>
          <p:nvPr>
            <p:ph type="ctrTitle"/>
          </p:nvPr>
        </p:nvSpPr>
        <p:spPr>
          <a:xfrm>
            <a:off x="601216" y="548680"/>
            <a:ext cx="7772400" cy="93610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A8C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9" name="Alaotsikko 2"/>
          <p:cNvSpPr>
            <a:spLocks noGrp="1"/>
          </p:cNvSpPr>
          <p:nvPr>
            <p:ph type="subTitle" idx="1"/>
          </p:nvPr>
        </p:nvSpPr>
        <p:spPr>
          <a:xfrm>
            <a:off x="601216" y="1340767"/>
            <a:ext cx="7787208" cy="86409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5A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960040" y="6237312"/>
            <a:ext cx="1090464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50504" y="6237312"/>
            <a:ext cx="417768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563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di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ctrTitle"/>
          </p:nvPr>
        </p:nvSpPr>
        <p:spPr>
          <a:xfrm>
            <a:off x="544016" y="548680"/>
            <a:ext cx="7772400" cy="93610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Muokkaa perustyylejä naps.</a:t>
            </a:r>
            <a:endParaRPr lang="fi-FI" dirty="0"/>
          </a:p>
        </p:txBody>
      </p:sp>
      <p:sp>
        <p:nvSpPr>
          <p:cNvPr id="7" name="Alaotsikko 2"/>
          <p:cNvSpPr>
            <a:spLocks noGrp="1"/>
          </p:cNvSpPr>
          <p:nvPr>
            <p:ph type="subTitle" idx="1"/>
          </p:nvPr>
        </p:nvSpPr>
        <p:spPr>
          <a:xfrm>
            <a:off x="544016" y="1340767"/>
            <a:ext cx="6400800" cy="86409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Muokkaa alaotsikon perustyyliä naps.</a:t>
            </a:r>
            <a:endParaRPr lang="fi-FI" dirty="0"/>
          </a:p>
        </p:txBody>
      </p:sp>
      <p:sp>
        <p:nvSpPr>
          <p:cNvPr id="8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960040" y="6237312"/>
            <a:ext cx="1090464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9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50504" y="6237312"/>
            <a:ext cx="417768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8200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 descr="jamkfi_tunnus_valkoinen_tekstill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05" y="3500920"/>
            <a:ext cx="3601272" cy="28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0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93610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A8C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"/>
          </p:nvPr>
        </p:nvSpPr>
        <p:spPr>
          <a:xfrm>
            <a:off x="611560" y="1340767"/>
            <a:ext cx="7776864" cy="86409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DE00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611560" y="2204864"/>
            <a:ext cx="7776864" cy="2540372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960040" y="6237312"/>
            <a:ext cx="1090464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50504" y="6237312"/>
            <a:ext cx="417768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6931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93610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A8C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611560" y="1628800"/>
            <a:ext cx="7776864" cy="3600400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2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960040" y="6237312"/>
            <a:ext cx="1090464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3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50504" y="6237312"/>
            <a:ext cx="417768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6277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lstainen teksti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1984" y="692696"/>
            <a:ext cx="8218488" cy="93856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sz="5000" b="1" cap="none">
                <a:solidFill>
                  <a:srgbClr val="005A8C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586928" y="2276872"/>
            <a:ext cx="2592288" cy="25403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0" name="Tekstin paikkamerkki 2"/>
          <p:cNvSpPr>
            <a:spLocks noGrp="1"/>
          </p:cNvSpPr>
          <p:nvPr>
            <p:ph type="body" idx="13"/>
          </p:nvPr>
        </p:nvSpPr>
        <p:spPr>
          <a:xfrm>
            <a:off x="3348632" y="2276872"/>
            <a:ext cx="2592288" cy="25403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1" name="Tekstin paikkamerkki 2"/>
          <p:cNvSpPr>
            <a:spLocks noGrp="1"/>
          </p:cNvSpPr>
          <p:nvPr>
            <p:ph type="body" idx="14"/>
          </p:nvPr>
        </p:nvSpPr>
        <p:spPr>
          <a:xfrm>
            <a:off x="6102349" y="2276872"/>
            <a:ext cx="2592288" cy="25403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26262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12" name="Alaotsikko 2"/>
          <p:cNvSpPr>
            <a:spLocks noGrp="1"/>
          </p:cNvSpPr>
          <p:nvPr>
            <p:ph type="subTitle" idx="15"/>
          </p:nvPr>
        </p:nvSpPr>
        <p:spPr>
          <a:xfrm>
            <a:off x="3348632" y="1628800"/>
            <a:ext cx="2592288" cy="5760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005A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18" name="Tekstin paikkamerkki 2"/>
          <p:cNvSpPr>
            <a:spLocks noGrp="1"/>
          </p:cNvSpPr>
          <p:nvPr>
            <p:ph type="body" idx="16" hasCustomPrompt="1"/>
          </p:nvPr>
        </p:nvSpPr>
        <p:spPr>
          <a:xfrm>
            <a:off x="612328" y="1637184"/>
            <a:ext cx="2592288" cy="56768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rgbClr val="005A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 smtClean="0"/>
              <a:t>Muokkaa alaotsikon perustyylejä naps.</a:t>
            </a:r>
          </a:p>
        </p:txBody>
      </p:sp>
      <p:sp>
        <p:nvSpPr>
          <p:cNvPr id="19" name="Tekstin paikkamerkki 2"/>
          <p:cNvSpPr>
            <a:spLocks noGrp="1"/>
          </p:cNvSpPr>
          <p:nvPr>
            <p:ph type="body" idx="17" hasCustomPrompt="1"/>
          </p:nvPr>
        </p:nvSpPr>
        <p:spPr>
          <a:xfrm>
            <a:off x="6084936" y="1637184"/>
            <a:ext cx="2592288" cy="56768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rgbClr val="005A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 smtClean="0"/>
              <a:t>Muokkaa alaotsikon perustyylejä naps.</a:t>
            </a:r>
          </a:p>
        </p:txBody>
      </p:sp>
      <p:sp>
        <p:nvSpPr>
          <p:cNvPr id="13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960040" y="6237312"/>
            <a:ext cx="1090464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4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50504" y="6237312"/>
            <a:ext cx="417768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6207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73073" y="2276873"/>
            <a:ext cx="3740224" cy="295232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37705" y="2276873"/>
            <a:ext cx="3740224" cy="295232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679225" y="548680"/>
            <a:ext cx="7772400" cy="93610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A8C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1"/>
          </p:nvPr>
        </p:nvSpPr>
        <p:spPr>
          <a:xfrm>
            <a:off x="679225" y="1340767"/>
            <a:ext cx="7776864" cy="86409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DE00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 dirty="0"/>
          </a:p>
        </p:txBody>
      </p:sp>
      <p:sp>
        <p:nvSpPr>
          <p:cNvPr id="8" name="Päivämäärän paikkamerkki 3"/>
          <p:cNvSpPr>
            <a:spLocks noGrp="1"/>
          </p:cNvSpPr>
          <p:nvPr>
            <p:ph type="dt" sz="half" idx="12"/>
          </p:nvPr>
        </p:nvSpPr>
        <p:spPr>
          <a:xfrm>
            <a:off x="960040" y="6237312"/>
            <a:ext cx="1090464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1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50504" y="6237312"/>
            <a:ext cx="417768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6107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uvan sisältö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uvan paikkamerkki 2"/>
          <p:cNvSpPr>
            <a:spLocks noGrp="1"/>
          </p:cNvSpPr>
          <p:nvPr>
            <p:ph type="pic" idx="13"/>
          </p:nvPr>
        </p:nvSpPr>
        <p:spPr>
          <a:xfrm>
            <a:off x="429841" y="908720"/>
            <a:ext cx="2627313" cy="1514029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1" name="Kuvan paikkamerkki 2"/>
          <p:cNvSpPr>
            <a:spLocks noGrp="1"/>
          </p:cNvSpPr>
          <p:nvPr>
            <p:ph type="pic" idx="14"/>
          </p:nvPr>
        </p:nvSpPr>
        <p:spPr>
          <a:xfrm>
            <a:off x="6034881" y="908720"/>
            <a:ext cx="2627313" cy="1514029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14" name="Kuvan paikkamerkki 2"/>
          <p:cNvSpPr>
            <a:spLocks noGrp="1"/>
          </p:cNvSpPr>
          <p:nvPr>
            <p:ph type="pic" idx="15"/>
          </p:nvPr>
        </p:nvSpPr>
        <p:spPr>
          <a:xfrm>
            <a:off x="3240831" y="908720"/>
            <a:ext cx="2627313" cy="1514029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fi-FI" dirty="0"/>
          </a:p>
        </p:txBody>
      </p:sp>
      <p:sp>
        <p:nvSpPr>
          <p:cNvPr id="7" name="Otsikko 14"/>
          <p:cNvSpPr>
            <a:spLocks noGrp="1"/>
          </p:cNvSpPr>
          <p:nvPr>
            <p:ph type="title" hasCustomPrompt="1"/>
          </p:nvPr>
        </p:nvSpPr>
        <p:spPr>
          <a:xfrm>
            <a:off x="315541" y="2492896"/>
            <a:ext cx="3680395" cy="12265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007B"/>
                </a:solidFill>
              </a:defRPr>
            </a:lvl1pPr>
          </a:lstStyle>
          <a:p>
            <a:r>
              <a:rPr lang="fi-FI" sz="5000" b="1" cap="none" dirty="0" smtClean="0">
                <a:solidFill>
                  <a:srgbClr val="00497D"/>
                </a:solidFill>
              </a:rPr>
              <a:t>Otsikko</a:t>
            </a:r>
            <a:br>
              <a:rPr lang="fi-FI" sz="5000" b="1" cap="none" dirty="0" smtClean="0">
                <a:solidFill>
                  <a:srgbClr val="00497D"/>
                </a:solidFill>
              </a:rPr>
            </a:br>
            <a:r>
              <a:rPr lang="fi-FI" sz="3200" cap="none" dirty="0" smtClean="0">
                <a:solidFill>
                  <a:srgbClr val="DE007B"/>
                </a:solidFill>
              </a:rPr>
              <a:t>alaotsikko</a:t>
            </a:r>
            <a:endParaRPr lang="fi-FI" sz="3200" cap="none" dirty="0">
              <a:solidFill>
                <a:srgbClr val="DE007B"/>
              </a:solidFill>
            </a:endParaRPr>
          </a:p>
        </p:txBody>
      </p:sp>
      <p:sp>
        <p:nvSpPr>
          <p:cNvPr id="8" name="Tekstin paikkamerkki 1"/>
          <p:cNvSpPr>
            <a:spLocks noGrp="1"/>
          </p:cNvSpPr>
          <p:nvPr>
            <p:ph type="body" idx="1" hasCustomPrompt="1"/>
          </p:nvPr>
        </p:nvSpPr>
        <p:spPr>
          <a:xfrm>
            <a:off x="3275856" y="2708920"/>
            <a:ext cx="5386338" cy="316835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fi-FI" sz="1700" dirty="0" smtClean="0">
                <a:solidFill>
                  <a:schemeClr val="tx1"/>
                </a:solidFill>
              </a:rPr>
              <a:t>tekstikenttä</a:t>
            </a:r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960040" y="6237312"/>
            <a:ext cx="1090464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2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50504" y="6237312"/>
            <a:ext cx="417768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2882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960040" y="6237312"/>
            <a:ext cx="1090464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50504" y="6237312"/>
            <a:ext cx="417768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57656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uva/kaaviodia 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26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petus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0" y="2933700"/>
            <a:ext cx="4775200" cy="977900"/>
          </a:xfrm>
          <a:prstGeom prst="rect">
            <a:avLst/>
          </a:prstGeom>
        </p:spPr>
      </p:pic>
      <p:pic>
        <p:nvPicPr>
          <p:cNvPr id="2" name="Kuva 1" descr="jamkfi_tunnus_sininen_tekstilla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05" y="3572928"/>
            <a:ext cx="3601272" cy="28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398455" y="5805264"/>
            <a:ext cx="285113" cy="648941"/>
          </a:xfrm>
          <a:prstGeom prst="rect">
            <a:avLst/>
          </a:prstGeom>
          <a:solidFill>
            <a:srgbClr val="00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960040" y="6237312"/>
            <a:ext cx="1090464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50504" y="6237312"/>
            <a:ext cx="417768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3" name="Kuva 2" descr="jamkfi_tunnus_sininen_600dpi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750" y="5732842"/>
            <a:ext cx="2520738" cy="10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53" r:id="rId2"/>
    <p:sldLayoutId id="2147484411" r:id="rId3"/>
    <p:sldLayoutId id="2147484355" r:id="rId4"/>
    <p:sldLayoutId id="2147484315" r:id="rId5"/>
    <p:sldLayoutId id="2147484407" r:id="rId6"/>
    <p:sldLayoutId id="2147484356" r:id="rId7"/>
    <p:sldLayoutId id="2147484410" r:id="rId8"/>
    <p:sldLayoutId id="2147484412" r:id="rId9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5A8C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D3A4D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D3A4D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D3A4D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D3A4D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D3A4D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i-FI"/>
          </a:p>
        </p:txBody>
      </p:sp>
      <p:sp>
        <p:nvSpPr>
          <p:cNvPr id="6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960040" y="6237312"/>
            <a:ext cx="1090464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9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050504" y="6237312"/>
            <a:ext cx="417768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3" name="Kuva 2" descr="jamkfi_tunnus_valkoinen_600dpi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58" y="5660834"/>
            <a:ext cx="2520738" cy="10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88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B2D235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Otsikk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Monimuotokoulutus</a:t>
            </a:r>
            <a:br>
              <a:rPr lang="fi-FI" dirty="0" smtClean="0"/>
            </a:br>
            <a:r>
              <a:rPr lang="fi-FI" dirty="0" smtClean="0"/>
              <a:t>Sähkö- ja automaatiotekniikan tutkinto-ohjelma</a:t>
            </a:r>
            <a:br>
              <a:rPr lang="fi-FI" dirty="0" smtClean="0"/>
            </a:b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548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763385" cy="57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Opiskelijapalautetta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dirty="0" smtClean="0"/>
              <a:t>Tehtävien tulee olla oppimista tukevia – ei tehtäviä vain tekemisen vuoksi – laatu</a:t>
            </a:r>
          </a:p>
          <a:p>
            <a:r>
              <a:rPr lang="fi-FI" dirty="0" err="1" smtClean="0"/>
              <a:t>ConnectPro</a:t>
            </a:r>
            <a:r>
              <a:rPr lang="fi-FI" dirty="0" smtClean="0"/>
              <a:t> –pienryhmäohjaukset saavat paljon kiitosta</a:t>
            </a:r>
          </a:p>
          <a:p>
            <a:r>
              <a:rPr lang="fi-FI" dirty="0" smtClean="0"/>
              <a:t>Verkkoluennot ja ohjaukset toivotaan aina nauhoitettavan</a:t>
            </a:r>
          </a:p>
          <a:p>
            <a:r>
              <a:rPr lang="fi-FI" dirty="0" smtClean="0"/>
              <a:t>Verkossa olevan materiaalin laatu ja oikeellisuus</a:t>
            </a:r>
          </a:p>
          <a:p>
            <a:r>
              <a:rPr lang="fi-FI" dirty="0" smtClean="0"/>
              <a:t>Lähipäivien ajankäyttö tehokkaaksi</a:t>
            </a:r>
          </a:p>
          <a:p>
            <a:r>
              <a:rPr lang="fi-FI" dirty="0" smtClean="0"/>
              <a:t>Mahdollisuus suorittaa opintojakso/ tehtäviä omassa työympäristössä (työn </a:t>
            </a:r>
            <a:r>
              <a:rPr lang="fi-FI" dirty="0" err="1" smtClean="0"/>
              <a:t>opinnollistaminen</a:t>
            </a:r>
            <a:r>
              <a:rPr lang="fi-FI" dirty="0" smtClean="0"/>
              <a:t>)</a:t>
            </a:r>
          </a:p>
          <a:p>
            <a:r>
              <a:rPr lang="fi-FI" dirty="0" smtClean="0"/>
              <a:t>Selkeä Optiman sisältö (rakenne, sisältö, aikataulu)</a:t>
            </a:r>
          </a:p>
          <a:p>
            <a:r>
              <a:rPr lang="fi-FI" dirty="0" smtClean="0"/>
              <a:t>Teema/ viikko</a:t>
            </a:r>
          </a:p>
          <a:p>
            <a:r>
              <a:rPr lang="fi-FI" dirty="0" smtClean="0"/>
              <a:t>Eräpäivät selkeästi näkyviin</a:t>
            </a:r>
          </a:p>
          <a:p>
            <a:r>
              <a:rPr lang="fi-FI" dirty="0" smtClean="0"/>
              <a:t>Ohjelmistojen etäkäytössä ollut ongelmia</a:t>
            </a:r>
          </a:p>
          <a:p>
            <a:r>
              <a:rPr lang="fi-FI" dirty="0" smtClean="0"/>
              <a:t>Kotona yksin voi olla hankala päästä tehtävien kanssa alkuun</a:t>
            </a:r>
          </a:p>
          <a:p>
            <a:r>
              <a:rPr lang="fi-FI" dirty="0" smtClean="0"/>
              <a:t>Apua ja ohjausta pitäisi olla tarjolla</a:t>
            </a:r>
          </a:p>
          <a:p>
            <a:r>
              <a:rPr lang="fi-FI" dirty="0" smtClean="0"/>
              <a:t>Opiskelijoiden mielipiteiden kysely</a:t>
            </a:r>
          </a:p>
          <a:p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078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Matkan varrella opittua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dirty="0" smtClean="0"/>
              <a:t>Opiskelijoita pitää opettaa toimimaan aktiivisina monimuoto-opiskelijoina.</a:t>
            </a:r>
          </a:p>
          <a:p>
            <a:r>
              <a:rPr lang="fi-FI" dirty="0" smtClean="0"/>
              <a:t>Videot ja pienryhmäohjaukset ovat tarpeellisia.</a:t>
            </a:r>
          </a:p>
          <a:p>
            <a:r>
              <a:rPr lang="fi-FI" dirty="0" smtClean="0"/>
              <a:t>Kontaktipäivien väliin tulee jo lukujärjestyksen tekovaiheessa varata aikoja pienryhmäohjaukselle.</a:t>
            </a:r>
          </a:p>
          <a:p>
            <a:r>
              <a:rPr lang="fi-FI" dirty="0" smtClean="0"/>
              <a:t>Opiskelijat tarvitsevat yllättävän paljon tukea ja ohjausta. Esim. heidän matemaattisen valmiudet eivät ole välttämättä hyvät.</a:t>
            </a:r>
          </a:p>
          <a:p>
            <a:r>
              <a:rPr lang="fi-FI" dirty="0" smtClean="0"/>
              <a:t>Ryhmässä on enemmän tahdista putoajia kuin päivätoteutuksessa.</a:t>
            </a:r>
          </a:p>
          <a:p>
            <a:r>
              <a:rPr lang="fi-FI" dirty="0" smtClean="0"/>
              <a:t>Joustoa vaaditaan enemmän, mutta samalla pitäisi olla tiukka.</a:t>
            </a:r>
          </a:p>
          <a:p>
            <a:r>
              <a:rPr lang="fi-FI" dirty="0" smtClean="0"/>
              <a:t>Monimuoto-opetusta ei tarvitse pelätä. Toteutukseen löytyy kyllä apua ja tukea. Tällaisen ryhmän opettaminen tuo myös mukavaa vaihtelua omaan työhön. </a:t>
            </a:r>
          </a:p>
          <a:p>
            <a:r>
              <a:rPr lang="fi-FI" dirty="0" smtClean="0"/>
              <a:t>Ryhmässä on paljon kokemusta ja näkemystä, jota kannattaa mahdollisuuksien mukaan hyödyntää.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28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Jatkossa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dirty="0" smtClean="0"/>
              <a:t>Yhteistyötä</a:t>
            </a:r>
          </a:p>
          <a:p>
            <a:r>
              <a:rPr lang="fi-FI" dirty="0" smtClean="0"/>
              <a:t>Kokemusten, menetelmien jne. jakamista</a:t>
            </a:r>
          </a:p>
          <a:p>
            <a:r>
              <a:rPr lang="fi-FI" dirty="0" smtClean="0"/>
              <a:t>Yhteisiä toteutuksia – verkkokursseja?</a:t>
            </a:r>
          </a:p>
          <a:p>
            <a:r>
              <a:rPr lang="fi-FI" dirty="0" smtClean="0"/>
              <a:t>Palautteen keräämistä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801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Miksi monimuotokoulutus?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0"/>
          </p:nvPr>
        </p:nvSpPr>
        <p:spPr>
          <a:xfrm>
            <a:off x="611560" y="1628800"/>
            <a:ext cx="4392488" cy="3600400"/>
          </a:xfrm>
        </p:spPr>
        <p:txBody>
          <a:bodyPr/>
          <a:lstStyle/>
          <a:p>
            <a:r>
              <a:rPr lang="fi-FI" sz="2000" dirty="0" smtClean="0"/>
              <a:t>Koulutuspoliittisen linjaukset, </a:t>
            </a:r>
            <a:r>
              <a:rPr lang="fi-FI" sz="2000" dirty="0" err="1" smtClean="0"/>
              <a:t>JAMK:n</a:t>
            </a:r>
            <a:r>
              <a:rPr lang="fi-FI" sz="2000" dirty="0" smtClean="0"/>
              <a:t> strategia</a:t>
            </a:r>
          </a:p>
          <a:p>
            <a:r>
              <a:rPr lang="fi-FI" sz="2000" dirty="0" smtClean="0"/>
              <a:t>Kova kysyntä – opiskelun joustavuuden ja tavoitettavuuden lisääminen – opiskelun ja työssäkäynnin yhdistäminen</a:t>
            </a:r>
          </a:p>
          <a:p>
            <a:r>
              <a:rPr lang="fi-FI" sz="2000" dirty="0" smtClean="0"/>
              <a:t>Yhteiskunnan digitalisoituminen – kehittyvät opetusteknologiat</a:t>
            </a:r>
          </a:p>
          <a:p>
            <a:r>
              <a:rPr lang="fi-FI" sz="2000" dirty="0" smtClean="0"/>
              <a:t>Taloudellisempaa?</a:t>
            </a:r>
          </a:p>
          <a:p>
            <a:r>
              <a:rPr lang="fi-FI" sz="2000" dirty="0" smtClean="0"/>
              <a:t>”Oppia ikä kaikki” – ajattelu</a:t>
            </a:r>
          </a:p>
          <a:p>
            <a:r>
              <a:rPr lang="fi-FI" sz="2000" dirty="0" smtClean="0"/>
              <a:t>Autenttisten oppimisympäristöjen hyödyntäminen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348880"/>
            <a:ext cx="3599688" cy="23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3200" dirty="0" smtClean="0"/>
              <a:t>Mitä monimuoto-opetus on?</a:t>
            </a:r>
            <a:endParaRPr lang="fi-FI" sz="3200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0"/>
          </p:nvPr>
        </p:nvSpPr>
        <p:spPr>
          <a:xfrm>
            <a:off x="681767" y="1340768"/>
            <a:ext cx="4680520" cy="2520280"/>
          </a:xfrm>
        </p:spPr>
        <p:txBody>
          <a:bodyPr/>
          <a:lstStyle/>
          <a:p>
            <a:r>
              <a:rPr lang="fi-FI" dirty="0" smtClean="0"/>
              <a:t>Monimuoto-opetuksessa yhdistellään </a:t>
            </a:r>
            <a:r>
              <a:rPr lang="fi-FI" dirty="0"/>
              <a:t>opetuksen eri muotoja joustavasti toisiinsa aika- ja paikkasidonnaisuuden </a:t>
            </a:r>
            <a:r>
              <a:rPr lang="fi-FI" dirty="0" smtClean="0"/>
              <a:t>vähentämiseksi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/>
              <a:t>i</a:t>
            </a:r>
            <a:r>
              <a:rPr lang="fi-FI" dirty="0" smtClean="0"/>
              <a:t>tseopiskelu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/>
              <a:t>e</a:t>
            </a:r>
            <a:r>
              <a:rPr lang="fi-FI" dirty="0" smtClean="0"/>
              <a:t>täopetus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dirty="0" smtClean="0"/>
              <a:t>lähiopetus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i-FI" dirty="0"/>
          </a:p>
          <a:p>
            <a:r>
              <a:rPr lang="fi-FI" dirty="0"/>
              <a:t>Monimuoto opiskelu kehittää itseohjautuvaa oppimista (itsekuri, aktiivisuus, ajanhallinta ja vastuunottoa). </a:t>
            </a:r>
          </a:p>
          <a:p>
            <a:pPr marL="285750" lvl="1" indent="-285750">
              <a:buFont typeface="Arial"/>
              <a:buChar char="•"/>
            </a:pPr>
            <a:endParaRPr lang="fi-FI" dirty="0">
              <a:solidFill>
                <a:schemeClr val="tx1"/>
              </a:solidFill>
            </a:endParaRPr>
          </a:p>
          <a:p>
            <a:r>
              <a:rPr lang="fi-FI" dirty="0"/>
              <a:t>Monimuoto-opiskelun vähäisempi aika- ja paikkasidonnaisuus mahdollistaa mm. työnohessa opiskelun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348880"/>
            <a:ext cx="324173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3200" dirty="0" smtClean="0"/>
              <a:t>Mitä tarkoittaa käytännössä?</a:t>
            </a:r>
            <a:endParaRPr lang="fi-FI" sz="3200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0"/>
          </p:nvPr>
        </p:nvSpPr>
        <p:spPr>
          <a:xfrm>
            <a:off x="611560" y="1628800"/>
            <a:ext cx="4392488" cy="3600400"/>
          </a:xfrm>
        </p:spPr>
        <p:txBody>
          <a:bodyPr/>
          <a:lstStyle/>
          <a:p>
            <a:r>
              <a:rPr lang="fi-FI" dirty="0" smtClean="0"/>
              <a:t>Täysin ja osin virtuaalisia opintojaksoa</a:t>
            </a:r>
          </a:p>
          <a:p>
            <a:r>
              <a:rPr lang="fi-FI" dirty="0"/>
              <a:t>P</a:t>
            </a:r>
            <a:r>
              <a:rPr lang="fi-FI" dirty="0" smtClean="0"/>
              <a:t>rojektimuotoista opiskelua ja itsenäisesti tehtäviä harjoituksia</a:t>
            </a:r>
          </a:p>
          <a:p>
            <a:r>
              <a:rPr lang="fi-FI" dirty="0" smtClean="0"/>
              <a:t>Itseopiskelumateriaalia</a:t>
            </a:r>
          </a:p>
          <a:p>
            <a:r>
              <a:rPr lang="fi-FI" dirty="0" smtClean="0"/>
              <a:t>Intensiivisiä lähiopetuspäiviä </a:t>
            </a:r>
          </a:p>
          <a:p>
            <a:r>
              <a:rPr lang="fi-FI" dirty="0" smtClean="0"/>
              <a:t>Opintojaksojen yhdistämistä isommiksi kokonaisuuksiksi</a:t>
            </a:r>
          </a:p>
          <a:p>
            <a:r>
              <a:rPr lang="fi-FI" dirty="0" smtClean="0"/>
              <a:t>Uusien opetusteknologioiden käyttöönottoa</a:t>
            </a:r>
          </a:p>
          <a:p>
            <a:r>
              <a:rPr lang="fi-FI" dirty="0" smtClean="0"/>
              <a:t>Toimivaa AHOT-järjestelmää</a:t>
            </a:r>
          </a:p>
          <a:p>
            <a:r>
              <a:rPr lang="fi-FI" dirty="0" smtClean="0"/>
              <a:t>Enemmän ohjausta ja neuvontaa (myös verkossa)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76872"/>
            <a:ext cx="3580589" cy="23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Avoimia kysymyksiä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0"/>
          </p:nvPr>
        </p:nvSpPr>
        <p:spPr>
          <a:xfrm>
            <a:off x="611560" y="1628800"/>
            <a:ext cx="6840760" cy="3600400"/>
          </a:xfrm>
        </p:spPr>
        <p:txBody>
          <a:bodyPr/>
          <a:lstStyle/>
          <a:p>
            <a:r>
              <a:rPr lang="fi-FI" dirty="0" smtClean="0"/>
              <a:t>Osaaminen opetussuunnitelman taustalla. Kuinka osaaminen karttuminen varmistetaan myös monimuotototeutuksessa? Onko opiskelijoilla riittävät valmiudet itseohjautuvuuteen?</a:t>
            </a:r>
          </a:p>
          <a:p>
            <a:pPr marL="0" indent="0">
              <a:buNone/>
            </a:pPr>
            <a:endParaRPr lang="fi-FI" dirty="0" smtClean="0"/>
          </a:p>
          <a:p>
            <a:r>
              <a:rPr lang="fi-FI" dirty="0" smtClean="0"/>
              <a:t>Millä pedagogisilla menetelmillä monimuotokoulutukseen? Kuinka paljon täysin virtuaalista ja kuinka paljon lähiopetusta?</a:t>
            </a:r>
          </a:p>
          <a:p>
            <a:endParaRPr lang="fi-FI" dirty="0" smtClean="0"/>
          </a:p>
          <a:p>
            <a:r>
              <a:rPr lang="fi-FI" dirty="0" smtClean="0"/>
              <a:t>Miten lähiopetus toteutetaan? Viikonloput vai intensiiviviikot?</a:t>
            </a:r>
          </a:p>
          <a:p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lvl="1"/>
            <a:r>
              <a:rPr lang="fi-FI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59" y="332656"/>
            <a:ext cx="13430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Avoimia kysymyksiä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0"/>
          </p:nvPr>
        </p:nvSpPr>
        <p:spPr>
          <a:xfrm>
            <a:off x="585575" y="1714578"/>
            <a:ext cx="6840760" cy="3600400"/>
          </a:xfrm>
        </p:spPr>
        <p:txBody>
          <a:bodyPr/>
          <a:lstStyle/>
          <a:p>
            <a:r>
              <a:rPr lang="fi-FI" dirty="0"/>
              <a:t>Monimuotokoulutukseen hakeutuu opiskelijoita hyvin erilaisilla osaamisen taustoilla. Millaiset pääsykokeet? Miten valikoida oikeat opiskelijat</a:t>
            </a:r>
            <a:r>
              <a:rPr lang="fi-FI" dirty="0" smtClean="0"/>
              <a:t>?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Miten </a:t>
            </a:r>
            <a:r>
              <a:rPr lang="fi-FI" dirty="0" smtClean="0"/>
              <a:t>laboratorioissa </a:t>
            </a:r>
            <a:r>
              <a:rPr lang="fi-FI" dirty="0"/>
              <a:t>työskentelyyn pohjautuva koulutus voidaan muuttaa etäopiskeluun sopivaksi</a:t>
            </a:r>
            <a:r>
              <a:rPr lang="fi-FI" dirty="0" smtClean="0"/>
              <a:t>?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Monimuotototeutuksien hyödyntäminen palvelutoiminnassa</a:t>
            </a:r>
            <a:r>
              <a:rPr lang="fi-FI" dirty="0" smtClean="0"/>
              <a:t>?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Autenttisen oppimisympäristön hyödyntäminen (työpaikalla oppiminen)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lvl="1"/>
            <a:r>
              <a:rPr lang="fi-FI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59" y="332656"/>
            <a:ext cx="13430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Mitä vaatii meiltä?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0"/>
          </p:nvPr>
        </p:nvSpPr>
        <p:spPr>
          <a:xfrm>
            <a:off x="611560" y="1628800"/>
            <a:ext cx="5112568" cy="3600400"/>
          </a:xfrm>
        </p:spPr>
        <p:txBody>
          <a:bodyPr/>
          <a:lstStyle/>
          <a:p>
            <a:r>
              <a:rPr lang="fi-FI" dirty="0" smtClean="0"/>
              <a:t>Uudenlaista tapaa ajatella – uusia ideoita </a:t>
            </a:r>
          </a:p>
          <a:p>
            <a:r>
              <a:rPr lang="fi-FI" dirty="0" smtClean="0"/>
              <a:t>Uusien opetus- ja ohjausmenetelmien käytön opettelua</a:t>
            </a:r>
          </a:p>
          <a:p>
            <a:r>
              <a:rPr lang="fi-FI" dirty="0" smtClean="0"/>
              <a:t>Uusien opetusteknologioiden käyttöä</a:t>
            </a:r>
          </a:p>
          <a:p>
            <a:r>
              <a:rPr lang="fi-FI" dirty="0" smtClean="0"/>
              <a:t>Yhteistyötä eri alojen välillä</a:t>
            </a:r>
          </a:p>
          <a:p>
            <a:r>
              <a:rPr lang="fi-FI" dirty="0" smtClean="0"/>
              <a:t>Lähiopetuksen järjestämistä iltaisin/viikonloppuisin</a:t>
            </a:r>
          </a:p>
          <a:p>
            <a:r>
              <a:rPr lang="fi-FI" dirty="0" smtClean="0"/>
              <a:t>Kokeiluja (epäonnistumisia ja onnistumisia)</a:t>
            </a:r>
          </a:p>
          <a:p>
            <a:r>
              <a:rPr lang="fi-FI" dirty="0" smtClean="0"/>
              <a:t>Kokemusten jakamista</a:t>
            </a:r>
          </a:p>
          <a:p>
            <a:r>
              <a:rPr lang="fi-FI" dirty="0" smtClean="0"/>
              <a:t>Resurssiviisautta – monimuotoisten menetelmien hyödyntäminen päiväopetuksessa ja palvelutoiminnassa</a:t>
            </a:r>
          </a:p>
          <a:p>
            <a:r>
              <a:rPr lang="fi-FI" dirty="0" smtClean="0"/>
              <a:t>Tiiviimpää työelämäyhteistyötä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861220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Mitä mahdollisuuksia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fi-FI" dirty="0" smtClean="0"/>
              <a:t>Monimuotototeutuksia voidaan tarjota myös yrityksille henkilöstön osaamisen päivittämiseen. Esim. rakennusautomaatio ja sähkösuunnittelu (</a:t>
            </a:r>
            <a:r>
              <a:rPr lang="fi-FI" smtClean="0"/>
              <a:t>sähköpätevyydet)</a:t>
            </a:r>
          </a:p>
          <a:p>
            <a:pPr marL="0" indent="0">
              <a:buNone/>
            </a:pPr>
            <a:endParaRPr lang="fi-FI" dirty="0" smtClean="0"/>
          </a:p>
          <a:p>
            <a:r>
              <a:rPr lang="fi-FI" dirty="0" smtClean="0"/>
              <a:t>Työn </a:t>
            </a:r>
            <a:r>
              <a:rPr lang="fi-FI" dirty="0" err="1" smtClean="0"/>
              <a:t>opinnollistamisen</a:t>
            </a:r>
            <a:r>
              <a:rPr lang="fi-FI" dirty="0" smtClean="0"/>
              <a:t> lisääminen ja autenttisten oppimisympäristöjen käyttö (työpaikalla tapahtuva oppiminen).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7358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ruutu 2"/>
          <p:cNvSpPr txBox="1"/>
          <p:nvPr/>
        </p:nvSpPr>
        <p:spPr>
          <a:xfrm>
            <a:off x="772201" y="1052736"/>
            <a:ext cx="7093964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b="1" dirty="0"/>
              <a:t>Työelämävalmiudet (24 op)</a:t>
            </a:r>
          </a:p>
        </p:txBody>
      </p:sp>
      <p:grpSp>
        <p:nvGrpSpPr>
          <p:cNvPr id="4" name="Ryhmä 3"/>
          <p:cNvGrpSpPr/>
          <p:nvPr/>
        </p:nvGrpSpPr>
        <p:grpSpPr>
          <a:xfrm>
            <a:off x="3717726" y="4621483"/>
            <a:ext cx="3776678" cy="1714914"/>
            <a:chOff x="1155590" y="2735431"/>
            <a:chExt cx="2680357" cy="752227"/>
          </a:xfrm>
          <a:solidFill>
            <a:schemeClr val="bg1"/>
          </a:solidFill>
        </p:grpSpPr>
        <p:sp>
          <p:nvSpPr>
            <p:cNvPr id="5" name="Tekstiruutu 4"/>
            <p:cNvSpPr txBox="1"/>
            <p:nvPr/>
          </p:nvSpPr>
          <p:spPr>
            <a:xfrm>
              <a:off x="1155590" y="2880146"/>
              <a:ext cx="2680356" cy="607512"/>
            </a:xfrm>
            <a:prstGeom prst="rect">
              <a:avLst/>
            </a:prstGeom>
            <a:grp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fontAlgn="ctr"/>
              <a:r>
                <a:rPr lang="fi-FI" sz="1400" dirty="0"/>
                <a:t>Sähkövoimatekniikan laboratoriotyöt </a:t>
              </a:r>
              <a:r>
                <a:rPr lang="fi-FI" sz="1400" dirty="0" smtClean="0"/>
                <a:t>(5 op) </a:t>
              </a:r>
              <a:endParaRPr lang="fi-FI" sz="1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fontAlgn="ctr"/>
              <a:r>
                <a:rPr lang="fi-FI" sz="1400" dirty="0"/>
                <a:t>Sähköturvallisuus </a:t>
              </a:r>
              <a:r>
                <a:rPr lang="fi-FI" sz="1400" dirty="0" smtClean="0"/>
                <a:t>(5 op) </a:t>
              </a:r>
              <a:endParaRPr lang="fi-FI" sz="1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fontAlgn="ctr"/>
              <a:r>
                <a:rPr lang="fi-FI" sz="1400" dirty="0"/>
                <a:t>Muuntajat ja sähkökoneet </a:t>
              </a:r>
              <a:r>
                <a:rPr lang="fi-FI" sz="1400" dirty="0" smtClean="0"/>
                <a:t>(5 op)</a:t>
              </a:r>
            </a:p>
            <a:p>
              <a:pPr fontAlgn="ctr"/>
              <a:r>
                <a:rPr lang="fi-FI" sz="1400" dirty="0"/>
                <a:t>Säädetyt moottorikäytöt </a:t>
              </a:r>
              <a:r>
                <a:rPr lang="fi-FI" sz="1400" dirty="0" smtClean="0"/>
                <a:t>(5 op) </a:t>
              </a:r>
              <a:endParaRPr lang="fi-FI" sz="1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fontAlgn="ctr"/>
              <a:r>
                <a:rPr lang="fi-FI" sz="1400" dirty="0"/>
                <a:t>Rakennussähkösuunnittelu </a:t>
              </a:r>
              <a:r>
                <a:rPr lang="fi-FI" sz="1400" dirty="0" smtClean="0"/>
                <a:t>(5 op) </a:t>
              </a:r>
              <a:r>
                <a:rPr lang="fi-FI" sz="1400" dirty="0"/>
                <a:t>Prosessisähkösuunnittelu </a:t>
              </a:r>
              <a:r>
                <a:rPr lang="fi-FI" sz="1400" dirty="0" smtClean="0"/>
                <a:t>(5 op)</a:t>
              </a:r>
              <a:endParaRPr lang="fi-FI" sz="1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Tekstiruutu 5"/>
            <p:cNvSpPr txBox="1"/>
            <p:nvPr/>
          </p:nvSpPr>
          <p:spPr>
            <a:xfrm>
              <a:off x="1155591" y="2735431"/>
              <a:ext cx="2680356" cy="15234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600" b="1" dirty="0"/>
                <a:t>Sähkösuunnan </a:t>
              </a:r>
              <a:r>
                <a:rPr lang="fi-FI" sz="1600" b="1" dirty="0" smtClean="0"/>
                <a:t>opinnot (30 op)</a:t>
              </a:r>
              <a:endParaRPr lang="fi-FI" sz="1600" b="1" dirty="0"/>
            </a:p>
          </p:txBody>
        </p:sp>
      </p:grpSp>
      <p:grpSp>
        <p:nvGrpSpPr>
          <p:cNvPr id="7" name="Ryhmä 6"/>
          <p:cNvGrpSpPr/>
          <p:nvPr/>
        </p:nvGrpSpPr>
        <p:grpSpPr>
          <a:xfrm>
            <a:off x="169728" y="4547670"/>
            <a:ext cx="3270433" cy="1908214"/>
            <a:chOff x="1127654" y="3135759"/>
            <a:chExt cx="4535015" cy="1164299"/>
          </a:xfrm>
        </p:grpSpPr>
        <p:sp>
          <p:nvSpPr>
            <p:cNvPr id="8" name="Tekstiruutu 7"/>
            <p:cNvSpPr txBox="1"/>
            <p:nvPr/>
          </p:nvSpPr>
          <p:spPr>
            <a:xfrm>
              <a:off x="1127654" y="3455002"/>
              <a:ext cx="4535015" cy="84505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fontAlgn="ctr"/>
              <a:r>
                <a:rPr lang="fi-FI" sz="1200" dirty="0"/>
                <a:t>Kenttälaitesuunnittelu </a:t>
              </a:r>
              <a:r>
                <a:rPr lang="fi-FI" sz="1200" dirty="0" smtClean="0"/>
                <a:t>(5 op)</a:t>
              </a:r>
              <a:endParaRPr lang="fi-FI" sz="12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fi-FI" sz="1200" dirty="0"/>
                <a:t>Konenäkö </a:t>
              </a:r>
              <a:r>
                <a:rPr lang="fi-FI" sz="1200" dirty="0" smtClean="0"/>
                <a:t>(5 op)</a:t>
              </a:r>
              <a:endParaRPr lang="fi-FI" sz="12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fontAlgn="ctr"/>
              <a:r>
                <a:rPr lang="fi-FI" sz="1200" dirty="0"/>
                <a:t>Automaatiojärjestelmät 2 </a:t>
              </a:r>
              <a:r>
                <a:rPr lang="fi-FI" sz="1200" dirty="0" smtClean="0"/>
                <a:t>(5 op)</a:t>
              </a:r>
              <a:endParaRPr lang="fi-FI" sz="12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fontAlgn="ctr"/>
              <a:r>
                <a:rPr lang="fi-FI" sz="1200" dirty="0"/>
                <a:t>PC-sovellusten ohjelmointi </a:t>
              </a:r>
              <a:r>
                <a:rPr lang="fi-FI" sz="1200" dirty="0" smtClean="0"/>
                <a:t>(3 op)</a:t>
              </a:r>
            </a:p>
            <a:p>
              <a:pPr fontAlgn="ctr"/>
              <a:r>
                <a:rPr lang="fi-FI" sz="1200" dirty="0"/>
                <a:t>Kappaletavara-automaatio </a:t>
              </a:r>
              <a:r>
                <a:rPr lang="fi-FI" sz="1200" dirty="0" smtClean="0"/>
                <a:t>(3 op)</a:t>
              </a:r>
            </a:p>
            <a:p>
              <a:pPr fontAlgn="ctr"/>
              <a:r>
                <a:rPr lang="fi-FI" sz="1200" dirty="0"/>
                <a:t>Automaatiosuunnittelu </a:t>
              </a:r>
              <a:r>
                <a:rPr lang="fi-FI" sz="1200" dirty="0" smtClean="0"/>
                <a:t>(5 op)</a:t>
              </a:r>
              <a:endParaRPr lang="fi-FI" sz="12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fontAlgn="ctr"/>
              <a:r>
                <a:rPr lang="en-US" sz="1200" dirty="0" smtClean="0"/>
                <a:t>Automation </a:t>
              </a:r>
              <a:r>
                <a:rPr lang="en-US" sz="1200" dirty="0"/>
                <a:t>technology laboratory work </a:t>
              </a:r>
              <a:r>
                <a:rPr lang="en-US" sz="1200" dirty="0" smtClean="0"/>
                <a:t>(5 op)</a:t>
              </a:r>
              <a:endParaRPr lang="fi-FI" sz="12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kstiruutu 8"/>
            <p:cNvSpPr txBox="1"/>
            <p:nvPr/>
          </p:nvSpPr>
          <p:spPr>
            <a:xfrm>
              <a:off x="1127654" y="3135759"/>
              <a:ext cx="4535015" cy="31924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b="1" dirty="0"/>
                <a:t>Automaatiosuunnan </a:t>
              </a:r>
              <a:r>
                <a:rPr lang="fi-FI" sz="1400" b="1" dirty="0" smtClean="0"/>
                <a:t>opinnot (31 op) (integroituna päivätoteutukseen)</a:t>
              </a:r>
              <a:endParaRPr lang="fi-FI" sz="1400" b="1" dirty="0"/>
            </a:p>
          </p:txBody>
        </p:sp>
      </p:grpSp>
      <p:grpSp>
        <p:nvGrpSpPr>
          <p:cNvPr id="10" name="Ryhmä 9"/>
          <p:cNvGrpSpPr/>
          <p:nvPr/>
        </p:nvGrpSpPr>
        <p:grpSpPr>
          <a:xfrm>
            <a:off x="772202" y="1391290"/>
            <a:ext cx="7093963" cy="3214940"/>
            <a:chOff x="2957663" y="1289376"/>
            <a:chExt cx="4331748" cy="2963577"/>
          </a:xfrm>
          <a:solidFill>
            <a:schemeClr val="bg1"/>
          </a:solidFill>
        </p:grpSpPr>
        <p:sp>
          <p:nvSpPr>
            <p:cNvPr id="11" name="Tekstiruutu 10"/>
            <p:cNvSpPr txBox="1"/>
            <p:nvPr/>
          </p:nvSpPr>
          <p:spPr>
            <a:xfrm>
              <a:off x="2957664" y="1586053"/>
              <a:ext cx="4331747" cy="2666900"/>
            </a:xfrm>
            <a:prstGeom prst="rect">
              <a:avLst/>
            </a:prstGeom>
            <a:grp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b="1" dirty="0"/>
                <a:t>Matematiikka ja fysiikka (25 op)</a:t>
              </a:r>
            </a:p>
            <a:p>
              <a:pPr algn="ctr"/>
              <a:r>
                <a:rPr lang="fi-FI" sz="1400" b="1" dirty="0"/>
                <a:t>Sähkötekniikka (15 op</a:t>
              </a:r>
              <a:r>
                <a:rPr lang="fi-FI" sz="1400" b="1" dirty="0" smtClean="0"/>
                <a:t>)</a:t>
              </a:r>
            </a:p>
            <a:p>
              <a:pPr algn="ctr"/>
              <a:r>
                <a:rPr lang="fi-FI" sz="1400" b="1" dirty="0" smtClean="0"/>
                <a:t>Tietotekniikka </a:t>
              </a:r>
              <a:r>
                <a:rPr lang="fi-FI" sz="1400" b="1" dirty="0"/>
                <a:t>(20 op)</a:t>
              </a:r>
            </a:p>
            <a:p>
              <a:pPr algn="ctr"/>
              <a:r>
                <a:rPr lang="fi-FI" sz="1400" b="1" dirty="0"/>
                <a:t>Automaatiotekniikka (18 op)</a:t>
              </a:r>
            </a:p>
            <a:p>
              <a:pPr algn="ctr"/>
              <a:r>
                <a:rPr lang="fi-FI" sz="1400" b="1" dirty="0"/>
                <a:t>Elinkeinoelämän opinnot (4 op</a:t>
              </a:r>
              <a:r>
                <a:rPr lang="fi-FI" sz="1400" b="1" dirty="0" smtClean="0"/>
                <a:t>)</a:t>
              </a:r>
            </a:p>
            <a:p>
              <a:pPr algn="ctr"/>
              <a:r>
                <a:rPr lang="fi-FI" sz="1400" dirty="0" smtClean="0"/>
                <a:t>Sähkövoimatekniikan </a:t>
              </a:r>
              <a:r>
                <a:rPr lang="fi-FI" sz="1400" dirty="0"/>
                <a:t>perusteet (5 op)</a:t>
              </a:r>
            </a:p>
            <a:p>
              <a:pPr algn="ctr"/>
              <a:r>
                <a:rPr lang="fi-FI" sz="1400" dirty="0"/>
                <a:t>Sähkösuunnittelu (5 op</a:t>
              </a:r>
              <a:r>
                <a:rPr lang="fi-FI" sz="1400" dirty="0" smtClean="0"/>
                <a:t>)</a:t>
              </a:r>
            </a:p>
            <a:p>
              <a:pPr algn="ctr"/>
              <a:r>
                <a:rPr lang="fi-FI" sz="1400" dirty="0"/>
                <a:t>Säätö ja ohjaustekniikka (5 op)</a:t>
              </a:r>
            </a:p>
            <a:p>
              <a:pPr algn="ctr"/>
              <a:r>
                <a:rPr lang="fi-FI" sz="1400" dirty="0"/>
                <a:t>Sähkön tuotanto ja jakelu (5 op)</a:t>
              </a:r>
            </a:p>
            <a:p>
              <a:pPr algn="ctr"/>
              <a:r>
                <a:rPr lang="fi-FI" sz="1400" dirty="0"/>
                <a:t>Suunnittelutyökalut (4 op</a:t>
              </a:r>
              <a:r>
                <a:rPr lang="fi-FI" sz="1400" dirty="0" smtClean="0"/>
                <a:t>)</a:t>
              </a:r>
              <a:endParaRPr lang="fi-FI" sz="1400" dirty="0"/>
            </a:p>
            <a:p>
              <a:pPr algn="ctr"/>
              <a:r>
                <a:rPr lang="fi-FI" sz="1400" dirty="0" smtClean="0"/>
                <a:t>Ohjelmoitavat </a:t>
              </a:r>
              <a:r>
                <a:rPr lang="fi-FI" sz="1400" dirty="0"/>
                <a:t>logiikat (5 op)</a:t>
              </a:r>
            </a:p>
            <a:p>
              <a:pPr algn="ctr"/>
              <a:r>
                <a:rPr lang="fi-FI" sz="1400" dirty="0" smtClean="0"/>
                <a:t>Projektityö 1 (5 op)</a:t>
              </a:r>
              <a:endParaRPr lang="fi-FI" sz="1400" dirty="0"/>
            </a:p>
            <a:p>
              <a:pPr algn="ctr"/>
              <a:r>
                <a:rPr lang="fi-FI" sz="1400" dirty="0" smtClean="0"/>
                <a:t>Instrumentointisähkösuunnittelu (5 op)</a:t>
              </a:r>
            </a:p>
          </p:txBody>
        </p:sp>
        <p:sp>
          <p:nvSpPr>
            <p:cNvPr id="12" name="Tekstiruutu 11"/>
            <p:cNvSpPr txBox="1"/>
            <p:nvPr/>
          </p:nvSpPr>
          <p:spPr>
            <a:xfrm>
              <a:off x="2957663" y="1289376"/>
              <a:ext cx="4331748" cy="312084"/>
            </a:xfrm>
            <a:prstGeom prst="rect">
              <a:avLst/>
            </a:prstGeom>
            <a:grp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600" b="1" dirty="0"/>
                <a:t>Tutkinto-ohjelman yhteiset opinnot </a:t>
              </a:r>
              <a:r>
                <a:rPr lang="fi-FI" sz="1600" b="1" dirty="0" smtClean="0"/>
                <a:t>(121 </a:t>
              </a:r>
              <a:r>
                <a:rPr lang="fi-FI" sz="1600" b="1" dirty="0"/>
                <a:t>op)</a:t>
              </a:r>
            </a:p>
          </p:txBody>
        </p:sp>
      </p:grpSp>
      <p:sp>
        <p:nvSpPr>
          <p:cNvPr id="14" name="Tekstiruutu 13"/>
          <p:cNvSpPr txBox="1"/>
          <p:nvPr/>
        </p:nvSpPr>
        <p:spPr>
          <a:xfrm rot="5400000">
            <a:off x="6236988" y="3414696"/>
            <a:ext cx="5062474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b="1" dirty="0"/>
              <a:t>Harjoittelu 30 op</a:t>
            </a:r>
          </a:p>
        </p:txBody>
      </p:sp>
      <p:sp>
        <p:nvSpPr>
          <p:cNvPr id="15" name="Tekstiruutu 14"/>
          <p:cNvSpPr txBox="1"/>
          <p:nvPr/>
        </p:nvSpPr>
        <p:spPr>
          <a:xfrm>
            <a:off x="3717726" y="6432096"/>
            <a:ext cx="3671126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b="1" dirty="0"/>
              <a:t>Vapaasti valittavat opinnot (15 op)</a:t>
            </a:r>
          </a:p>
        </p:txBody>
      </p:sp>
      <p:sp>
        <p:nvSpPr>
          <p:cNvPr id="20" name="Tekstiruutu 19"/>
          <p:cNvSpPr txBox="1"/>
          <p:nvPr/>
        </p:nvSpPr>
        <p:spPr>
          <a:xfrm rot="5400000">
            <a:off x="5670464" y="3333323"/>
            <a:ext cx="5040559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b="1" dirty="0"/>
              <a:t>Opinnäytetyö 15 op</a:t>
            </a:r>
          </a:p>
          <a:p>
            <a:r>
              <a:rPr lang="fi-FI" sz="1200" dirty="0"/>
              <a:t>Tutkimus ja kehittäminen 5 op</a:t>
            </a:r>
          </a:p>
        </p:txBody>
      </p:sp>
      <p:sp>
        <p:nvSpPr>
          <p:cNvPr id="27" name="Tekstiruutu 26"/>
          <p:cNvSpPr txBox="1"/>
          <p:nvPr/>
        </p:nvSpPr>
        <p:spPr>
          <a:xfrm>
            <a:off x="270233" y="89031"/>
            <a:ext cx="8640960" cy="83099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2400" b="1" dirty="0"/>
              <a:t>Sähkö- ja automaatiotekniikan </a:t>
            </a:r>
            <a:r>
              <a:rPr lang="fi-FI" sz="2400" b="1" dirty="0" smtClean="0"/>
              <a:t>tutkinto-ohjelma </a:t>
            </a:r>
          </a:p>
          <a:p>
            <a:pPr algn="ctr"/>
            <a:r>
              <a:rPr lang="fi-FI" sz="2400" b="1" dirty="0"/>
              <a:t>m</a:t>
            </a:r>
            <a:r>
              <a:rPr lang="fi-FI" sz="2400" b="1" dirty="0" smtClean="0"/>
              <a:t>onimuoto</a:t>
            </a:r>
            <a:endParaRPr lang="fi-FI" sz="2400" b="1" dirty="0"/>
          </a:p>
        </p:txBody>
      </p:sp>
      <p:sp>
        <p:nvSpPr>
          <p:cNvPr id="2" name="Suorakulmio 1"/>
          <p:cNvSpPr/>
          <p:nvPr/>
        </p:nvSpPr>
        <p:spPr>
          <a:xfrm>
            <a:off x="2123729" y="2852936"/>
            <a:ext cx="4054775" cy="17054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Alanuoli 29"/>
          <p:cNvSpPr/>
          <p:nvPr/>
        </p:nvSpPr>
        <p:spPr>
          <a:xfrm>
            <a:off x="5887402" y="3946280"/>
            <a:ext cx="1687659" cy="65339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Monimuoto</a:t>
            </a:r>
            <a:endParaRPr lang="fi-FI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Alanuoli 28"/>
          <p:cNvSpPr/>
          <p:nvPr/>
        </p:nvSpPr>
        <p:spPr>
          <a:xfrm rot="3287610">
            <a:off x="1791901" y="3895487"/>
            <a:ext cx="281067" cy="78634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44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mk_kuvaton_mallipohja_2014">
  <a:themeElements>
    <a:clrScheme name="JAMKin väriteema">
      <a:dk1>
        <a:sysClr val="windowText" lastClr="000000"/>
      </a:dk1>
      <a:lt1>
        <a:sysClr val="window" lastClr="FFFFFF"/>
      </a:lt1>
      <a:dk2>
        <a:srgbClr val="005A8C"/>
      </a:dk2>
      <a:lt2>
        <a:srgbClr val="EEECE1"/>
      </a:lt2>
      <a:accent1>
        <a:srgbClr val="005A8C"/>
      </a:accent1>
      <a:accent2>
        <a:srgbClr val="77B800"/>
      </a:accent2>
      <a:accent3>
        <a:srgbClr val="D10074"/>
      </a:accent3>
      <a:accent4>
        <a:srgbClr val="747679"/>
      </a:accent4>
      <a:accent5>
        <a:srgbClr val="00AECB"/>
      </a:accent5>
      <a:accent6>
        <a:srgbClr val="C0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JAMK sininen diapohja">
  <a:themeElements>
    <a:clrScheme name="JAMK väriteema">
      <a:dk1>
        <a:sysClr val="windowText" lastClr="000000"/>
      </a:dk1>
      <a:lt1>
        <a:sysClr val="window" lastClr="FFFFFF"/>
      </a:lt1>
      <a:dk2>
        <a:srgbClr val="00497D"/>
      </a:dk2>
      <a:lt2>
        <a:srgbClr val="FFFFFF"/>
      </a:lt2>
      <a:accent1>
        <a:srgbClr val="0D3A4D"/>
      </a:accent1>
      <a:accent2>
        <a:srgbClr val="DE007B"/>
      </a:accent2>
      <a:accent3>
        <a:srgbClr val="80BD26"/>
      </a:accent3>
      <a:accent4>
        <a:srgbClr val="00A9C2"/>
      </a:accent4>
      <a:accent5>
        <a:srgbClr val="4BACC6"/>
      </a:accent5>
      <a:accent6>
        <a:srgbClr val="F79646"/>
      </a:accent6>
      <a:hlink>
        <a:srgbClr val="00A9C2"/>
      </a:hlink>
      <a:folHlink>
        <a:srgbClr val="7879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jamk_kuvaton_mallipohja_2014</Template>
  <TotalTime>1188</TotalTime>
  <Words>671</Words>
  <Application>Microsoft Office PowerPoint</Application>
  <PresentationFormat>Näytössä katseltava diaesitys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jamk_kuvaton_mallipohja_2014</vt:lpstr>
      <vt:lpstr>JAMK sininen diapohja</vt:lpstr>
      <vt:lpstr>Monimuotokoulutus Sähkö- ja automaatiotekniikan tutkinto-ohjelma </vt:lpstr>
      <vt:lpstr>Miksi monimuotokoulutus?</vt:lpstr>
      <vt:lpstr>Mitä monimuoto-opetus on?</vt:lpstr>
      <vt:lpstr>Mitä tarkoittaa käytännössä?</vt:lpstr>
      <vt:lpstr>Avoimia kysymyksiä</vt:lpstr>
      <vt:lpstr>Avoimia kysymyksiä</vt:lpstr>
      <vt:lpstr>Mitä vaatii meiltä?</vt:lpstr>
      <vt:lpstr>Mitä mahdollisuuksia</vt:lpstr>
      <vt:lpstr>PowerPoint-esitys</vt:lpstr>
      <vt:lpstr>PowerPoint-esitys</vt:lpstr>
      <vt:lpstr>Opiskelijapalautetta</vt:lpstr>
      <vt:lpstr>Matkan varrella opittua</vt:lpstr>
      <vt:lpstr>Jatkossa</vt:lpstr>
    </vt:vector>
  </TitlesOfParts>
  <Company>JAMK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OPS- Sähkö- ja automaatiotekniikan tutkinto-ohjelma</dc:title>
  <dc:creator>Hukari Sirpa</dc:creator>
  <cp:lastModifiedBy>Hukari Sirpa</cp:lastModifiedBy>
  <cp:revision>101</cp:revision>
  <cp:lastPrinted>2015-09-18T09:15:44Z</cp:lastPrinted>
  <dcterms:created xsi:type="dcterms:W3CDTF">2014-12-12T07:46:40Z</dcterms:created>
  <dcterms:modified xsi:type="dcterms:W3CDTF">2017-05-17T05:19:40Z</dcterms:modified>
</cp:coreProperties>
</file>