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4"/>
  </p:notesMasterIdLst>
  <p:sldIdLst>
    <p:sldId id="262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44" autoAdjust="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9B36-64FF-489F-9E1C-C1F46BBD3DE5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A0ED-8ED8-4D3A-9AB7-5FA020E9AE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150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9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87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- ja sisältö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5486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4127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819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060849"/>
            <a:ext cx="10705189" cy="37441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57" y="4581128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417021"/>
            <a:ext cx="106935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268760"/>
            <a:ext cx="106935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001198"/>
            <a:ext cx="10693545" cy="387607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4" y="414887"/>
            <a:ext cx="10621621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340768"/>
            <a:ext cx="10609180" cy="4608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bullet-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1988840"/>
            <a:ext cx="10615434" cy="38164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800"/>
            </a:lvl1pPr>
            <a:lvl2pPr>
              <a:defRPr sz="1400"/>
            </a:lvl2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26368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0"/>
          </p:nvPr>
        </p:nvSpPr>
        <p:spPr>
          <a:xfrm>
            <a:off x="792121" y="1268760"/>
            <a:ext cx="10626369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lstainen teksti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title"/>
          </p:nvPr>
        </p:nvSpPr>
        <p:spPr>
          <a:xfrm>
            <a:off x="767409" y="548680"/>
            <a:ext cx="10667566" cy="7920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5000" b="1" cap="none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9" name="Tekstin paikkamerkki 2"/>
          <p:cNvSpPr>
            <a:spLocks noGrp="1"/>
          </p:cNvSpPr>
          <p:nvPr>
            <p:ph type="body" idx="1"/>
          </p:nvPr>
        </p:nvSpPr>
        <p:spPr>
          <a:xfrm>
            <a:off x="782571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kstin paikkamerkki 2"/>
          <p:cNvSpPr>
            <a:spLocks noGrp="1"/>
          </p:cNvSpPr>
          <p:nvPr>
            <p:ph type="body" idx="13"/>
          </p:nvPr>
        </p:nvSpPr>
        <p:spPr>
          <a:xfrm>
            <a:off x="4427459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kstin paikkamerkki 2"/>
          <p:cNvSpPr>
            <a:spLocks noGrp="1"/>
          </p:cNvSpPr>
          <p:nvPr>
            <p:ph type="body" idx="14"/>
          </p:nvPr>
        </p:nvSpPr>
        <p:spPr>
          <a:xfrm>
            <a:off x="8074840" y="2400796"/>
            <a:ext cx="3360135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Alaotsikko 2"/>
          <p:cNvSpPr>
            <a:spLocks noGrp="1"/>
          </p:cNvSpPr>
          <p:nvPr>
            <p:ph type="subTitle" idx="15"/>
          </p:nvPr>
        </p:nvSpPr>
        <p:spPr>
          <a:xfrm>
            <a:off x="4427459" y="1484785"/>
            <a:ext cx="3456384" cy="8440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3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7409" y="1484784"/>
            <a:ext cx="3472276" cy="8441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074843" y="1484784"/>
            <a:ext cx="3360264" cy="844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7126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1988840"/>
            <a:ext cx="5213517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1988840"/>
            <a:ext cx="5245182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32470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1"/>
          </p:nvPr>
        </p:nvSpPr>
        <p:spPr>
          <a:xfrm>
            <a:off x="792121" y="1281117"/>
            <a:ext cx="10638576" cy="635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1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00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9" y="4617272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17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62" r:id="rId7"/>
    <p:sldLayoutId id="2147483664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85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54"/>
          <p:cNvSpPr>
            <a:spLocks noGrp="1"/>
          </p:cNvSpPr>
          <p:nvPr>
            <p:ph type="ctrTitle"/>
          </p:nvPr>
        </p:nvSpPr>
        <p:spPr>
          <a:xfrm>
            <a:off x="803055" y="286392"/>
            <a:ext cx="1624459" cy="792090"/>
          </a:xfrm>
        </p:spPr>
        <p:txBody>
          <a:bodyPr/>
          <a:lstStyle/>
          <a:p>
            <a:r>
              <a:rPr lang="fi-FI" dirty="0" smtClean="0"/>
              <a:t>Case</a:t>
            </a:r>
            <a:endParaRPr lang="fi-FI" dirty="0"/>
          </a:p>
        </p:txBody>
      </p:sp>
      <p:sp>
        <p:nvSpPr>
          <p:cNvPr id="6" name="Alaotsikko 56"/>
          <p:cNvSpPr>
            <a:spLocks noGrp="1"/>
          </p:cNvSpPr>
          <p:nvPr>
            <p:ph type="subTitle" idx="1"/>
          </p:nvPr>
        </p:nvSpPr>
        <p:spPr>
          <a:xfrm>
            <a:off x="820420" y="977501"/>
            <a:ext cx="3320141" cy="648072"/>
          </a:xfrm>
        </p:spPr>
        <p:txBody>
          <a:bodyPr>
            <a:normAutofit fontScale="77500" lnSpcReduction="20000"/>
          </a:bodyPr>
          <a:lstStyle/>
          <a:p>
            <a:r>
              <a:rPr lang="fi-FI" dirty="0" smtClean="0"/>
              <a:t>Matematiikkaa monimuoto-opetuksena</a:t>
            </a:r>
            <a:endParaRPr lang="fi-FI" dirty="0"/>
          </a:p>
        </p:txBody>
      </p:sp>
      <p:sp>
        <p:nvSpPr>
          <p:cNvPr id="7" name="Ellipsi 6"/>
          <p:cNvSpPr/>
          <p:nvPr/>
        </p:nvSpPr>
        <p:spPr>
          <a:xfrm>
            <a:off x="1125993" y="3073424"/>
            <a:ext cx="1466850" cy="14763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5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smtClean="0">
                <a:solidFill>
                  <a:srgbClr val="005A8C"/>
                </a:solidFill>
              </a:rPr>
              <a:t>Selkeät ohjeet, mitä pitää tehdä</a:t>
            </a:r>
          </a:p>
        </p:txBody>
      </p:sp>
      <p:sp>
        <p:nvSpPr>
          <p:cNvPr id="8" name="Ellipsi 7"/>
          <p:cNvSpPr/>
          <p:nvPr/>
        </p:nvSpPr>
        <p:spPr>
          <a:xfrm>
            <a:off x="4066786" y="3065285"/>
            <a:ext cx="1466850" cy="14763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5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smtClean="0">
                <a:solidFill>
                  <a:srgbClr val="005A8C"/>
                </a:solidFill>
              </a:rPr>
              <a:t>Tasainen tekemisen määrä</a:t>
            </a:r>
            <a:endParaRPr lang="fi-FI" b="1" dirty="0">
              <a:solidFill>
                <a:srgbClr val="005A8C"/>
              </a:solidFill>
            </a:endParaRPr>
          </a:p>
        </p:txBody>
      </p:sp>
      <p:sp>
        <p:nvSpPr>
          <p:cNvPr id="10" name="Ellipsi 9"/>
          <p:cNvSpPr/>
          <p:nvPr/>
        </p:nvSpPr>
        <p:spPr>
          <a:xfrm>
            <a:off x="6624199" y="3065721"/>
            <a:ext cx="1466850" cy="14763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5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smtClean="0">
                <a:solidFill>
                  <a:srgbClr val="005A8C"/>
                </a:solidFill>
              </a:rPr>
              <a:t>Ohjaus</a:t>
            </a:r>
            <a:endParaRPr lang="fi-FI" b="1" dirty="0">
              <a:solidFill>
                <a:srgbClr val="005A8C"/>
              </a:solidFill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695034" y="5148988"/>
            <a:ext cx="232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Helppoa työn ohessa </a:t>
            </a:r>
          </a:p>
          <a:p>
            <a:pPr algn="ctr"/>
            <a:r>
              <a:rPr lang="fi-FI" dirty="0" smtClean="0">
                <a:solidFill>
                  <a:srgbClr val="005A8C"/>
                </a:solidFill>
              </a:rPr>
              <a:t>-&gt; kaikilla tiedossa mitä, miten ja milloin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13" name="Suora nuoliyhdysviiva 12"/>
          <p:cNvCxnSpPr>
            <a:stCxn id="7" idx="4"/>
            <a:endCxn id="11" idx="0"/>
          </p:cNvCxnSpPr>
          <p:nvPr/>
        </p:nvCxnSpPr>
        <p:spPr>
          <a:xfrm flipH="1">
            <a:off x="1859417" y="4549799"/>
            <a:ext cx="1" cy="599189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iruutu 13"/>
          <p:cNvSpPr txBox="1"/>
          <p:nvPr/>
        </p:nvSpPr>
        <p:spPr>
          <a:xfrm>
            <a:off x="447485" y="2168166"/>
            <a:ext cx="281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Tutustutaan alussa kunnolla -&gt; toimii paremmin verkossa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15" name="Suora nuoliyhdysviiva 14"/>
          <p:cNvCxnSpPr>
            <a:stCxn id="14" idx="2"/>
            <a:endCxn id="7" idx="0"/>
          </p:cNvCxnSpPr>
          <p:nvPr/>
        </p:nvCxnSpPr>
        <p:spPr>
          <a:xfrm>
            <a:off x="1856077" y="2814497"/>
            <a:ext cx="3341" cy="258927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uora nuoliyhdysviiva 23"/>
          <p:cNvCxnSpPr>
            <a:stCxn id="7" idx="6"/>
            <a:endCxn id="8" idx="2"/>
          </p:cNvCxnSpPr>
          <p:nvPr/>
        </p:nvCxnSpPr>
        <p:spPr>
          <a:xfrm flipV="1">
            <a:off x="2592843" y="3803473"/>
            <a:ext cx="1473943" cy="8139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iruutu 28"/>
          <p:cNvSpPr txBox="1"/>
          <p:nvPr/>
        </p:nvSpPr>
        <p:spPr>
          <a:xfrm>
            <a:off x="3608272" y="5521339"/>
            <a:ext cx="239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Joka viikko: käsiteltävä aihe, video, tehtävät ja automaattitestit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31" name="Suora nuoliyhdysviiva 30"/>
          <p:cNvCxnSpPr>
            <a:stCxn id="8" idx="4"/>
            <a:endCxn id="36" idx="0"/>
          </p:cNvCxnSpPr>
          <p:nvPr/>
        </p:nvCxnSpPr>
        <p:spPr>
          <a:xfrm>
            <a:off x="4800211" y="4541660"/>
            <a:ext cx="0" cy="246073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iruutu 35"/>
          <p:cNvSpPr txBox="1"/>
          <p:nvPr/>
        </p:nvSpPr>
        <p:spPr>
          <a:xfrm>
            <a:off x="3209336" y="4787733"/>
            <a:ext cx="318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”Matikkaa </a:t>
            </a:r>
            <a:r>
              <a:rPr lang="fi-FI" dirty="0" smtClean="0">
                <a:solidFill>
                  <a:srgbClr val="005A8C"/>
                </a:solidFill>
              </a:rPr>
              <a:t>pieni pala </a:t>
            </a:r>
            <a:r>
              <a:rPr lang="fi-FI" dirty="0" smtClean="0">
                <a:solidFill>
                  <a:srgbClr val="005A8C"/>
                </a:solidFill>
              </a:rPr>
              <a:t>kerrallaan”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40" name="Suora nuoliyhdysviiva 39"/>
          <p:cNvCxnSpPr>
            <a:stCxn id="36" idx="2"/>
            <a:endCxn id="29" idx="0"/>
          </p:cNvCxnSpPr>
          <p:nvPr/>
        </p:nvCxnSpPr>
        <p:spPr>
          <a:xfrm>
            <a:off x="4800211" y="5157065"/>
            <a:ext cx="5615" cy="364274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iruutu 42"/>
          <p:cNvSpPr txBox="1"/>
          <p:nvPr/>
        </p:nvSpPr>
        <p:spPr>
          <a:xfrm>
            <a:off x="6411686" y="5521339"/>
            <a:ext cx="223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Loppupuolella aiheet yhdistävä isompi, soveltava tehtävä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44" name="Suora nuoliyhdysviiva 43"/>
          <p:cNvCxnSpPr>
            <a:stCxn id="29" idx="3"/>
            <a:endCxn id="43" idx="1"/>
          </p:cNvCxnSpPr>
          <p:nvPr/>
        </p:nvCxnSpPr>
        <p:spPr>
          <a:xfrm>
            <a:off x="6003379" y="5983004"/>
            <a:ext cx="408307" cy="0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iruutu 47"/>
          <p:cNvSpPr txBox="1"/>
          <p:nvPr/>
        </p:nvSpPr>
        <p:spPr>
          <a:xfrm>
            <a:off x="3640026" y="2036121"/>
            <a:ext cx="232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Verkko-opetus Connectissa </a:t>
            </a:r>
            <a:r>
              <a:rPr lang="fi-FI" dirty="0" smtClean="0">
                <a:solidFill>
                  <a:srgbClr val="005A8C"/>
                </a:solidFill>
              </a:rPr>
              <a:t>(AC) </a:t>
            </a:r>
          </a:p>
          <a:p>
            <a:pPr algn="ctr"/>
            <a:r>
              <a:rPr lang="fi-FI" dirty="0" smtClean="0">
                <a:solidFill>
                  <a:srgbClr val="005A8C"/>
                </a:solidFill>
              </a:rPr>
              <a:t>8 opiskelijan ryhmissä</a:t>
            </a:r>
            <a:endParaRPr lang="fi-FI" dirty="0">
              <a:solidFill>
                <a:srgbClr val="005A8C"/>
              </a:solidFill>
            </a:endParaRPr>
          </a:p>
        </p:txBody>
      </p:sp>
      <p:grpSp>
        <p:nvGrpSpPr>
          <p:cNvPr id="119" name="Ryhmä 118"/>
          <p:cNvGrpSpPr/>
          <p:nvPr/>
        </p:nvGrpSpPr>
        <p:grpSpPr>
          <a:xfrm>
            <a:off x="6411686" y="487044"/>
            <a:ext cx="4462347" cy="802438"/>
            <a:chOff x="1949339" y="1042732"/>
            <a:chExt cx="4462347" cy="802438"/>
          </a:xfrm>
        </p:grpSpPr>
        <p:sp>
          <p:nvSpPr>
            <p:cNvPr id="52" name="Ellipsi 51"/>
            <p:cNvSpPr/>
            <p:nvPr/>
          </p:nvSpPr>
          <p:spPr>
            <a:xfrm>
              <a:off x="2155370" y="1342896"/>
              <a:ext cx="217714" cy="217714"/>
            </a:xfrm>
            <a:prstGeom prst="ellipse">
              <a:avLst/>
            </a:prstGeom>
            <a:solidFill>
              <a:srgbClr val="005A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4" name="Ellipsi 53"/>
            <p:cNvSpPr/>
            <p:nvPr/>
          </p:nvSpPr>
          <p:spPr>
            <a:xfrm>
              <a:off x="2888801" y="1342896"/>
              <a:ext cx="217714" cy="2177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5" name="Ellipsi 54"/>
            <p:cNvSpPr/>
            <p:nvPr/>
          </p:nvSpPr>
          <p:spPr>
            <a:xfrm>
              <a:off x="3622232" y="1342896"/>
              <a:ext cx="217714" cy="217714"/>
            </a:xfrm>
            <a:prstGeom prst="ellipse">
              <a:avLst/>
            </a:prstGeom>
            <a:solidFill>
              <a:srgbClr val="005A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6" name="Ellipsi 55"/>
            <p:cNvSpPr/>
            <p:nvPr/>
          </p:nvSpPr>
          <p:spPr>
            <a:xfrm>
              <a:off x="4355663" y="1342896"/>
              <a:ext cx="217714" cy="2177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7" name="Ellipsi 56"/>
            <p:cNvSpPr/>
            <p:nvPr/>
          </p:nvSpPr>
          <p:spPr>
            <a:xfrm>
              <a:off x="5089094" y="1342896"/>
              <a:ext cx="217714" cy="217714"/>
            </a:xfrm>
            <a:prstGeom prst="ellipse">
              <a:avLst/>
            </a:prstGeom>
            <a:solidFill>
              <a:srgbClr val="005A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8" name="Ellipsi 57"/>
            <p:cNvSpPr/>
            <p:nvPr/>
          </p:nvSpPr>
          <p:spPr>
            <a:xfrm>
              <a:off x="5822526" y="1342896"/>
              <a:ext cx="217714" cy="2177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0" name="Suora yhdysviiva 59"/>
            <p:cNvCxnSpPr>
              <a:stCxn id="52" idx="6"/>
              <a:endCxn id="54" idx="2"/>
            </p:cNvCxnSpPr>
            <p:nvPr/>
          </p:nvCxnSpPr>
          <p:spPr>
            <a:xfrm>
              <a:off x="2373084" y="1451753"/>
              <a:ext cx="515717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uora yhdysviiva 61"/>
            <p:cNvCxnSpPr>
              <a:stCxn id="54" idx="6"/>
              <a:endCxn id="55" idx="2"/>
            </p:cNvCxnSpPr>
            <p:nvPr/>
          </p:nvCxnSpPr>
          <p:spPr>
            <a:xfrm>
              <a:off x="3106515" y="1451753"/>
              <a:ext cx="515717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uora yhdysviiva 63"/>
            <p:cNvCxnSpPr>
              <a:stCxn id="55" idx="6"/>
              <a:endCxn id="56" idx="2"/>
            </p:cNvCxnSpPr>
            <p:nvPr/>
          </p:nvCxnSpPr>
          <p:spPr>
            <a:xfrm>
              <a:off x="3839946" y="1451753"/>
              <a:ext cx="515717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uora yhdysviiva 65"/>
            <p:cNvCxnSpPr>
              <a:stCxn id="56" idx="6"/>
              <a:endCxn id="57" idx="2"/>
            </p:cNvCxnSpPr>
            <p:nvPr/>
          </p:nvCxnSpPr>
          <p:spPr>
            <a:xfrm>
              <a:off x="4573377" y="1451753"/>
              <a:ext cx="515717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uora yhdysviiva 67"/>
            <p:cNvCxnSpPr>
              <a:stCxn id="57" idx="6"/>
              <a:endCxn id="58" idx="2"/>
            </p:cNvCxnSpPr>
            <p:nvPr/>
          </p:nvCxnSpPr>
          <p:spPr>
            <a:xfrm>
              <a:off x="5306808" y="1451753"/>
              <a:ext cx="515718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uora yhdysviiva 69"/>
            <p:cNvCxnSpPr>
              <a:stCxn id="58" idx="6"/>
            </p:cNvCxnSpPr>
            <p:nvPr/>
          </p:nvCxnSpPr>
          <p:spPr>
            <a:xfrm>
              <a:off x="6040240" y="1451753"/>
              <a:ext cx="371446" cy="0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kstiruutu 70"/>
            <p:cNvSpPr txBox="1"/>
            <p:nvPr/>
          </p:nvSpPr>
          <p:spPr>
            <a:xfrm>
              <a:off x="1949339" y="1053032"/>
              <a:ext cx="629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b="1" dirty="0" err="1" smtClean="0">
                  <a:solidFill>
                    <a:srgbClr val="005A8C"/>
                  </a:solidFill>
                </a:rPr>
                <a:t>Lähi</a:t>
              </a:r>
              <a:endParaRPr lang="fi-FI" b="1" dirty="0">
                <a:solidFill>
                  <a:srgbClr val="005A8C"/>
                </a:solidFill>
              </a:endParaRPr>
            </a:p>
          </p:txBody>
        </p:sp>
        <p:sp>
          <p:nvSpPr>
            <p:cNvPr id="72" name="Tekstiruutu 71"/>
            <p:cNvSpPr txBox="1"/>
            <p:nvPr/>
          </p:nvSpPr>
          <p:spPr>
            <a:xfrm>
              <a:off x="3416202" y="1053032"/>
              <a:ext cx="629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err="1" smtClean="0">
                  <a:solidFill>
                    <a:srgbClr val="005A8C"/>
                  </a:solidFill>
                </a:rPr>
                <a:t>Lähi</a:t>
              </a:r>
              <a:endParaRPr lang="fi-FI" dirty="0">
                <a:solidFill>
                  <a:srgbClr val="005A8C"/>
                </a:solidFill>
              </a:endParaRPr>
            </a:p>
          </p:txBody>
        </p:sp>
        <p:sp>
          <p:nvSpPr>
            <p:cNvPr id="73" name="Tekstiruutu 72"/>
            <p:cNvSpPr txBox="1"/>
            <p:nvPr/>
          </p:nvSpPr>
          <p:spPr>
            <a:xfrm>
              <a:off x="4891468" y="1042732"/>
              <a:ext cx="629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err="1" smtClean="0">
                  <a:solidFill>
                    <a:srgbClr val="005A8C"/>
                  </a:solidFill>
                </a:rPr>
                <a:t>Lähi</a:t>
              </a:r>
              <a:endParaRPr lang="fi-FI" dirty="0">
                <a:solidFill>
                  <a:srgbClr val="005A8C"/>
                </a:solidFill>
              </a:endParaRPr>
            </a:p>
          </p:txBody>
        </p:sp>
        <p:sp>
          <p:nvSpPr>
            <p:cNvPr id="74" name="Tekstiruutu 73"/>
            <p:cNvSpPr txBox="1"/>
            <p:nvPr/>
          </p:nvSpPr>
          <p:spPr>
            <a:xfrm>
              <a:off x="2765554" y="1475838"/>
              <a:ext cx="467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smtClean="0">
                  <a:solidFill>
                    <a:srgbClr val="005A8C"/>
                  </a:solidFill>
                </a:rPr>
                <a:t>AC</a:t>
              </a:r>
              <a:endParaRPr lang="fi-FI" dirty="0">
                <a:solidFill>
                  <a:srgbClr val="005A8C"/>
                </a:solidFill>
              </a:endParaRPr>
            </a:p>
          </p:txBody>
        </p:sp>
        <p:sp>
          <p:nvSpPr>
            <p:cNvPr id="75" name="Tekstiruutu 74"/>
            <p:cNvSpPr txBox="1"/>
            <p:nvPr/>
          </p:nvSpPr>
          <p:spPr>
            <a:xfrm>
              <a:off x="4249758" y="1463691"/>
              <a:ext cx="467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smtClean="0">
                  <a:solidFill>
                    <a:srgbClr val="005A8C"/>
                  </a:solidFill>
                </a:rPr>
                <a:t>AC</a:t>
              </a:r>
              <a:endParaRPr lang="fi-FI" dirty="0">
                <a:solidFill>
                  <a:srgbClr val="005A8C"/>
                </a:solidFill>
              </a:endParaRPr>
            </a:p>
          </p:txBody>
        </p:sp>
        <p:sp>
          <p:nvSpPr>
            <p:cNvPr id="76" name="Tekstiruutu 75"/>
            <p:cNvSpPr txBox="1"/>
            <p:nvPr/>
          </p:nvSpPr>
          <p:spPr>
            <a:xfrm>
              <a:off x="5697438" y="1463691"/>
              <a:ext cx="467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smtClean="0">
                  <a:solidFill>
                    <a:srgbClr val="005A8C"/>
                  </a:solidFill>
                </a:rPr>
                <a:t>AC</a:t>
              </a:r>
              <a:endParaRPr lang="fi-FI" dirty="0">
                <a:solidFill>
                  <a:srgbClr val="005A8C"/>
                </a:solidFill>
              </a:endParaRPr>
            </a:p>
          </p:txBody>
        </p:sp>
        <p:cxnSp>
          <p:nvCxnSpPr>
            <p:cNvPr id="78" name="Suora yhdysviiva 77"/>
            <p:cNvCxnSpPr/>
            <p:nvPr/>
          </p:nvCxnSpPr>
          <p:spPr>
            <a:xfrm>
              <a:off x="2620056" y="1379406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uora yhdysviiva 78"/>
            <p:cNvCxnSpPr/>
            <p:nvPr/>
          </p:nvCxnSpPr>
          <p:spPr>
            <a:xfrm>
              <a:off x="3349402" y="1379402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uora yhdysviiva 79"/>
            <p:cNvCxnSpPr/>
            <p:nvPr/>
          </p:nvCxnSpPr>
          <p:spPr>
            <a:xfrm>
              <a:off x="4089632" y="1379398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uora yhdysviiva 80"/>
            <p:cNvCxnSpPr/>
            <p:nvPr/>
          </p:nvCxnSpPr>
          <p:spPr>
            <a:xfrm>
              <a:off x="4829866" y="1379394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uora yhdysviiva 81"/>
            <p:cNvCxnSpPr/>
            <p:nvPr/>
          </p:nvCxnSpPr>
          <p:spPr>
            <a:xfrm>
              <a:off x="5559208" y="1379393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uora yhdysviiva 82"/>
            <p:cNvCxnSpPr/>
            <p:nvPr/>
          </p:nvCxnSpPr>
          <p:spPr>
            <a:xfrm>
              <a:off x="6245013" y="1379389"/>
              <a:ext cx="0" cy="148546"/>
            </a:xfrm>
            <a:prstGeom prst="line">
              <a:avLst/>
            </a:prstGeom>
            <a:ln>
              <a:solidFill>
                <a:srgbClr val="005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uora nuoliyhdysviiva 83"/>
          <p:cNvCxnSpPr>
            <a:stCxn id="8" idx="0"/>
            <a:endCxn id="48" idx="2"/>
          </p:cNvCxnSpPr>
          <p:nvPr/>
        </p:nvCxnSpPr>
        <p:spPr>
          <a:xfrm flipH="1" flipV="1">
            <a:off x="4800210" y="2959451"/>
            <a:ext cx="1" cy="105834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iruutu 88"/>
          <p:cNvSpPr txBox="1"/>
          <p:nvPr/>
        </p:nvSpPr>
        <p:spPr>
          <a:xfrm>
            <a:off x="6221101" y="2174677"/>
            <a:ext cx="208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AC:ssä vain yhdessä ratkottavia tehtäviä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90" name="Suora nuoliyhdysviiva 89"/>
          <p:cNvCxnSpPr>
            <a:stCxn id="48" idx="3"/>
            <a:endCxn id="89" idx="1"/>
          </p:cNvCxnSpPr>
          <p:nvPr/>
        </p:nvCxnSpPr>
        <p:spPr>
          <a:xfrm>
            <a:off x="5960393" y="2497786"/>
            <a:ext cx="260708" cy="57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uora nuoliyhdysviiva 94"/>
          <p:cNvCxnSpPr>
            <a:stCxn id="8" idx="6"/>
            <a:endCxn id="10" idx="2"/>
          </p:cNvCxnSpPr>
          <p:nvPr/>
        </p:nvCxnSpPr>
        <p:spPr>
          <a:xfrm>
            <a:off x="5533636" y="3803473"/>
            <a:ext cx="1090563" cy="436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iruutu 101"/>
          <p:cNvSpPr txBox="1"/>
          <p:nvPr/>
        </p:nvSpPr>
        <p:spPr>
          <a:xfrm>
            <a:off x="8856817" y="2158616"/>
            <a:ext cx="214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Vertaistuki </a:t>
            </a:r>
            <a:r>
              <a:rPr lang="fi-FI" dirty="0" err="1" smtClean="0">
                <a:solidFill>
                  <a:srgbClr val="005A8C"/>
                </a:solidFill>
              </a:rPr>
              <a:t>Whatsapp</a:t>
            </a:r>
            <a:r>
              <a:rPr lang="fi-FI" dirty="0" smtClean="0">
                <a:solidFill>
                  <a:srgbClr val="005A8C"/>
                </a:solidFill>
              </a:rPr>
              <a:t>-ryhmässä ilman opettajaa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103" name="Suora nuoliyhdysviiva 102"/>
          <p:cNvCxnSpPr>
            <a:stCxn id="10" idx="6"/>
          </p:cNvCxnSpPr>
          <p:nvPr/>
        </p:nvCxnSpPr>
        <p:spPr>
          <a:xfrm flipV="1">
            <a:off x="8091049" y="3065285"/>
            <a:ext cx="813465" cy="738624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iruutu 105"/>
          <p:cNvSpPr txBox="1"/>
          <p:nvPr/>
        </p:nvSpPr>
        <p:spPr>
          <a:xfrm>
            <a:off x="8751257" y="3393218"/>
            <a:ext cx="23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Keskustelu/kysymykset oppimisympäristössä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107" name="Suora nuoliyhdysviiva 106"/>
          <p:cNvCxnSpPr>
            <a:stCxn id="10" idx="6"/>
          </p:cNvCxnSpPr>
          <p:nvPr/>
        </p:nvCxnSpPr>
        <p:spPr>
          <a:xfrm flipV="1">
            <a:off x="8091049" y="3803472"/>
            <a:ext cx="559225" cy="437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iruutu 109"/>
          <p:cNvSpPr txBox="1"/>
          <p:nvPr/>
        </p:nvSpPr>
        <p:spPr>
          <a:xfrm>
            <a:off x="8748248" y="4271638"/>
            <a:ext cx="240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005A8C"/>
                </a:solidFill>
              </a:rPr>
              <a:t>Kysymykset myös sähköpostilla &gt; yksi kysyy, vastaus kaikille</a:t>
            </a:r>
            <a:endParaRPr lang="fi-FI" dirty="0">
              <a:solidFill>
                <a:srgbClr val="005A8C"/>
              </a:solidFill>
            </a:endParaRPr>
          </a:p>
        </p:txBody>
      </p:sp>
      <p:cxnSp>
        <p:nvCxnSpPr>
          <p:cNvPr id="112" name="Suora nuoliyhdysviiva 111"/>
          <p:cNvCxnSpPr>
            <a:stCxn id="110" idx="0"/>
            <a:endCxn id="106" idx="2"/>
          </p:cNvCxnSpPr>
          <p:nvPr/>
        </p:nvCxnSpPr>
        <p:spPr>
          <a:xfrm flipH="1" flipV="1">
            <a:off x="9948831" y="4039549"/>
            <a:ext cx="3938" cy="232089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iruutu 116"/>
          <p:cNvSpPr txBox="1"/>
          <p:nvPr/>
        </p:nvSpPr>
        <p:spPr>
          <a:xfrm>
            <a:off x="9179995" y="5143556"/>
            <a:ext cx="262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>
                <a:solidFill>
                  <a:srgbClr val="005A8C"/>
                </a:solidFill>
              </a:rPr>
              <a:t>(tullut </a:t>
            </a:r>
            <a:r>
              <a:rPr lang="fi-FI" sz="1400" dirty="0" err="1" smtClean="0">
                <a:solidFill>
                  <a:srgbClr val="005A8C"/>
                </a:solidFill>
              </a:rPr>
              <a:t>max</a:t>
            </a:r>
            <a:r>
              <a:rPr lang="fi-FI" sz="1400" dirty="0" smtClean="0">
                <a:solidFill>
                  <a:srgbClr val="005A8C"/>
                </a:solidFill>
              </a:rPr>
              <a:t> </a:t>
            </a:r>
            <a:r>
              <a:rPr lang="fi-FI" sz="1400" dirty="0" smtClean="0">
                <a:solidFill>
                  <a:srgbClr val="005A8C"/>
                </a:solidFill>
              </a:rPr>
              <a:t>5 kysymystä viikossa)</a:t>
            </a:r>
            <a:endParaRPr lang="fi-FI" sz="1400" dirty="0">
              <a:solidFill>
                <a:srgbClr val="005A8C"/>
              </a:solidFill>
            </a:endParaRPr>
          </a:p>
        </p:txBody>
      </p:sp>
      <p:sp>
        <p:nvSpPr>
          <p:cNvPr id="120" name="Tekstiruutu 119"/>
          <p:cNvSpPr txBox="1"/>
          <p:nvPr/>
        </p:nvSpPr>
        <p:spPr>
          <a:xfrm>
            <a:off x="6926384" y="1490523"/>
            <a:ext cx="2427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500" b="1" dirty="0" smtClean="0">
                <a:solidFill>
                  <a:srgbClr val="005A8C"/>
                </a:solidFill>
              </a:rPr>
              <a:t>”2 </a:t>
            </a:r>
            <a:r>
              <a:rPr lang="fi-FI" sz="1500" b="1" dirty="0" err="1" smtClean="0">
                <a:solidFill>
                  <a:srgbClr val="005A8C"/>
                </a:solidFill>
              </a:rPr>
              <a:t>vkon</a:t>
            </a:r>
            <a:r>
              <a:rPr lang="fi-FI" sz="1500" b="1" dirty="0" smtClean="0">
                <a:solidFill>
                  <a:srgbClr val="005A8C"/>
                </a:solidFill>
              </a:rPr>
              <a:t> prosessointiaika”</a:t>
            </a:r>
            <a:endParaRPr lang="fi-FI" sz="1500" b="1" dirty="0">
              <a:solidFill>
                <a:srgbClr val="005A8C"/>
              </a:solidFill>
            </a:endParaRPr>
          </a:p>
        </p:txBody>
      </p:sp>
      <p:cxnSp>
        <p:nvCxnSpPr>
          <p:cNvPr id="130" name="Suora nuoliyhdysviiva 129"/>
          <p:cNvCxnSpPr>
            <a:stCxn id="10" idx="6"/>
            <a:endCxn id="110" idx="1"/>
          </p:cNvCxnSpPr>
          <p:nvPr/>
        </p:nvCxnSpPr>
        <p:spPr>
          <a:xfrm>
            <a:off x="8091049" y="3803909"/>
            <a:ext cx="657199" cy="929394"/>
          </a:xfrm>
          <a:prstGeom prst="straightConnector1">
            <a:avLst/>
          </a:prstGeom>
          <a:ln>
            <a:solidFill>
              <a:srgbClr val="005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asen aaltosulje 2"/>
          <p:cNvSpPr/>
          <p:nvPr/>
        </p:nvSpPr>
        <p:spPr>
          <a:xfrm rot="16200000">
            <a:off x="7689294" y="997776"/>
            <a:ext cx="261650" cy="731876"/>
          </a:xfrm>
          <a:prstGeom prst="leftBrace">
            <a:avLst>
              <a:gd name="adj1" fmla="val 8333"/>
              <a:gd name="adj2" fmla="val 51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Tekstiruutu 58"/>
          <p:cNvSpPr txBox="1"/>
          <p:nvPr/>
        </p:nvSpPr>
        <p:spPr>
          <a:xfrm>
            <a:off x="836639" y="1549217"/>
            <a:ext cx="3181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solidFill>
                  <a:srgbClr val="005A8C"/>
                </a:solidFill>
              </a:rPr>
              <a:t>Anne Rantakaulio</a:t>
            </a:r>
            <a:endParaRPr lang="fi-FI" sz="1400" dirty="0">
              <a:solidFill>
                <a:srgbClr val="005A8C"/>
              </a:solidFill>
            </a:endParaRPr>
          </a:p>
        </p:txBody>
      </p:sp>
      <p:sp>
        <p:nvSpPr>
          <p:cNvPr id="61" name="Tekstiruutu 60"/>
          <p:cNvSpPr txBox="1"/>
          <p:nvPr/>
        </p:nvSpPr>
        <p:spPr>
          <a:xfrm>
            <a:off x="6419309" y="213810"/>
            <a:ext cx="242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solidFill>
                  <a:srgbClr val="005A8C"/>
                </a:solidFill>
              </a:rPr>
              <a:t>Ryhmän koko: 24 opiskelijaa</a:t>
            </a:r>
            <a:endParaRPr lang="fi-FI" sz="1400" dirty="0">
              <a:solidFill>
                <a:srgbClr val="005A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mallipohja_kuvaton_2016.pptx" id="{5E0E8545-8B4D-4638-93F2-119A631D65E4}" vid="{E59253EF-FEDB-4E11-A3DA-678F450E8F83}"/>
    </a:ext>
  </a:ext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mallipohja_kuvaton_2016.pptx" id="{5E0E8545-8B4D-4638-93F2-119A631D65E4}" vid="{923336F4-816B-408C-9139-4EDD7B511E4E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jamk_mallipohja_kuvaton_2016</Template>
  <TotalTime>909</TotalTime>
  <Words>108</Words>
  <Application>Microsoft Office PowerPoint</Application>
  <PresentationFormat>Laajakuva</PresentationFormat>
  <Paragraphs>27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Office-teema</vt:lpstr>
      <vt:lpstr>Mukautettu suunnittelumalli</vt:lpstr>
      <vt:lpstr>Case</vt:lpstr>
    </vt:vector>
  </TitlesOfParts>
  <Company>JAMK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Tarja Moilanen</dc:creator>
  <cp:lastModifiedBy>Moilanen Tarja</cp:lastModifiedBy>
  <cp:revision>90</cp:revision>
  <dcterms:created xsi:type="dcterms:W3CDTF">2016-08-30T12:34:03Z</dcterms:created>
  <dcterms:modified xsi:type="dcterms:W3CDTF">2017-05-04T08:26:18Z</dcterms:modified>
</cp:coreProperties>
</file>