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85" r:id="rId4"/>
    <p:sldId id="259" r:id="rId5"/>
    <p:sldId id="277" r:id="rId6"/>
    <p:sldId id="270" r:id="rId7"/>
    <p:sldId id="279" r:id="rId8"/>
    <p:sldId id="281" r:id="rId9"/>
    <p:sldId id="271" r:id="rId10"/>
    <p:sldId id="272" r:id="rId11"/>
    <p:sldId id="273" r:id="rId12"/>
    <p:sldId id="282" r:id="rId13"/>
    <p:sldId id="283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274" autoAdjust="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ames Otis" userId="223cfd9a52ebf69c" providerId="LiveId" clId="{809D0FF8-BFC8-4B75-91C8-495A9F9A4846}"/>
    <pc:docChg chg="undo custSel modSld">
      <pc:chgData name="Andrew James Otis" userId="223cfd9a52ebf69c" providerId="LiveId" clId="{809D0FF8-BFC8-4B75-91C8-495A9F9A4846}" dt="2022-06-10T00:10:36.136" v="178" actId="20577"/>
      <pc:docMkLst>
        <pc:docMk/>
      </pc:docMkLst>
      <pc:sldChg chg="modSp mod">
        <pc:chgData name="Andrew James Otis" userId="223cfd9a52ebf69c" providerId="LiveId" clId="{809D0FF8-BFC8-4B75-91C8-495A9F9A4846}" dt="2022-06-09T21:51:17.532" v="177" actId="1076"/>
        <pc:sldMkLst>
          <pc:docMk/>
          <pc:sldMk cId="3734512562" sldId="268"/>
        </pc:sldMkLst>
        <pc:spChg chg="mod">
          <ac:chgData name="Andrew James Otis" userId="223cfd9a52ebf69c" providerId="LiveId" clId="{809D0FF8-BFC8-4B75-91C8-495A9F9A4846}" dt="2022-06-09T21:51:17.532" v="177" actId="1076"/>
          <ac:spMkLst>
            <pc:docMk/>
            <pc:sldMk cId="3734512562" sldId="268"/>
            <ac:spMk id="2" creationId="{65CA1AA3-E148-61C5-EDD4-82B5DD9E15BD}"/>
          </ac:spMkLst>
        </pc:spChg>
        <pc:spChg chg="mod">
          <ac:chgData name="Andrew James Otis" userId="223cfd9a52ebf69c" providerId="LiveId" clId="{809D0FF8-BFC8-4B75-91C8-495A9F9A4846}" dt="2022-06-09T21:51:09.845" v="176" actId="27636"/>
          <ac:spMkLst>
            <pc:docMk/>
            <pc:sldMk cId="3734512562" sldId="268"/>
            <ac:spMk id="3" creationId="{7628E63E-2F80-DD46-BD8B-F1900CA1E373}"/>
          </ac:spMkLst>
        </pc:spChg>
      </pc:sldChg>
      <pc:sldChg chg="modSp mod">
        <pc:chgData name="Andrew James Otis" userId="223cfd9a52ebf69c" providerId="LiveId" clId="{809D0FF8-BFC8-4B75-91C8-495A9F9A4846}" dt="2022-06-09T21:47:23.521" v="173" actId="20577"/>
        <pc:sldMkLst>
          <pc:docMk/>
          <pc:sldMk cId="2179691087" sldId="270"/>
        </pc:sldMkLst>
        <pc:spChg chg="mod">
          <ac:chgData name="Andrew James Otis" userId="223cfd9a52ebf69c" providerId="LiveId" clId="{809D0FF8-BFC8-4B75-91C8-495A9F9A4846}" dt="2022-06-09T21:47:23.521" v="173" actId="20577"/>
          <ac:spMkLst>
            <pc:docMk/>
            <pc:sldMk cId="2179691087" sldId="270"/>
            <ac:spMk id="5" creationId="{833CE471-F61E-0340-2BFA-70C34E2A70B9}"/>
          </ac:spMkLst>
        </pc:spChg>
      </pc:sldChg>
      <pc:sldChg chg="modSp mod">
        <pc:chgData name="Andrew James Otis" userId="223cfd9a52ebf69c" providerId="LiveId" clId="{809D0FF8-BFC8-4B75-91C8-495A9F9A4846}" dt="2022-06-09T17:56:35.725" v="0" actId="122"/>
        <pc:sldMkLst>
          <pc:docMk/>
          <pc:sldMk cId="0" sldId="271"/>
        </pc:sldMkLst>
        <pc:spChg chg="mod">
          <ac:chgData name="Andrew James Otis" userId="223cfd9a52ebf69c" providerId="LiveId" clId="{809D0FF8-BFC8-4B75-91C8-495A9F9A4846}" dt="2022-06-09T17:56:35.725" v="0" actId="122"/>
          <ac:spMkLst>
            <pc:docMk/>
            <pc:sldMk cId="0" sldId="271"/>
            <ac:spMk id="179" creationId="{00000000-0000-0000-0000-000000000000}"/>
          </ac:spMkLst>
        </pc:spChg>
      </pc:sldChg>
      <pc:sldChg chg="modSp mod">
        <pc:chgData name="Andrew James Otis" userId="223cfd9a52ebf69c" providerId="LiveId" clId="{809D0FF8-BFC8-4B75-91C8-495A9F9A4846}" dt="2022-06-09T20:08:42.377" v="2" actId="1076"/>
        <pc:sldMkLst>
          <pc:docMk/>
          <pc:sldMk cId="0" sldId="272"/>
        </pc:sldMkLst>
        <pc:spChg chg="mod">
          <ac:chgData name="Andrew James Otis" userId="223cfd9a52ebf69c" providerId="LiveId" clId="{809D0FF8-BFC8-4B75-91C8-495A9F9A4846}" dt="2022-06-09T20:08:42.377" v="2" actId="1076"/>
          <ac:spMkLst>
            <pc:docMk/>
            <pc:sldMk cId="0" sldId="272"/>
            <ac:spMk id="191" creationId="{00000000-0000-0000-0000-000000000000}"/>
          </ac:spMkLst>
        </pc:spChg>
      </pc:sldChg>
      <pc:sldChg chg="modSp mod">
        <pc:chgData name="Andrew James Otis" userId="223cfd9a52ebf69c" providerId="LiveId" clId="{809D0FF8-BFC8-4B75-91C8-495A9F9A4846}" dt="2022-06-09T21:32:04.850" v="138" actId="113"/>
        <pc:sldMkLst>
          <pc:docMk/>
          <pc:sldMk cId="4019640156" sldId="275"/>
        </pc:sldMkLst>
        <pc:spChg chg="mod">
          <ac:chgData name="Andrew James Otis" userId="223cfd9a52ebf69c" providerId="LiveId" clId="{809D0FF8-BFC8-4B75-91C8-495A9F9A4846}" dt="2022-06-09T21:32:04.850" v="138" actId="113"/>
          <ac:spMkLst>
            <pc:docMk/>
            <pc:sldMk cId="4019640156" sldId="275"/>
            <ac:spMk id="3" creationId="{FE185F15-4ECE-5324-D004-7569C1D5DFBD}"/>
          </ac:spMkLst>
        </pc:spChg>
      </pc:sldChg>
      <pc:sldChg chg="modSp mod">
        <pc:chgData name="Andrew James Otis" userId="223cfd9a52ebf69c" providerId="LiveId" clId="{809D0FF8-BFC8-4B75-91C8-495A9F9A4846}" dt="2022-06-09T21:33:15.298" v="140" actId="20577"/>
        <pc:sldMkLst>
          <pc:docMk/>
          <pc:sldMk cId="333793558" sldId="281"/>
        </pc:sldMkLst>
        <pc:spChg chg="mod">
          <ac:chgData name="Andrew James Otis" userId="223cfd9a52ebf69c" providerId="LiveId" clId="{809D0FF8-BFC8-4B75-91C8-495A9F9A4846}" dt="2022-06-09T21:33:15.298" v="140" actId="20577"/>
          <ac:spMkLst>
            <pc:docMk/>
            <pc:sldMk cId="333793558" sldId="281"/>
            <ac:spMk id="3" creationId="{02F743E4-0D1A-99F2-49DD-A02919C7A056}"/>
          </ac:spMkLst>
        </pc:spChg>
      </pc:sldChg>
      <pc:sldChg chg="modSp mod">
        <pc:chgData name="Andrew James Otis" userId="223cfd9a52ebf69c" providerId="LiveId" clId="{809D0FF8-BFC8-4B75-91C8-495A9F9A4846}" dt="2022-06-09T20:08:53.439" v="3" actId="1076"/>
        <pc:sldMkLst>
          <pc:docMk/>
          <pc:sldMk cId="2172934570" sldId="282"/>
        </pc:sldMkLst>
        <pc:spChg chg="mod">
          <ac:chgData name="Andrew James Otis" userId="223cfd9a52ebf69c" providerId="LiveId" clId="{809D0FF8-BFC8-4B75-91C8-495A9F9A4846}" dt="2022-06-09T20:08:53.439" v="3" actId="1076"/>
          <ac:spMkLst>
            <pc:docMk/>
            <pc:sldMk cId="2172934570" sldId="282"/>
            <ac:spMk id="20" creationId="{56732FBA-66D0-B7DA-2859-24961907E0E3}"/>
          </ac:spMkLst>
        </pc:spChg>
      </pc:sldChg>
      <pc:sldChg chg="modSp">
        <pc:chgData name="Andrew James Otis" userId="223cfd9a52ebf69c" providerId="LiveId" clId="{809D0FF8-BFC8-4B75-91C8-495A9F9A4846}" dt="2022-06-10T00:10:36.136" v="178" actId="20577"/>
        <pc:sldMkLst>
          <pc:docMk/>
          <pc:sldMk cId="3019864554" sldId="285"/>
        </pc:sldMkLst>
        <pc:spChg chg="mod">
          <ac:chgData name="Andrew James Otis" userId="223cfd9a52ebf69c" providerId="LiveId" clId="{809D0FF8-BFC8-4B75-91C8-495A9F9A4846}" dt="2022-06-10T00:10:36.136" v="178" actId="20577"/>
          <ac:spMkLst>
            <pc:docMk/>
            <pc:sldMk cId="3019864554" sldId="285"/>
            <ac:spMk id="3" creationId="{FE185F15-4ECE-5324-D004-7569C1D5DF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BF53-375D-493C-BE65-1F943686FB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BAC00-D1A8-41A1-A08B-230EB22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*****IMPORTANT*****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dirty="0"/>
              <a:t>Testing Gauss Assumptions - What are the names of the plots?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1 = QQ plot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2 = Residuals vs Factors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/>
              <a:t>Why Is y-axis here different when compared to the model without brands included?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3 = Residuals vs Fitted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non-random pattern suggests that a simple linear model is not appropriate; you may need to transform the response or predictor, or add a quadratic or higher term to the mode.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dirty="0"/>
              <a:t>Meaning behind the statement?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eorgia" panose="02040502050405020303" pitchFamily="18" charset="0"/>
              </a:rPr>
              <a:t>“For the Quantiles for each variable are looking for the group that are not passing 0 in the interval”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*******UNRESOLVED*****************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What it happening  (Technically):</a:t>
            </a:r>
            <a:endParaRPr lang="en-US" dirty="0">
              <a:latin typeface="Georgia" panose="02040502050405020303" pitchFamily="18" charset="0"/>
            </a:endParaRP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latin typeface="Georgia" panose="02040502050405020303" pitchFamily="18" charset="0"/>
              </a:rPr>
              <a:t>For example, the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 variable, the p-value for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[2] is 0.582172 and have the plot only having only two bars. Next, the p-value of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[3] and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[4] are less than 2e-16 and 8.65e-13 respectively which is significant and shows a path on the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*****IMPORTANT*****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Testing Gauss Assumptions - What are the names of the plots?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1 = QQ plot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2 =  Residuals vs factors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pattern that is not random suggests lack of independence.</a:t>
            </a: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3 = Residuals vs Fitted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*******UNRESOLVED*****************</a:t>
            </a:r>
          </a:p>
          <a:p>
            <a:endParaRPr lang="en-US" u="sng" dirty="0"/>
          </a:p>
          <a:p>
            <a:r>
              <a:rPr lang="en-US" u="sng" dirty="0"/>
              <a:t>What it happening  (Technically):</a:t>
            </a:r>
            <a:endParaRPr lang="en-US" dirty="0">
              <a:latin typeface="Georgia" panose="02040502050405020303" pitchFamily="18" charset="0"/>
            </a:endParaRP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latin typeface="Georgia" panose="02040502050405020303" pitchFamily="18" charset="0"/>
              </a:rPr>
              <a:t>For example, the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 variable, the p-value for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[2] is 0.582172 and have the plot only having only two bars. Next, the p-value of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[3] and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[4] are less than 2e-16 and 8.65e-13 respectively which is significant and shows a path on the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8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 strangers for linear regression, so consider this presentation as an extension of what we’ve learned so far (i.e. Linear Regression from a Bayesian Perspective).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Andrew will have briefly explained the Algorithm’s connection to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*****IMPORTANT*****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Testing Gauss Assumptions - What are the names of the plots?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1 = QQ plot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Plot 2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*******UNRESOLVED*****************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What it happening  (Technically):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“burn-in” period of 8000 (i.e.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) </a:t>
            </a:r>
            <a:r>
              <a:rPr lang="en-US" dirty="0">
                <a:latin typeface="Georgia" panose="02040502050405020303" pitchFamily="18" charset="0"/>
              </a:rPr>
              <a:t>, 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and the simulation is ran 1500 times (i.e. “iterations”), </a:t>
            </a:r>
            <a:r>
              <a:rPr lang="en-US" dirty="0">
                <a:latin typeface="Georgia" panose="02040502050405020303" pitchFamily="18" charset="0"/>
              </a:rPr>
              <a:t>We decided to build the model after the 8000th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*****IMPORTANT*****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Do we have a version of the plots with better formatted titles(i.e. not overlapping one another)?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*******UNRESOLVED*****************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What it happening  (Technically):</a:t>
            </a:r>
            <a:endParaRPr lang="en-US" dirty="0"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eorgia" panose="02040502050405020303" pitchFamily="18" charset="0"/>
              </a:rPr>
              <a:t>each of the chain obtains randomly obtains the initial values via the </a:t>
            </a:r>
            <a:r>
              <a:rPr lang="en-US" dirty="0" err="1">
                <a:latin typeface="Georgia" panose="02040502050405020303" pitchFamily="18" charset="0"/>
              </a:rPr>
              <a:t>rnorm</a:t>
            </a:r>
            <a:r>
              <a:rPr lang="en-US" dirty="0">
                <a:latin typeface="Georgia" panose="02040502050405020303" pitchFamily="18" charset="0"/>
              </a:rPr>
              <a:t>() and </a:t>
            </a:r>
            <a:r>
              <a:rPr lang="en-US" dirty="0" err="1">
                <a:latin typeface="Georgia" panose="02040502050405020303" pitchFamily="18" charset="0"/>
              </a:rPr>
              <a:t>rgarmma</a:t>
            </a:r>
            <a:r>
              <a:rPr lang="en-US" dirty="0">
                <a:latin typeface="Georgia" panose="02040502050405020303" pitchFamily="18" charset="0"/>
              </a:rPr>
              <a:t>() functions in </a:t>
            </a:r>
            <a:r>
              <a:rPr lang="en-US" dirty="0" err="1">
                <a:latin typeface="Georgia" panose="02040502050405020303" pitchFamily="18" charset="0"/>
              </a:rPr>
              <a:t>Rstudio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lag-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autocorrelation is the correlation between every sample and the sample 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steps before. This autocorrelation should become smaller as 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MathJax_Math-italic"/>
              </a:rPr>
              <a:t>k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increases, i.e. samples can be considered as independent. 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What it happening  (Technically):</a:t>
            </a:r>
            <a:endParaRPr lang="en-US" dirty="0">
              <a:latin typeface="Georgia" panose="02040502050405020303" pitchFamily="18" charset="0"/>
            </a:endParaRP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latin typeface="Georgia" panose="02040502050405020303" pitchFamily="18" charset="0"/>
              </a:rPr>
              <a:t>For example, the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 variable, the p-value for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[2] is 0.582172 and have the plot only having only two bars. Next, the p-value of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[3] and </a:t>
            </a:r>
            <a:r>
              <a:rPr lang="en-US" dirty="0" err="1">
                <a:latin typeface="Georgia" panose="02040502050405020303" pitchFamily="18" charset="0"/>
              </a:rPr>
              <a:t>beta.ram_gb</a:t>
            </a:r>
            <a:r>
              <a:rPr lang="en-US" dirty="0">
                <a:latin typeface="Georgia" panose="02040502050405020303" pitchFamily="18" charset="0"/>
              </a:rPr>
              <a:t>[4] are less than 2e-16 and 8.65e-13 respectively which is significant and shows a path on the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C00-D1A8-41A1-A08B-230EB221F1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F542-C492-72CB-9924-58905CE9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8553B-1FB3-E663-73FD-A6FD46D6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4BE9-D1D9-2B55-947C-B0098EEF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B87C-987D-4741-8D53-E9B4A75A3A21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DA40-BE64-69FB-F64C-C1CBD035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10BF-28D2-D71E-02D7-8F54F026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6D10-A56F-FD3B-EFA5-D8889D55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01A95-ADF1-CC02-2264-E61B3092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A0FC-196B-B3F4-525C-8E47FB5C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591A-480A-4F68-8395-4AAD6CDA2773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0FF7-A854-19CF-5FDD-55BD730E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15CE-CADE-30FC-91BF-2AB8B2A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BA2B7-65E5-FFB1-712A-00331DD1F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EBAF8-025E-F0FF-2D75-8EB8EEC1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6F69-CC22-D095-E976-2F4A5AEC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E2A2-A498-4364-854B-F78935EFB0B7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8DE2-8E88-36B5-AB57-A0A9A169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8015-0792-A0F8-14CB-13A543DA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1BB1-9FF0-588D-9E1E-8C68B524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21B3-4958-098D-9DC5-B91942F4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D198-0047-8BE2-B0BD-E81D9E94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F95C-478B-4BE2-9C69-1424CDCDE9A0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5570-F5D3-C0ED-F423-CD858E9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414A-0D04-BD92-A29B-B5AB0C8B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B49E-EA9A-FCB6-5CC1-9B054754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F071-89CC-ED63-8638-1F012923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804F-48B9-92A2-5D00-A09A41F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FFD5-4BC8-4F4D-9AFC-213375EA997C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B308-465D-50EE-8A28-FD29CBA2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48EC-C539-11CC-B5A9-B2CB5F66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1247-3DD3-AE33-C429-F021BE2D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FBA-15CC-FED1-3B6E-DFAD1A8D5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FCA3-D931-47D9-6823-7AD47E74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3178-1504-2DEC-B922-D76669C1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F934-91B8-4A46-81B9-70A40D5CBE80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FEA8-4704-747C-BBD4-39220EE4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E9801-975D-776E-B6D6-34073538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F5CF-7521-C353-6E66-FDEADBB7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5B2E-53FF-D596-597E-20DF2F9B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E359D-EA0A-55B9-6458-41604F0B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1582B-3128-F5AA-47E9-D0136E00C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20368-3A3A-D16A-92EB-A7D1F9B76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D2D31-B2F5-03F0-2D60-15BE4593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53BD-1725-46BB-83D8-AF5A4F9B4D48}" type="datetime1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A8119-9AC9-2E86-82B1-DBDA27C8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C0EC-5031-DB64-1379-89BD059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6BE2-06A0-9DA8-36DC-826A779A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8775F-5EC7-E6D2-DE14-238A71C7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5B7-D619-4BA0-8E1E-F596C5D24750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C9815-F72F-8D63-C63B-0BA0419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6876-70D6-067B-F176-63063DB3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DA5E9-6D4D-7B8B-0B53-2D213D38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96B-21C2-434D-86B8-7D790E8F74EE}" type="datetime1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786B8-E527-8B29-7BD6-F276C4FA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34C4-D437-B062-DA4E-B94B69B1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88C3-978E-7A32-B8E8-AC3758B9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A43-0E8F-7966-4D8F-353F1886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A5CD7-DC4D-C74B-1D8B-88DE3E0EE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74C8-3C05-92E0-EA42-482242BB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03E7-2B50-4CE4-870F-A6711E9A8855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CFD5-7F4D-461E-A719-615D6C64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1555D-F0DC-8D55-CB98-1554EC1F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3234-11AC-779B-0A29-13FC924D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E3951-2FEF-ABE1-3D13-BAFC84E4B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679F5-644D-7888-B858-6371AAA9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E0D0-4CA4-FA15-4662-5454E539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1EA-CCC5-4F64-A7C8-DA2F1254B73E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8596-E99D-B200-8DC2-9A26571D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DFAE-D844-C3AC-38AE-6441D0F7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64332-6009-6F9F-9A19-26B67DB4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84C7-15BF-B846-A386-69A944E1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DBF1-DD41-6C3E-3820-6E99EF2E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7780-0B0A-47E8-8607-FF2B0BA8B7FF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907E-A95E-26FF-A792-AE6BD9C20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8375-E7B0-A663-6322-F657E72FF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081E-0F03-406A-AF3B-2AAB8BA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AC2F-0A96-D41B-0D18-43EC8ABB6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4332434"/>
            <a:ext cx="3312734" cy="1424582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rPr>
              <a:t>A. Otis &amp; H. Yu Chen</a:t>
            </a:r>
          </a:p>
          <a:p>
            <a:r>
              <a:rPr lang="en-US" sz="2000" dirty="0">
                <a:solidFill>
                  <a:srgbClr val="080808"/>
                </a:solidFill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rPr>
              <a:t>COMP 4442-2</a:t>
            </a:r>
          </a:p>
          <a:p>
            <a:r>
              <a:rPr lang="en-US" sz="2000" dirty="0">
                <a:solidFill>
                  <a:srgbClr val="080808"/>
                </a:solidFill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rPr>
              <a:t>June 9</a:t>
            </a:r>
            <a:r>
              <a:rPr lang="en-US" sz="2000" baseline="30000" dirty="0">
                <a:solidFill>
                  <a:srgbClr val="080808"/>
                </a:solidFill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rgbClr val="080808"/>
                </a:solidFill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rPr>
              <a:t>, 2022 </a:t>
            </a:r>
          </a:p>
          <a:p>
            <a:br>
              <a:rPr lang="en-US" sz="2000" dirty="0">
                <a:solidFill>
                  <a:srgbClr val="080808"/>
                </a:solidFill>
              </a:rPr>
            </a:b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F9678-1C62-B258-C467-91DBFA2B8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181426"/>
            <a:ext cx="5782716" cy="1943012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8080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Laptop Specs in Relation to Price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2DB2A-B2A4-D73E-6CA8-BB5F7420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643466" y="321734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algn="ctr"/>
            <a:r>
              <a:rPr b="1" dirty="0">
                <a:latin typeface="Helvetica" panose="020B0604020202020204" pitchFamily="34" charset="0"/>
                <a:cs typeface="Helvetica" panose="020B0604020202020204" pitchFamily="34" charset="0"/>
              </a:rPr>
              <a:t>MCMC Diagnostics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(Posterior Distributions)</a:t>
            </a:r>
            <a:endParaRPr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788627" y="5034448"/>
            <a:ext cx="8468349" cy="17424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05255">
              <a:spcBef>
                <a:spcPts val="900"/>
              </a:spcBef>
              <a:buNone/>
              <a:defRPr sz="1782"/>
            </a:pP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In trace plots, we want to try to </a:t>
            </a:r>
            <a:r>
              <a:rPr lang="en-US" b="1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avoid any flat areas or too many consecutive steps in one direction</a:t>
            </a: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, indicative of chains not converging.</a:t>
            </a:r>
          </a:p>
          <a:p>
            <a:pPr marL="0" indent="0" defTabSz="905255">
              <a:spcBef>
                <a:spcPts val="900"/>
              </a:spcBef>
              <a:buNone/>
              <a:defRPr sz="1782"/>
            </a:pPr>
            <a:endParaRPr lang="en-US" dirty="0">
              <a:latin typeface="Georgia" panose="02040502050405020303" pitchFamily="18" charset="0"/>
            </a:endParaRPr>
          </a:p>
          <a:p>
            <a:pPr marL="0" indent="0" defTabSz="905255">
              <a:spcBef>
                <a:spcPts val="900"/>
              </a:spcBef>
              <a:buNone/>
              <a:defRPr sz="1782"/>
            </a:pPr>
            <a:r>
              <a:rPr dirty="0">
                <a:latin typeface="Georgia" panose="02040502050405020303" pitchFamily="18" charset="0"/>
              </a:rPr>
              <a:t>Posterior distributions look relatively smooth and the</a:t>
            </a:r>
            <a:r>
              <a:rPr lang="en-US" dirty="0">
                <a:latin typeface="Georgia" panose="02040502050405020303" pitchFamily="18" charset="0"/>
              </a:rPr>
              <a:t> mixing among chains, all good signs for convergence!</a:t>
            </a:r>
            <a:r>
              <a:rPr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92" name="Rectangle 9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Isosceles Triangle 11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Isosceles Triangle 13"/>
          <p:cNvSpPr/>
          <p:nvPr/>
        </p:nvSpPr>
        <p:spPr>
          <a:xfrm rot="5400000">
            <a:off x="-501761" y="5103257"/>
            <a:ext cx="2017581" cy="1014061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Rectangle 15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/>
          </a:p>
        </p:txBody>
      </p:sp>
      <p:pic>
        <p:nvPicPr>
          <p:cNvPr id="197" name="Picture 10" descr="Picture 10"/>
          <p:cNvPicPr>
            <a:picLocks noChangeAspect="1"/>
          </p:cNvPicPr>
          <p:nvPr/>
        </p:nvPicPr>
        <p:blipFill>
          <a:blip r:embed="rId3"/>
          <a:srcRect b="49320"/>
          <a:stretch>
            <a:fillRect/>
          </a:stretch>
        </p:blipFill>
        <p:spPr>
          <a:xfrm>
            <a:off x="643465" y="1398245"/>
            <a:ext cx="4812639" cy="342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3"/>
          <a:srcRect t="49499"/>
          <a:stretch>
            <a:fillRect/>
          </a:stretch>
        </p:blipFill>
        <p:spPr>
          <a:xfrm>
            <a:off x="5816444" y="1650510"/>
            <a:ext cx="4496937" cy="319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截圖 2022-06-01 下午12.46.05.png" descr="截圖 2022-06-01 下午12.46.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0" y="1666588"/>
            <a:ext cx="6068767" cy="379889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926591" y="368189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algn="ctr"/>
            <a:r>
              <a:rPr b="1" dirty="0">
                <a:latin typeface="Helvetica" panose="020B0604020202020204" pitchFamily="34" charset="0"/>
                <a:cs typeface="Helvetica" panose="020B0604020202020204" pitchFamily="34" charset="0"/>
              </a:rPr>
              <a:t>MCMC Diagnostics</a:t>
            </a:r>
          </a:p>
        </p:txBody>
      </p:sp>
      <p:sp>
        <p:nvSpPr>
          <p:cNvPr id="20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486829" y="1848864"/>
            <a:ext cx="4888484" cy="28653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B050"/>
                </a:solidFill>
              </a:defRPr>
            </a:pP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Another way to check for convergence is to look at the autocorrelations between the samples returned by our MCMC.</a:t>
            </a:r>
          </a:p>
          <a:p>
            <a:pPr marL="0" indent="0">
              <a:buNone/>
              <a:defRPr sz="1800">
                <a:solidFill>
                  <a:srgbClr val="00B050"/>
                </a:solidFill>
              </a:defRPr>
            </a:pP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 sz="1800">
                <a:solidFill>
                  <a:srgbClr val="00B050"/>
                </a:solidFill>
              </a:defRPr>
            </a:pP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The lag-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k</a:t>
            </a: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 autocorrelation is the correlation between every sample and the sample 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k</a:t>
            </a: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 steps before. This autocorrelation should become smaller as 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k</a:t>
            </a: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 increases, (</a:t>
            </a:r>
            <a:r>
              <a:rPr lang="en-US" b="1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i.e. samples can be considered as independent</a:t>
            </a: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. )</a:t>
            </a:r>
            <a:endParaRPr lang="en-US" u="sng" dirty="0">
              <a:latin typeface="Georgia" panose="02040502050405020303" pitchFamily="18" charset="0"/>
            </a:endParaRPr>
          </a:p>
          <a:p>
            <a:pPr marL="0" indent="0">
              <a:buNone/>
              <a:defRPr sz="1800">
                <a:solidFill>
                  <a:srgbClr val="00B050"/>
                </a:solidFill>
              </a:defRPr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 sz="1800">
                <a:solidFill>
                  <a:srgbClr val="00B050"/>
                </a:solidFill>
              </a:defRPr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>
              <a:defRPr sz="1800">
                <a:solidFill>
                  <a:srgbClr val="00B050"/>
                </a:solidFill>
              </a:defRPr>
            </a:pPr>
            <a:endParaRPr dirty="0">
              <a:latin typeface="Georgia" panose="02040502050405020303" pitchFamily="18" charset="0"/>
            </a:endParaRPr>
          </a:p>
        </p:txBody>
      </p:sp>
      <p:sp>
        <p:nvSpPr>
          <p:cNvPr id="203" name="Rectangle 9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Isosceles Triangle 11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Isosceles Triangle 13"/>
          <p:cNvSpPr/>
          <p:nvPr/>
        </p:nvSpPr>
        <p:spPr>
          <a:xfrm rot="5400000">
            <a:off x="-501760" y="5103257"/>
            <a:ext cx="2017580" cy="1014061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Rectangle 15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643466" y="540675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algn="ctr"/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Validity w/ Brand Included</a:t>
            </a:r>
            <a:endParaRPr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029450" y="1858077"/>
            <a:ext cx="9762651" cy="11159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Below are Diagnostic plots of the Bayesian Regression model fit on the data set, with </a:t>
            </a:r>
            <a:r>
              <a:rPr lang="en-US" sz="2000" u="sng" dirty="0">
                <a:latin typeface="Georgia" panose="02040502050405020303" pitchFamily="18" charset="0"/>
              </a:rPr>
              <a:t>inclusion of the variable “Brand”</a:t>
            </a:r>
            <a:r>
              <a:rPr lang="en-US" sz="2000" dirty="0">
                <a:latin typeface="Georgia" panose="02040502050405020303" pitchFamily="18" charset="0"/>
              </a:rPr>
              <a:t> from a vector of predicted model values</a:t>
            </a:r>
            <a:endParaRPr lang="en-US" sz="2000" u="sng" dirty="0">
              <a:latin typeface="Georgia" panose="02040502050405020303" pitchFamily="18" charset="0"/>
            </a:endParaRPr>
          </a:p>
          <a:p>
            <a:endParaRPr lang="en-US" sz="1800" u="sng" dirty="0">
              <a:latin typeface="Georgia" panose="02040502050405020303" pitchFamily="18" charset="0"/>
            </a:endParaRPr>
          </a:p>
          <a:p>
            <a:pPr>
              <a:defRPr sz="1800">
                <a:solidFill>
                  <a:srgbClr val="00B050"/>
                </a:solidFill>
              </a:defRPr>
            </a:pPr>
            <a:endParaRPr dirty="0">
              <a:latin typeface="Georgia" panose="02040502050405020303" pitchFamily="18" charset="0"/>
            </a:endParaRPr>
          </a:p>
        </p:txBody>
      </p:sp>
      <p:sp>
        <p:nvSpPr>
          <p:cNvPr id="203" name="Rectangle 9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Isosceles Triangle 11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Isosceles Triangle 13"/>
          <p:cNvSpPr/>
          <p:nvPr/>
        </p:nvSpPr>
        <p:spPr>
          <a:xfrm rot="5400000">
            <a:off x="-501760" y="5103257"/>
            <a:ext cx="2017580" cy="1014061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Rectangle 15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1C333-C8D6-C8F8-D352-89DB50E8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7" y="2975953"/>
            <a:ext cx="3336954" cy="19167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0FDE7B-0610-01DA-B1EC-AAFB8BC58E53}"/>
              </a:ext>
            </a:extLst>
          </p:cNvPr>
          <p:cNvSpPr txBox="1"/>
          <p:nvPr/>
        </p:nvSpPr>
        <p:spPr>
          <a:xfrm>
            <a:off x="931865" y="5020477"/>
            <a:ext cx="229744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Check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QQ-Plot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48A5-BA86-1404-C648-B4A20D2F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277" y="2973982"/>
            <a:ext cx="3267122" cy="18950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732FBA-66D0-B7DA-2859-24961907E0E3}"/>
              </a:ext>
            </a:extLst>
          </p:cNvPr>
          <p:cNvSpPr txBox="1"/>
          <p:nvPr/>
        </p:nvSpPr>
        <p:spPr>
          <a:xfrm>
            <a:off x="4649159" y="4993025"/>
            <a:ext cx="2894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Check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Residuals vs Factor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82004-39BF-7D9B-EE74-17941D3C3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447" y="2899054"/>
            <a:ext cx="3510346" cy="20325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3DC00A-048C-B6C1-2EAE-20BA8EF161AD}"/>
              </a:ext>
            </a:extLst>
          </p:cNvPr>
          <p:cNvSpPr txBox="1"/>
          <p:nvPr/>
        </p:nvSpPr>
        <p:spPr>
          <a:xfrm>
            <a:off x="8962690" y="5032229"/>
            <a:ext cx="271462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Check 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Residuals vs Fitted plot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293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643466" y="503720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algn="ctr"/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Validity w/o Brand Included</a:t>
            </a:r>
            <a:endParaRPr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3" name="Rectangle 9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Isosceles Triangle 11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Isosceles Triangle 13"/>
          <p:cNvSpPr/>
          <p:nvPr/>
        </p:nvSpPr>
        <p:spPr>
          <a:xfrm rot="5400000">
            <a:off x="-501760" y="5103257"/>
            <a:ext cx="2017580" cy="1014061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Rectangle 15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1188C6-E68D-0C60-5706-CE798E86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06" y="3110270"/>
            <a:ext cx="3493647" cy="2026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B0FE3A-DED0-BFC9-CF4D-71AB94FC3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153" y="3144313"/>
            <a:ext cx="3493647" cy="2017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8A3CE9-1A3C-C327-AA9D-6B27A0F9E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95" y="3170223"/>
            <a:ext cx="3493647" cy="2017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8527A-3A35-CBE0-1C85-BAA950B8DE64}"/>
              </a:ext>
            </a:extLst>
          </p:cNvPr>
          <p:cNvSpPr txBox="1"/>
          <p:nvPr/>
        </p:nvSpPr>
        <p:spPr>
          <a:xfrm>
            <a:off x="1482390" y="1943175"/>
            <a:ext cx="92272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Below are Diagnostic plots of the Bayesian Regression model fit on the data set, </a:t>
            </a:r>
            <a:r>
              <a:rPr lang="en-US" sz="2000" u="sng" dirty="0">
                <a:latin typeface="Georgia" panose="02040502050405020303" pitchFamily="18" charset="0"/>
              </a:rPr>
              <a:t>excluding the variable “Brand”</a:t>
            </a:r>
            <a:r>
              <a:rPr lang="en-US" sz="2000" dirty="0">
                <a:latin typeface="Georgia" panose="02040502050405020303" pitchFamily="18" charset="0"/>
              </a:rPr>
              <a:t> from a vector of predicted model values</a:t>
            </a:r>
            <a:endParaRPr lang="en-US" sz="2000" u="sng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CD70A-2D6E-A782-A364-28147BA48115}"/>
              </a:ext>
            </a:extLst>
          </p:cNvPr>
          <p:cNvSpPr txBox="1"/>
          <p:nvPr/>
        </p:nvSpPr>
        <p:spPr>
          <a:xfrm>
            <a:off x="1277878" y="5187804"/>
            <a:ext cx="229744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Check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QQ-Plot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E9AA5-88CD-92E1-E842-15B90F27C5E1}"/>
              </a:ext>
            </a:extLst>
          </p:cNvPr>
          <p:cNvSpPr txBox="1"/>
          <p:nvPr/>
        </p:nvSpPr>
        <p:spPr>
          <a:xfrm>
            <a:off x="4783113" y="5151353"/>
            <a:ext cx="2894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Check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Residuals vs Factor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810DB-CDF8-E134-A397-A67E3879FE92}"/>
              </a:ext>
            </a:extLst>
          </p:cNvPr>
          <p:cNvSpPr txBox="1"/>
          <p:nvPr/>
        </p:nvSpPr>
        <p:spPr>
          <a:xfrm>
            <a:off x="8704700" y="5161894"/>
            <a:ext cx="2714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Check 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Residuals vs Fitted plot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267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A1AA3-E148-61C5-EDD4-82B5DD9E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357" y="778861"/>
            <a:ext cx="6577172" cy="837368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E63E-2F80-DD46-BD8B-F1900CA1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09" y="1664626"/>
            <a:ext cx="10576982" cy="5056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 Bayesian regression </a:t>
            </a:r>
            <a:r>
              <a:rPr lang="en-US" sz="2000" b="1" dirty="0">
                <a:latin typeface="Georgia" panose="02040502050405020303" pitchFamily="18" charset="0"/>
              </a:rPr>
              <a:t>model with brands included do not fit our data </a:t>
            </a:r>
            <a:r>
              <a:rPr lang="en-US" sz="2000" dirty="0">
                <a:latin typeface="Georgia" panose="02040502050405020303" pitchFamily="18" charset="0"/>
              </a:rPr>
              <a:t>well. However, the </a:t>
            </a:r>
            <a:r>
              <a:rPr lang="en-US" sz="2000" b="1" dirty="0">
                <a:latin typeface="Georgia" panose="02040502050405020303" pitchFamily="18" charset="0"/>
              </a:rPr>
              <a:t>Bayesian model with brands excluded did fit the data well</a:t>
            </a:r>
            <a:r>
              <a:rPr lang="en-US" sz="2000" dirty="0">
                <a:latin typeface="Georgia" panose="02040502050405020303" pitchFamily="18" charset="0"/>
              </a:rPr>
              <a:t>, and therefore would result in more valid results/interpretations.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It is possible that the brand portion of the data is oversaturated with one type of response (e.g. majority of responses consisting of the most popular products at the time).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Thus, the </a:t>
            </a:r>
            <a:r>
              <a:rPr lang="en-US" sz="2000" b="1" dirty="0">
                <a:latin typeface="Georgia" panose="02040502050405020303" pitchFamily="18" charset="0"/>
              </a:rPr>
              <a:t>model with brands included could be improved by the following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The removal of brands that have no significant effect (i.e. MCM chains related to that variable not converging).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Re-specifying the parameters for the posterior distribution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More data can be collected regarding brands and added into the model to see if more valid results come out.</a:t>
            </a:r>
          </a:p>
          <a:p>
            <a:pPr marL="0" indent="0"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Recall, Research Question: </a:t>
            </a:r>
            <a:r>
              <a:rPr lang="en-US" sz="2000" dirty="0">
                <a:latin typeface="Georgia" panose="02040502050405020303" pitchFamily="18" charset="0"/>
              </a:rPr>
              <a:t>What is the probability of a laptop’s market price. Given various of commonly used specifications in the industry?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While our presentation does not answer this question, it does provide a great starting point in the form of a model that fits the data. We recommend any further study on the topic follow up with predictions made with the Bayesian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6BF38-C099-BC9A-32E9-C80DB959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1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C5D11-27D5-0372-0621-6667873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517E-2C49-9FA0-467E-CCFF270F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Georgia" panose="02040502050405020303" pitchFamily="18" charset="0"/>
              </a:rPr>
              <a:t>Videos:</a:t>
            </a:r>
            <a:endParaRPr lang="en-US" sz="1800" b="1" i="1" u="sng" dirty="0">
              <a:effectLst/>
              <a:latin typeface="Georgia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>
                <a:effectLst/>
                <a:latin typeface="Georgia" panose="02040502050405020303" pitchFamily="18" charset="0"/>
              </a:rPr>
              <a:t>Bayesian Modeling with R and Stan (Reupload)</a:t>
            </a:r>
            <a:r>
              <a:rPr lang="en-US" sz="1800" dirty="0">
                <a:effectLst/>
                <a:latin typeface="Georgia" panose="02040502050405020303" pitchFamily="18" charset="0"/>
              </a:rPr>
              <a:t>. (2018, November 15). [Video]. YouTube.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>
                <a:effectLst/>
                <a:latin typeface="Georgia" panose="02040502050405020303" pitchFamily="18" charset="0"/>
              </a:rPr>
              <a:t>Bayesian Statistics - Regression with JAGS Part 3</a:t>
            </a:r>
            <a:r>
              <a:rPr lang="en-US" sz="1800" dirty="0">
                <a:effectLst/>
                <a:latin typeface="Georgia" panose="02040502050405020303" pitchFamily="18" charset="0"/>
              </a:rPr>
              <a:t>. (2021, May 24). [Video]. YouTube.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ffectLst/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u="sng" dirty="0">
                <a:effectLst/>
                <a:latin typeface="Georgia" panose="02040502050405020303" pitchFamily="18" charset="0"/>
              </a:rPr>
              <a:t>Literature/Academic: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A. (2022, May 16).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Bayesian Statistics Overview and your first Bayesian Linear Regression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Towardsdatascience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Retrieved June 6, 2022.</a:t>
            </a:r>
            <a:endParaRPr lang="en-US" sz="1800" dirty="0">
              <a:effectLst/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Georgia" panose="02040502050405020303" pitchFamily="18" charset="0"/>
                <a:ea typeface="Cambria" panose="02040503050406030204" pitchFamily="18" charset="0"/>
              </a:rPr>
              <a:t>Durso</a:t>
            </a:r>
            <a:r>
              <a:rPr lang="en-US" sz="1800" dirty="0">
                <a:effectLst/>
                <a:latin typeface="Georgia" panose="02040502050405020303" pitchFamily="18" charset="0"/>
                <a:ea typeface="Cambria" panose="02040503050406030204" pitchFamily="18" charset="0"/>
              </a:rPr>
              <a:t>, C. (2022), COMP4442-2: Advanced Probability and Statistics 2.</a:t>
            </a:r>
            <a:endParaRPr lang="en-US" sz="1800" dirty="0">
              <a:effectLst/>
              <a:latin typeface="Georgia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Falster, D. F. R. (2013, June 10).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Markov Chain Monte Carlo - Nice R Code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Retrieved June 1, 2022.</a:t>
            </a:r>
            <a:endParaRPr lang="en-US" sz="1800" dirty="0">
              <a:effectLst/>
              <a:latin typeface="Georgia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Georgia" panose="02040502050405020303" pitchFamily="18" charset="0"/>
              </a:rPr>
              <a:t>Karajannis</a:t>
            </a:r>
            <a:r>
              <a:rPr lang="en-US" sz="1800" dirty="0">
                <a:effectLst/>
                <a:latin typeface="Georgia" panose="02040502050405020303" pitchFamily="18" charset="0"/>
              </a:rPr>
              <a:t>, N. (2017, November 20). </a:t>
            </a:r>
            <a:r>
              <a:rPr lang="en-US" sz="1800" i="1" dirty="0" err="1">
                <a:effectLst/>
                <a:latin typeface="Georgia" panose="02040502050405020303" pitchFamily="18" charset="0"/>
              </a:rPr>
              <a:t>RPubs</a:t>
            </a:r>
            <a:r>
              <a:rPr lang="en-US" sz="1800" i="1" dirty="0">
                <a:effectLst/>
                <a:latin typeface="Georgia" panose="02040502050405020303" pitchFamily="18" charset="0"/>
              </a:rPr>
              <a:t> - Bayes Regression using JAGS</a:t>
            </a:r>
            <a:r>
              <a:rPr lang="en-US" sz="1800" dirty="0">
                <a:effectLst/>
                <a:latin typeface="Georgia" panose="02040502050405020303" pitchFamily="18" charset="0"/>
              </a:rPr>
              <a:t>. </a:t>
            </a:r>
            <a:r>
              <a:rPr lang="en-US" sz="1800" dirty="0" err="1">
                <a:effectLst/>
                <a:latin typeface="Georgia" panose="02040502050405020303" pitchFamily="18" charset="0"/>
              </a:rPr>
              <a:t>Rpubs.Com</a:t>
            </a:r>
            <a:r>
              <a:rPr lang="en-US" sz="1800" dirty="0">
                <a:effectLst/>
                <a:latin typeface="Georgia" panose="02040502050405020303" pitchFamily="18" charset="0"/>
              </a:rPr>
              <a:t>. Retrieved May 28, 2022.</a:t>
            </a:r>
            <a:endParaRPr lang="en-US" sz="1800" dirty="0">
              <a:effectLst/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Htoon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K. S. (2021, December 13).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Log Transformation: Purpose and Interpretation - Kyaw Saw </a:t>
            </a:r>
            <a:r>
              <a:rPr lang="en-US" sz="1800" i="1" dirty="0" err="1">
                <a:effectLst/>
                <a:latin typeface="Times New Roman" panose="02020603050405020304" pitchFamily="18" charset="0"/>
              </a:rPr>
              <a:t>Htoon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Medium. Retrieved June 6, 2022.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Sbnfk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(2019).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mcmc_diagnostics.utf8.md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Retrieved June 2, 2022.</a:t>
            </a:r>
            <a:endParaRPr lang="en-US" sz="1800" b="1" u="sng" dirty="0"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 u="sng" dirty="0"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u="sng" dirty="0">
                <a:latin typeface="Georgia" panose="02040502050405020303" pitchFamily="18" charset="0"/>
                <a:ea typeface="Cambria" panose="02040503050406030204" pitchFamily="18" charset="0"/>
              </a:rPr>
              <a:t>Data:</a:t>
            </a:r>
            <a:endParaRPr lang="en-US" sz="1800" b="1" u="sng" dirty="0">
              <a:effectLst/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>
                <a:effectLst/>
                <a:latin typeface="Georgia" panose="02040502050405020303" pitchFamily="18" charset="0"/>
              </a:rPr>
              <a:t>Laptop Specs and latest price</a:t>
            </a:r>
            <a:r>
              <a:rPr lang="en-US" sz="1800" dirty="0">
                <a:effectLst/>
                <a:latin typeface="Georgia" panose="02040502050405020303" pitchFamily="18" charset="0"/>
              </a:rPr>
              <a:t>. (2022, April 3). Kaggle.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0E7C4-C006-2E6F-74FF-23464429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1E-0F03-406A-AF3B-2AAB8BAAB2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8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8A7EB-C183-571A-0C07-EED1DDF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471" y="801125"/>
            <a:ext cx="2981476" cy="800100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Data 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5F15-4ECE-5324-D004-7569C1D5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698170"/>
            <a:ext cx="10797419" cy="3328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data was discovered on Kaggle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the primary resource 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being scrapped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from flipkart.com;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collected from a chrome extension app 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called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“Instant Data Scrapper”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Included are relevant to factors that are suggested to affect laptop prices, 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such as company name and owned laptop brands, the price of the laptop when first released and later in product’s life, among other tech related specifications.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Responses 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in columns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were transformed into multivariate 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(i.e. 1, 2, 3, …, etc.)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form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. Additionally,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another column is added for 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logistic transformation of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the </a:t>
            </a: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response variable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  <a:endParaRPr lang="en-US" sz="18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ECD4-C8B4-5870-59BA-F319539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9003" y="551846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1727B-FF43-1160-E154-D01FADD56B47}"/>
              </a:ext>
            </a:extLst>
          </p:cNvPr>
          <p:cNvSpPr/>
          <p:nvPr/>
        </p:nvSpPr>
        <p:spPr>
          <a:xfrm>
            <a:off x="7107537" y="5095808"/>
            <a:ext cx="2502399" cy="1252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u="sng" dirty="0">
                <a:latin typeface="Georgia" panose="02040502050405020303" pitchFamily="18" charset="0"/>
                <a:cs typeface="Arial" panose="020B0604020202020204" pitchFamily="34" charset="0"/>
              </a:rPr>
              <a:t>Analysis ready Set:</a:t>
            </a:r>
            <a:endParaRPr lang="en-US" sz="1800" b="1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Observations = 896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Attributes = 35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448A0-5507-86A2-56CC-D56F227E0BD8}"/>
              </a:ext>
            </a:extLst>
          </p:cNvPr>
          <p:cNvSpPr/>
          <p:nvPr/>
        </p:nvSpPr>
        <p:spPr>
          <a:xfrm>
            <a:off x="2421624" y="5103818"/>
            <a:ext cx="2436671" cy="12448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u="sng" dirty="0">
                <a:latin typeface="Georgia" panose="02040502050405020303" pitchFamily="18" charset="0"/>
                <a:cs typeface="Arial" panose="020B0604020202020204" pitchFamily="34" charset="0"/>
              </a:rPr>
              <a:t>Raw Set: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Observations = 896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Attributes = 34</a:t>
            </a:r>
          </a:p>
          <a:p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AAEA27D-9E27-C047-8D29-4ACBE6EC39D8}"/>
              </a:ext>
            </a:extLst>
          </p:cNvPr>
          <p:cNvSpPr/>
          <p:nvPr/>
        </p:nvSpPr>
        <p:spPr>
          <a:xfrm>
            <a:off x="5155074" y="5426391"/>
            <a:ext cx="16312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8A7EB-C183-571A-0C07-EED1DDF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567" y="811851"/>
            <a:ext cx="9088362" cy="97223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Bayesian Data Analysis, in Principle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85F15-4ECE-5324-D004-7569C1D5D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129" y="1533401"/>
                <a:ext cx="10846404" cy="5188074"/>
              </a:xfrm>
            </p:spPr>
            <p:txBody>
              <a:bodyPr>
                <a:noAutofit/>
              </a:bodyPr>
              <a:lstStyle/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i="0" dirty="0">
                  <a:solidFill>
                    <a:srgbClr val="292929"/>
                  </a:solidFill>
                  <a:effectLst/>
                  <a:latin typeface="Georgia" panose="02040502050405020303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i="0" dirty="0">
                    <a:solidFill>
                      <a:srgbClr val="292929"/>
                    </a:solidFill>
                    <a:effectLst/>
                    <a:latin typeface="Georgia" panose="02040502050405020303" pitchFamily="18" charset="0"/>
                  </a:rPr>
                  <a:t>There exists </a:t>
                </a:r>
                <a:r>
                  <a:rPr lang="en-US" sz="1800" b="1" i="0" dirty="0">
                    <a:solidFill>
                      <a:srgbClr val="292929"/>
                    </a:solidFill>
                    <a:effectLst/>
                    <a:latin typeface="Georgia" panose="02040502050405020303" pitchFamily="18" charset="0"/>
                  </a:rPr>
                  <a:t>two established frameworks </a:t>
                </a:r>
                <a:r>
                  <a:rPr lang="en-US" sz="1800" i="0" dirty="0">
                    <a:solidFill>
                      <a:srgbClr val="292929"/>
                    </a:solidFill>
                    <a:effectLst/>
                    <a:latin typeface="Georgia" panose="02040502050405020303" pitchFamily="18" charset="0"/>
                  </a:rPr>
                  <a:t>regarding the field of statistics, </a:t>
                </a:r>
                <a:r>
                  <a:rPr lang="en-US" sz="1800" b="1" i="0" dirty="0">
                    <a:solidFill>
                      <a:srgbClr val="292929"/>
                    </a:solidFill>
                    <a:effectLst/>
                    <a:latin typeface="Georgia" panose="02040502050405020303" pitchFamily="18" charset="0"/>
                  </a:rPr>
                  <a:t>Frequentist and Bayesian</a:t>
                </a:r>
                <a:r>
                  <a:rPr lang="en-US" sz="1800" i="0" dirty="0">
                    <a:solidFill>
                      <a:srgbClr val="292929"/>
                    </a:solidFill>
                    <a:effectLst/>
                    <a:latin typeface="Georgia" panose="02040502050405020303" pitchFamily="18" charset="0"/>
                  </a:rPr>
                  <a:t>.</a:t>
                </a:r>
                <a:r>
                  <a:rPr lang="en-US" sz="1800" dirty="0">
                    <a:solidFill>
                      <a:srgbClr val="292929"/>
                    </a:solidFill>
                    <a:latin typeface="Georgia" panose="02040502050405020303" pitchFamily="18" charset="0"/>
                  </a:rPr>
                  <a:t> Frequentist being the framework we are now all well familiar with (</a:t>
                </a:r>
                <a:r>
                  <a:rPr lang="en-US" sz="1800" dirty="0" err="1">
                    <a:solidFill>
                      <a:srgbClr val="292929"/>
                    </a:solidFill>
                    <a:latin typeface="Georgia" panose="02040502050405020303" pitchFamily="18" charset="0"/>
                  </a:rPr>
                  <a:t>e.g</a:t>
                </a:r>
                <a:r>
                  <a:rPr lang="en-US" sz="1800" dirty="0">
                    <a:solidFill>
                      <a:srgbClr val="292929"/>
                    </a:solidFill>
                    <a:latin typeface="Georgia" panose="02040502050405020303" pitchFamily="18" charset="0"/>
                  </a:rPr>
                  <a:t>  p-values and point estimate for variable of interest as a result), </a:t>
                </a:r>
                <a:r>
                  <a:rPr lang="en-US" sz="1800" b="1" dirty="0">
                    <a:solidFill>
                      <a:srgbClr val="292929"/>
                    </a:solidFill>
                    <a:latin typeface="Georgia" panose="02040502050405020303" pitchFamily="18" charset="0"/>
                  </a:rPr>
                  <a:t>our group is utilizing the Bayesian framework, which results in a distribution</a:t>
                </a:r>
                <a:r>
                  <a:rPr lang="en-US" sz="1800" dirty="0">
                    <a:solidFill>
                      <a:srgbClr val="292929"/>
                    </a:solidFill>
                    <a:latin typeface="Georgia" panose="02040502050405020303" pitchFamily="18" charset="0"/>
                  </a:rPr>
                  <a:t>.</a:t>
                </a:r>
                <a:endParaRPr lang="en-US" sz="1800" i="0" dirty="0">
                  <a:solidFill>
                    <a:srgbClr val="292929"/>
                  </a:solidFill>
                  <a:effectLst/>
                  <a:latin typeface="Georgia" panose="02040502050405020303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800" i="0" dirty="0">
                  <a:solidFill>
                    <a:srgbClr val="292929"/>
                  </a:solidFill>
                  <a:effectLst/>
                  <a:latin typeface="Georgia" panose="02040502050405020303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𝑩𝒂𝒚𝒆𝒔</m:t>
                      </m:r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𝑻𝒉𝒆𝒐𝒓𝒆𝒎</m:t>
                      </m:r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292929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18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,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1800" b="0" i="1" dirty="0">
                  <a:solidFill>
                    <a:srgbClr val="292929"/>
                  </a:solidFill>
                  <a:latin typeface="Cambria Math" panose="02040503050406030204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1600" b="0" i="1" dirty="0">
                  <a:solidFill>
                    <a:srgbClr val="292929"/>
                  </a:solidFill>
                  <a:latin typeface="Cambria Math" panose="02040503050406030204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600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𝑎𝑠𝑠𝑢𝑚𝑖𝑛𝑔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𝑒𝑣𝑒𝑛𝑡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𝑜𝑐𝑐𝑢𝑟𝑒𝑑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𝑤h𝑎𝑡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𝑒𝑣𝑒𝑛𝑡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600" b="0" dirty="0">
                  <a:solidFill>
                    <a:srgbClr val="292929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600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𝑃𝑟𝑖𝑜𝑟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                           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𝐼𝑛𝑖𝑡𝑎𝑙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𝑔𝑢𝑒𝑠𝑠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𝑖𝑛𝑡𝑒𝑟𝑒𝑠𝑡</m:t>
                      </m:r>
                    </m:oMath>
                  </m:oMathPara>
                </a14:m>
                <a:endParaRPr lang="en-US" sz="1600" b="0" dirty="0">
                  <a:solidFill>
                    <a:srgbClr val="292929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800" dirty="0">
                  <a:solidFill>
                    <a:srgbClr val="292929"/>
                  </a:solidFill>
                  <a:latin typeface="Georgia" panose="02040502050405020303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b="1" i="0" dirty="0">
                    <a:solidFill>
                      <a:srgbClr val="292929"/>
                    </a:solidFill>
                    <a:effectLst/>
                    <a:latin typeface="Georgia" panose="02040502050405020303" pitchFamily="18" charset="0"/>
                  </a:rPr>
                  <a:t>A resulting posterior distribution can be interpreted as</a:t>
                </a:r>
                <a:r>
                  <a:rPr lang="en-US" sz="1800" dirty="0">
                    <a:solidFill>
                      <a:srgbClr val="292929"/>
                    </a:solidFill>
                    <a:latin typeface="Georgia" panose="02040502050405020303" pitchFamily="18" charset="0"/>
                  </a:rPr>
                  <a:t> a report on both the level certainty and uncertainty (i.e.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±0, ±1, …,±</m:t>
                    </m:r>
                    <m:r>
                      <a:rPr lang="en-US" sz="18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𝑠𝑡𝑎𝑛𝑑𝑎𝑟𝑑</m:t>
                    </m:r>
                    <m:r>
                      <a:rPr lang="en-US" sz="18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𝑑𝑒𝑣𝑖𝑎𝑡𝑖𝑜𝑛𝑠</m:t>
                    </m:r>
                    <m:r>
                      <a:rPr lang="en-US" sz="1800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dirty="0">
                    <a:solidFill>
                      <a:srgbClr val="292929"/>
                    </a:solidFill>
                    <a:latin typeface="Georgia" panose="02040502050405020303" pitchFamily="18" charset="0"/>
                  </a:rPr>
                  <a:t>regarding the probability of an event and model parameters</a:t>
                </a: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dirty="0">
                  <a:solidFill>
                    <a:srgbClr val="292929"/>
                  </a:solidFill>
                  <a:latin typeface="Georgia" panose="02040502050405020303" pitchFamily="18" charset="0"/>
                </a:endParaRPr>
              </a:p>
              <a:p>
                <a:pPr marR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dirty="0">
                  <a:solidFill>
                    <a:srgbClr val="292929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85F15-4ECE-5324-D004-7569C1D5D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129" y="1533401"/>
                <a:ext cx="10846404" cy="51880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ECD4-C8B4-5870-59BA-F319539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8A7EB-C183-571A-0C07-EED1DDF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655" y="907884"/>
            <a:ext cx="7580690" cy="972234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Research 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5F15-4ECE-5324-D004-7569C1D5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2232467"/>
            <a:ext cx="10673658" cy="388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What is the probability of a laptop’s market price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Given various of commonly used specifications in the industry?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Georgia" panose="02040502050405020303" pitchFamily="18" charset="0"/>
              </a:rPr>
              <a:t>Specification examples: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err="1">
                <a:latin typeface="Georgia" panose="02040502050405020303" pitchFamily="18" charset="0"/>
              </a:rPr>
              <a:t>Ssd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err="1">
                <a:latin typeface="Georgia" panose="02040502050405020303" pitchFamily="18" charset="0"/>
              </a:rPr>
              <a:t>Hdd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Ram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ECD4-C8B4-5870-59BA-F319539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8A7EB-C183-571A-0C07-EED1DDF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446" y="835132"/>
            <a:ext cx="8151108" cy="742499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Bayesian Regression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85F15-4ECE-5324-D004-7569C1D5D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143" y="1793661"/>
                <a:ext cx="11172038" cy="4516361"/>
              </a:xfrm>
            </p:spPr>
            <p:txBody>
              <a:bodyPr>
                <a:normAutofit/>
              </a:bodyPr>
              <a:lstStyle/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To get 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our </a:t>
                </a:r>
                <a:r>
                  <a:rPr lang="en-US" sz="2000" b="1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Prior Distribution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will </a:t>
                </a:r>
                <a:r>
                  <a:rPr lang="en-US" sz="2000" b="1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simply run a regular multiple regression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Without industry expert input, this type of prior is commonly referred to as a “non-informative prior”</a:t>
                </a: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, 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𝑑𝑎𝑡𝑎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𝑊h𝑒𝑟𝑒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𝑁𝑜𝑖𝑠𝑒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Georgia" panose="02040502050405020303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To get 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our </a:t>
                </a:r>
                <a:r>
                  <a:rPr lang="en-US" sz="2000" b="1" dirty="0"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Likelihood</a:t>
                </a:r>
                <a:r>
                  <a:rPr lang="en-US" sz="2000" b="1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Distribution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the model runs thousands of samples, each with their own likelihood parameter; which together create a distribution of the likelihood parameters.</a:t>
                </a: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Georgia" panose="02040502050405020303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Specifically, we will be </a:t>
                </a:r>
                <a:r>
                  <a:rPr lang="en-US" sz="2000" b="1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utilizing the JAGS package. </a:t>
                </a: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Georgia" panose="02040502050405020303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Georgia" panose="02040502050405020303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85F15-4ECE-5324-D004-7569C1D5D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43" y="1793661"/>
                <a:ext cx="11172038" cy="4516361"/>
              </a:xfrm>
              <a:blipFill>
                <a:blip r:embed="rId3"/>
                <a:stretch>
                  <a:fillRect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ECD4-C8B4-5870-59BA-F319539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3B922-50BD-51D6-6A6E-2D1C399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683" y="890932"/>
            <a:ext cx="3962061" cy="620486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Data Satisfaction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43E4-0D1A-99F2-49DD-A02919C7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984" y="2209602"/>
            <a:ext cx="7919768" cy="3894450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   </a:t>
            </a:r>
            <a:r>
              <a:rPr lang="en-US" sz="2000" u="sng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Linearity</a:t>
            </a:r>
            <a:endParaRPr lang="en-US" sz="1200" u="sng" dirty="0"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(i.e.) Linear relationship between predictors and response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  </a:t>
            </a:r>
            <a:r>
              <a:rPr lang="en-US" sz="2000" u="sng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Homoscedasticity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(i.e.) Residuals vs Fitted show that variance remains about the same for any value of predictor variables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  </a:t>
            </a:r>
            <a:r>
              <a:rPr lang="en-US" sz="2000" u="sng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Independence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(i.e.) </a:t>
            </a:r>
            <a:r>
              <a:rPr lang="en-US" sz="1600" dirty="0"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Residual vs Factor Plot shows random dispersal about a horizontal trend line</a:t>
            </a:r>
            <a:endParaRPr lang="en-US" sz="1600" dirty="0">
              <a:effectLst/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u="sng" dirty="0"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 </a:t>
            </a:r>
            <a:r>
              <a:rPr lang="en-US" sz="2000" u="sng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Normality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(i.e.) Residuals provide a well fit QQ-plot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D3238-177C-55D8-CCE1-F1A7B40C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CE471-F61E-0340-2BFA-70C34E2A70B9}"/>
              </a:ext>
            </a:extLst>
          </p:cNvPr>
          <p:cNvSpPr txBox="1"/>
          <p:nvPr/>
        </p:nvSpPr>
        <p:spPr>
          <a:xfrm>
            <a:off x="117741" y="2402350"/>
            <a:ext cx="3125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Predictor Variables: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ram_gb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ssd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Response Variable: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log.latest_price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9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3B922-50BD-51D6-6A6E-2D1C399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78" y="949503"/>
            <a:ext cx="7231103" cy="823002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Exploratory Analysis</a:t>
            </a:r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D3238-177C-55D8-CCE1-F1A7B40C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379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7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EE7B785D-007D-AF85-8DA4-EB7B91BC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06" y="1930201"/>
            <a:ext cx="4263249" cy="2997598"/>
          </a:xfrm>
          <a:prstGeom prst="rect">
            <a:avLst/>
          </a:prstGeom>
          <a:effectLst>
            <a:outerShdw blurRad="50800" dist="50800" dir="1200000" sx="101000" sy="101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B57F345E-AC7D-89C8-1B7F-4015D1825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04" y="1883918"/>
            <a:ext cx="4638403" cy="3213302"/>
          </a:xfrm>
          <a:prstGeom prst="rect">
            <a:avLst/>
          </a:prstGeom>
          <a:effectLst>
            <a:outerShdw blurRad="50800" dist="50800" dir="1200000" sx="101000" sy="101000" algn="ctr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DC03B03-6C78-F77C-3542-E3024478A946}"/>
              </a:ext>
            </a:extLst>
          </p:cNvPr>
          <p:cNvSpPr txBox="1"/>
          <p:nvPr/>
        </p:nvSpPr>
        <p:spPr>
          <a:xfrm>
            <a:off x="8284005" y="5384802"/>
            <a:ext cx="3042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Transformed Response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0B7DF76-436C-67E6-DBD0-6592D43E482E}"/>
              </a:ext>
            </a:extLst>
          </p:cNvPr>
          <p:cNvSpPr/>
          <p:nvPr/>
        </p:nvSpPr>
        <p:spPr>
          <a:xfrm>
            <a:off x="5218461" y="3058981"/>
            <a:ext cx="1575966" cy="93769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662291-D170-D9B0-4F31-B06AD8A00647}"/>
              </a:ext>
            </a:extLst>
          </p:cNvPr>
          <p:cNvSpPr txBox="1"/>
          <p:nvPr/>
        </p:nvSpPr>
        <p:spPr>
          <a:xfrm>
            <a:off x="5272902" y="3296997"/>
            <a:ext cx="1550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</a:rPr>
              <a:t>Log transformation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8930C-98DD-C046-AFEE-652EA3BB89FD}"/>
              </a:ext>
            </a:extLst>
          </p:cNvPr>
          <p:cNvSpPr txBox="1"/>
          <p:nvPr/>
        </p:nvSpPr>
        <p:spPr>
          <a:xfrm>
            <a:off x="798374" y="5243191"/>
            <a:ext cx="304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Non-Transformed Response </a:t>
            </a:r>
          </a:p>
        </p:txBody>
      </p:sp>
    </p:spTree>
    <p:extLst>
      <p:ext uri="{BB962C8B-B14F-4D97-AF65-F5344CB8AC3E}">
        <p14:creationId xmlns:p14="http://schemas.microsoft.com/office/powerpoint/2010/main" val="190583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3B922-50BD-51D6-6A6E-2D1C399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29" y="1060491"/>
            <a:ext cx="9712141" cy="64802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Algorithm: Markov chain Monte Carlo (MCMC)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43E4-0D1A-99F2-49DD-A02919C7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3" y="2153641"/>
            <a:ext cx="9408941" cy="3836051"/>
          </a:xfrm>
        </p:spPr>
        <p:txBody>
          <a:bodyPr>
            <a:norm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Imagine a target distribution you want to analyze, have data on it, but can no longer collect the data?  The solution would be to use the Markov Chain Monte Carlo (MCMC). Thus,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MCMC is simply a algorithm for sampling from a distribution.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One of the most common ways MCMC is used is to draw samples from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posterior probability distribution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of some model in Bayesian inference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Regarding Analysis,</a:t>
            </a:r>
            <a:endParaRPr lang="en-US" sz="2000" dirty="0">
              <a:effectLst/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Four Markov Chains are set up for the predictors, “brand”, “</a:t>
            </a:r>
            <a:r>
              <a:rPr lang="en-US" sz="2000" dirty="0" err="1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ram_gb</a:t>
            </a: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”, “</a:t>
            </a:r>
            <a:r>
              <a:rPr lang="en-US" sz="2000" dirty="0" err="1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”, “</a:t>
            </a:r>
            <a:r>
              <a:rPr lang="en-US" sz="2000" dirty="0" err="1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ssd</a:t>
            </a: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D3238-177C-55D8-CCE1-F1A7B40C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E2081E-0F03-406A-AF3B-2AAB8BAAB2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截圖 2022-06-01 下午2.41.26.png" descr="截圖 2022-06-01 下午2.41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8" y="1175913"/>
            <a:ext cx="3569176" cy="529716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643466" y="321734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algn="ctr"/>
            <a:r>
              <a:rPr b="1" dirty="0">
                <a:latin typeface="Helvetica" panose="020B0604020202020204" pitchFamily="34" charset="0"/>
                <a:cs typeface="Helvetica" panose="020B0604020202020204" pitchFamily="34" charset="0"/>
              </a:rPr>
              <a:t>Run MCMC Sampler</a:t>
            </a:r>
          </a:p>
        </p:txBody>
      </p:sp>
      <p:sp>
        <p:nvSpPr>
          <p:cNvPr id="18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936607" y="1627494"/>
            <a:ext cx="5740722" cy="4393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chemeClr val="accent2"/>
                </a:solidFill>
              </a:defRPr>
            </a:pPr>
            <a:r>
              <a:rPr sz="2400" dirty="0">
                <a:solidFill>
                  <a:srgbClr val="000000"/>
                </a:solidFill>
                <a:latin typeface="Georgia" panose="02040502050405020303" pitchFamily="18" charset="0"/>
              </a:rPr>
              <a:t>Burn-in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(i.e. iterations)</a:t>
            </a:r>
            <a:r>
              <a:rPr sz="2400" dirty="0">
                <a:solidFill>
                  <a:srgbClr val="000000"/>
                </a:solidFill>
                <a:latin typeface="Georgia" panose="02040502050405020303" pitchFamily="18" charset="0"/>
              </a:rPr>
              <a:t> is a technique that helps improve the outcome quality. </a:t>
            </a:r>
          </a:p>
          <a:p>
            <a:pPr marL="0" indent="0">
              <a:buNone/>
              <a:defRPr sz="1800">
                <a:solidFill>
                  <a:schemeClr val="accent2"/>
                </a:solidFill>
              </a:defRPr>
            </a:pPr>
            <a:endParaRPr 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 sz="1800">
                <a:solidFill>
                  <a:schemeClr val="accent2"/>
                </a:solidFill>
              </a:defRPr>
            </a:pPr>
            <a:endParaRPr 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 sz="1800">
                <a:solidFill>
                  <a:schemeClr val="accent2"/>
                </a:solidFill>
              </a:defRPr>
            </a:pPr>
            <a:r>
              <a:rPr sz="2400" dirty="0">
                <a:solidFill>
                  <a:srgbClr val="000000"/>
                </a:solidFill>
                <a:latin typeface="Georgia" panose="02040502050405020303" pitchFamily="18" charset="0"/>
              </a:rPr>
              <a:t>the goal is to keep the model outcomes that closely mat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c</a:t>
            </a:r>
            <a:r>
              <a:rPr sz="2400" dirty="0">
                <a:solidFill>
                  <a:srgbClr val="000000"/>
                </a:solidFill>
                <a:latin typeface="Georgia" panose="02040502050405020303" pitchFamily="18" charset="0"/>
              </a:rPr>
              <a:t>h the real word data to build our </a:t>
            </a:r>
            <a:r>
              <a:rPr sz="2400" b="1" dirty="0">
                <a:solidFill>
                  <a:srgbClr val="000000"/>
                </a:solidFill>
                <a:latin typeface="Georgia" panose="02040502050405020303" pitchFamily="18" charset="0"/>
              </a:rPr>
              <a:t>posterior distribution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(i.e. confirmation if the MCM chains have converged)</a:t>
            </a: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 sz="1800">
                <a:solidFill>
                  <a:schemeClr val="accent2"/>
                </a:solidFill>
              </a:defRPr>
            </a:pPr>
            <a:endParaRPr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81" name="Rectangle 9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Isosceles Triangle 11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Isosceles Triangle 13"/>
          <p:cNvSpPr/>
          <p:nvPr/>
        </p:nvSpPr>
        <p:spPr>
          <a:xfrm rot="5400000">
            <a:off x="-501761" y="5103257"/>
            <a:ext cx="2017581" cy="1014061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Rectangle 15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  <p:sp>
        <p:nvSpPr>
          <p:cNvPr id="186" name="箭頭"/>
          <p:cNvSpPr/>
          <p:nvPr/>
        </p:nvSpPr>
        <p:spPr>
          <a:xfrm>
            <a:off x="1972519" y="1157051"/>
            <a:ext cx="449458" cy="22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24" y="14256"/>
                </a:moveTo>
                <a:lnTo>
                  <a:pt x="13824" y="21600"/>
                </a:lnTo>
                <a:lnTo>
                  <a:pt x="0" y="10800"/>
                </a:lnTo>
                <a:lnTo>
                  <a:pt x="13824" y="0"/>
                </a:lnTo>
                <a:lnTo>
                  <a:pt x="1382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箭頭"/>
          <p:cNvSpPr/>
          <p:nvPr/>
        </p:nvSpPr>
        <p:spPr>
          <a:xfrm>
            <a:off x="3240898" y="6264612"/>
            <a:ext cx="449457" cy="227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24" y="14256"/>
                </a:moveTo>
                <a:lnTo>
                  <a:pt x="13824" y="21600"/>
                </a:lnTo>
                <a:lnTo>
                  <a:pt x="0" y="10800"/>
                </a:lnTo>
                <a:lnTo>
                  <a:pt x="13824" y="0"/>
                </a:lnTo>
                <a:lnTo>
                  <a:pt x="1382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1978</Words>
  <Application>Microsoft Office PowerPoint</Application>
  <PresentationFormat>Widescreen</PresentationFormat>
  <Paragraphs>218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Helvetica</vt:lpstr>
      <vt:lpstr>MathJax_Math-italic</vt:lpstr>
      <vt:lpstr>Open Sans</vt:lpstr>
      <vt:lpstr>Times New Roman</vt:lpstr>
      <vt:lpstr>Office Theme</vt:lpstr>
      <vt:lpstr>Laptop Specs in Relation to Price</vt:lpstr>
      <vt:lpstr>Data Source</vt:lpstr>
      <vt:lpstr>Bayesian Data Analysis, in Principle</vt:lpstr>
      <vt:lpstr>Research Question</vt:lpstr>
      <vt:lpstr>Bayesian Regression </vt:lpstr>
      <vt:lpstr>Data Satisfaction</vt:lpstr>
      <vt:lpstr>Exploratory Analysis</vt:lpstr>
      <vt:lpstr>Algorithm: Markov chain Monte Carlo (MCMC)</vt:lpstr>
      <vt:lpstr>Run MCMC Sampler</vt:lpstr>
      <vt:lpstr>MCMC Diagnostics (Posterior Distributions)</vt:lpstr>
      <vt:lpstr>MCMC Diagnostics</vt:lpstr>
      <vt:lpstr>Model Validity w/ Brand Included</vt:lpstr>
      <vt:lpstr>Model Validity w/o Brand Included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James Otis</dc:creator>
  <cp:lastModifiedBy>Andrew James Otis</cp:lastModifiedBy>
  <cp:revision>31</cp:revision>
  <dcterms:created xsi:type="dcterms:W3CDTF">2022-05-27T18:47:53Z</dcterms:created>
  <dcterms:modified xsi:type="dcterms:W3CDTF">2022-06-10T05:27:23Z</dcterms:modified>
</cp:coreProperties>
</file>