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05" r:id="rId2"/>
    <p:sldId id="337" r:id="rId3"/>
    <p:sldId id="303" r:id="rId4"/>
    <p:sldId id="307" r:id="rId5"/>
    <p:sldId id="364" r:id="rId6"/>
    <p:sldId id="355" r:id="rId7"/>
    <p:sldId id="356" r:id="rId8"/>
    <p:sldId id="360" r:id="rId9"/>
    <p:sldId id="357" r:id="rId10"/>
    <p:sldId id="358" r:id="rId11"/>
    <p:sldId id="361" r:id="rId12"/>
    <p:sldId id="363" r:id="rId13"/>
    <p:sldId id="365" r:id="rId14"/>
    <p:sldId id="341" r:id="rId15"/>
    <p:sldId id="339" r:id="rId16"/>
    <p:sldId id="340" r:id="rId17"/>
    <p:sldId id="342" r:id="rId18"/>
    <p:sldId id="343" r:id="rId19"/>
    <p:sldId id="344" r:id="rId20"/>
    <p:sldId id="345" r:id="rId21"/>
    <p:sldId id="346" r:id="rId22"/>
    <p:sldId id="347" r:id="rId23"/>
    <p:sldId id="362" r:id="rId24"/>
    <p:sldId id="348" r:id="rId25"/>
    <p:sldId id="359" r:id="rId26"/>
    <p:sldId id="349" r:id="rId27"/>
    <p:sldId id="350" r:id="rId28"/>
    <p:sldId id="351" r:id="rId29"/>
    <p:sldId id="3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915"/>
  </p:normalViewPr>
  <p:slideViewPr>
    <p:cSldViewPr snapToGrid="0">
      <p:cViewPr varScale="1">
        <p:scale>
          <a:sx n="89" d="100"/>
          <a:sy n="89" d="100"/>
        </p:scale>
        <p:origin x="168"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19E41-5D9A-4EAC-8D84-A516CB126FC1}" type="datetimeFigureOut">
              <a:rPr lang="en-GB" smtClean="0"/>
              <a:t>16/11/2022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C356A-9824-4F97-AD28-E6EDD15966F1}" type="slidenum">
              <a:rPr lang="en-GB" smtClean="0"/>
              <a:t>‹#›</a:t>
            </a:fld>
            <a:endParaRPr lang="en-GB"/>
          </a:p>
        </p:txBody>
      </p:sp>
    </p:spTree>
    <p:extLst>
      <p:ext uri="{BB962C8B-B14F-4D97-AF65-F5344CB8AC3E}">
        <p14:creationId xmlns:p14="http://schemas.microsoft.com/office/powerpoint/2010/main" val="1505834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a:t>
            </a:fld>
            <a:endParaRPr lang="en-GB"/>
          </a:p>
        </p:txBody>
      </p:sp>
    </p:spTree>
    <p:extLst>
      <p:ext uri="{BB962C8B-B14F-4D97-AF65-F5344CB8AC3E}">
        <p14:creationId xmlns:p14="http://schemas.microsoft.com/office/powerpoint/2010/main" val="2556602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11</a:t>
            </a:fld>
            <a:endParaRPr lang="en-GB"/>
          </a:p>
        </p:txBody>
      </p:sp>
    </p:spTree>
    <p:extLst>
      <p:ext uri="{BB962C8B-B14F-4D97-AF65-F5344CB8AC3E}">
        <p14:creationId xmlns:p14="http://schemas.microsoft.com/office/powerpoint/2010/main" val="1560647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12</a:t>
            </a:fld>
            <a:endParaRPr lang="en-GB"/>
          </a:p>
        </p:txBody>
      </p:sp>
    </p:spTree>
    <p:extLst>
      <p:ext uri="{BB962C8B-B14F-4D97-AF65-F5344CB8AC3E}">
        <p14:creationId xmlns:p14="http://schemas.microsoft.com/office/powerpoint/2010/main" val="3683741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13</a:t>
            </a:fld>
            <a:endParaRPr lang="en-GB"/>
          </a:p>
        </p:txBody>
      </p:sp>
    </p:spTree>
    <p:extLst>
      <p:ext uri="{BB962C8B-B14F-4D97-AF65-F5344CB8AC3E}">
        <p14:creationId xmlns:p14="http://schemas.microsoft.com/office/powerpoint/2010/main" val="1944784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14</a:t>
            </a:fld>
            <a:endParaRPr lang="en-GB"/>
          </a:p>
        </p:txBody>
      </p:sp>
    </p:spTree>
    <p:extLst>
      <p:ext uri="{BB962C8B-B14F-4D97-AF65-F5344CB8AC3E}">
        <p14:creationId xmlns:p14="http://schemas.microsoft.com/office/powerpoint/2010/main" val="399023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15</a:t>
            </a:fld>
            <a:endParaRPr lang="en-GB"/>
          </a:p>
        </p:txBody>
      </p:sp>
    </p:spTree>
    <p:extLst>
      <p:ext uri="{BB962C8B-B14F-4D97-AF65-F5344CB8AC3E}">
        <p14:creationId xmlns:p14="http://schemas.microsoft.com/office/powerpoint/2010/main" val="559772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16</a:t>
            </a:fld>
            <a:endParaRPr lang="en-GB"/>
          </a:p>
        </p:txBody>
      </p:sp>
    </p:spTree>
    <p:extLst>
      <p:ext uri="{BB962C8B-B14F-4D97-AF65-F5344CB8AC3E}">
        <p14:creationId xmlns:p14="http://schemas.microsoft.com/office/powerpoint/2010/main" val="2623404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17</a:t>
            </a:fld>
            <a:endParaRPr lang="en-GB"/>
          </a:p>
        </p:txBody>
      </p:sp>
    </p:spTree>
    <p:extLst>
      <p:ext uri="{BB962C8B-B14F-4D97-AF65-F5344CB8AC3E}">
        <p14:creationId xmlns:p14="http://schemas.microsoft.com/office/powerpoint/2010/main" val="2038842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18</a:t>
            </a:fld>
            <a:endParaRPr lang="en-GB"/>
          </a:p>
        </p:txBody>
      </p:sp>
    </p:spTree>
    <p:extLst>
      <p:ext uri="{BB962C8B-B14F-4D97-AF65-F5344CB8AC3E}">
        <p14:creationId xmlns:p14="http://schemas.microsoft.com/office/powerpoint/2010/main" val="3944272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19</a:t>
            </a:fld>
            <a:endParaRPr lang="en-GB"/>
          </a:p>
        </p:txBody>
      </p:sp>
    </p:spTree>
    <p:extLst>
      <p:ext uri="{BB962C8B-B14F-4D97-AF65-F5344CB8AC3E}">
        <p14:creationId xmlns:p14="http://schemas.microsoft.com/office/powerpoint/2010/main" val="4236403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20</a:t>
            </a:fld>
            <a:endParaRPr lang="en-GB"/>
          </a:p>
        </p:txBody>
      </p:sp>
    </p:spTree>
    <p:extLst>
      <p:ext uri="{BB962C8B-B14F-4D97-AF65-F5344CB8AC3E}">
        <p14:creationId xmlns:p14="http://schemas.microsoft.com/office/powerpoint/2010/main" val="76636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3</a:t>
            </a:fld>
            <a:endParaRPr lang="en-GB"/>
          </a:p>
        </p:txBody>
      </p:sp>
    </p:spTree>
    <p:extLst>
      <p:ext uri="{BB962C8B-B14F-4D97-AF65-F5344CB8AC3E}">
        <p14:creationId xmlns:p14="http://schemas.microsoft.com/office/powerpoint/2010/main" val="44813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21</a:t>
            </a:fld>
            <a:endParaRPr lang="en-GB"/>
          </a:p>
        </p:txBody>
      </p:sp>
    </p:spTree>
    <p:extLst>
      <p:ext uri="{BB962C8B-B14F-4D97-AF65-F5344CB8AC3E}">
        <p14:creationId xmlns:p14="http://schemas.microsoft.com/office/powerpoint/2010/main" val="135006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22</a:t>
            </a:fld>
            <a:endParaRPr lang="en-GB"/>
          </a:p>
        </p:txBody>
      </p:sp>
    </p:spTree>
    <p:extLst>
      <p:ext uri="{BB962C8B-B14F-4D97-AF65-F5344CB8AC3E}">
        <p14:creationId xmlns:p14="http://schemas.microsoft.com/office/powerpoint/2010/main" val="2312405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23</a:t>
            </a:fld>
            <a:endParaRPr lang="en-GB"/>
          </a:p>
        </p:txBody>
      </p:sp>
    </p:spTree>
    <p:extLst>
      <p:ext uri="{BB962C8B-B14F-4D97-AF65-F5344CB8AC3E}">
        <p14:creationId xmlns:p14="http://schemas.microsoft.com/office/powerpoint/2010/main" val="3787619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24</a:t>
            </a:fld>
            <a:endParaRPr lang="en-GB"/>
          </a:p>
        </p:txBody>
      </p:sp>
    </p:spTree>
    <p:extLst>
      <p:ext uri="{BB962C8B-B14F-4D97-AF65-F5344CB8AC3E}">
        <p14:creationId xmlns:p14="http://schemas.microsoft.com/office/powerpoint/2010/main" val="263648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25</a:t>
            </a:fld>
            <a:endParaRPr lang="en-GB"/>
          </a:p>
        </p:txBody>
      </p:sp>
    </p:spTree>
    <p:extLst>
      <p:ext uri="{BB962C8B-B14F-4D97-AF65-F5344CB8AC3E}">
        <p14:creationId xmlns:p14="http://schemas.microsoft.com/office/powerpoint/2010/main" val="2493088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26</a:t>
            </a:fld>
            <a:endParaRPr lang="en-GB"/>
          </a:p>
        </p:txBody>
      </p:sp>
    </p:spTree>
    <p:extLst>
      <p:ext uri="{BB962C8B-B14F-4D97-AF65-F5344CB8AC3E}">
        <p14:creationId xmlns:p14="http://schemas.microsoft.com/office/powerpoint/2010/main" val="4173923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27</a:t>
            </a:fld>
            <a:endParaRPr lang="en-GB"/>
          </a:p>
        </p:txBody>
      </p:sp>
    </p:spTree>
    <p:extLst>
      <p:ext uri="{BB962C8B-B14F-4D97-AF65-F5344CB8AC3E}">
        <p14:creationId xmlns:p14="http://schemas.microsoft.com/office/powerpoint/2010/main" val="1279718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28</a:t>
            </a:fld>
            <a:endParaRPr lang="en-GB"/>
          </a:p>
        </p:txBody>
      </p:sp>
    </p:spTree>
    <p:extLst>
      <p:ext uri="{BB962C8B-B14F-4D97-AF65-F5344CB8AC3E}">
        <p14:creationId xmlns:p14="http://schemas.microsoft.com/office/powerpoint/2010/main" val="2588952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29</a:t>
            </a:fld>
            <a:endParaRPr lang="en-GB"/>
          </a:p>
        </p:txBody>
      </p:sp>
    </p:spTree>
    <p:extLst>
      <p:ext uri="{BB962C8B-B14F-4D97-AF65-F5344CB8AC3E}">
        <p14:creationId xmlns:p14="http://schemas.microsoft.com/office/powerpoint/2010/main" val="121229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4</a:t>
            </a:fld>
            <a:endParaRPr lang="en-GB"/>
          </a:p>
        </p:txBody>
      </p:sp>
    </p:spTree>
    <p:extLst>
      <p:ext uri="{BB962C8B-B14F-4D97-AF65-F5344CB8AC3E}">
        <p14:creationId xmlns:p14="http://schemas.microsoft.com/office/powerpoint/2010/main" val="121566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5</a:t>
            </a:fld>
            <a:endParaRPr lang="en-GB"/>
          </a:p>
        </p:txBody>
      </p:sp>
    </p:spTree>
    <p:extLst>
      <p:ext uri="{BB962C8B-B14F-4D97-AF65-F5344CB8AC3E}">
        <p14:creationId xmlns:p14="http://schemas.microsoft.com/office/powerpoint/2010/main" val="257970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6</a:t>
            </a:fld>
            <a:endParaRPr lang="en-GB"/>
          </a:p>
        </p:txBody>
      </p:sp>
    </p:spTree>
    <p:extLst>
      <p:ext uri="{BB962C8B-B14F-4D97-AF65-F5344CB8AC3E}">
        <p14:creationId xmlns:p14="http://schemas.microsoft.com/office/powerpoint/2010/main" val="293467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7</a:t>
            </a:fld>
            <a:endParaRPr lang="en-GB"/>
          </a:p>
        </p:txBody>
      </p:sp>
    </p:spTree>
    <p:extLst>
      <p:ext uri="{BB962C8B-B14F-4D97-AF65-F5344CB8AC3E}">
        <p14:creationId xmlns:p14="http://schemas.microsoft.com/office/powerpoint/2010/main" val="322374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8</a:t>
            </a:fld>
            <a:endParaRPr lang="en-GB"/>
          </a:p>
        </p:txBody>
      </p:sp>
    </p:spTree>
    <p:extLst>
      <p:ext uri="{BB962C8B-B14F-4D97-AF65-F5344CB8AC3E}">
        <p14:creationId xmlns:p14="http://schemas.microsoft.com/office/powerpoint/2010/main" val="6187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9</a:t>
            </a:fld>
            <a:endParaRPr lang="en-GB"/>
          </a:p>
        </p:txBody>
      </p:sp>
    </p:spTree>
    <p:extLst>
      <p:ext uri="{BB962C8B-B14F-4D97-AF65-F5344CB8AC3E}">
        <p14:creationId xmlns:p14="http://schemas.microsoft.com/office/powerpoint/2010/main" val="26840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A7D8CA-8471-F647-A473-981935D9F5A9}" type="slidenum">
              <a:rPr lang="en-GB" smtClean="0"/>
              <a:t>10</a:t>
            </a:fld>
            <a:endParaRPr lang="en-GB"/>
          </a:p>
        </p:txBody>
      </p:sp>
    </p:spTree>
    <p:extLst>
      <p:ext uri="{BB962C8B-B14F-4D97-AF65-F5344CB8AC3E}">
        <p14:creationId xmlns:p14="http://schemas.microsoft.com/office/powerpoint/2010/main" val="3639485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8D2A-F3B6-4759-B44B-5C786EBA2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9B4C31C-F409-4912-A13C-E8EC0B510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0683B-F8B4-45D0-B106-03DE77B8A7F9}"/>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5" name="Footer Placeholder 4">
            <a:extLst>
              <a:ext uri="{FF2B5EF4-FFF2-40B4-BE49-F238E27FC236}">
                <a16:creationId xmlns:a16="http://schemas.microsoft.com/office/drawing/2014/main" id="{1599B962-3AED-42F6-904D-BBC13DBAB8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765B7E-1F1A-40C4-99F4-1C5D08EFC23B}"/>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41323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11A2-CD3C-4013-9D52-2462B08961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2E989F-9378-448C-AF7B-B84AC0701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9C0F43-AA22-413E-85E9-EDA85EDC1366}"/>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5" name="Footer Placeholder 4">
            <a:extLst>
              <a:ext uri="{FF2B5EF4-FFF2-40B4-BE49-F238E27FC236}">
                <a16:creationId xmlns:a16="http://schemas.microsoft.com/office/drawing/2014/main" id="{46EDA673-E214-4DCB-A90A-5AAAEB713A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295AAF-480D-4F75-84F5-53DEB4D589F7}"/>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270744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A7452-BA7F-4E18-B7FD-374BEE2799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B9CD60-CB59-4388-A4D8-C7DDBFFAA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9527FB-728C-4111-8EEB-7790D19116A3}"/>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5" name="Footer Placeholder 4">
            <a:extLst>
              <a:ext uri="{FF2B5EF4-FFF2-40B4-BE49-F238E27FC236}">
                <a16:creationId xmlns:a16="http://schemas.microsoft.com/office/drawing/2014/main" id="{78777C3F-290D-4EF1-929F-D86A352EF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25CBFC-D3BE-4ED9-9537-E1069CDD8DAF}"/>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2336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4FAD-6F79-4201-A033-0470DB690C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4D41B5-C3B0-4426-9223-DA161D4D7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C0EC76-9ECC-48DB-BE9B-BDFC715460CB}"/>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5" name="Footer Placeholder 4">
            <a:extLst>
              <a:ext uri="{FF2B5EF4-FFF2-40B4-BE49-F238E27FC236}">
                <a16:creationId xmlns:a16="http://schemas.microsoft.com/office/drawing/2014/main" id="{98379D12-02A0-4304-B826-29A856CF06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AD67BD-C0F9-4584-B23D-FA8B6F7DAB86}"/>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394871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31D-D9A0-49AF-9E79-0AEC40770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9F87B62-89EB-4ED5-A375-1C359586A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B0E2-2CF5-45F9-93C4-06BAF5CAE1F4}"/>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5" name="Footer Placeholder 4">
            <a:extLst>
              <a:ext uri="{FF2B5EF4-FFF2-40B4-BE49-F238E27FC236}">
                <a16:creationId xmlns:a16="http://schemas.microsoft.com/office/drawing/2014/main" id="{8FCC001D-AD2B-4A66-969B-9030E3B49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E985F6-518B-4982-A1C3-CDC2DD82A7BF}"/>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297592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74BE-1515-477E-9AE0-C131F0D3C0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AAC8FE-74D8-46A9-B615-CBBC21D8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AB09E2-F7B0-46A7-9F9F-B2B7F89A8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4FA135D-2EB1-453D-8BC0-2EE6D62E4C30}"/>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6" name="Footer Placeholder 5">
            <a:extLst>
              <a:ext uri="{FF2B5EF4-FFF2-40B4-BE49-F238E27FC236}">
                <a16:creationId xmlns:a16="http://schemas.microsoft.com/office/drawing/2014/main" id="{2048BD6A-58F2-4185-A778-F40D977D17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601297-D0AD-4888-B12D-85EBF930323C}"/>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238825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D21C-C323-44D9-B3A8-CD8387D3F9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A370CE-3BA3-43EC-AD82-27296B4FE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530AE-1B8C-4AED-B006-703AEBC65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12C02D4-3A5E-4602-BE00-F53497F76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30EEF-AB31-44F1-A3AF-3EF91F882A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D9FF21-1196-4C50-8543-9609FC37F937}"/>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8" name="Footer Placeholder 7">
            <a:extLst>
              <a:ext uri="{FF2B5EF4-FFF2-40B4-BE49-F238E27FC236}">
                <a16:creationId xmlns:a16="http://schemas.microsoft.com/office/drawing/2014/main" id="{056A9107-7F9A-4FEE-A1B8-8B31B3A922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99D614-799F-4B62-8746-0C2EAE84DFED}"/>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240347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A29A-C589-41B2-9BC5-87B500B73A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751B12-95F2-4B24-8286-7CDF62FF6A5D}"/>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4" name="Footer Placeholder 3">
            <a:extLst>
              <a:ext uri="{FF2B5EF4-FFF2-40B4-BE49-F238E27FC236}">
                <a16:creationId xmlns:a16="http://schemas.microsoft.com/office/drawing/2014/main" id="{4B670DB1-1A99-4D58-A58F-3147CE8D9F0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13CBC5-FF4E-4CA5-9404-7D57E921860A}"/>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131615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65605-ED09-4514-9679-DB6BF67715F6}"/>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3" name="Footer Placeholder 2">
            <a:extLst>
              <a:ext uri="{FF2B5EF4-FFF2-40B4-BE49-F238E27FC236}">
                <a16:creationId xmlns:a16="http://schemas.microsoft.com/office/drawing/2014/main" id="{7FA44353-72A5-439C-BB4C-E556107756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126430-54F6-4F87-B881-D86D6349F3CC}"/>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62129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34A8-D044-4D36-B8FB-57100EAF5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A164D7-BE0C-451E-B185-CCCB730F7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66839F-5013-4DA9-A086-2CDED8C29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E07B9-CA0A-4E15-AE95-EF22CAB9B893}"/>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6" name="Footer Placeholder 5">
            <a:extLst>
              <a:ext uri="{FF2B5EF4-FFF2-40B4-BE49-F238E27FC236}">
                <a16:creationId xmlns:a16="http://schemas.microsoft.com/office/drawing/2014/main" id="{5AED1B29-C9EB-4DE2-9E50-5BA13AFAA6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E67E30-FB2D-492E-A286-21B392B51AF4}"/>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26500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7F1-CBD0-4D6F-B562-E9BFA6305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B3EACC-7CA5-435D-9A44-F7AF8A108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0CB67F7-F6C0-45AF-9503-0937123A8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93207-3612-4848-A11A-FC9161EDF839}"/>
              </a:ext>
            </a:extLst>
          </p:cNvPr>
          <p:cNvSpPr>
            <a:spLocks noGrp="1"/>
          </p:cNvSpPr>
          <p:nvPr>
            <p:ph type="dt" sz="half" idx="10"/>
          </p:nvPr>
        </p:nvSpPr>
        <p:spPr/>
        <p:txBody>
          <a:bodyPr/>
          <a:lstStyle/>
          <a:p>
            <a:fld id="{EF005A37-2A00-4D20-B4B6-A542CD279528}" type="datetimeFigureOut">
              <a:rPr lang="en-GB" smtClean="0"/>
              <a:t>16/11/2022</a:t>
            </a:fld>
            <a:endParaRPr lang="en-GB"/>
          </a:p>
        </p:txBody>
      </p:sp>
      <p:sp>
        <p:nvSpPr>
          <p:cNvPr id="6" name="Footer Placeholder 5">
            <a:extLst>
              <a:ext uri="{FF2B5EF4-FFF2-40B4-BE49-F238E27FC236}">
                <a16:creationId xmlns:a16="http://schemas.microsoft.com/office/drawing/2014/main" id="{B96EEC93-03C4-43E1-AC6D-65E418E1AD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606892-361D-417D-AEAB-45EC35F68380}"/>
              </a:ext>
            </a:extLst>
          </p:cNvPr>
          <p:cNvSpPr>
            <a:spLocks noGrp="1"/>
          </p:cNvSpPr>
          <p:nvPr>
            <p:ph type="sldNum" sz="quarter" idx="12"/>
          </p:nvPr>
        </p:nvSpPr>
        <p:spPr/>
        <p:txBody>
          <a:bodyPr/>
          <a:lstStyle/>
          <a:p>
            <a:fld id="{637D68EB-F426-4EC8-958A-798BC6F3C2EA}" type="slidenum">
              <a:rPr lang="en-GB" smtClean="0"/>
              <a:t>‹#›</a:t>
            </a:fld>
            <a:endParaRPr lang="en-GB"/>
          </a:p>
        </p:txBody>
      </p:sp>
    </p:spTree>
    <p:extLst>
      <p:ext uri="{BB962C8B-B14F-4D97-AF65-F5344CB8AC3E}">
        <p14:creationId xmlns:p14="http://schemas.microsoft.com/office/powerpoint/2010/main" val="357842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3A7F3-8272-4C53-B4BD-076583DE7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8DD212-6D31-4E71-B239-2AB10C95C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8D5966-F8EC-4E08-A154-97FC9EC8E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05A37-2A00-4D20-B4B6-A542CD279528}" type="datetimeFigureOut">
              <a:rPr lang="en-GB" smtClean="0"/>
              <a:t>16/11/2022</a:t>
            </a:fld>
            <a:endParaRPr lang="en-GB"/>
          </a:p>
        </p:txBody>
      </p:sp>
      <p:sp>
        <p:nvSpPr>
          <p:cNvPr id="5" name="Footer Placeholder 4">
            <a:extLst>
              <a:ext uri="{FF2B5EF4-FFF2-40B4-BE49-F238E27FC236}">
                <a16:creationId xmlns:a16="http://schemas.microsoft.com/office/drawing/2014/main" id="{D1020BF8-A786-48E3-90FB-F7FC7656E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E701430-DD7A-4821-ADDE-133F53D9B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D68EB-F426-4EC8-958A-798BC6F3C2EA}" type="slidenum">
              <a:rPr lang="en-GB" smtClean="0"/>
              <a:t>‹#›</a:t>
            </a:fld>
            <a:endParaRPr lang="en-GB"/>
          </a:p>
        </p:txBody>
      </p:sp>
    </p:spTree>
    <p:extLst>
      <p:ext uri="{BB962C8B-B14F-4D97-AF65-F5344CB8AC3E}">
        <p14:creationId xmlns:p14="http://schemas.microsoft.com/office/powerpoint/2010/main" val="323821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orms.office.com/r/gMkVgX9Bg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le.exeter.ac.uk/course/view.php?id=197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le.exeter.ac.uk/course/view.php?id=985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D67D-31A8-9342-AF2E-83D0F8F6EF5E}"/>
              </a:ext>
            </a:extLst>
          </p:cNvPr>
          <p:cNvSpPr>
            <a:spLocks noGrp="1"/>
          </p:cNvSpPr>
          <p:nvPr>
            <p:ph type="ctrTitle"/>
          </p:nvPr>
        </p:nvSpPr>
        <p:spPr/>
        <p:txBody>
          <a:bodyPr>
            <a:normAutofit/>
          </a:bodyPr>
          <a:lstStyle/>
          <a:p>
            <a:r>
              <a:rPr lang="en-GB" sz="6600" dirty="0">
                <a:solidFill>
                  <a:schemeClr val="tx2">
                    <a:lumMod val="50000"/>
                  </a:schemeClr>
                </a:solidFill>
              </a:rPr>
              <a:t>Data Privacy and Responsibility</a:t>
            </a:r>
          </a:p>
        </p:txBody>
      </p:sp>
      <p:sp>
        <p:nvSpPr>
          <p:cNvPr id="3" name="Subtitle 2">
            <a:extLst>
              <a:ext uri="{FF2B5EF4-FFF2-40B4-BE49-F238E27FC236}">
                <a16:creationId xmlns:a16="http://schemas.microsoft.com/office/drawing/2014/main" id="{8D3B90AB-BED6-B747-9AD9-694E6B5B0C75}"/>
              </a:ext>
            </a:extLst>
          </p:cNvPr>
          <p:cNvSpPr>
            <a:spLocks noGrp="1"/>
          </p:cNvSpPr>
          <p:nvPr>
            <p:ph type="subTitle" idx="1"/>
          </p:nvPr>
        </p:nvSpPr>
        <p:spPr>
          <a:xfrm>
            <a:off x="1524000" y="4201638"/>
            <a:ext cx="9144000" cy="1929335"/>
          </a:xfrm>
        </p:spPr>
        <p:txBody>
          <a:bodyPr>
            <a:normAutofit/>
          </a:bodyPr>
          <a:lstStyle/>
          <a:p>
            <a:r>
              <a:rPr lang="en-GB" sz="2800" dirty="0">
                <a:solidFill>
                  <a:schemeClr val="tx2">
                    <a:lumMod val="50000"/>
                  </a:schemeClr>
                </a:solidFill>
              </a:rPr>
              <a:t>SOCM033 </a:t>
            </a:r>
          </a:p>
          <a:p>
            <a:r>
              <a:rPr lang="en-GB" sz="3000" dirty="0">
                <a:solidFill>
                  <a:schemeClr val="tx2">
                    <a:lumMod val="50000"/>
                  </a:schemeClr>
                </a:solidFill>
              </a:rPr>
              <a:t>Week 8, Term 1 (2022/23)</a:t>
            </a:r>
          </a:p>
          <a:p>
            <a:r>
              <a:rPr lang="en-GB" sz="3000" dirty="0">
                <a:solidFill>
                  <a:schemeClr val="tx2">
                    <a:lumMod val="50000"/>
                  </a:schemeClr>
                </a:solidFill>
              </a:rPr>
              <a:t>Silvia Milano – University of Exeter</a:t>
            </a:r>
          </a:p>
        </p:txBody>
      </p:sp>
      <p:cxnSp>
        <p:nvCxnSpPr>
          <p:cNvPr id="5" name="Straight Connector 4">
            <a:extLst>
              <a:ext uri="{FF2B5EF4-FFF2-40B4-BE49-F238E27FC236}">
                <a16:creationId xmlns:a16="http://schemas.microsoft.com/office/drawing/2014/main" id="{A481D1AB-F9DA-5E42-85A5-53E7BB25E532}"/>
              </a:ext>
            </a:extLst>
          </p:cNvPr>
          <p:cNvCxnSpPr>
            <a:cxnSpLocks/>
          </p:cNvCxnSpPr>
          <p:nvPr/>
        </p:nvCxnSpPr>
        <p:spPr>
          <a:xfrm>
            <a:off x="3472721" y="3509963"/>
            <a:ext cx="5246558" cy="0"/>
          </a:xfrm>
          <a:prstGeom prst="line">
            <a:avLst/>
          </a:prstGeom>
          <a:ln w="412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29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Differential Privacy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p:txBody>
          <a:bodyPr>
            <a:normAutofit fontScale="92500" lnSpcReduction="20000"/>
          </a:bodyPr>
          <a:lstStyle/>
          <a:p>
            <a:endParaRPr lang="en-GB" dirty="0">
              <a:solidFill>
                <a:schemeClr val="tx1">
                  <a:lumMod val="75000"/>
                  <a:lumOff val="25000"/>
                </a:schemeClr>
              </a:solidFill>
            </a:endParaRPr>
          </a:p>
          <a:p>
            <a:r>
              <a:rPr lang="en-GB" dirty="0">
                <a:solidFill>
                  <a:schemeClr val="tx1">
                    <a:lumMod val="75000"/>
                    <a:lumOff val="25000"/>
                  </a:schemeClr>
                </a:solidFill>
              </a:rPr>
              <a:t>The release of data sets and open data may be beneficial for public research that brings public values, and for limiting the power of corporations (see week 5 on data governance). </a:t>
            </a:r>
          </a:p>
          <a:p>
            <a:endParaRPr lang="en-GB" dirty="0">
              <a:solidFill>
                <a:schemeClr val="tx1">
                  <a:lumMod val="75000"/>
                  <a:lumOff val="25000"/>
                </a:schemeClr>
              </a:solidFill>
            </a:endParaRPr>
          </a:p>
          <a:p>
            <a:r>
              <a:rPr lang="en-GB" b="1" dirty="0">
                <a:solidFill>
                  <a:schemeClr val="tx1">
                    <a:lumMod val="75000"/>
                    <a:lumOff val="25000"/>
                  </a:schemeClr>
                </a:solidFill>
              </a:rPr>
              <a:t>But</a:t>
            </a:r>
            <a:r>
              <a:rPr lang="en-GB" dirty="0">
                <a:solidFill>
                  <a:schemeClr val="tx1">
                    <a:lumMod val="75000"/>
                    <a:lumOff val="25000"/>
                  </a:schemeClr>
                </a:solidFill>
              </a:rPr>
              <a:t> data reuse may have </a:t>
            </a:r>
            <a:r>
              <a:rPr lang="en-GB" b="1" dirty="0">
                <a:solidFill>
                  <a:schemeClr val="tx1">
                    <a:lumMod val="75000"/>
                    <a:lumOff val="25000"/>
                  </a:schemeClr>
                </a:solidFill>
              </a:rPr>
              <a:t>negative repercussions </a:t>
            </a:r>
            <a:r>
              <a:rPr lang="en-GB" dirty="0">
                <a:solidFill>
                  <a:schemeClr val="tx1">
                    <a:lumMod val="75000"/>
                    <a:lumOff val="25000"/>
                  </a:schemeClr>
                </a:solidFill>
              </a:rPr>
              <a:t>on data subjects.</a:t>
            </a:r>
          </a:p>
          <a:p>
            <a:pPr lvl="1"/>
            <a:r>
              <a:rPr lang="en-GB" dirty="0">
                <a:solidFill>
                  <a:schemeClr val="tx1">
                    <a:lumMod val="75000"/>
                    <a:lumOff val="25000"/>
                  </a:schemeClr>
                </a:solidFill>
              </a:rPr>
              <a:t>Aspects covered by GDPR. </a:t>
            </a:r>
          </a:p>
          <a:p>
            <a:pPr lvl="1"/>
            <a:r>
              <a:rPr lang="en-GB" dirty="0">
                <a:solidFill>
                  <a:schemeClr val="tx1">
                    <a:lumMod val="75000"/>
                    <a:lumOff val="25000"/>
                  </a:schemeClr>
                </a:solidFill>
              </a:rPr>
              <a:t>FAIR data.</a:t>
            </a:r>
          </a:p>
          <a:p>
            <a:pPr lvl="1"/>
            <a:endParaRPr lang="en-GB" dirty="0">
              <a:solidFill>
                <a:schemeClr val="tx1">
                  <a:lumMod val="75000"/>
                  <a:lumOff val="25000"/>
                </a:schemeClr>
              </a:solidFill>
            </a:endParaRPr>
          </a:p>
          <a:p>
            <a:r>
              <a:rPr lang="en-GB" b="1" dirty="0">
                <a:solidFill>
                  <a:schemeClr val="bg1"/>
                </a:solidFill>
              </a:rPr>
              <a:t>Differential privacy </a:t>
            </a:r>
            <a:r>
              <a:rPr lang="en-GB" dirty="0">
                <a:solidFill>
                  <a:schemeClr val="bg1"/>
                </a:solidFill>
              </a:rPr>
              <a:t>gives additional tools. </a:t>
            </a:r>
            <a:endParaRPr lang="en-GB" b="1" dirty="0">
              <a:solidFill>
                <a:schemeClr val="bg1"/>
              </a:solidFill>
            </a:endParaRPr>
          </a:p>
          <a:p>
            <a:pPr lvl="1"/>
            <a:r>
              <a:rPr lang="en-GB" dirty="0">
                <a:solidFill>
                  <a:schemeClr val="bg1"/>
                </a:solidFill>
              </a:rPr>
              <a:t>Wikipedia definition: “</a:t>
            </a:r>
            <a:r>
              <a:rPr lang="en-GB" b="0" i="0" dirty="0">
                <a:solidFill>
                  <a:schemeClr val="bg1"/>
                </a:solidFill>
                <a:effectLst/>
                <a:latin typeface="source-serif-pro"/>
              </a:rPr>
              <a:t>Differential privacy is a </a:t>
            </a:r>
            <a:r>
              <a:rPr lang="en-GB" b="1" i="0" dirty="0">
                <a:solidFill>
                  <a:schemeClr val="bg1"/>
                </a:solidFill>
                <a:effectLst/>
                <a:latin typeface="source-serif-pro"/>
              </a:rPr>
              <a:t>system</a:t>
            </a:r>
            <a:r>
              <a:rPr lang="en-GB" b="0" i="0" dirty="0">
                <a:solidFill>
                  <a:schemeClr val="bg1"/>
                </a:solidFill>
                <a:effectLst/>
                <a:latin typeface="source-serif-pro"/>
              </a:rPr>
              <a:t> for publicly sharing information about a dataset by describing the patterns of groups within the dataset while withholding information about individuals in the dataset.”</a:t>
            </a:r>
            <a:endParaRPr lang="en-GB" dirty="0">
              <a:solidFill>
                <a:schemeClr val="bg1"/>
              </a:solidFill>
            </a:endParaRP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99460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Differential Privacy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p:txBody>
          <a:bodyPr>
            <a:normAutofit fontScale="92500" lnSpcReduction="20000"/>
          </a:bodyPr>
          <a:lstStyle/>
          <a:p>
            <a:endParaRPr lang="en-GB" dirty="0">
              <a:solidFill>
                <a:schemeClr val="tx1">
                  <a:lumMod val="75000"/>
                  <a:lumOff val="25000"/>
                </a:schemeClr>
              </a:solidFill>
            </a:endParaRPr>
          </a:p>
          <a:p>
            <a:r>
              <a:rPr lang="en-GB" dirty="0">
                <a:solidFill>
                  <a:schemeClr val="tx1">
                    <a:lumMod val="75000"/>
                    <a:lumOff val="25000"/>
                  </a:schemeClr>
                </a:solidFill>
              </a:rPr>
              <a:t>The release of data sets and open data may be beneficial for public research that brings public values, and limiting the power of corporations (week 5). </a:t>
            </a:r>
          </a:p>
          <a:p>
            <a:r>
              <a:rPr lang="en-GB" b="1" dirty="0">
                <a:solidFill>
                  <a:schemeClr val="tx1">
                    <a:lumMod val="75000"/>
                    <a:lumOff val="25000"/>
                  </a:schemeClr>
                </a:solidFill>
              </a:rPr>
              <a:t>But</a:t>
            </a:r>
            <a:r>
              <a:rPr lang="en-GB" dirty="0">
                <a:solidFill>
                  <a:schemeClr val="tx1">
                    <a:lumMod val="75000"/>
                    <a:lumOff val="25000"/>
                  </a:schemeClr>
                </a:solidFill>
              </a:rPr>
              <a:t> data reuse may have </a:t>
            </a:r>
            <a:r>
              <a:rPr lang="en-GB" b="1" dirty="0">
                <a:solidFill>
                  <a:schemeClr val="tx1">
                    <a:lumMod val="75000"/>
                    <a:lumOff val="25000"/>
                  </a:schemeClr>
                </a:solidFill>
              </a:rPr>
              <a:t>negative repercussions </a:t>
            </a:r>
            <a:r>
              <a:rPr lang="en-GB" dirty="0">
                <a:solidFill>
                  <a:schemeClr val="tx1">
                    <a:lumMod val="75000"/>
                    <a:lumOff val="25000"/>
                  </a:schemeClr>
                </a:solidFill>
              </a:rPr>
              <a:t>on data subjects.</a:t>
            </a:r>
          </a:p>
          <a:p>
            <a:pPr lvl="1"/>
            <a:r>
              <a:rPr lang="en-GB" dirty="0">
                <a:solidFill>
                  <a:schemeClr val="tx1">
                    <a:lumMod val="75000"/>
                    <a:lumOff val="25000"/>
                  </a:schemeClr>
                </a:solidFill>
              </a:rPr>
              <a:t>Aspects covered by GDPR. </a:t>
            </a:r>
          </a:p>
          <a:p>
            <a:pPr lvl="1"/>
            <a:r>
              <a:rPr lang="en-GB" dirty="0">
                <a:solidFill>
                  <a:schemeClr val="tx1">
                    <a:lumMod val="75000"/>
                    <a:lumOff val="25000"/>
                  </a:schemeClr>
                </a:solidFill>
              </a:rPr>
              <a:t>FAIR data.</a:t>
            </a:r>
          </a:p>
          <a:p>
            <a:pPr lvl="1"/>
            <a:endParaRPr lang="en-GB" dirty="0">
              <a:solidFill>
                <a:schemeClr val="tx1">
                  <a:lumMod val="75000"/>
                  <a:lumOff val="25000"/>
                </a:schemeClr>
              </a:solidFill>
            </a:endParaRPr>
          </a:p>
          <a:p>
            <a:r>
              <a:rPr lang="en-GB" b="1" dirty="0">
                <a:solidFill>
                  <a:schemeClr val="tx1">
                    <a:lumMod val="75000"/>
                    <a:lumOff val="25000"/>
                  </a:schemeClr>
                </a:solidFill>
              </a:rPr>
              <a:t>Differential privacy </a:t>
            </a:r>
            <a:r>
              <a:rPr lang="en-GB" dirty="0">
                <a:solidFill>
                  <a:schemeClr val="tx1">
                    <a:lumMod val="75000"/>
                    <a:lumOff val="25000"/>
                  </a:schemeClr>
                </a:solidFill>
              </a:rPr>
              <a:t>gives additional tools. </a:t>
            </a:r>
            <a:endParaRPr lang="en-GB" b="1" dirty="0">
              <a:solidFill>
                <a:schemeClr val="tx1">
                  <a:lumMod val="75000"/>
                  <a:lumOff val="25000"/>
                </a:schemeClr>
              </a:solidFill>
            </a:endParaRPr>
          </a:p>
          <a:p>
            <a:pPr lvl="1"/>
            <a:r>
              <a:rPr lang="en-GB" dirty="0">
                <a:solidFill>
                  <a:schemeClr val="tx1">
                    <a:lumMod val="75000"/>
                    <a:lumOff val="25000"/>
                  </a:schemeClr>
                </a:solidFill>
              </a:rPr>
              <a:t>Wikipedia definition: </a:t>
            </a:r>
            <a:r>
              <a:rPr lang="en-GB" dirty="0">
                <a:solidFill>
                  <a:schemeClr val="tx1">
                    <a:lumMod val="75000"/>
                    <a:lumOff val="25000"/>
                  </a:schemeClr>
                </a:solidFill>
                <a:highlight>
                  <a:srgbClr val="FFFF00"/>
                </a:highlight>
              </a:rPr>
              <a:t>“</a:t>
            </a:r>
            <a:r>
              <a:rPr lang="en-GB" b="0" i="0" dirty="0">
                <a:solidFill>
                  <a:srgbClr val="292929"/>
                </a:solidFill>
                <a:effectLst/>
                <a:highlight>
                  <a:srgbClr val="FFFF00"/>
                </a:highlight>
                <a:latin typeface="source-serif-pro"/>
              </a:rPr>
              <a:t>Differential privacy is a </a:t>
            </a:r>
            <a:r>
              <a:rPr lang="en-GB" b="1" i="0" dirty="0">
                <a:solidFill>
                  <a:srgbClr val="292929"/>
                </a:solidFill>
                <a:effectLst/>
                <a:highlight>
                  <a:srgbClr val="FFFF00"/>
                </a:highlight>
                <a:latin typeface="source-serif-pro"/>
              </a:rPr>
              <a:t>system</a:t>
            </a:r>
            <a:r>
              <a:rPr lang="en-GB" b="0" i="0" dirty="0">
                <a:solidFill>
                  <a:srgbClr val="292929"/>
                </a:solidFill>
                <a:effectLst/>
                <a:highlight>
                  <a:srgbClr val="FFFF00"/>
                </a:highlight>
                <a:latin typeface="source-serif-pro"/>
              </a:rPr>
              <a:t> for publicly sharing information about a dataset by describing the patterns of groups within the dataset while withholding information about individuals in the dataset.”</a:t>
            </a:r>
          </a:p>
          <a:p>
            <a:pPr lvl="1"/>
            <a:r>
              <a:rPr lang="en-GB" dirty="0">
                <a:solidFill>
                  <a:srgbClr val="292929"/>
                </a:solidFill>
                <a:latin typeface="source-serif-pro"/>
              </a:rPr>
              <a:t>Issue of controversial standards</a:t>
            </a:r>
            <a:endParaRPr lang="en-GB"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7229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Privacy and the ownership of data</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p:txBody>
          <a:bodyPr>
            <a:normAutofit fontScale="92500"/>
          </a:bodyPr>
          <a:lstStyle/>
          <a:p>
            <a:endParaRPr lang="en-GB" dirty="0">
              <a:solidFill>
                <a:schemeClr val="tx1">
                  <a:lumMod val="75000"/>
                  <a:lumOff val="25000"/>
                </a:schemeClr>
              </a:solidFill>
            </a:endParaRPr>
          </a:p>
          <a:p>
            <a:r>
              <a:rPr lang="en-GB" dirty="0">
                <a:solidFill>
                  <a:schemeClr val="tx1">
                    <a:lumMod val="75000"/>
                    <a:lumOff val="25000"/>
                  </a:schemeClr>
                </a:solidFill>
              </a:rPr>
              <a:t>Should individuals retain ownership of their personal data?</a:t>
            </a:r>
          </a:p>
          <a:p>
            <a:pPr lvl="1"/>
            <a:r>
              <a:rPr lang="en-GB" dirty="0">
                <a:solidFill>
                  <a:schemeClr val="tx1">
                    <a:lumMod val="75000"/>
                    <a:lumOff val="25000"/>
                  </a:schemeClr>
                </a:solidFill>
              </a:rPr>
              <a:t>They could derive a profit from selling rights to it. </a:t>
            </a:r>
          </a:p>
          <a:p>
            <a:pPr lvl="1"/>
            <a:r>
              <a:rPr lang="en-GB" dirty="0">
                <a:solidFill>
                  <a:schemeClr val="tx1">
                    <a:lumMod val="75000"/>
                    <a:lumOff val="25000"/>
                  </a:schemeClr>
                </a:solidFill>
              </a:rPr>
              <a:t>Subsequent exchanges could be subject to traceability requirements. </a:t>
            </a:r>
          </a:p>
          <a:p>
            <a:endParaRPr lang="en-GB" dirty="0">
              <a:solidFill>
                <a:schemeClr val="tx1">
                  <a:lumMod val="75000"/>
                  <a:lumOff val="25000"/>
                </a:schemeClr>
              </a:solidFill>
            </a:endParaRPr>
          </a:p>
          <a:p>
            <a:r>
              <a:rPr lang="en-GB" dirty="0">
                <a:solidFill>
                  <a:schemeClr val="tx1">
                    <a:lumMod val="75000"/>
                    <a:lumOff val="25000"/>
                  </a:schemeClr>
                </a:solidFill>
              </a:rPr>
              <a:t>Privacy is </a:t>
            </a:r>
            <a:r>
              <a:rPr lang="en-GB" b="1" dirty="0">
                <a:solidFill>
                  <a:schemeClr val="tx1">
                    <a:lumMod val="75000"/>
                    <a:lumOff val="25000"/>
                  </a:schemeClr>
                </a:solidFill>
              </a:rPr>
              <a:t>not like property</a:t>
            </a:r>
            <a:r>
              <a:rPr lang="en-GB" dirty="0">
                <a:solidFill>
                  <a:schemeClr val="tx1">
                    <a:lumMod val="75000"/>
                    <a:lumOff val="25000"/>
                  </a:schemeClr>
                </a:solidFill>
              </a:rPr>
              <a:t>:</a:t>
            </a:r>
          </a:p>
          <a:p>
            <a:pPr lvl="1"/>
            <a:r>
              <a:rPr lang="en-GB" dirty="0">
                <a:solidFill>
                  <a:schemeClr val="tx1">
                    <a:lumMod val="75000"/>
                    <a:lumOff val="25000"/>
                  </a:schemeClr>
                </a:solidFill>
              </a:rPr>
              <a:t>Some information should never become data in the first place.</a:t>
            </a:r>
          </a:p>
          <a:p>
            <a:pPr lvl="1"/>
            <a:r>
              <a:rPr lang="en-GB" dirty="0">
                <a:solidFill>
                  <a:schemeClr val="tx1">
                    <a:lumMod val="75000"/>
                    <a:lumOff val="25000"/>
                  </a:schemeClr>
                </a:solidFill>
              </a:rPr>
              <a:t>Market models of the value of data are inadequate: </a:t>
            </a:r>
            <a:r>
              <a:rPr lang="en-GB" dirty="0">
                <a:solidFill>
                  <a:srgbClr val="FF0000"/>
                </a:solidFill>
              </a:rPr>
              <a:t>power asymmetries </a:t>
            </a:r>
            <a:r>
              <a:rPr lang="en-GB" dirty="0">
                <a:solidFill>
                  <a:schemeClr val="tx1">
                    <a:lumMod val="75000"/>
                    <a:lumOff val="25000"/>
                  </a:schemeClr>
                </a:solidFill>
              </a:rPr>
              <a:t>mean that data has much more value for companies and governments than for individuals. </a:t>
            </a:r>
          </a:p>
          <a:p>
            <a:pPr lvl="1"/>
            <a:r>
              <a:rPr lang="en-GB" dirty="0">
                <a:solidFill>
                  <a:srgbClr val="FF0000"/>
                </a:solidFill>
              </a:rPr>
              <a:t>Individuals do not have full authority </a:t>
            </a:r>
            <a:r>
              <a:rPr lang="en-GB" dirty="0">
                <a:solidFill>
                  <a:schemeClr val="tx1">
                    <a:lumMod val="75000"/>
                    <a:lumOff val="25000"/>
                  </a:schemeClr>
                </a:solidFill>
              </a:rPr>
              <a:t>to sell their personal data, as this can have an impact on others. </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42818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This week</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endParaRPr lang="en-GB" b="1" dirty="0">
              <a:solidFill>
                <a:srgbClr val="0070C0"/>
              </a:solidFill>
            </a:endParaRPr>
          </a:p>
          <a:p>
            <a:r>
              <a:rPr lang="en-GB" b="1" dirty="0">
                <a:solidFill>
                  <a:schemeClr val="bg1">
                    <a:lumMod val="85000"/>
                  </a:schemeClr>
                </a:solidFill>
              </a:rPr>
              <a:t>The concept of privacy</a:t>
            </a:r>
          </a:p>
          <a:p>
            <a:pPr lvl="1"/>
            <a:r>
              <a:rPr lang="en-GB" dirty="0">
                <a:solidFill>
                  <a:schemeClr val="bg1">
                    <a:lumMod val="85000"/>
                  </a:schemeClr>
                </a:solidFill>
              </a:rPr>
              <a:t>The concept of privacy</a:t>
            </a:r>
          </a:p>
          <a:p>
            <a:pPr lvl="1"/>
            <a:r>
              <a:rPr lang="en-GB" dirty="0">
                <a:solidFill>
                  <a:schemeClr val="bg1">
                    <a:lumMod val="85000"/>
                  </a:schemeClr>
                </a:solidFill>
              </a:rPr>
              <a:t>Differential privacy</a:t>
            </a:r>
          </a:p>
          <a:p>
            <a:pPr lvl="1"/>
            <a:r>
              <a:rPr lang="en-GB" dirty="0">
                <a:solidFill>
                  <a:schemeClr val="bg1">
                    <a:lumMod val="85000"/>
                  </a:schemeClr>
                </a:solidFill>
              </a:rPr>
              <a:t>Privacy and the ownership of data</a:t>
            </a:r>
          </a:p>
          <a:p>
            <a:pPr lvl="1"/>
            <a:endParaRPr lang="en-GB" dirty="0">
              <a:solidFill>
                <a:schemeClr val="tx2">
                  <a:lumMod val="75000"/>
                </a:schemeClr>
              </a:solidFill>
            </a:endParaRPr>
          </a:p>
          <a:p>
            <a:r>
              <a:rPr lang="en-GB" b="1" dirty="0">
                <a:solidFill>
                  <a:schemeClr val="accent6">
                    <a:lumMod val="75000"/>
                  </a:schemeClr>
                </a:solidFill>
              </a:rPr>
              <a:t>Responsible work with data</a:t>
            </a:r>
          </a:p>
          <a:p>
            <a:pPr lvl="1"/>
            <a:r>
              <a:rPr lang="en-GB" dirty="0">
                <a:solidFill>
                  <a:schemeClr val="tx2">
                    <a:lumMod val="75000"/>
                  </a:schemeClr>
                </a:solidFill>
              </a:rPr>
              <a:t>From data privacy to data protection</a:t>
            </a:r>
          </a:p>
          <a:p>
            <a:pPr lvl="1"/>
            <a:r>
              <a:rPr lang="en-GB" dirty="0">
                <a:solidFill>
                  <a:schemeClr val="tx2">
                    <a:lumMod val="75000"/>
                  </a:schemeClr>
                </a:solidFill>
              </a:rPr>
              <a:t>Ethics in data work</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770693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From data privacy to data protection</a:t>
            </a:r>
          </a:p>
        </p:txBody>
      </p:sp>
      <p:sp>
        <p:nvSpPr>
          <p:cNvPr id="6" name="Content Placeholder 2">
            <a:extLst>
              <a:ext uri="{FF2B5EF4-FFF2-40B4-BE49-F238E27FC236}">
                <a16:creationId xmlns:a16="http://schemas.microsoft.com/office/drawing/2014/main" id="{45D799B6-113E-3C47-B54B-470B428DF038}"/>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600" b="1" dirty="0"/>
              <a:t>Data privacy</a:t>
            </a:r>
            <a:r>
              <a:rPr lang="en-US" sz="2600" dirty="0"/>
              <a:t>:</a:t>
            </a:r>
            <a:r>
              <a:rPr lang="en-US" sz="2600" b="1" dirty="0"/>
              <a:t> </a:t>
            </a:r>
            <a:r>
              <a:rPr lang="en-US" sz="2600" b="1" dirty="0">
                <a:solidFill>
                  <a:srgbClr val="FF0000"/>
                </a:solidFill>
              </a:rPr>
              <a:t>narrow focus </a:t>
            </a:r>
            <a:r>
              <a:rPr lang="en-US" sz="2600" dirty="0"/>
              <a:t>on avoiding reference/storage of personal data </a:t>
            </a:r>
          </a:p>
          <a:p>
            <a:pPr lvl="1"/>
            <a:r>
              <a:rPr lang="en-US" sz="2400" dirty="0"/>
              <a:t>key issue is whether data are “sensitive” in a direct sense</a:t>
            </a:r>
          </a:p>
          <a:p>
            <a:endParaRPr lang="en-US" sz="1400" dirty="0"/>
          </a:p>
          <a:p>
            <a:r>
              <a:rPr lang="en-US" sz="2600" b="1" dirty="0"/>
              <a:t>Data protection</a:t>
            </a:r>
            <a:r>
              <a:rPr lang="en-US" sz="2600" dirty="0"/>
              <a:t>: </a:t>
            </a:r>
            <a:r>
              <a:rPr lang="en-US" sz="2600" b="1" dirty="0">
                <a:solidFill>
                  <a:schemeClr val="accent6">
                    <a:lumMod val="75000"/>
                  </a:schemeClr>
                </a:solidFill>
              </a:rPr>
              <a:t>broader focus </a:t>
            </a:r>
            <a:r>
              <a:rPr lang="en-US" sz="2600" dirty="0"/>
              <a:t>on </a:t>
            </a:r>
          </a:p>
          <a:p>
            <a:pPr lvl="1"/>
            <a:r>
              <a:rPr lang="en-US" sz="2200" dirty="0"/>
              <a:t>Various types of data that could cause harm to data subject (including indirectly)</a:t>
            </a:r>
          </a:p>
          <a:p>
            <a:pPr lvl="1"/>
            <a:r>
              <a:rPr lang="en-US" sz="2200" dirty="0"/>
              <a:t>Various ways types of DATA USE that could cause harm to data subject (including via data linkage and aggregation)</a:t>
            </a:r>
          </a:p>
          <a:p>
            <a:endParaRPr lang="en-US" sz="1400" dirty="0"/>
          </a:p>
          <a:p>
            <a:r>
              <a:rPr lang="en-US" sz="2600" dirty="0"/>
              <a:t>See GDPR</a:t>
            </a:r>
          </a:p>
          <a:p>
            <a:endParaRPr lang="en-US" dirty="0"/>
          </a:p>
        </p:txBody>
      </p:sp>
    </p:spTree>
    <p:extLst>
      <p:ext uri="{BB962C8B-B14F-4D97-AF65-F5344CB8AC3E}">
        <p14:creationId xmlns:p14="http://schemas.microsoft.com/office/powerpoint/2010/main" val="364819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Which data are ethically sensitive?</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Data about </a:t>
            </a:r>
            <a:r>
              <a:rPr lang="en-US" b="1" dirty="0">
                <a:solidFill>
                  <a:srgbClr val="FF0000"/>
                </a:solidFill>
              </a:rPr>
              <a:t>INDIVIDUALS</a:t>
            </a:r>
            <a:endParaRPr lang="en-US" dirty="0"/>
          </a:p>
          <a:p>
            <a:endParaRPr lang="en-US" dirty="0"/>
          </a:p>
          <a:p>
            <a:r>
              <a:rPr lang="en-US" dirty="0"/>
              <a:t>The lack of transparency, technical understanding and accessible complaint procedures constitute serious obstacles to people’s ability to question discriminatory practices</a:t>
            </a:r>
          </a:p>
          <a:p>
            <a:endParaRPr lang="en-GB" b="1" dirty="0">
              <a:solidFill>
                <a:srgbClr val="0070C0"/>
              </a:solidFill>
            </a:endParaRP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230326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Which data are ethically sensitive?</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pPr marL="0" indent="0">
              <a:buNone/>
            </a:pPr>
            <a:endParaRPr lang="en-US" sz="2800" dirty="0"/>
          </a:p>
          <a:p>
            <a:pPr marL="0" indent="0">
              <a:buNone/>
            </a:pPr>
            <a:r>
              <a:rPr lang="en-US" sz="2800" dirty="0"/>
              <a:t>Data about </a:t>
            </a:r>
            <a:r>
              <a:rPr lang="en-US" sz="2800" b="1" dirty="0">
                <a:solidFill>
                  <a:srgbClr val="FF0000"/>
                </a:solidFill>
              </a:rPr>
              <a:t>GROUPS</a:t>
            </a:r>
            <a:r>
              <a:rPr lang="en-US" sz="2800" dirty="0"/>
              <a:t>  </a:t>
            </a:r>
          </a:p>
          <a:p>
            <a:endParaRPr lang="en-US" sz="2800" dirty="0"/>
          </a:p>
          <a:p>
            <a:r>
              <a:rPr lang="en-US" sz="2800" dirty="0"/>
              <a:t>environmental and climate data contribute significantly to the production of knowledge pertaining to people’s habits and preferences. </a:t>
            </a:r>
          </a:p>
          <a:p>
            <a:r>
              <a:rPr lang="en-US" sz="2800" dirty="0"/>
              <a:t>Some uses of such data pose a risk to </a:t>
            </a:r>
            <a:r>
              <a:rPr lang="en-US" sz="2800" i="1" dirty="0"/>
              <a:t>collectives </a:t>
            </a:r>
            <a:r>
              <a:rPr lang="en-US" sz="2800" dirty="0"/>
              <a:t>– that is, any social groupings brought together by a common location, characteristic or purpose and/or long-standing personal ties.</a:t>
            </a:r>
          </a:p>
          <a:p>
            <a:endParaRPr lang="en-GB" b="1" dirty="0">
              <a:solidFill>
                <a:srgbClr val="0070C0"/>
              </a:solidFill>
            </a:endParaRP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75539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Example: Using Twitter data to track seasonality of respiratory diseases</a:t>
            </a:r>
          </a:p>
        </p:txBody>
      </p:sp>
      <p:sp>
        <p:nvSpPr>
          <p:cNvPr id="6" name="Content Placeholder 2">
            <a:extLst>
              <a:ext uri="{FF2B5EF4-FFF2-40B4-BE49-F238E27FC236}">
                <a16:creationId xmlns:a16="http://schemas.microsoft.com/office/drawing/2014/main" id="{5AD8A97A-3DCE-3548-86E8-C21B4AA19685}"/>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2800" dirty="0"/>
          </a:p>
          <a:p>
            <a:r>
              <a:rPr lang="en-US" sz="2800" dirty="0"/>
              <a:t>This research can inform hospital resourcing and save lives.</a:t>
            </a:r>
          </a:p>
          <a:p>
            <a:r>
              <a:rPr lang="en-US" sz="2800" dirty="0"/>
              <a:t>Tweets provide useful information that cannot be found anywhere else.</a:t>
            </a:r>
          </a:p>
        </p:txBody>
      </p:sp>
    </p:spTree>
    <p:extLst>
      <p:ext uri="{BB962C8B-B14F-4D97-AF65-F5344CB8AC3E}">
        <p14:creationId xmlns:p14="http://schemas.microsoft.com/office/powerpoint/2010/main" val="239447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Example: Using Twitter data to track seasonality of respiratory diseases</a:t>
            </a:r>
          </a:p>
        </p:txBody>
      </p:sp>
      <p:sp>
        <p:nvSpPr>
          <p:cNvPr id="6" name="Content Placeholder 2">
            <a:extLst>
              <a:ext uri="{FF2B5EF4-FFF2-40B4-BE49-F238E27FC236}">
                <a16:creationId xmlns:a16="http://schemas.microsoft.com/office/drawing/2014/main" id="{5AD8A97A-3DCE-3548-86E8-C21B4AA19685}"/>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2800" dirty="0"/>
          </a:p>
          <a:p>
            <a:r>
              <a:rPr lang="en-US" sz="2800" dirty="0"/>
              <a:t>However, twitter users have not provided such information with the intention of participating in research.</a:t>
            </a:r>
          </a:p>
          <a:p>
            <a:pPr lvl="1"/>
            <a:r>
              <a:rPr lang="en-US" sz="2400" dirty="0"/>
              <a:t>No consent explicitly collected from users. </a:t>
            </a:r>
          </a:p>
          <a:p>
            <a:pPr lvl="1"/>
            <a:r>
              <a:rPr lang="en-US" sz="2400" dirty="0"/>
              <a:t>Dubious accuracy and </a:t>
            </a:r>
            <a:r>
              <a:rPr lang="en-US" sz="2400" dirty="0" err="1"/>
              <a:t>veridicity</a:t>
            </a:r>
            <a:r>
              <a:rPr lang="en-US" sz="2400" dirty="0"/>
              <a:t> of the data.</a:t>
            </a:r>
          </a:p>
          <a:p>
            <a:pPr lvl="1"/>
            <a:endParaRPr lang="en-US" sz="2400" dirty="0"/>
          </a:p>
          <a:p>
            <a:r>
              <a:rPr lang="en-US" sz="2800" dirty="0"/>
              <a:t>Also, Twitter data are problematic: mostly urban users with easy access to hospitals and less exposure to environmental stressors</a:t>
            </a:r>
          </a:p>
        </p:txBody>
      </p:sp>
    </p:spTree>
    <p:extLst>
      <p:ext uri="{BB962C8B-B14F-4D97-AF65-F5344CB8AC3E}">
        <p14:creationId xmlns:p14="http://schemas.microsoft.com/office/powerpoint/2010/main" val="36859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Example: Using Twitter data to track seasonality of respiratory diseases</a:t>
            </a:r>
          </a:p>
        </p:txBody>
      </p:sp>
      <p:sp>
        <p:nvSpPr>
          <p:cNvPr id="6" name="Content Placeholder 2">
            <a:extLst>
              <a:ext uri="{FF2B5EF4-FFF2-40B4-BE49-F238E27FC236}">
                <a16:creationId xmlns:a16="http://schemas.microsoft.com/office/drawing/2014/main" id="{5AD8A97A-3DCE-3548-86E8-C21B4AA19685}"/>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ctr">
              <a:buFont typeface="Wingdings" pitchFamily="2" charset="2"/>
              <a:buChar char="Ø"/>
            </a:pPr>
            <a:r>
              <a:rPr lang="en-US" sz="2800" dirty="0">
                <a:solidFill>
                  <a:srgbClr val="FF0000"/>
                </a:solidFill>
              </a:rPr>
              <a:t>  Is this “good” or “bad” research? </a:t>
            </a:r>
          </a:p>
          <a:p>
            <a:pPr algn="ctr">
              <a:buFont typeface="Wingdings" pitchFamily="2" charset="2"/>
              <a:buChar char="Ø"/>
            </a:pPr>
            <a:r>
              <a:rPr lang="en-US" sz="2800" dirty="0">
                <a:solidFill>
                  <a:srgbClr val="FF0000"/>
                </a:solidFill>
              </a:rPr>
              <a:t>  How to make it more sound and more ethical? </a:t>
            </a:r>
            <a:endParaRPr lang="en-US" dirty="0">
              <a:solidFill>
                <a:srgbClr val="FF0000"/>
              </a:solidFill>
            </a:endParaRPr>
          </a:p>
        </p:txBody>
      </p:sp>
    </p:spTree>
    <p:extLst>
      <p:ext uri="{BB962C8B-B14F-4D97-AF65-F5344CB8AC3E}">
        <p14:creationId xmlns:p14="http://schemas.microsoft.com/office/powerpoint/2010/main" val="110823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Mid-term feedback</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endParaRPr lang="en-GB" dirty="0">
              <a:solidFill>
                <a:schemeClr val="tx2">
                  <a:lumMod val="75000"/>
                </a:schemeClr>
              </a:solidFill>
            </a:endParaRPr>
          </a:p>
          <a:p>
            <a:pPr marL="0" indent="0">
              <a:buNone/>
            </a:pPr>
            <a:r>
              <a:rPr lang="en-GB" i="0" dirty="0">
                <a:solidFill>
                  <a:srgbClr val="555555"/>
                </a:solidFill>
                <a:effectLst/>
                <a:latin typeface="Open Sans" panose="020B0606030504020204" pitchFamily="34" charset="0"/>
              </a:rPr>
              <a:t>Click the following link to fill out anonymous mid-module feedback form: </a:t>
            </a:r>
          </a:p>
          <a:p>
            <a:pPr marL="0" indent="0">
              <a:buNone/>
            </a:pPr>
            <a:endParaRPr lang="en-GB" u="none" strike="noStrike" dirty="0">
              <a:solidFill>
                <a:srgbClr val="555555"/>
              </a:solidFill>
              <a:latin typeface="Open Sans" panose="020B0606030504020204" pitchFamily="34" charset="0"/>
              <a:hlinkClick r:id="rId3"/>
            </a:endParaRPr>
          </a:p>
          <a:p>
            <a:pPr marL="0" indent="0" algn="ctr">
              <a:buNone/>
            </a:pPr>
            <a:r>
              <a:rPr lang="en-GB" b="0" i="0" u="none" strike="noStrike" dirty="0">
                <a:solidFill>
                  <a:srgbClr val="004C9C"/>
                </a:solidFill>
                <a:effectLst/>
                <a:highlight>
                  <a:srgbClr val="FFFF00"/>
                </a:highlight>
                <a:latin typeface="Open Sans" panose="020B0606030504020204" pitchFamily="34" charset="0"/>
                <a:hlinkClick r:id="rId3"/>
              </a:rPr>
              <a:t>https://forms.office.com/r/gMkVgX9BgX</a:t>
            </a:r>
            <a:endParaRPr lang="en-GB" dirty="0">
              <a:solidFill>
                <a:schemeClr val="tx2">
                  <a:lumMod val="75000"/>
                </a:schemeClr>
              </a:solidFill>
              <a:highlight>
                <a:srgbClr val="FFFF00"/>
              </a:highlight>
            </a:endParaRP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653417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Ethics in data work: from “</a:t>
            </a:r>
            <a:r>
              <a:rPr lang="en-GB" dirty="0" err="1"/>
              <a:t>macroethics</a:t>
            </a:r>
            <a:r>
              <a:rPr lang="en-GB" dirty="0"/>
              <a:t>” to “</a:t>
            </a:r>
            <a:r>
              <a:rPr lang="en-GB" dirty="0" err="1"/>
              <a:t>microethics</a:t>
            </a:r>
            <a:r>
              <a:rPr lang="en-GB" dirty="0"/>
              <a:t>”</a:t>
            </a:r>
          </a:p>
        </p:txBody>
      </p:sp>
      <p:sp>
        <p:nvSpPr>
          <p:cNvPr id="6" name="Content Placeholder 2">
            <a:extLst>
              <a:ext uri="{FF2B5EF4-FFF2-40B4-BE49-F238E27FC236}">
                <a16:creationId xmlns:a16="http://schemas.microsoft.com/office/drawing/2014/main" id="{4F26A308-645C-AE44-A257-CA09866F2901}"/>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b="1" u="sng" dirty="0">
                <a:solidFill>
                  <a:srgbClr val="0070C0"/>
                </a:solidFill>
              </a:rPr>
              <a:t>Data ethics</a:t>
            </a:r>
            <a:r>
              <a:rPr lang="en-US" sz="2800" b="1" dirty="0">
                <a:solidFill>
                  <a:srgbClr val="0070C0"/>
                </a:solidFill>
              </a:rPr>
              <a:t>: </a:t>
            </a:r>
            <a:r>
              <a:rPr lang="en-US" sz="2800" dirty="0">
                <a:solidFill>
                  <a:srgbClr val="0070C0"/>
                </a:solidFill>
              </a:rPr>
              <a:t>the study of what it means for data work to be socially responsible and beneficial to life on earth</a:t>
            </a:r>
            <a:r>
              <a:rPr lang="en-GB" sz="2800" dirty="0">
                <a:solidFill>
                  <a:srgbClr val="0070C0"/>
                </a:solidFill>
              </a:rPr>
              <a:t>. </a:t>
            </a:r>
          </a:p>
          <a:p>
            <a:pPr marL="0" indent="0">
              <a:buNone/>
            </a:pPr>
            <a:endParaRPr lang="en-GB" dirty="0"/>
          </a:p>
          <a:p>
            <a:pPr marL="0" indent="0">
              <a:buNone/>
            </a:pPr>
            <a:r>
              <a:rPr lang="en-US" sz="2800" dirty="0"/>
              <a:t>From “high-level” case studies to </a:t>
            </a:r>
            <a:r>
              <a:rPr lang="en-US" sz="2800" b="1" dirty="0"/>
              <a:t>individual agency</a:t>
            </a:r>
            <a:r>
              <a:rPr lang="en-US" sz="2800" dirty="0"/>
              <a:t>.</a:t>
            </a:r>
          </a:p>
          <a:p>
            <a:pPr marL="0" indent="0">
              <a:buNone/>
            </a:pPr>
            <a:endParaRPr lang="en-US" dirty="0"/>
          </a:p>
          <a:p>
            <a:pPr marL="0" indent="0">
              <a:buNone/>
            </a:pPr>
            <a:r>
              <a:rPr lang="en-US" sz="2800" dirty="0"/>
              <a:t>From “why” to </a:t>
            </a:r>
            <a:r>
              <a:rPr lang="en-US" sz="2800" b="1" dirty="0"/>
              <a:t>“how” to act</a:t>
            </a:r>
            <a:r>
              <a:rPr lang="en-US" sz="2800" dirty="0"/>
              <a:t>.</a:t>
            </a:r>
          </a:p>
          <a:p>
            <a:pPr marL="0" indent="0">
              <a:buNone/>
            </a:pPr>
            <a:endParaRPr lang="en-US" dirty="0"/>
          </a:p>
          <a:p>
            <a:pPr marL="0" indent="0">
              <a:buNone/>
            </a:pPr>
            <a:r>
              <a:rPr lang="en-US" sz="2800" dirty="0">
                <a:solidFill>
                  <a:srgbClr val="FF0000"/>
                </a:solidFill>
              </a:rPr>
              <a:t>Principles are not like rules! They do not tell you what to do.</a:t>
            </a:r>
            <a:endParaRPr lang="en-GB" sz="2000" dirty="0">
              <a:solidFill>
                <a:srgbClr val="FF0000"/>
              </a:solidFill>
            </a:endParaRPr>
          </a:p>
        </p:txBody>
      </p:sp>
    </p:spTree>
    <p:extLst>
      <p:ext uri="{BB962C8B-B14F-4D97-AF65-F5344CB8AC3E}">
        <p14:creationId xmlns:p14="http://schemas.microsoft.com/office/powerpoint/2010/main" val="245397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6" name="Content Placeholder 2">
            <a:extLst>
              <a:ext uri="{FF2B5EF4-FFF2-40B4-BE49-F238E27FC236}">
                <a16:creationId xmlns:a16="http://schemas.microsoft.com/office/drawing/2014/main" id="{4F26A308-645C-AE44-A257-CA09866F2901}"/>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sz="2800" dirty="0"/>
          </a:p>
          <a:p>
            <a:pPr marL="0" indent="0">
              <a:buNone/>
            </a:pPr>
            <a:r>
              <a:rPr lang="en-US" sz="2800" b="1" dirty="0"/>
              <a:t>Key ethical principles </a:t>
            </a:r>
            <a:r>
              <a:rPr lang="en-US" sz="2800" dirty="0"/>
              <a:t>according to </a:t>
            </a:r>
            <a:r>
              <a:rPr lang="en-US" sz="2800" dirty="0" err="1"/>
              <a:t>Floridi</a:t>
            </a:r>
            <a:r>
              <a:rPr lang="en-US" sz="2800" dirty="0"/>
              <a:t> and Cowls (2019):</a:t>
            </a:r>
          </a:p>
          <a:p>
            <a:r>
              <a:rPr lang="en-GB" sz="2800" dirty="0"/>
              <a:t>Beneficence</a:t>
            </a:r>
          </a:p>
          <a:p>
            <a:r>
              <a:rPr lang="en-GB" sz="2800" dirty="0"/>
              <a:t>Nonmaleficence</a:t>
            </a:r>
          </a:p>
          <a:p>
            <a:r>
              <a:rPr lang="en-GB" sz="2800" dirty="0"/>
              <a:t>Autonomy</a:t>
            </a:r>
          </a:p>
          <a:p>
            <a:r>
              <a:rPr lang="en-GB" sz="2800" dirty="0"/>
              <a:t>Justice</a:t>
            </a:r>
          </a:p>
          <a:p>
            <a:r>
              <a:rPr lang="en-GB" sz="2800" dirty="0"/>
              <a:t>Explicability (which includes intelligibility and accountability)</a:t>
            </a:r>
          </a:p>
          <a:p>
            <a:endParaRPr lang="en-US" dirty="0"/>
          </a:p>
        </p:txBody>
      </p:sp>
      <p:sp>
        <p:nvSpPr>
          <p:cNvPr id="8" name="Title 3">
            <a:extLst>
              <a:ext uri="{FF2B5EF4-FFF2-40B4-BE49-F238E27FC236}">
                <a16:creationId xmlns:a16="http://schemas.microsoft.com/office/drawing/2014/main" id="{F38AF237-CB27-489D-9FAE-AF0CBDE98B79}"/>
              </a:ext>
            </a:extLst>
          </p:cNvPr>
          <p:cNvSpPr>
            <a:spLocks noGrp="1"/>
          </p:cNvSpPr>
          <p:nvPr>
            <p:ph type="title"/>
          </p:nvPr>
        </p:nvSpPr>
        <p:spPr>
          <a:xfrm>
            <a:off x="838200" y="365125"/>
            <a:ext cx="10515600" cy="1325563"/>
          </a:xfrm>
        </p:spPr>
        <p:txBody>
          <a:bodyPr/>
          <a:lstStyle/>
          <a:p>
            <a:r>
              <a:rPr lang="en-GB" dirty="0"/>
              <a:t>Ethics in data work: from “</a:t>
            </a:r>
            <a:r>
              <a:rPr lang="en-GB" dirty="0" err="1"/>
              <a:t>macroethics</a:t>
            </a:r>
            <a:r>
              <a:rPr lang="en-GB" dirty="0"/>
              <a:t>” to “</a:t>
            </a:r>
            <a:r>
              <a:rPr lang="en-GB" dirty="0" err="1"/>
              <a:t>microethics</a:t>
            </a:r>
            <a:r>
              <a:rPr lang="en-GB" dirty="0"/>
              <a:t>”</a:t>
            </a:r>
          </a:p>
        </p:txBody>
      </p:sp>
    </p:spTree>
    <p:extLst>
      <p:ext uri="{BB962C8B-B14F-4D97-AF65-F5344CB8AC3E}">
        <p14:creationId xmlns:p14="http://schemas.microsoft.com/office/powerpoint/2010/main" val="319506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6" name="Title 3">
            <a:extLst>
              <a:ext uri="{FF2B5EF4-FFF2-40B4-BE49-F238E27FC236}">
                <a16:creationId xmlns:a16="http://schemas.microsoft.com/office/drawing/2014/main" id="{0280F552-CEC9-4D69-AA60-82C10D631918}"/>
              </a:ext>
            </a:extLst>
          </p:cNvPr>
          <p:cNvSpPr>
            <a:spLocks noGrp="1"/>
          </p:cNvSpPr>
          <p:nvPr>
            <p:ph type="title"/>
          </p:nvPr>
        </p:nvSpPr>
        <p:spPr>
          <a:xfrm>
            <a:off x="838200" y="365125"/>
            <a:ext cx="10515600" cy="1325563"/>
          </a:xfrm>
        </p:spPr>
        <p:txBody>
          <a:bodyPr/>
          <a:lstStyle/>
          <a:p>
            <a:r>
              <a:rPr lang="en-GB" dirty="0"/>
              <a:t>Ethics in data work: from “</a:t>
            </a:r>
            <a:r>
              <a:rPr lang="en-GB" dirty="0" err="1"/>
              <a:t>macroethics</a:t>
            </a:r>
            <a:r>
              <a:rPr lang="en-GB" dirty="0"/>
              <a:t>” to “</a:t>
            </a:r>
            <a:r>
              <a:rPr lang="en-GB" dirty="0" err="1"/>
              <a:t>microethics</a:t>
            </a:r>
            <a:r>
              <a:rPr lang="en-GB" dirty="0"/>
              <a:t>”</a:t>
            </a:r>
          </a:p>
        </p:txBody>
      </p:sp>
      <p:sp>
        <p:nvSpPr>
          <p:cNvPr id="8" name="Content Placeholder 2">
            <a:extLst>
              <a:ext uri="{FF2B5EF4-FFF2-40B4-BE49-F238E27FC236}">
                <a16:creationId xmlns:a16="http://schemas.microsoft.com/office/drawing/2014/main" id="{4F26A308-645C-AE44-A257-CA09866F2901}"/>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GB" sz="2400" b="1" dirty="0"/>
              <a:t>Abandon the idea that </a:t>
            </a:r>
            <a:r>
              <a:rPr lang="en-GB" sz="2400" dirty="0"/>
              <a:t>in order to make an evaluation on the ethical potential of innovation </a:t>
            </a:r>
            <a:r>
              <a:rPr lang="en-GB" sz="2400" b="1" dirty="0"/>
              <a:t>we need to make a precise forecast </a:t>
            </a:r>
            <a:r>
              <a:rPr lang="en-GB" sz="2400" dirty="0"/>
              <a:t>as to its potential social impact. </a:t>
            </a:r>
          </a:p>
          <a:p>
            <a:pPr lvl="1"/>
            <a:r>
              <a:rPr lang="en-GB" sz="2000" dirty="0"/>
              <a:t>It is unrealistic to expect that the analysis of potential ethical and social implications can only be effective if it is based on a precise prediction of the future impact of data work.</a:t>
            </a:r>
          </a:p>
          <a:p>
            <a:endParaRPr lang="en-GB" sz="2400" dirty="0"/>
          </a:p>
          <a:p>
            <a:r>
              <a:rPr lang="en-GB" sz="2400" dirty="0"/>
              <a:t>Abandon the idea that research should only focus on innovation with positive social repercussions.</a:t>
            </a:r>
          </a:p>
          <a:p>
            <a:pPr lvl="1"/>
            <a:r>
              <a:rPr lang="en-GB" sz="2200" b="1" dirty="0"/>
              <a:t>Design data and systems for </a:t>
            </a:r>
            <a:r>
              <a:rPr lang="en-GB" sz="2200" b="1" dirty="0">
                <a:solidFill>
                  <a:srgbClr val="FF0000"/>
                </a:solidFill>
              </a:rPr>
              <a:t>auditability</a:t>
            </a:r>
            <a:r>
              <a:rPr lang="en-GB" sz="2200" b="1" dirty="0"/>
              <a:t>.</a:t>
            </a:r>
            <a:r>
              <a:rPr lang="en-GB" sz="2200" dirty="0"/>
              <a:t> </a:t>
            </a:r>
          </a:p>
        </p:txBody>
      </p:sp>
    </p:spTree>
    <p:extLst>
      <p:ext uri="{BB962C8B-B14F-4D97-AF65-F5344CB8AC3E}">
        <p14:creationId xmlns:p14="http://schemas.microsoft.com/office/powerpoint/2010/main" val="73149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6" name="Title 3">
            <a:extLst>
              <a:ext uri="{FF2B5EF4-FFF2-40B4-BE49-F238E27FC236}">
                <a16:creationId xmlns:a16="http://schemas.microsoft.com/office/drawing/2014/main" id="{0280F552-CEC9-4D69-AA60-82C10D631918}"/>
              </a:ext>
            </a:extLst>
          </p:cNvPr>
          <p:cNvSpPr>
            <a:spLocks noGrp="1"/>
          </p:cNvSpPr>
          <p:nvPr>
            <p:ph type="title"/>
          </p:nvPr>
        </p:nvSpPr>
        <p:spPr>
          <a:xfrm>
            <a:off x="838200" y="365125"/>
            <a:ext cx="10515600" cy="1325563"/>
          </a:xfrm>
        </p:spPr>
        <p:txBody>
          <a:bodyPr/>
          <a:lstStyle/>
          <a:p>
            <a:r>
              <a:rPr lang="en-GB" dirty="0"/>
              <a:t>Ethics in data work: from “</a:t>
            </a:r>
            <a:r>
              <a:rPr lang="en-GB" dirty="0" err="1"/>
              <a:t>macroethics</a:t>
            </a:r>
            <a:r>
              <a:rPr lang="en-GB" dirty="0"/>
              <a:t>” to “</a:t>
            </a:r>
            <a:r>
              <a:rPr lang="en-GB" dirty="0" err="1"/>
              <a:t>microethics</a:t>
            </a:r>
            <a:r>
              <a:rPr lang="en-GB" dirty="0"/>
              <a:t>”</a:t>
            </a:r>
          </a:p>
        </p:txBody>
      </p:sp>
      <p:sp>
        <p:nvSpPr>
          <p:cNvPr id="8" name="Content Placeholder 2">
            <a:extLst>
              <a:ext uri="{FF2B5EF4-FFF2-40B4-BE49-F238E27FC236}">
                <a16:creationId xmlns:a16="http://schemas.microsoft.com/office/drawing/2014/main" id="{4F26A308-645C-AE44-A257-CA09866F2901}"/>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GB" sz="2400" b="1" dirty="0"/>
              <a:t>“Data are people” </a:t>
            </a:r>
            <a:r>
              <a:rPr lang="en-GB" sz="2400" dirty="0"/>
              <a:t>and can do harm;</a:t>
            </a:r>
          </a:p>
          <a:p>
            <a:r>
              <a:rPr lang="en-GB" sz="2400" dirty="0"/>
              <a:t>Debate the tough ethical choices;</a:t>
            </a:r>
          </a:p>
          <a:p>
            <a:r>
              <a:rPr lang="en-GB" sz="2400" dirty="0"/>
              <a:t>Engage with the broader consequences of data and analysis practices.</a:t>
            </a:r>
          </a:p>
          <a:p>
            <a:pPr lvl="1"/>
            <a:r>
              <a:rPr lang="en-GB" sz="2200" dirty="0"/>
              <a:t>Look out for any </a:t>
            </a:r>
            <a:r>
              <a:rPr lang="en-GB" sz="2200" b="1" dirty="0"/>
              <a:t>potential new users </a:t>
            </a:r>
            <a:r>
              <a:rPr lang="en-GB" sz="2200" dirty="0"/>
              <a:t>of the knowledge that is being produced, their reasons, who is excluded and who is included in potential use and how the research process can be changed to make the results </a:t>
            </a:r>
            <a:r>
              <a:rPr lang="en-GB" sz="2200" b="1" dirty="0"/>
              <a:t>less discriminating, more sustainable </a:t>
            </a:r>
            <a:r>
              <a:rPr lang="en-GB" sz="2200" dirty="0"/>
              <a:t>and more or less inclusive depending on the requirement.</a:t>
            </a:r>
          </a:p>
        </p:txBody>
      </p:sp>
    </p:spTree>
    <p:extLst>
      <p:ext uri="{BB962C8B-B14F-4D97-AF65-F5344CB8AC3E}">
        <p14:creationId xmlns:p14="http://schemas.microsoft.com/office/powerpoint/2010/main" val="114891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Who is responsible?</a:t>
            </a:r>
          </a:p>
        </p:txBody>
      </p:sp>
      <p:sp>
        <p:nvSpPr>
          <p:cNvPr id="6" name="Content Placeholder 2">
            <a:extLst>
              <a:ext uri="{FF2B5EF4-FFF2-40B4-BE49-F238E27FC236}">
                <a16:creationId xmlns:a16="http://schemas.microsoft.com/office/drawing/2014/main" id="{377C36DE-4176-FE45-94C1-FE3BC83F955E}"/>
              </a:ext>
            </a:extLst>
          </p:cNvPr>
          <p:cNvSpPr>
            <a:spLocks noGrp="1"/>
          </p:cNvSpPr>
          <p:nvPr>
            <p:ph idx="1"/>
          </p:nvPr>
        </p:nvSpPr>
        <p:spPr>
          <a:prstGeom prst="rect">
            <a:avLst/>
          </a:prstGeom>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2800" dirty="0"/>
          </a:p>
          <a:p>
            <a:r>
              <a:rPr lang="en-US" sz="2800" dirty="0"/>
              <a:t>Institutional, infrastructural and cultural conditions (data governance).</a:t>
            </a:r>
          </a:p>
          <a:p>
            <a:r>
              <a:rPr lang="en-US" sz="2800" dirty="0"/>
              <a:t>Decisions by non-humans like robots and autonomous algorithms (“</a:t>
            </a:r>
            <a:r>
              <a:rPr lang="en-US" sz="2800" dirty="0" err="1"/>
              <a:t>infraethics</a:t>
            </a:r>
            <a:r>
              <a:rPr lang="en-US" sz="2800" dirty="0"/>
              <a:t>”, </a:t>
            </a:r>
            <a:r>
              <a:rPr lang="en-US" sz="2800" dirty="0" err="1"/>
              <a:t>Floridi</a:t>
            </a:r>
            <a:r>
              <a:rPr lang="en-US" sz="2800" dirty="0"/>
              <a:t> 2012, 2015).</a:t>
            </a:r>
          </a:p>
          <a:p>
            <a:r>
              <a:rPr lang="en-US" sz="2800" dirty="0"/>
              <a:t>Decisions by data subjects.</a:t>
            </a:r>
          </a:p>
          <a:p>
            <a:endParaRPr lang="en-US" sz="2800" dirty="0"/>
          </a:p>
          <a:p>
            <a:pPr marL="0" indent="0">
              <a:buNone/>
            </a:pPr>
            <a:r>
              <a:rPr lang="en-US" sz="2800" dirty="0">
                <a:solidFill>
                  <a:schemeClr val="bg1"/>
                </a:solidFill>
              </a:rPr>
              <a:t>... What can data scientists be responsible for? Is it fair to expect data scientists to take responsibility, given the constraints imposed on their work and the often stringent demands of their employers and customers?</a:t>
            </a:r>
          </a:p>
        </p:txBody>
      </p:sp>
    </p:spTree>
    <p:extLst>
      <p:ext uri="{BB962C8B-B14F-4D97-AF65-F5344CB8AC3E}">
        <p14:creationId xmlns:p14="http://schemas.microsoft.com/office/powerpoint/2010/main" val="2063880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Who is responsible?</a:t>
            </a:r>
          </a:p>
        </p:txBody>
      </p:sp>
      <p:sp>
        <p:nvSpPr>
          <p:cNvPr id="6" name="Content Placeholder 2">
            <a:extLst>
              <a:ext uri="{FF2B5EF4-FFF2-40B4-BE49-F238E27FC236}">
                <a16:creationId xmlns:a16="http://schemas.microsoft.com/office/drawing/2014/main" id="{377C36DE-4176-FE45-94C1-FE3BC83F955E}"/>
              </a:ext>
            </a:extLst>
          </p:cNvPr>
          <p:cNvSpPr>
            <a:spLocks noGrp="1"/>
          </p:cNvSpPr>
          <p:nvPr>
            <p:ph idx="1"/>
          </p:nvPr>
        </p:nvSpPr>
        <p:spPr>
          <a:prstGeom prst="rect">
            <a:avLst/>
          </a:prstGeom>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sz="2800" dirty="0"/>
          </a:p>
          <a:p>
            <a:r>
              <a:rPr lang="en-US" sz="2800" dirty="0"/>
              <a:t>Institutional, infrastructural and cultural conditions (data governance).</a:t>
            </a:r>
          </a:p>
          <a:p>
            <a:r>
              <a:rPr lang="en-US" sz="2800" dirty="0"/>
              <a:t>Decisions by non-humans like robots and autonomous algorithms (“</a:t>
            </a:r>
            <a:r>
              <a:rPr lang="en-US" sz="2800" dirty="0" err="1"/>
              <a:t>infraethics</a:t>
            </a:r>
            <a:r>
              <a:rPr lang="en-US" sz="2800" dirty="0"/>
              <a:t>”, </a:t>
            </a:r>
            <a:r>
              <a:rPr lang="en-US" sz="2800" dirty="0" err="1"/>
              <a:t>Floridi</a:t>
            </a:r>
            <a:r>
              <a:rPr lang="en-US" sz="2800" dirty="0"/>
              <a:t> 2012, 2015).</a:t>
            </a:r>
          </a:p>
          <a:p>
            <a:r>
              <a:rPr lang="en-US" sz="2800" dirty="0"/>
              <a:t>Decisions by data subjects.</a:t>
            </a:r>
          </a:p>
          <a:p>
            <a:endParaRPr lang="en-US" sz="2800" dirty="0"/>
          </a:p>
          <a:p>
            <a:pPr marL="0" indent="0">
              <a:buNone/>
            </a:pPr>
            <a:r>
              <a:rPr lang="en-US" sz="2800" dirty="0">
                <a:solidFill>
                  <a:srgbClr val="FF0000"/>
                </a:solidFill>
              </a:rPr>
              <a:t>... What can data scientists be responsible for? Is it fair to expect data scientists to take responsibility, given the constraints imposed on their work and the often stringent demands of their employers and customers?</a:t>
            </a:r>
          </a:p>
        </p:txBody>
      </p:sp>
    </p:spTree>
    <p:extLst>
      <p:ext uri="{BB962C8B-B14F-4D97-AF65-F5344CB8AC3E}">
        <p14:creationId xmlns:p14="http://schemas.microsoft.com/office/powerpoint/2010/main" val="3655522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Who is responsible?</a:t>
            </a:r>
          </a:p>
        </p:txBody>
      </p:sp>
      <p:sp>
        <p:nvSpPr>
          <p:cNvPr id="6" name="Content Placeholder 2">
            <a:extLst>
              <a:ext uri="{FF2B5EF4-FFF2-40B4-BE49-F238E27FC236}">
                <a16:creationId xmlns:a16="http://schemas.microsoft.com/office/drawing/2014/main" id="{377C36DE-4176-FE45-94C1-FE3BC83F955E}"/>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400" dirty="0">
                <a:solidFill>
                  <a:srgbClr val="FF0000"/>
                </a:solidFill>
              </a:rPr>
              <a:t>Institutional demands do not typically determine every aspect of data work!</a:t>
            </a:r>
          </a:p>
          <a:p>
            <a:pPr marL="0" indent="0">
              <a:buNone/>
            </a:pPr>
            <a:endParaRPr lang="en-GB" sz="1400" dirty="0">
              <a:solidFill>
                <a:srgbClr val="FF0000"/>
              </a:solidFill>
            </a:endParaRPr>
          </a:p>
          <a:p>
            <a:pPr marL="0" indent="0">
              <a:buNone/>
            </a:pPr>
            <a:r>
              <a:rPr lang="en-GB" sz="2400" dirty="0"/>
              <a:t>Data scientists need to:</a:t>
            </a:r>
          </a:p>
          <a:p>
            <a:r>
              <a:rPr lang="en-US" sz="2400" dirty="0"/>
              <a:t>Abandon the myth of neutrality that depicts data science as the blind churning of numbers and code, devoid of commitments or values except for the aspiration towards increasingly automated reasoning.</a:t>
            </a:r>
            <a:r>
              <a:rPr lang="en-GB" sz="2400" dirty="0"/>
              <a:t> </a:t>
            </a:r>
          </a:p>
          <a:p>
            <a:r>
              <a:rPr lang="en-GB" sz="2400" dirty="0"/>
              <a:t>Identify and regularly re-assess their </a:t>
            </a:r>
            <a:r>
              <a:rPr lang="en-GB" sz="2400" b="1" dirty="0"/>
              <a:t>space of agency</a:t>
            </a:r>
            <a:r>
              <a:rPr lang="en-GB" sz="2400" dirty="0"/>
              <a:t> (and accountability).</a:t>
            </a:r>
          </a:p>
          <a:p>
            <a:r>
              <a:rPr lang="en-GB" sz="2400" b="1" dirty="0"/>
              <a:t>Critically consider the broader work context</a:t>
            </a:r>
            <a:r>
              <a:rPr lang="en-GB" sz="2400" dirty="0"/>
              <a:t> and whether/how to raise concerns and signal problems.</a:t>
            </a:r>
          </a:p>
          <a:p>
            <a:r>
              <a:rPr lang="en-GB" sz="2400" dirty="0"/>
              <a:t>Consult diverse expertise to help identify issues.</a:t>
            </a:r>
            <a:endParaRPr lang="en-US" sz="2400" dirty="0"/>
          </a:p>
        </p:txBody>
      </p:sp>
    </p:spTree>
    <p:extLst>
      <p:ext uri="{BB962C8B-B14F-4D97-AF65-F5344CB8AC3E}">
        <p14:creationId xmlns:p14="http://schemas.microsoft.com/office/powerpoint/2010/main" val="179568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When to do this?	</a:t>
            </a:r>
          </a:p>
        </p:txBody>
      </p:sp>
      <p:sp>
        <p:nvSpPr>
          <p:cNvPr id="6" name="Content Placeholder 3">
            <a:extLst>
              <a:ext uri="{FF2B5EF4-FFF2-40B4-BE49-F238E27FC236}">
                <a16:creationId xmlns:a16="http://schemas.microsoft.com/office/drawing/2014/main" id="{7F04202F-0F5C-0D45-B978-3E61A762999B}"/>
              </a:ext>
            </a:extLst>
          </p:cNvPr>
          <p:cNvSpPr>
            <a:spLocks noGrp="1"/>
          </p:cNvSpPr>
          <p:nvPr>
            <p:ph idx="1"/>
          </p:nvPr>
        </p:nvSpPr>
        <p:spPr>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t>All stages of data work, including:</a:t>
            </a:r>
          </a:p>
          <a:p>
            <a:pPr marL="0" indent="0">
              <a:buNone/>
            </a:pPr>
            <a:endParaRPr lang="en-US" sz="2000" dirty="0"/>
          </a:p>
          <a:p>
            <a:r>
              <a:rPr lang="en-US" sz="2800" dirty="0"/>
              <a:t>when </a:t>
            </a:r>
            <a:r>
              <a:rPr lang="en-US" sz="2800" b="1" dirty="0">
                <a:solidFill>
                  <a:srgbClr val="0070C0"/>
                </a:solidFill>
              </a:rPr>
              <a:t>evaluating </a:t>
            </a:r>
            <a:r>
              <a:rPr lang="en-US" sz="2800" dirty="0"/>
              <a:t>whether to participate in a given project or call for funding</a:t>
            </a:r>
            <a:r>
              <a:rPr lang="en-GB" sz="2800" dirty="0"/>
              <a:t>;</a:t>
            </a:r>
          </a:p>
          <a:p>
            <a:endParaRPr lang="en-GB" sz="2000" dirty="0"/>
          </a:p>
          <a:p>
            <a:r>
              <a:rPr lang="en-US" sz="2800" dirty="0"/>
              <a:t>when </a:t>
            </a:r>
            <a:r>
              <a:rPr lang="en-US" sz="2800" b="1" dirty="0">
                <a:solidFill>
                  <a:schemeClr val="accent6">
                    <a:lumMod val="75000"/>
                  </a:schemeClr>
                </a:solidFill>
              </a:rPr>
              <a:t>designing </a:t>
            </a:r>
            <a:r>
              <a:rPr lang="en-US" sz="2800" dirty="0"/>
              <a:t>the research plans and choosing methods and relevant stakeholders</a:t>
            </a:r>
            <a:r>
              <a:rPr lang="en-GB" sz="2800" dirty="0"/>
              <a:t>;</a:t>
            </a:r>
          </a:p>
          <a:p>
            <a:endParaRPr lang="en-GB" sz="2000" dirty="0"/>
          </a:p>
          <a:p>
            <a:r>
              <a:rPr lang="en-US" sz="2800" dirty="0"/>
              <a:t>when considering how to </a:t>
            </a:r>
            <a:r>
              <a:rPr lang="en-US" sz="2800" b="1" dirty="0">
                <a:solidFill>
                  <a:srgbClr val="7030A0"/>
                </a:solidFill>
              </a:rPr>
              <a:t>interpret and communicate </a:t>
            </a:r>
            <a:r>
              <a:rPr lang="en-US" sz="2800" dirty="0"/>
              <a:t>project results</a:t>
            </a:r>
            <a:r>
              <a:rPr lang="en-GB" sz="2800" dirty="0"/>
              <a:t>.</a:t>
            </a:r>
          </a:p>
        </p:txBody>
      </p:sp>
    </p:spTree>
    <p:extLst>
      <p:ext uri="{BB962C8B-B14F-4D97-AF65-F5344CB8AC3E}">
        <p14:creationId xmlns:p14="http://schemas.microsoft.com/office/powerpoint/2010/main" val="4166999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itle 3">
            <a:extLst>
              <a:ext uri="{FF2B5EF4-FFF2-40B4-BE49-F238E27FC236}">
                <a16:creationId xmlns:a16="http://schemas.microsoft.com/office/drawing/2014/main" id="{A6F96549-7600-43F3-B436-39CDDCB0CF27}"/>
              </a:ext>
            </a:extLst>
          </p:cNvPr>
          <p:cNvSpPr>
            <a:spLocks noGrp="1"/>
          </p:cNvSpPr>
          <p:nvPr>
            <p:ph type="title"/>
          </p:nvPr>
        </p:nvSpPr>
        <p:spPr/>
        <p:txBody>
          <a:bodyPr/>
          <a:lstStyle/>
          <a:p>
            <a:r>
              <a:rPr lang="en-GB" dirty="0"/>
              <a:t>When to do this?</a:t>
            </a:r>
          </a:p>
        </p:txBody>
      </p:sp>
      <p:pic>
        <p:nvPicPr>
          <p:cNvPr id="3" name="Content Placeholder 2">
            <a:extLst>
              <a:ext uri="{FF2B5EF4-FFF2-40B4-BE49-F238E27FC236}">
                <a16:creationId xmlns:a16="http://schemas.microsoft.com/office/drawing/2014/main" id="{F61D7226-A146-4C9D-AE07-774E768C5772}"/>
              </a:ext>
            </a:extLst>
          </p:cNvPr>
          <p:cNvPicPr>
            <a:picLocks noGrp="1" noChangeAspect="1"/>
          </p:cNvPicPr>
          <p:nvPr>
            <p:ph idx="1"/>
          </p:nvPr>
        </p:nvPicPr>
        <p:blipFill>
          <a:blip r:embed="rId3"/>
          <a:stretch>
            <a:fillRect/>
          </a:stretch>
        </p:blipFill>
        <p:spPr>
          <a:xfrm>
            <a:off x="838200" y="2641111"/>
            <a:ext cx="10515600" cy="2720365"/>
          </a:xfrm>
          <a:prstGeom prst="rect">
            <a:avLst/>
          </a:prstGeom>
        </p:spPr>
      </p:pic>
      <p:sp>
        <p:nvSpPr>
          <p:cNvPr id="8" name="TextBox 5">
            <a:extLst>
              <a:ext uri="{FF2B5EF4-FFF2-40B4-BE49-F238E27FC236}">
                <a16:creationId xmlns:a16="http://schemas.microsoft.com/office/drawing/2014/main" id="{A9F7AA81-21A4-1F44-BF82-567316309E34}"/>
              </a:ext>
            </a:extLst>
          </p:cNvPr>
          <p:cNvSpPr txBox="1"/>
          <p:nvPr/>
        </p:nvSpPr>
        <p:spPr>
          <a:xfrm>
            <a:off x="838200" y="6127233"/>
            <a:ext cx="301800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Bezuidenhout and </a:t>
            </a:r>
            <a:r>
              <a:rPr lang="en-US" dirty="0" err="1"/>
              <a:t>Ratti</a:t>
            </a:r>
            <a:r>
              <a:rPr lang="en-US" dirty="0"/>
              <a:t>, 2020 </a:t>
            </a:r>
          </a:p>
        </p:txBody>
      </p:sp>
    </p:spTree>
    <p:extLst>
      <p:ext uri="{BB962C8B-B14F-4D97-AF65-F5344CB8AC3E}">
        <p14:creationId xmlns:p14="http://schemas.microsoft.com/office/powerpoint/2010/main" val="384601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Summary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fontScale="92500" lnSpcReduction="10000"/>
          </a:bodyPr>
          <a:lstStyle/>
          <a:p>
            <a:endParaRPr lang="en-GB" b="1" dirty="0">
              <a:solidFill>
                <a:srgbClr val="0070C0"/>
              </a:solidFill>
            </a:endParaRPr>
          </a:p>
          <a:p>
            <a:r>
              <a:rPr lang="en-GB" b="1" dirty="0">
                <a:solidFill>
                  <a:srgbClr val="0070C0"/>
                </a:solidFill>
              </a:rPr>
              <a:t>The concept of privacy</a:t>
            </a:r>
          </a:p>
          <a:p>
            <a:pPr lvl="1"/>
            <a:r>
              <a:rPr lang="en-GB" dirty="0">
                <a:solidFill>
                  <a:schemeClr val="tx2">
                    <a:lumMod val="75000"/>
                  </a:schemeClr>
                </a:solidFill>
              </a:rPr>
              <a:t>The concept of privacy: control vs. access and the importance of context</a:t>
            </a:r>
          </a:p>
          <a:p>
            <a:pPr lvl="1"/>
            <a:r>
              <a:rPr lang="en-GB" dirty="0">
                <a:solidFill>
                  <a:schemeClr val="tx2">
                    <a:lumMod val="75000"/>
                  </a:schemeClr>
                </a:solidFill>
              </a:rPr>
              <a:t>Differential privacy offers new tools, but more needs to be done to develop robust systems. </a:t>
            </a:r>
          </a:p>
          <a:p>
            <a:pPr lvl="1"/>
            <a:r>
              <a:rPr lang="en-GB" dirty="0">
                <a:solidFill>
                  <a:schemeClr val="tx2">
                    <a:lumMod val="75000"/>
                  </a:schemeClr>
                </a:solidFill>
              </a:rPr>
              <a:t>Privacy and the ownership of data: data is not like other forms of property. Individuals do not always have the authority to sell personal data. </a:t>
            </a:r>
          </a:p>
          <a:p>
            <a:pPr lvl="1"/>
            <a:endParaRPr lang="en-GB" dirty="0">
              <a:solidFill>
                <a:schemeClr val="tx2">
                  <a:lumMod val="75000"/>
                </a:schemeClr>
              </a:solidFill>
            </a:endParaRPr>
          </a:p>
          <a:p>
            <a:r>
              <a:rPr lang="en-GB" b="1" dirty="0">
                <a:solidFill>
                  <a:schemeClr val="accent6">
                    <a:lumMod val="75000"/>
                  </a:schemeClr>
                </a:solidFill>
              </a:rPr>
              <a:t>Responsible work with data</a:t>
            </a:r>
          </a:p>
          <a:p>
            <a:pPr lvl="1"/>
            <a:r>
              <a:rPr lang="en-GB" dirty="0">
                <a:solidFill>
                  <a:schemeClr val="tx2">
                    <a:lumMod val="75000"/>
                  </a:schemeClr>
                </a:solidFill>
              </a:rPr>
              <a:t>From data privacy to data protection: privacy has a narrow focus on sensitive data. Protection has a wider focus on what kind of data practices could harm subjects. </a:t>
            </a:r>
          </a:p>
          <a:p>
            <a:pPr lvl="1"/>
            <a:r>
              <a:rPr lang="en-GB" dirty="0">
                <a:solidFill>
                  <a:schemeClr val="tx2">
                    <a:lumMod val="75000"/>
                  </a:schemeClr>
                </a:solidFill>
              </a:rPr>
              <a:t>Ethics in data work needs to be implemented at all stages of data journeys, goes beyond adherence to existing laws and internal regulations. Translating ethical principles into practice requires contextual responsibility.</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41939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Assessment reminder</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r>
              <a:rPr lang="en-GB" b="1" dirty="0">
                <a:solidFill>
                  <a:schemeClr val="tx2">
                    <a:lumMod val="75000"/>
                  </a:schemeClr>
                </a:solidFill>
              </a:rPr>
              <a:t>One</a:t>
            </a:r>
            <a:r>
              <a:rPr lang="en-GB" dirty="0">
                <a:solidFill>
                  <a:schemeClr val="tx2">
                    <a:lumMod val="75000"/>
                  </a:schemeClr>
                </a:solidFill>
              </a:rPr>
              <a:t> summative assessment only: </a:t>
            </a:r>
            <a:r>
              <a:rPr lang="en-GB" dirty="0">
                <a:solidFill>
                  <a:srgbClr val="C00000"/>
                </a:solidFill>
              </a:rPr>
              <a:t>Essay (100% of mark)</a:t>
            </a:r>
          </a:p>
          <a:p>
            <a:r>
              <a:rPr lang="en-GB" dirty="0">
                <a:solidFill>
                  <a:schemeClr val="tx2">
                    <a:lumMod val="75000"/>
                  </a:schemeClr>
                </a:solidFill>
              </a:rPr>
              <a:t>Due </a:t>
            </a:r>
            <a:r>
              <a:rPr lang="en-GB" dirty="0">
                <a:solidFill>
                  <a:srgbClr val="C00000"/>
                </a:solidFill>
              </a:rPr>
              <a:t>Monday 9 January 2023 </a:t>
            </a:r>
            <a:r>
              <a:rPr lang="en-GB" dirty="0">
                <a:solidFill>
                  <a:schemeClr val="tx2">
                    <a:lumMod val="75000"/>
                  </a:schemeClr>
                </a:solidFill>
              </a:rPr>
              <a:t>at 2pm via BART</a:t>
            </a:r>
          </a:p>
          <a:p>
            <a:endParaRPr lang="en-GB" dirty="0">
              <a:solidFill>
                <a:schemeClr val="tx2">
                  <a:lumMod val="75000"/>
                </a:schemeClr>
              </a:solidFill>
              <a:highlight>
                <a:srgbClr val="FFFF00"/>
              </a:highlight>
            </a:endParaRPr>
          </a:p>
          <a:p>
            <a:r>
              <a:rPr lang="en-GB" b="1" u="sng" dirty="0">
                <a:solidFill>
                  <a:schemeClr val="tx2">
                    <a:lumMod val="75000"/>
                  </a:schemeClr>
                </a:solidFill>
                <a:highlight>
                  <a:srgbClr val="FFFF00"/>
                </a:highlight>
              </a:rPr>
              <a:t>BEWARE OF PLAGIARISM</a:t>
            </a:r>
          </a:p>
          <a:p>
            <a:pPr lvl="2"/>
            <a:r>
              <a:rPr lang="en-GB" dirty="0">
                <a:solidFill>
                  <a:schemeClr val="tx2">
                    <a:lumMod val="75000"/>
                  </a:schemeClr>
                </a:solidFill>
              </a:rPr>
              <a:t>More information here: </a:t>
            </a:r>
            <a:r>
              <a:rPr lang="en-GB" dirty="0">
                <a:solidFill>
                  <a:schemeClr val="tx2">
                    <a:lumMod val="75000"/>
                  </a:schemeClr>
                </a:solidFill>
                <a:hlinkClick r:id="rId3"/>
              </a:rPr>
              <a:t>https://vle.exeter.ac.uk/course/view.php?id=1977</a:t>
            </a:r>
            <a:r>
              <a:rPr lang="en-GB" dirty="0">
                <a:solidFill>
                  <a:schemeClr val="tx2">
                    <a:lumMod val="75000"/>
                  </a:schemeClr>
                </a:solidFill>
              </a:rPr>
              <a:t> </a:t>
            </a:r>
          </a:p>
          <a:p>
            <a:pPr lvl="1"/>
            <a:endParaRPr lang="en-GB" dirty="0">
              <a:solidFill>
                <a:schemeClr val="tx2">
                  <a:lumMod val="75000"/>
                </a:schemeClr>
              </a:solidFill>
            </a:endParaRPr>
          </a:p>
          <a:p>
            <a:r>
              <a:rPr lang="en-GB" dirty="0">
                <a:solidFill>
                  <a:schemeClr val="tx2">
                    <a:lumMod val="75000"/>
                  </a:schemeClr>
                </a:solidFill>
              </a:rPr>
              <a:t>Marking criteria:</a:t>
            </a:r>
          </a:p>
          <a:p>
            <a:endParaRPr lang="en-GB" dirty="0">
              <a:solidFill>
                <a:schemeClr val="tx2">
                  <a:lumMod val="75000"/>
                </a:schemeClr>
              </a:solidFill>
            </a:endParaRPr>
          </a:p>
          <a:p>
            <a:pPr marL="0" indent="0">
              <a:buNone/>
            </a:pPr>
            <a:endParaRPr lang="en-GB" dirty="0">
              <a:solidFill>
                <a:schemeClr val="tx2">
                  <a:lumMod val="75000"/>
                </a:schemeClr>
              </a:solidFill>
            </a:endParaRPr>
          </a:p>
          <a:p>
            <a:pPr marL="457200" lvl="1" indent="0" algn="ctr">
              <a:buNone/>
            </a:pPr>
            <a:r>
              <a:rPr lang="en-GB" dirty="0">
                <a:solidFill>
                  <a:schemeClr val="tx2">
                    <a:lumMod val="75000"/>
                  </a:schemeClr>
                </a:solidFill>
                <a:hlinkClick r:id="rId4"/>
              </a:rPr>
              <a:t>https://vle.exeter.ac.uk/course/view.php?id=9850</a:t>
            </a:r>
            <a:r>
              <a:rPr lang="en-GB" dirty="0">
                <a:solidFill>
                  <a:schemeClr val="tx2">
                    <a:lumMod val="75000"/>
                  </a:schemeClr>
                </a:solidFill>
              </a:rPr>
              <a:t> </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
        <p:nvSpPr>
          <p:cNvPr id="4" name="TextBox 3">
            <a:extLst>
              <a:ext uri="{FF2B5EF4-FFF2-40B4-BE49-F238E27FC236}">
                <a16:creationId xmlns:a16="http://schemas.microsoft.com/office/drawing/2014/main" id="{B55CAC0F-ABAE-2243-B145-D9BADB2FFFD2}"/>
              </a:ext>
            </a:extLst>
          </p:cNvPr>
          <p:cNvSpPr txBox="1"/>
          <p:nvPr/>
        </p:nvSpPr>
        <p:spPr>
          <a:xfrm>
            <a:off x="1441749" y="5115127"/>
            <a:ext cx="9592498" cy="646331"/>
          </a:xfrm>
          <a:prstGeom prst="rect">
            <a:avLst/>
          </a:prstGeom>
          <a:noFill/>
        </p:spPr>
        <p:txBody>
          <a:bodyPr wrap="none" rtlCol="0">
            <a:spAutoFit/>
          </a:bodyPr>
          <a:lstStyle/>
          <a:p>
            <a:r>
              <a:rPr lang="en-GB" sz="3600" dirty="0">
                <a:solidFill>
                  <a:srgbClr val="FF0000"/>
                </a:solidFill>
              </a:rPr>
              <a:t>WATCH VIDEO ON ELE (“Assessment information”)</a:t>
            </a:r>
          </a:p>
        </p:txBody>
      </p:sp>
    </p:spTree>
    <p:extLst>
      <p:ext uri="{BB962C8B-B14F-4D97-AF65-F5344CB8AC3E}">
        <p14:creationId xmlns:p14="http://schemas.microsoft.com/office/powerpoint/2010/main" val="110679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This week</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endParaRPr lang="en-GB" b="1" dirty="0">
              <a:solidFill>
                <a:srgbClr val="0070C0"/>
              </a:solidFill>
            </a:endParaRPr>
          </a:p>
          <a:p>
            <a:r>
              <a:rPr lang="en-GB" b="1" dirty="0">
                <a:solidFill>
                  <a:srgbClr val="0070C0"/>
                </a:solidFill>
              </a:rPr>
              <a:t>The concept of privacy</a:t>
            </a:r>
          </a:p>
          <a:p>
            <a:pPr lvl="1"/>
            <a:r>
              <a:rPr lang="en-GB" dirty="0">
                <a:solidFill>
                  <a:schemeClr val="tx2">
                    <a:lumMod val="75000"/>
                  </a:schemeClr>
                </a:solidFill>
              </a:rPr>
              <a:t>The concept of privacy</a:t>
            </a:r>
          </a:p>
          <a:p>
            <a:pPr lvl="1"/>
            <a:r>
              <a:rPr lang="en-GB" dirty="0">
                <a:solidFill>
                  <a:schemeClr val="tx2">
                    <a:lumMod val="75000"/>
                  </a:schemeClr>
                </a:solidFill>
              </a:rPr>
              <a:t>Differential privacy</a:t>
            </a:r>
          </a:p>
          <a:p>
            <a:pPr lvl="1"/>
            <a:r>
              <a:rPr lang="en-GB" dirty="0">
                <a:solidFill>
                  <a:schemeClr val="tx2">
                    <a:lumMod val="75000"/>
                  </a:schemeClr>
                </a:solidFill>
              </a:rPr>
              <a:t>Privacy and the ownership of data</a:t>
            </a:r>
          </a:p>
          <a:p>
            <a:pPr lvl="1"/>
            <a:endParaRPr lang="en-GB" dirty="0">
              <a:solidFill>
                <a:schemeClr val="tx2">
                  <a:lumMod val="75000"/>
                </a:schemeClr>
              </a:solidFill>
            </a:endParaRPr>
          </a:p>
          <a:p>
            <a:r>
              <a:rPr lang="en-GB" b="1" dirty="0">
                <a:solidFill>
                  <a:schemeClr val="accent6">
                    <a:lumMod val="75000"/>
                  </a:schemeClr>
                </a:solidFill>
              </a:rPr>
              <a:t>Responsible work with data</a:t>
            </a:r>
          </a:p>
          <a:p>
            <a:pPr lvl="1"/>
            <a:r>
              <a:rPr lang="en-GB" dirty="0">
                <a:solidFill>
                  <a:schemeClr val="tx2">
                    <a:lumMod val="75000"/>
                  </a:schemeClr>
                </a:solidFill>
              </a:rPr>
              <a:t>From data privacy to data protection</a:t>
            </a:r>
          </a:p>
          <a:p>
            <a:pPr lvl="1"/>
            <a:r>
              <a:rPr lang="en-GB" dirty="0">
                <a:solidFill>
                  <a:schemeClr val="tx2">
                    <a:lumMod val="75000"/>
                  </a:schemeClr>
                </a:solidFill>
              </a:rPr>
              <a:t>Ethics in data work</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16456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This week</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endParaRPr lang="en-GB" b="1" dirty="0">
              <a:solidFill>
                <a:srgbClr val="0070C0"/>
              </a:solidFill>
            </a:endParaRPr>
          </a:p>
          <a:p>
            <a:r>
              <a:rPr lang="en-GB" b="1" dirty="0">
                <a:solidFill>
                  <a:srgbClr val="0070C0"/>
                </a:solidFill>
              </a:rPr>
              <a:t>The concept of privacy</a:t>
            </a:r>
          </a:p>
          <a:p>
            <a:pPr lvl="1"/>
            <a:r>
              <a:rPr lang="en-GB" dirty="0">
                <a:solidFill>
                  <a:schemeClr val="tx2">
                    <a:lumMod val="75000"/>
                  </a:schemeClr>
                </a:solidFill>
              </a:rPr>
              <a:t>The concept of privacy</a:t>
            </a:r>
          </a:p>
          <a:p>
            <a:pPr lvl="1"/>
            <a:r>
              <a:rPr lang="en-GB" dirty="0">
                <a:solidFill>
                  <a:schemeClr val="tx2">
                    <a:lumMod val="75000"/>
                  </a:schemeClr>
                </a:solidFill>
              </a:rPr>
              <a:t>Differential privacy</a:t>
            </a:r>
          </a:p>
          <a:p>
            <a:pPr lvl="1"/>
            <a:r>
              <a:rPr lang="en-GB" dirty="0">
                <a:solidFill>
                  <a:schemeClr val="tx2">
                    <a:lumMod val="75000"/>
                  </a:schemeClr>
                </a:solidFill>
              </a:rPr>
              <a:t>Privacy and the ownership of data</a:t>
            </a:r>
          </a:p>
          <a:p>
            <a:pPr lvl="1"/>
            <a:endParaRPr lang="en-GB" dirty="0">
              <a:solidFill>
                <a:schemeClr val="tx2">
                  <a:lumMod val="75000"/>
                </a:schemeClr>
              </a:solidFill>
            </a:endParaRPr>
          </a:p>
          <a:p>
            <a:r>
              <a:rPr lang="en-GB" b="1" dirty="0">
                <a:solidFill>
                  <a:schemeClr val="bg1">
                    <a:lumMod val="85000"/>
                  </a:schemeClr>
                </a:solidFill>
              </a:rPr>
              <a:t>Responsible work with data</a:t>
            </a:r>
          </a:p>
          <a:p>
            <a:pPr lvl="1"/>
            <a:r>
              <a:rPr lang="en-GB" dirty="0">
                <a:solidFill>
                  <a:schemeClr val="bg1">
                    <a:lumMod val="85000"/>
                  </a:schemeClr>
                </a:solidFill>
              </a:rPr>
              <a:t>From data privacy to data protection</a:t>
            </a:r>
          </a:p>
          <a:p>
            <a:pPr lvl="1"/>
            <a:r>
              <a:rPr lang="en-GB" dirty="0">
                <a:solidFill>
                  <a:schemeClr val="bg1">
                    <a:lumMod val="85000"/>
                  </a:schemeClr>
                </a:solidFill>
              </a:rPr>
              <a:t>Ethics in data work</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54151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The concept of privacy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lnSpcReduction="10000"/>
          </a:bodyPr>
          <a:lstStyle/>
          <a:p>
            <a:endParaRPr lang="en-GB" b="1" dirty="0">
              <a:solidFill>
                <a:schemeClr val="tx1">
                  <a:lumMod val="75000"/>
                  <a:lumOff val="25000"/>
                </a:schemeClr>
              </a:solidFill>
            </a:endParaRPr>
          </a:p>
          <a:p>
            <a:r>
              <a:rPr lang="en-GB" dirty="0">
                <a:solidFill>
                  <a:schemeClr val="tx1">
                    <a:lumMod val="75000"/>
                    <a:lumOff val="25000"/>
                  </a:schemeClr>
                </a:solidFill>
              </a:rPr>
              <a:t>Privacy as </a:t>
            </a:r>
            <a:r>
              <a:rPr lang="en-GB" b="1" dirty="0">
                <a:solidFill>
                  <a:srgbClr val="FF0000"/>
                </a:solidFill>
              </a:rPr>
              <a:t>access</a:t>
            </a:r>
            <a:r>
              <a:rPr lang="en-GB" b="1" dirty="0">
                <a:solidFill>
                  <a:schemeClr val="tx1">
                    <a:lumMod val="75000"/>
                    <a:lumOff val="25000"/>
                  </a:schemeClr>
                </a:solidFill>
              </a:rPr>
              <a:t> </a:t>
            </a:r>
            <a:r>
              <a:rPr lang="en-GB" dirty="0">
                <a:solidFill>
                  <a:schemeClr val="tx1">
                    <a:lumMod val="75000"/>
                    <a:lumOff val="25000"/>
                  </a:schemeClr>
                </a:solidFill>
              </a:rPr>
              <a:t>to things deemed private. </a:t>
            </a:r>
          </a:p>
          <a:p>
            <a:pPr lvl="1"/>
            <a:r>
              <a:rPr lang="en-GB" dirty="0">
                <a:solidFill>
                  <a:schemeClr val="tx1">
                    <a:lumMod val="75000"/>
                    <a:lumOff val="25000"/>
                  </a:schemeClr>
                </a:solidFill>
              </a:rPr>
              <a:t>Privacy is violated when somebody accesses private information without authorisation. </a:t>
            </a:r>
          </a:p>
          <a:p>
            <a:endParaRPr lang="en-GB" dirty="0">
              <a:solidFill>
                <a:schemeClr val="tx1">
                  <a:lumMod val="75000"/>
                  <a:lumOff val="25000"/>
                </a:schemeClr>
              </a:solidFill>
            </a:endParaRPr>
          </a:p>
          <a:p>
            <a:r>
              <a:rPr lang="en-GB" dirty="0">
                <a:solidFill>
                  <a:schemeClr val="tx1">
                    <a:lumMod val="75000"/>
                    <a:lumOff val="25000"/>
                  </a:schemeClr>
                </a:solidFill>
              </a:rPr>
              <a:t>Privacy as </a:t>
            </a:r>
            <a:r>
              <a:rPr lang="en-GB" b="1" dirty="0">
                <a:solidFill>
                  <a:srgbClr val="00B050"/>
                </a:solidFill>
              </a:rPr>
              <a:t>control</a:t>
            </a:r>
            <a:r>
              <a:rPr lang="en-GB" b="1" dirty="0">
                <a:solidFill>
                  <a:schemeClr val="tx1">
                    <a:lumMod val="75000"/>
                    <a:lumOff val="25000"/>
                  </a:schemeClr>
                </a:solidFill>
              </a:rPr>
              <a:t> </a:t>
            </a:r>
            <a:r>
              <a:rPr lang="en-GB" dirty="0">
                <a:solidFill>
                  <a:schemeClr val="tx1">
                    <a:lumMod val="75000"/>
                    <a:lumOff val="25000"/>
                  </a:schemeClr>
                </a:solidFill>
              </a:rPr>
              <a:t>over what we deem private.</a:t>
            </a:r>
          </a:p>
          <a:p>
            <a:pPr lvl="1"/>
            <a:r>
              <a:rPr lang="en-GB" dirty="0">
                <a:solidFill>
                  <a:schemeClr val="tx1">
                    <a:lumMod val="75000"/>
                    <a:lumOff val="25000"/>
                  </a:schemeClr>
                </a:solidFill>
              </a:rPr>
              <a:t>Privacy is violated when somebody holds private information without authorisation (even if they do not in fact access it). </a:t>
            </a:r>
          </a:p>
          <a:p>
            <a:pPr lvl="1"/>
            <a:endParaRPr lang="en-GB" dirty="0">
              <a:solidFill>
                <a:schemeClr val="tx1">
                  <a:lumMod val="75000"/>
                  <a:lumOff val="25000"/>
                </a:schemeClr>
              </a:solidFill>
            </a:endParaRPr>
          </a:p>
          <a:p>
            <a:r>
              <a:rPr lang="en-GB" dirty="0">
                <a:solidFill>
                  <a:schemeClr val="tx1">
                    <a:lumMod val="75000"/>
                    <a:lumOff val="25000"/>
                  </a:schemeClr>
                </a:solidFill>
              </a:rPr>
              <a:t>Example: customer data leak.</a:t>
            </a:r>
          </a:p>
          <a:p>
            <a:pPr lvl="1"/>
            <a:r>
              <a:rPr lang="en-GB" dirty="0">
                <a:solidFill>
                  <a:srgbClr val="00B050"/>
                </a:solidFill>
              </a:rPr>
              <a:t>Privacy as control is violated. </a:t>
            </a:r>
          </a:p>
          <a:p>
            <a:pPr lvl="1"/>
            <a:r>
              <a:rPr lang="en-GB" dirty="0">
                <a:solidFill>
                  <a:srgbClr val="FF0000"/>
                </a:solidFill>
              </a:rPr>
              <a:t>Privacy as access is not violated if no-one sees or uses the leak data.</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66414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The concept of privacy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endParaRPr lang="en-GB" dirty="0">
              <a:solidFill>
                <a:schemeClr val="tx1">
                  <a:lumMod val="75000"/>
                  <a:lumOff val="25000"/>
                </a:schemeClr>
              </a:solidFill>
            </a:endParaRPr>
          </a:p>
          <a:p>
            <a:r>
              <a:rPr lang="en-GB" dirty="0">
                <a:solidFill>
                  <a:schemeClr val="tx1">
                    <a:lumMod val="75000"/>
                    <a:lumOff val="25000"/>
                  </a:schemeClr>
                </a:solidFill>
              </a:rPr>
              <a:t>Importance of context</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pic>
        <p:nvPicPr>
          <p:cNvPr id="4" name="Picture 3">
            <a:extLst>
              <a:ext uri="{FF2B5EF4-FFF2-40B4-BE49-F238E27FC236}">
                <a16:creationId xmlns:a16="http://schemas.microsoft.com/office/drawing/2014/main" id="{8C2A386D-C1D3-36D5-6C1E-385445006DD0}"/>
              </a:ext>
            </a:extLst>
          </p:cNvPr>
          <p:cNvPicPr>
            <a:picLocks noChangeAspect="1"/>
          </p:cNvPicPr>
          <p:nvPr/>
        </p:nvPicPr>
        <p:blipFill>
          <a:blip r:embed="rId3"/>
          <a:stretch>
            <a:fillRect/>
          </a:stretch>
        </p:blipFill>
        <p:spPr>
          <a:xfrm>
            <a:off x="5525304" y="1802296"/>
            <a:ext cx="6350000" cy="4483100"/>
          </a:xfrm>
          <a:prstGeom prst="rect">
            <a:avLst/>
          </a:prstGeom>
        </p:spPr>
      </p:pic>
      <p:pic>
        <p:nvPicPr>
          <p:cNvPr id="6" name="Picture 5">
            <a:extLst>
              <a:ext uri="{FF2B5EF4-FFF2-40B4-BE49-F238E27FC236}">
                <a16:creationId xmlns:a16="http://schemas.microsoft.com/office/drawing/2014/main" id="{1DBE6D1B-8469-377B-B8A5-F0C4CB97E3B8}"/>
              </a:ext>
            </a:extLst>
          </p:cNvPr>
          <p:cNvPicPr>
            <a:picLocks noChangeAspect="1"/>
          </p:cNvPicPr>
          <p:nvPr/>
        </p:nvPicPr>
        <p:blipFill>
          <a:blip r:embed="rId4"/>
          <a:stretch>
            <a:fillRect/>
          </a:stretch>
        </p:blipFill>
        <p:spPr>
          <a:xfrm>
            <a:off x="1777336" y="4751830"/>
            <a:ext cx="3226464" cy="1533566"/>
          </a:xfrm>
          <a:prstGeom prst="rect">
            <a:avLst/>
          </a:prstGeom>
        </p:spPr>
      </p:pic>
    </p:spTree>
    <p:extLst>
      <p:ext uri="{BB962C8B-B14F-4D97-AF65-F5344CB8AC3E}">
        <p14:creationId xmlns:p14="http://schemas.microsoft.com/office/powerpoint/2010/main" val="149335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Privacy and security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idx="1"/>
          </p:nvPr>
        </p:nvSpPr>
        <p:spPr>
          <a:xfrm>
            <a:off x="838200" y="1802296"/>
            <a:ext cx="10515600" cy="4916556"/>
          </a:xfrm>
        </p:spPr>
        <p:txBody>
          <a:bodyPr>
            <a:normAutofit/>
          </a:bodyPr>
          <a:lstStyle/>
          <a:p>
            <a:endParaRPr lang="en-GB" b="1" dirty="0">
              <a:solidFill>
                <a:srgbClr val="0070C0"/>
              </a:solidFill>
            </a:endParaRPr>
          </a:p>
          <a:p>
            <a:endParaRPr lang="en-GB" dirty="0">
              <a:solidFill>
                <a:schemeClr val="tx1">
                  <a:lumMod val="75000"/>
                  <a:lumOff val="25000"/>
                </a:schemeClr>
              </a:solidFill>
            </a:endParaRPr>
          </a:p>
          <a:p>
            <a:r>
              <a:rPr lang="en-GB" dirty="0">
                <a:solidFill>
                  <a:schemeClr val="tx1">
                    <a:lumMod val="75000"/>
                    <a:lumOff val="25000"/>
                  </a:schemeClr>
                </a:solidFill>
              </a:rPr>
              <a:t>Often, the right to privacy is portrayed as contrary to the interest of security. </a:t>
            </a:r>
          </a:p>
          <a:p>
            <a:r>
              <a:rPr lang="en-GB" dirty="0">
                <a:solidFill>
                  <a:schemeClr val="tx1">
                    <a:lumMod val="75000"/>
                    <a:lumOff val="25000"/>
                  </a:schemeClr>
                </a:solidFill>
              </a:rPr>
              <a:t>However, the two are </a:t>
            </a:r>
            <a:r>
              <a:rPr lang="en-GB" b="1" dirty="0">
                <a:solidFill>
                  <a:schemeClr val="tx1">
                    <a:lumMod val="75000"/>
                    <a:lumOff val="25000"/>
                  </a:schemeClr>
                </a:solidFill>
              </a:rPr>
              <a:t>complementary</a:t>
            </a:r>
            <a:r>
              <a:rPr lang="en-GB" dirty="0">
                <a:solidFill>
                  <a:schemeClr val="tx1">
                    <a:lumMod val="75000"/>
                    <a:lumOff val="25000"/>
                  </a:schemeClr>
                </a:solidFill>
              </a:rPr>
              <a:t>. </a:t>
            </a: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55729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9708-E7E1-234B-9457-9BB7654F6304}"/>
              </a:ext>
            </a:extLst>
          </p:cNvPr>
          <p:cNvSpPr>
            <a:spLocks noGrp="1"/>
          </p:cNvSpPr>
          <p:nvPr>
            <p:ph type="title"/>
          </p:nvPr>
        </p:nvSpPr>
        <p:spPr/>
        <p:txBody>
          <a:bodyPr/>
          <a:lstStyle/>
          <a:p>
            <a:r>
              <a:rPr lang="en-GB" dirty="0">
                <a:solidFill>
                  <a:schemeClr val="tx2">
                    <a:lumMod val="50000"/>
                  </a:schemeClr>
                </a:solidFill>
              </a:rPr>
              <a:t>Privacy and security</a:t>
            </a:r>
          </a:p>
        </p:txBody>
      </p:sp>
      <p:sp>
        <p:nvSpPr>
          <p:cNvPr id="3" name="Content Placeholder 2">
            <a:extLst>
              <a:ext uri="{FF2B5EF4-FFF2-40B4-BE49-F238E27FC236}">
                <a16:creationId xmlns:a16="http://schemas.microsoft.com/office/drawing/2014/main" id="{6BA434DA-6462-E54B-A399-311EC1EE56D7}"/>
              </a:ext>
            </a:extLst>
          </p:cNvPr>
          <p:cNvSpPr>
            <a:spLocks noGrp="1"/>
          </p:cNvSpPr>
          <p:nvPr>
            <p:ph sz="half" idx="1"/>
          </p:nvPr>
        </p:nvSpPr>
        <p:spPr>
          <a:xfrm>
            <a:off x="838198" y="1825625"/>
            <a:ext cx="10515599" cy="4540451"/>
          </a:xfrm>
        </p:spPr>
        <p:txBody>
          <a:bodyPr>
            <a:normAutofit lnSpcReduction="10000"/>
          </a:bodyPr>
          <a:lstStyle/>
          <a:p>
            <a:pPr marL="0" indent="0">
              <a:buNone/>
            </a:pPr>
            <a:endParaRPr lang="en-GB" b="1" dirty="0">
              <a:solidFill>
                <a:srgbClr val="0070C0"/>
              </a:solidFill>
            </a:endParaRPr>
          </a:p>
          <a:p>
            <a:pPr marL="0" indent="0">
              <a:buNone/>
            </a:pPr>
            <a:endParaRPr lang="en-GB" b="1" dirty="0">
              <a:solidFill>
                <a:srgbClr val="0070C0"/>
              </a:solidFill>
            </a:endParaRPr>
          </a:p>
          <a:p>
            <a:pPr marL="0" indent="0">
              <a:buNone/>
            </a:pPr>
            <a:endParaRPr lang="en-GB" b="1" dirty="0">
              <a:solidFill>
                <a:srgbClr val="0070C0"/>
              </a:solidFill>
            </a:endParaRPr>
          </a:p>
          <a:p>
            <a:r>
              <a:rPr lang="en-GB" b="1" dirty="0">
                <a:solidFill>
                  <a:schemeClr val="tx1">
                    <a:lumMod val="85000"/>
                    <a:lumOff val="15000"/>
                  </a:schemeClr>
                </a:solidFill>
              </a:rPr>
              <a:t>Privacy is important even if you have done nothing wrong!</a:t>
            </a:r>
            <a:endParaRPr lang="en-GB" dirty="0">
              <a:solidFill>
                <a:schemeClr val="tx1">
                  <a:lumMod val="85000"/>
                  <a:lumOff val="15000"/>
                </a:schemeClr>
              </a:solidFill>
            </a:endParaRPr>
          </a:p>
          <a:p>
            <a:r>
              <a:rPr lang="en-GB" dirty="0">
                <a:solidFill>
                  <a:schemeClr val="tx1">
                    <a:lumMod val="85000"/>
                    <a:lumOff val="15000"/>
                  </a:schemeClr>
                </a:solidFill>
              </a:rPr>
              <a:t>Protection from unjust prosecution</a:t>
            </a:r>
          </a:p>
          <a:p>
            <a:pPr lvl="1"/>
            <a:r>
              <a:rPr lang="en-GB" dirty="0">
                <a:solidFill>
                  <a:schemeClr val="tx1">
                    <a:lumMod val="85000"/>
                    <a:lumOff val="15000"/>
                  </a:schemeClr>
                </a:solidFill>
              </a:rPr>
              <a:t>Example: during WWII, occupying Nazi forces in France used public records to prosecute members of the Jewish community. </a:t>
            </a:r>
          </a:p>
          <a:p>
            <a:r>
              <a:rPr lang="en-GB" dirty="0">
                <a:solidFill>
                  <a:schemeClr val="tx1">
                    <a:lumMod val="85000"/>
                    <a:lumOff val="15000"/>
                  </a:schemeClr>
                </a:solidFill>
              </a:rPr>
              <a:t>Always the potential for data leakages</a:t>
            </a:r>
          </a:p>
          <a:p>
            <a:r>
              <a:rPr lang="en-GB" dirty="0">
                <a:solidFill>
                  <a:schemeClr val="tx1">
                    <a:lumMod val="85000"/>
                    <a:lumOff val="15000"/>
                  </a:schemeClr>
                </a:solidFill>
              </a:rPr>
              <a:t>Maintaining a private sphere is of intrinsic value</a:t>
            </a:r>
          </a:p>
          <a:p>
            <a:pPr lvl="1"/>
            <a:r>
              <a:rPr lang="en-GB" dirty="0">
                <a:solidFill>
                  <a:schemeClr val="tx1">
                    <a:lumMod val="85000"/>
                    <a:lumOff val="15000"/>
                  </a:schemeClr>
                </a:solidFill>
              </a:rPr>
              <a:t>Example: right to be forgotten. </a:t>
            </a:r>
          </a:p>
          <a:p>
            <a:endParaRPr lang="en-GB" b="1" dirty="0">
              <a:solidFill>
                <a:srgbClr val="0070C0"/>
              </a:solidFill>
            </a:endParaRPr>
          </a:p>
        </p:txBody>
      </p:sp>
      <p:cxnSp>
        <p:nvCxnSpPr>
          <p:cNvPr id="5" name="Straight Connector 4">
            <a:extLst>
              <a:ext uri="{FF2B5EF4-FFF2-40B4-BE49-F238E27FC236}">
                <a16:creationId xmlns:a16="http://schemas.microsoft.com/office/drawing/2014/main" id="{E746C989-43B2-DB44-B286-4BBC37C221AE}"/>
              </a:ext>
            </a:extLst>
          </p:cNvPr>
          <p:cNvCxnSpPr>
            <a:cxnSpLocks/>
          </p:cNvCxnSpPr>
          <p:nvPr/>
        </p:nvCxnSpPr>
        <p:spPr>
          <a:xfrm>
            <a:off x="673310" y="365125"/>
            <a:ext cx="0" cy="1325563"/>
          </a:xfrm>
          <a:prstGeom prst="line">
            <a:avLst/>
          </a:prstGeom>
          <a:ln w="603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51835E-8C25-6545-BEA5-BBDB49AE4848}"/>
              </a:ext>
            </a:extLst>
          </p:cNvPr>
          <p:cNvSpPr txBox="1"/>
          <p:nvPr/>
        </p:nvSpPr>
        <p:spPr>
          <a:xfrm>
            <a:off x="5801193" y="7435121"/>
            <a:ext cx="184731" cy="369332"/>
          </a:xfrm>
          <a:prstGeom prst="rect">
            <a:avLst/>
          </a:prstGeom>
          <a:noFill/>
        </p:spPr>
        <p:txBody>
          <a:bodyPr wrap="none" rtlCol="0">
            <a:spAutoFit/>
          </a:bodyPr>
          <a:lstStyle/>
          <a:p>
            <a:endParaRPr lang="en-GB" dirty="0"/>
          </a:p>
        </p:txBody>
      </p:sp>
      <p:pic>
        <p:nvPicPr>
          <p:cNvPr id="7" name="Picture 6" descr="A picture containing graphical user interface&#10;&#10;Description automatically generated">
            <a:extLst>
              <a:ext uri="{FF2B5EF4-FFF2-40B4-BE49-F238E27FC236}">
                <a16:creationId xmlns:a16="http://schemas.microsoft.com/office/drawing/2014/main" id="{3E921421-F1B6-4599-6139-412781D8242C}"/>
              </a:ext>
            </a:extLst>
          </p:cNvPr>
          <p:cNvPicPr>
            <a:picLocks noChangeAspect="1"/>
          </p:cNvPicPr>
          <p:nvPr/>
        </p:nvPicPr>
        <p:blipFill rotWithShape="1">
          <a:blip r:embed="rId3">
            <a:extLst>
              <a:ext uri="{28A0092B-C50C-407E-A947-70E740481C1C}">
                <a14:useLocalDpi xmlns:a14="http://schemas.microsoft.com/office/drawing/2010/main" val="0"/>
              </a:ext>
            </a:extLst>
          </a:blip>
          <a:srcRect b="41900"/>
          <a:stretch/>
        </p:blipFill>
        <p:spPr>
          <a:xfrm>
            <a:off x="5646182" y="1027906"/>
            <a:ext cx="6545818" cy="1825625"/>
          </a:xfrm>
          <a:prstGeom prst="rect">
            <a:avLst/>
          </a:prstGeom>
        </p:spPr>
      </p:pic>
    </p:spTree>
    <p:extLst>
      <p:ext uri="{BB962C8B-B14F-4D97-AF65-F5344CB8AC3E}">
        <p14:creationId xmlns:p14="http://schemas.microsoft.com/office/powerpoint/2010/main" val="378353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3224</TotalTime>
  <Words>1737</Words>
  <Application>Microsoft Macintosh PowerPoint</Application>
  <PresentationFormat>Widescreen</PresentationFormat>
  <Paragraphs>241</Paragraphs>
  <Slides>29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Open Sans</vt:lpstr>
      <vt:lpstr>source-serif-pro</vt:lpstr>
      <vt:lpstr>Wingdings</vt:lpstr>
      <vt:lpstr>Office Theme</vt:lpstr>
      <vt:lpstr>Data Privacy and Responsibility</vt:lpstr>
      <vt:lpstr>Mid-term feedback</vt:lpstr>
      <vt:lpstr>Assessment reminder</vt:lpstr>
      <vt:lpstr>This week</vt:lpstr>
      <vt:lpstr>This week</vt:lpstr>
      <vt:lpstr>The concept of privacy</vt:lpstr>
      <vt:lpstr>The concept of privacy</vt:lpstr>
      <vt:lpstr>Privacy and security</vt:lpstr>
      <vt:lpstr>Privacy and security</vt:lpstr>
      <vt:lpstr>Differential Privacy</vt:lpstr>
      <vt:lpstr>Differential Privacy</vt:lpstr>
      <vt:lpstr>Privacy and the ownership of data</vt:lpstr>
      <vt:lpstr>This week</vt:lpstr>
      <vt:lpstr>From data privacy to data protection</vt:lpstr>
      <vt:lpstr>Which data are ethically sensitive?</vt:lpstr>
      <vt:lpstr>Which data are ethically sensitive?</vt:lpstr>
      <vt:lpstr>Example: Using Twitter data to track seasonality of respiratory diseases</vt:lpstr>
      <vt:lpstr>Example: Using Twitter data to track seasonality of respiratory diseases</vt:lpstr>
      <vt:lpstr>Example: Using Twitter data to track seasonality of respiratory diseases</vt:lpstr>
      <vt:lpstr>Ethics in data work: from “macroethics” to “microethics”</vt:lpstr>
      <vt:lpstr>Ethics in data work: from “macroethics” to “microethics”</vt:lpstr>
      <vt:lpstr>Ethics in data work: from “macroethics” to “microethics”</vt:lpstr>
      <vt:lpstr>Ethics in data work: from “macroethics” to “microethics”</vt:lpstr>
      <vt:lpstr>Who is responsible?</vt:lpstr>
      <vt:lpstr>Who is responsible?</vt:lpstr>
      <vt:lpstr>Who is responsible?</vt:lpstr>
      <vt:lpstr>When to do this? </vt:lpstr>
      <vt:lpstr>When to do this?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Matters: Politics of Data</dc:title>
  <dc:creator>Milano, Silvia</dc:creator>
  <cp:lastModifiedBy> </cp:lastModifiedBy>
  <cp:revision>4</cp:revision>
  <dcterms:created xsi:type="dcterms:W3CDTF">2022-03-05T22:44:39Z</dcterms:created>
  <dcterms:modified xsi:type="dcterms:W3CDTF">2022-11-16T11:13:02Z</dcterms:modified>
</cp:coreProperties>
</file>