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723" autoAdjust="0"/>
  </p:normalViewPr>
  <p:slideViewPr>
    <p:cSldViewPr snapToGrid="0">
      <p:cViewPr varScale="1">
        <p:scale>
          <a:sx n="67" d="100"/>
          <a:sy n="67" d="100"/>
        </p:scale>
        <p:origin x="1296" y="62"/>
      </p:cViewPr>
      <p:guideLst/>
    </p:cSldViewPr>
  </p:slideViewPr>
  <p:notesTextViewPr>
    <p:cViewPr>
      <p:scale>
        <a:sx n="1" d="1"/>
        <a:sy n="1" d="1"/>
      </p:scale>
      <p:origin x="0" y="-1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9B866-E4EF-4316-86BD-4F1A63ABF058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2A627-6C5A-46D5-9839-0447DED33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71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are the performance characteristics, efficiency, and impact of modifications within a data processing framework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as we can see from the figure of my prototype, we have an initial raw data source that will access our data pipeline through </a:t>
            </a:r>
            <a:r>
              <a:rPr lang="en-GB" sz="1200" dirty="0" err="1"/>
              <a:t>api</a:t>
            </a:r>
            <a:r>
              <a:rPr lang="en-GB" sz="1200" dirty="0"/>
              <a:t> calls, transforms the data into a readable standardised format and stores it ready for analysis.</a:t>
            </a:r>
          </a:p>
          <a:p>
            <a:endParaRPr lang="en-GB" sz="1200" dirty="0"/>
          </a:p>
          <a:p>
            <a:r>
              <a:rPr lang="en-GB" sz="1200" dirty="0"/>
              <a:t>During this process we will record the travel time and processing time of each of the requests and we will use these as the prior for our analysis.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2A627-6C5A-46D5-9839-0447DED33D2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0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the literature review I have first started by having a look at the current challenges in the field as well as the current state of the art.</a:t>
            </a:r>
          </a:p>
          <a:p>
            <a:endParaRPr lang="en-GB" dirty="0"/>
          </a:p>
          <a:p>
            <a:r>
              <a:rPr lang="en-GB" dirty="0"/>
              <a:t>After revising the state of the art I have designated </a:t>
            </a:r>
            <a:r>
              <a:rPr lang="en-GB" dirty="0" err="1"/>
              <a:t>apache</a:t>
            </a:r>
            <a:r>
              <a:rPr lang="en-GB" dirty="0"/>
              <a:t> Kafka as the most adequate tool to build my demo and start simulating the travel and processing time data</a:t>
            </a:r>
          </a:p>
          <a:p>
            <a:endParaRPr lang="en-GB" dirty="0"/>
          </a:p>
          <a:p>
            <a:r>
              <a:rPr lang="en-GB" dirty="0"/>
              <a:t>Furthermore, I have investigated general modelling for a M/M/1 queue using the basis of M/m/m </a:t>
            </a:r>
          </a:p>
          <a:p>
            <a:endParaRPr lang="en-GB" dirty="0"/>
          </a:p>
          <a:p>
            <a:r>
              <a:rPr lang="en-GB" dirty="0"/>
              <a:t>Lastly, I have read about how to do modification analysis to further analyse the impact of each of the previously recorded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2A627-6C5A-46D5-9839-0447DED33D2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37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the initial data source I have used a dataset of a timeseries recording of heart rate, respiratory force and bloody oxygen concentration that is freely available on </a:t>
            </a:r>
            <a:r>
              <a:rPr lang="en-GB" dirty="0" err="1"/>
              <a:t>physionet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For my data pipeline I have narrowed it down to an M/d/1 which has the following assumptions, Markovian assumption of independence, memoryless and stationary of the arrival of new messages  , determinist payloads, which means all the messages arriving in the queue are determined to follow a specific standardised format and such should not vary in processing time between each of the messages and the 1 server which can only process one single message at the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2A627-6C5A-46D5-9839-0447DED33D2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44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51E0-95CA-A8A5-189C-69ED8D9BD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2875D-0126-4306-C5E8-9EEC4B956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90C5-D030-D854-16A7-C51C93D1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856D-1E18-994F-41A1-C24521C1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DF8CD-AAC2-F6A5-1757-5ADC401F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6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8565-16E6-BE0F-2B0B-C5FD78C3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98586-DB91-494E-66A6-994B03A33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90D2-A427-156A-D0EE-1DDAA285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C403-FD17-8577-453B-BBECAE17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7F82-6466-3049-6CAE-BD6CF31F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69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6D95D-90BA-97FA-D9E6-B9A2B9C7D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28BD1-64EE-7B5A-9861-7FA410504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61A1-E6B6-211E-701C-62851FAA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3C8D-29D2-81A6-F15E-B37B98F0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602E-C704-38A9-772A-2F41A8F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17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AAD8-1915-12D9-9375-773DDC2B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8516-5A53-BD38-5C0E-D4DDC22A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7347-8F03-1EDC-522B-3EC1AE12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A49A-9402-C019-C1DB-F266E500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95AC-F45C-ED5E-9A3E-D611F578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1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CE13-9B6D-C269-8379-73872F25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2103-55B5-2E4C-EBCB-FD86843F4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D755-5329-0E2E-B52E-3C58E29F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27AF-896C-705F-DD14-3277E4B4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FC97-0F7D-25E4-7463-AC63C72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1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5D21-5B0A-191C-9E01-EF99F77E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D56D-36A7-9B8E-59A8-FDD96CF34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25124-018E-9CDB-2975-CAB1EEE81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B1328-E762-FBB0-438D-B8A8B86F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48A1E-7B92-08AF-C3F1-BA0F55A5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F93A4-FFE2-ED8F-452C-8CFC910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3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6075-3566-13C6-A93E-6640D683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FCE6-8D68-9CDC-FB13-73DBA4EE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DD15C-8B41-E8A1-5FDD-8C70046B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49B5F-FA8B-2167-83BE-89B17C05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DD48C-0530-C735-A239-B6B0EA5D7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A5148-41C6-41A4-D326-593146AA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F5744-C468-493E-036F-4E03830A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062D6-957C-DF89-AD07-A39E61F8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5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A29A-692A-EFED-B473-BCC818E9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A0437-CDB6-934F-46D5-827B2D17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6C929-0A4D-00C8-453D-0164C13B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346CD-F2CF-46FA-CC1B-E8B5ABC4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4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E670E-6973-01D9-7217-7E650A85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D3074-A4FA-DC09-7C13-3CE0F5E4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4CC00-8681-2672-E39D-664FBB0B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8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D359-CAA9-1B7D-2B91-F5AC307D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5E8F-D021-E29B-F263-C34FD1A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7D2A-1E64-E4B4-2CB4-FE750974F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E0657-DC55-B659-AADC-060B53E7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3D497-5F1F-55DD-7D8F-8E663B3A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931C9-936C-3F49-116F-293E6486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5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0E3C-2E8A-B82E-A820-96DBD88B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D2385-D688-8790-CE54-B8EC24916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07A6A-AD01-1277-AB1E-4B64332CD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B4665-CDAE-7710-9A02-9A6F5DC2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9D344-7C69-1BF3-294C-C1848699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4B3B2-0ED7-12C5-59A7-63B23970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67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CE26A-A59B-6346-C7E4-4706EF3D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EA9A-D8E4-CCA2-C9BC-C97E6ED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C4173-D92F-9858-B99A-56C1EE9FA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366D-141A-0E37-5781-B9AC1E473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5C1D3-BA30-0649-72FD-7BD8C1539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0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F8AB-5712-327A-88DD-DA666F3D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What are the performance characteristics, efficiency, and impact of modifications within a data processing framework?</a:t>
            </a:r>
          </a:p>
        </p:txBody>
      </p:sp>
      <p:pic>
        <p:nvPicPr>
          <p:cNvPr id="8" name="Picture 7" descr="A diagram of data processing&#10;&#10;Description automatically generated with low confidence">
            <a:extLst>
              <a:ext uri="{FF2B5EF4-FFF2-40B4-BE49-F238E27FC236}">
                <a16:creationId xmlns:a16="http://schemas.microsoft.com/office/drawing/2014/main" id="{0427EB9B-EBA8-9E2D-6D22-FC68B7DB8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24" y="2088501"/>
            <a:ext cx="7171353" cy="44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3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7DD3-5B45-1A86-C80B-E7F564A8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D79B-4E53-D489-54C3-AD749A0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674" y="1806963"/>
            <a:ext cx="8203163" cy="4351338"/>
          </a:xfrm>
        </p:spPr>
        <p:txBody>
          <a:bodyPr>
            <a:normAutofit/>
          </a:bodyPr>
          <a:lstStyle/>
          <a:p>
            <a:r>
              <a:rPr lang="en-GB" sz="1400" dirty="0">
                <a:effectLst/>
              </a:rPr>
              <a:t>Zhang, Q., Cheng, L., &amp; </a:t>
            </a:r>
            <a:r>
              <a:rPr lang="en-GB" sz="1400" dirty="0" err="1">
                <a:effectLst/>
              </a:rPr>
              <a:t>Boutaba</a:t>
            </a:r>
            <a:r>
              <a:rPr lang="en-GB" sz="1400" dirty="0">
                <a:effectLst/>
              </a:rPr>
              <a:t>, R. (2010). Cloud computing: State-of-the-art and research challenges. </a:t>
            </a:r>
            <a:r>
              <a:rPr lang="en-GB" sz="1400" i="1" dirty="0">
                <a:effectLst/>
              </a:rPr>
              <a:t>Journal of Internet Services and Applications</a:t>
            </a:r>
            <a:r>
              <a:rPr lang="en-GB" sz="1400" dirty="0">
                <a:effectLst/>
              </a:rPr>
              <a:t>, </a:t>
            </a:r>
            <a:r>
              <a:rPr lang="en-GB" sz="1400" i="1" dirty="0">
                <a:effectLst/>
              </a:rPr>
              <a:t>1</a:t>
            </a:r>
            <a:r>
              <a:rPr lang="en-GB" sz="1400" dirty="0">
                <a:effectLst/>
              </a:rPr>
              <a:t>(1), 7–18. https://doi.org/10.1007/s13174-010-0007-6 </a:t>
            </a:r>
            <a:endParaRPr lang="en-GB" sz="2000" dirty="0">
              <a:effectLst/>
            </a:endParaRPr>
          </a:p>
          <a:p>
            <a:r>
              <a:rPr lang="en-GB" sz="1400" dirty="0">
                <a:effectLst/>
              </a:rPr>
              <a:t>A Survey of Big Data Pipeline Orchestration Tools from the Perspective of the </a:t>
            </a:r>
            <a:r>
              <a:rPr lang="en-GB" sz="1400" dirty="0" err="1">
                <a:effectLst/>
              </a:rPr>
              <a:t>DataCloud</a:t>
            </a:r>
            <a:r>
              <a:rPr lang="en-GB" sz="1400" dirty="0">
                <a:effectLst/>
              </a:rPr>
              <a:t> Project. (n.d.). https://www.researchgate.net/publication/357340660_A_Survey_of_Big_Data_Pipeline_Orchestration_Tools_from_the_Perspective_of_the_DataCloud_Project </a:t>
            </a:r>
          </a:p>
          <a:p>
            <a:r>
              <a:rPr lang="en-GB" sz="1400" dirty="0">
                <a:effectLst/>
              </a:rPr>
              <a:t>Kafka: A distributed messaging system for log processing. (n.d.-b). https://course.ece.cmu.edu/~ece845/sp19/docs/kafka.pdf </a:t>
            </a:r>
          </a:p>
          <a:p>
            <a:r>
              <a:rPr lang="en-GB" sz="1400" dirty="0">
                <a:effectLst/>
              </a:rPr>
              <a:t>Danilo </a:t>
            </a:r>
            <a:r>
              <a:rPr lang="en-GB" sz="1400" dirty="0" err="1">
                <a:effectLst/>
              </a:rPr>
              <a:t>Ardagna</a:t>
            </a:r>
            <a:r>
              <a:rPr lang="en-GB" sz="1400" dirty="0">
                <a:effectLst/>
              </a:rPr>
              <a:t>, Giuliano </a:t>
            </a:r>
            <a:r>
              <a:rPr lang="en-GB" sz="1400" dirty="0" err="1">
                <a:effectLst/>
              </a:rPr>
              <a:t>Casale</a:t>
            </a:r>
            <a:r>
              <a:rPr lang="en-GB" sz="1400" dirty="0">
                <a:effectLst/>
              </a:rPr>
              <a:t>, Michele </a:t>
            </a:r>
            <a:r>
              <a:rPr lang="en-GB" sz="1400" dirty="0" err="1">
                <a:effectLst/>
              </a:rPr>
              <a:t>Ciavotta</a:t>
            </a:r>
            <a:r>
              <a:rPr lang="en-GB" sz="1400" dirty="0">
                <a:effectLst/>
              </a:rPr>
              <a:t>, Juan F Pérez, &amp;amp; </a:t>
            </a:r>
            <a:r>
              <a:rPr lang="en-GB" sz="1400" dirty="0" err="1">
                <a:effectLst/>
              </a:rPr>
              <a:t>Weikun</a:t>
            </a:r>
            <a:r>
              <a:rPr lang="en-GB" sz="1400" dirty="0">
                <a:effectLst/>
              </a:rPr>
              <a:t> Wang. (n.d.). Quality-of-service in cloud computing: </a:t>
            </a:r>
            <a:r>
              <a:rPr lang="en-GB" sz="1400" dirty="0" err="1">
                <a:effectLst/>
              </a:rPr>
              <a:t>modeling</a:t>
            </a:r>
            <a:r>
              <a:rPr lang="en-GB" sz="1400" dirty="0">
                <a:effectLst/>
              </a:rPr>
              <a:t> techniques and their applications. https://www.researchgate.net/publication/286266847_Quality-of-service_in_cloud_computing_modeling_techniques_and_their_applications </a:t>
            </a:r>
          </a:p>
          <a:p>
            <a:r>
              <a:rPr lang="en-GB" sz="1400" dirty="0" err="1"/>
              <a:t>Khazaei</a:t>
            </a:r>
            <a:r>
              <a:rPr lang="en-GB" sz="1400" dirty="0"/>
              <a:t>, H., Misic, J., &amp;amp; Misic, V. B. (2012). Performance analysis of cloud computing </a:t>
            </a:r>
            <a:r>
              <a:rPr lang="en-GB" sz="1400" dirty="0" err="1"/>
              <a:t>centers</a:t>
            </a:r>
            <a:r>
              <a:rPr lang="en-GB" sz="1400" dirty="0"/>
              <a:t> using M/g/m/</a:t>
            </a:r>
            <a:r>
              <a:rPr lang="en-GB" sz="1400" dirty="0" err="1"/>
              <a:t>m+r</a:t>
            </a:r>
            <a:r>
              <a:rPr lang="en-GB" sz="1400" dirty="0"/>
              <a:t> queuing systems. IEEE Transactions on Parallel and Distributed Systems, 23(5), 936–943. https://doi.org/10.1109/tpds.2011.199 </a:t>
            </a:r>
          </a:p>
          <a:p>
            <a:r>
              <a:rPr lang="en-GB" sz="1400" dirty="0" err="1"/>
              <a:t>Harchol</a:t>
            </a:r>
            <a:r>
              <a:rPr lang="en-GB" sz="1400" dirty="0"/>
              <a:t>-Balter, M. (2014). Performance </a:t>
            </a:r>
            <a:r>
              <a:rPr lang="en-GB" sz="1400" dirty="0" err="1"/>
              <a:t>modeling</a:t>
            </a:r>
            <a:r>
              <a:rPr lang="en-GB" sz="1400" dirty="0"/>
              <a:t> and design of computer systems: Queueing theory in action. Cambridge University Press.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25B3FC-5DD2-9540-CCB4-36433D3EF9FD}"/>
              </a:ext>
            </a:extLst>
          </p:cNvPr>
          <p:cNvSpPr txBox="1">
            <a:spLocks/>
          </p:cNvSpPr>
          <p:nvPr/>
        </p:nvSpPr>
        <p:spPr>
          <a:xfrm>
            <a:off x="272145" y="1875388"/>
            <a:ext cx="3282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5F095E-38E8-141D-B844-83A251BA7147}"/>
              </a:ext>
            </a:extLst>
          </p:cNvPr>
          <p:cNvSpPr txBox="1">
            <a:spLocks/>
          </p:cNvSpPr>
          <p:nvPr/>
        </p:nvSpPr>
        <p:spPr>
          <a:xfrm>
            <a:off x="272145" y="1875388"/>
            <a:ext cx="30682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Current cloud computing challenges </a:t>
            </a:r>
          </a:p>
          <a:p>
            <a:r>
              <a:rPr lang="en-GB" sz="1400" dirty="0"/>
              <a:t>State of the art</a:t>
            </a:r>
          </a:p>
          <a:p>
            <a:endParaRPr lang="en-GB" sz="1400" dirty="0"/>
          </a:p>
          <a:p>
            <a:r>
              <a:rPr lang="en-GB" sz="1400" dirty="0"/>
              <a:t>Most adequate tool analysis</a:t>
            </a:r>
          </a:p>
          <a:p>
            <a:endParaRPr lang="en-GB" sz="1400" dirty="0"/>
          </a:p>
          <a:p>
            <a:r>
              <a:rPr lang="en-GB" sz="1400" dirty="0"/>
              <a:t>Cloud computing modelling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General M/m/m queue analysis</a:t>
            </a:r>
          </a:p>
          <a:p>
            <a:endParaRPr lang="en-GB" sz="1400" dirty="0"/>
          </a:p>
          <a:p>
            <a:r>
              <a:rPr lang="en-GB" sz="1400" dirty="0"/>
              <a:t>Modification analysis  and modelling of data queues</a:t>
            </a:r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9843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CF55-4B0A-2F62-D1A4-01AA11EAE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908" y="488746"/>
            <a:ext cx="9144000" cy="673457"/>
          </a:xfrm>
        </p:spPr>
        <p:txBody>
          <a:bodyPr>
            <a:normAutofit/>
          </a:bodyPr>
          <a:lstStyle/>
          <a:p>
            <a:r>
              <a:rPr lang="en-GB" sz="3200" dirty="0"/>
              <a:t>Data source and data queue assumptions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2CB54-1F4D-A056-812B-6B9B285B9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0195" y="2136490"/>
            <a:ext cx="9144000" cy="1655762"/>
          </a:xfrm>
        </p:spPr>
        <p:txBody>
          <a:bodyPr/>
          <a:lstStyle/>
          <a:p>
            <a:r>
              <a:rPr lang="en-GB" dirty="0"/>
              <a:t>M/d/1 data queue</a:t>
            </a:r>
          </a:p>
        </p:txBody>
      </p:sp>
      <p:pic>
        <p:nvPicPr>
          <p:cNvPr id="6" name="Picture 5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170CC693-EDC2-7219-0A29-B7DC948EE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66" y="1735493"/>
            <a:ext cx="3360524" cy="2106597"/>
          </a:xfrm>
          <a:prstGeom prst="rect">
            <a:avLst/>
          </a:prstGeom>
        </p:spPr>
      </p:pic>
      <p:pic>
        <p:nvPicPr>
          <p:cNvPr id="8" name="Picture 7" descr="A picture containing heart, logo, graphics, symbol&#10;&#10;Description automatically generated">
            <a:extLst>
              <a:ext uri="{FF2B5EF4-FFF2-40B4-BE49-F238E27FC236}">
                <a16:creationId xmlns:a16="http://schemas.microsoft.com/office/drawing/2014/main" id="{340B4D26-5592-3A7D-7A2A-E59DCCDD6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4" y="4665305"/>
            <a:ext cx="968366" cy="895739"/>
          </a:xfrm>
          <a:prstGeom prst="rect">
            <a:avLst/>
          </a:prstGeom>
        </p:spPr>
      </p:pic>
      <p:pic>
        <p:nvPicPr>
          <p:cNvPr id="10" name="Picture 9" descr="A picture containing heart&#10;&#10;Description automatically generated">
            <a:extLst>
              <a:ext uri="{FF2B5EF4-FFF2-40B4-BE49-F238E27FC236}">
                <a16:creationId xmlns:a16="http://schemas.microsoft.com/office/drawing/2014/main" id="{5167B996-14DE-6080-B5C1-E1AFF0A64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71" y="4637313"/>
            <a:ext cx="923731" cy="9237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048F2-4A2B-35CA-7A73-E5DD07BFC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230" y="4685237"/>
            <a:ext cx="1496069" cy="827881"/>
          </a:xfrm>
          <a:prstGeom prst="rect">
            <a:avLst/>
          </a:prstGeom>
        </p:spPr>
      </p:pic>
      <p:pic>
        <p:nvPicPr>
          <p:cNvPr id="14" name="Picture 13" descr="A picture containing text, screenshot, logo, font&#10;&#10;Description automatically generated">
            <a:extLst>
              <a:ext uri="{FF2B5EF4-FFF2-40B4-BE49-F238E27FC236}">
                <a16:creationId xmlns:a16="http://schemas.microsoft.com/office/drawing/2014/main" id="{8271DFD2-41F1-5DDB-5862-218E893424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89" y="2788791"/>
            <a:ext cx="3375412" cy="176646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0EFCCB-4795-E6DE-583C-F989C594A625}"/>
              </a:ext>
            </a:extLst>
          </p:cNvPr>
          <p:cNvSpPr txBox="1">
            <a:spLocks/>
          </p:cNvSpPr>
          <p:nvPr/>
        </p:nvSpPr>
        <p:spPr>
          <a:xfrm>
            <a:off x="545064" y="4348994"/>
            <a:ext cx="3068214" cy="2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Heart rate</a:t>
            </a:r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FE4176-50F6-4FFF-C581-B395A0A81122}"/>
              </a:ext>
            </a:extLst>
          </p:cNvPr>
          <p:cNvSpPr txBox="1">
            <a:spLocks/>
          </p:cNvSpPr>
          <p:nvPr/>
        </p:nvSpPr>
        <p:spPr>
          <a:xfrm>
            <a:off x="1831053" y="4348994"/>
            <a:ext cx="3068214" cy="2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Respiratory force</a:t>
            </a:r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6C0CEE4-566E-0249-29EA-EA6DA669E3B6}"/>
              </a:ext>
            </a:extLst>
          </p:cNvPr>
          <p:cNvSpPr txBox="1">
            <a:spLocks/>
          </p:cNvSpPr>
          <p:nvPr/>
        </p:nvSpPr>
        <p:spPr>
          <a:xfrm>
            <a:off x="3329393" y="4372956"/>
            <a:ext cx="3068214" cy="2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Blood oxygen concentration</a:t>
            </a:r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8D5FFE1-F574-5846-6B70-896C4A62508D}"/>
              </a:ext>
            </a:extLst>
          </p:cNvPr>
          <p:cNvSpPr txBox="1">
            <a:spLocks/>
          </p:cNvSpPr>
          <p:nvPr/>
        </p:nvSpPr>
        <p:spPr>
          <a:xfrm>
            <a:off x="7620000" y="4940650"/>
            <a:ext cx="38438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Markovian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Deterministic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1 server</a:t>
            </a: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082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7834</TotalTime>
  <Words>682</Words>
  <Application>Microsoft Office PowerPoint</Application>
  <PresentationFormat>Widescreen</PresentationFormat>
  <Paragraphs>47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 are the performance characteristics, efficiency, and impact of modifications within a data processing framework?</vt:lpstr>
      <vt:lpstr>Literature review</vt:lpstr>
      <vt:lpstr>Data source and data queue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</dc:creator>
  <cp:lastModifiedBy>João</cp:lastModifiedBy>
  <cp:revision>18</cp:revision>
  <dcterms:created xsi:type="dcterms:W3CDTF">2023-06-21T13:51:42Z</dcterms:created>
  <dcterms:modified xsi:type="dcterms:W3CDTF">2023-06-29T10:15:09Z</dcterms:modified>
</cp:coreProperties>
</file>