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35" r:id="rId2"/>
    <p:sldId id="336" r:id="rId3"/>
    <p:sldId id="33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182" autoAdjust="0"/>
    <p:restoredTop sz="94660"/>
  </p:normalViewPr>
  <p:slideViewPr>
    <p:cSldViewPr>
      <p:cViewPr varScale="1">
        <p:scale>
          <a:sx n="76" d="100"/>
          <a:sy n="76" d="100"/>
        </p:scale>
        <p:origin x="90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B6C9F-1E36-46F6-ACE5-ADF3128CB2A7}" type="datetimeFigureOut">
              <a:rPr lang="en-GB" smtClean="0"/>
              <a:t>24/11/2022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59F5C-79C2-4A1C-8D0F-D8244843A1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92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608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033F14EE-2070-40B1-8322-6B14104639B0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166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793E-5ABF-42B3-94EE-48A26CA0195C}" type="datetimeFigureOut">
              <a:rPr lang="en-GB" smtClean="0"/>
              <a:t>24/11/2022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E66D-2AFB-4173-9CC5-DF8A1ACC1D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2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793E-5ABF-42B3-94EE-48A26CA0195C}" type="datetimeFigureOut">
              <a:rPr lang="en-GB" smtClean="0"/>
              <a:t>24/11/2022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E66D-2AFB-4173-9CC5-DF8A1ACC1D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63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793E-5ABF-42B3-94EE-48A26CA0195C}" type="datetimeFigureOut">
              <a:rPr lang="en-GB" smtClean="0"/>
              <a:t>24/11/2022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E66D-2AFB-4173-9CC5-DF8A1ACC1D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267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793E-5ABF-42B3-94EE-48A26CA0195C}" type="datetimeFigureOut">
              <a:rPr lang="en-GB" smtClean="0"/>
              <a:t>24/11/2022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E66D-2AFB-4173-9CC5-DF8A1ACC1D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679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793E-5ABF-42B3-94EE-48A26CA0195C}" type="datetimeFigureOut">
              <a:rPr lang="en-GB" smtClean="0"/>
              <a:t>24/11/2022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E66D-2AFB-4173-9CC5-DF8A1ACC1D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417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793E-5ABF-42B3-94EE-48A26CA0195C}" type="datetimeFigureOut">
              <a:rPr lang="en-GB" smtClean="0"/>
              <a:t>24/11/2022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E66D-2AFB-4173-9CC5-DF8A1ACC1D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10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793E-5ABF-42B3-94EE-48A26CA0195C}" type="datetimeFigureOut">
              <a:rPr lang="en-GB" smtClean="0"/>
              <a:t>24/11/2022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E66D-2AFB-4173-9CC5-DF8A1ACC1D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52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793E-5ABF-42B3-94EE-48A26CA0195C}" type="datetimeFigureOut">
              <a:rPr lang="en-GB" smtClean="0"/>
              <a:t>24/11/2022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E66D-2AFB-4173-9CC5-DF8A1ACC1D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74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793E-5ABF-42B3-94EE-48A26CA0195C}" type="datetimeFigureOut">
              <a:rPr lang="en-GB" smtClean="0"/>
              <a:t>24/11/2022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E66D-2AFB-4173-9CC5-DF8A1ACC1D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1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793E-5ABF-42B3-94EE-48A26CA0195C}" type="datetimeFigureOut">
              <a:rPr lang="en-GB" smtClean="0"/>
              <a:t>24/11/2022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E66D-2AFB-4173-9CC5-DF8A1ACC1D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086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793E-5ABF-42B3-94EE-48A26CA0195C}" type="datetimeFigureOut">
              <a:rPr lang="en-GB" smtClean="0"/>
              <a:t>24/11/2022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E66D-2AFB-4173-9CC5-DF8A1ACC1D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7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793E-5ABF-42B3-94EE-48A26CA0195C}" type="datetimeFigureOut">
              <a:rPr lang="en-GB" smtClean="0"/>
              <a:t>24/11/2022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E66D-2AFB-4173-9CC5-DF8A1ACC1D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13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13329" y="-172306"/>
            <a:ext cx="3482578" cy="6960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72641" y="278215"/>
            <a:ext cx="8867775" cy="612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b="1" dirty="0" smtClean="0">
                <a:latin typeface="+mn-lt"/>
                <a:cs typeface="Times New Roman" panose="02020603050405020304" pitchFamily="18" charset="0"/>
              </a:rPr>
              <a:t>An R demo / give it a go yourself </a:t>
            </a:r>
          </a:p>
          <a:p>
            <a:pPr eaLnBrk="1" hangingPunct="1"/>
            <a:endParaRPr lang="en-GB" altLang="en-US" sz="15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US" sz="1600" dirty="0">
                <a:latin typeface="+mn-lt"/>
                <a:cs typeface="Times New Roman" panose="02020603050405020304" pitchFamily="18" charset="0"/>
              </a:rPr>
              <a:t>In 1814-1816 the </a:t>
            </a:r>
            <a:r>
              <a:rPr lang="en-GB" altLang="en-US" sz="1600" dirty="0" err="1">
                <a:latin typeface="+mn-lt"/>
                <a:cs typeface="Times New Roman" panose="02020603050405020304" pitchFamily="18" charset="0"/>
              </a:rPr>
              <a:t>skys</a:t>
            </a:r>
            <a:r>
              <a:rPr lang="en-GB" altLang="en-US" sz="1600" dirty="0">
                <a:latin typeface="+mn-lt"/>
                <a:cs typeface="Times New Roman" panose="02020603050405020304" pitchFamily="18" charset="0"/>
              </a:rPr>
              <a:t> all around the world were very distinct. The climate cooled and altered for a few years due the 1815 eruption of Mt </a:t>
            </a:r>
            <a:r>
              <a:rPr lang="en-GB" altLang="en-US" sz="1600" dirty="0" err="1">
                <a:latin typeface="+mn-lt"/>
                <a:cs typeface="Times New Roman" panose="02020603050405020304" pitchFamily="18" charset="0"/>
              </a:rPr>
              <a:t>Tambora</a:t>
            </a:r>
            <a:r>
              <a:rPr lang="en-GB" altLang="en-US" sz="1600" dirty="0">
                <a:latin typeface="+mn-lt"/>
                <a:cs typeface="Times New Roman" panose="02020603050405020304" pitchFamily="18" charset="0"/>
              </a:rPr>
              <a:t> in Indonesia. Paintings of the time depict very distinct sunsets: </a:t>
            </a:r>
            <a:r>
              <a:rPr lang="en-GB" altLang="en-US" sz="1600" dirty="0" smtClean="0">
                <a:latin typeface="+mn-lt"/>
                <a:cs typeface="Times New Roman" panose="02020603050405020304" pitchFamily="18" charset="0"/>
              </a:rPr>
              <a:t>“</a:t>
            </a:r>
            <a:r>
              <a:rPr lang="en-GB" altLang="en-US" sz="1600" i="1" dirty="0">
                <a:latin typeface="+mn-lt"/>
                <a:cs typeface="Times New Roman" panose="02020603050405020304" pitchFamily="18" charset="0"/>
              </a:rPr>
              <a:t>Chichester Canal</a:t>
            </a:r>
            <a:r>
              <a:rPr lang="en-GB" altLang="en-US" sz="1600" dirty="0">
                <a:latin typeface="+mn-lt"/>
                <a:cs typeface="Times New Roman" panose="02020603050405020304" pitchFamily="18" charset="0"/>
              </a:rPr>
              <a:t>” below, by J.M.W. Turner in the UK (Credit Tate, London 2015)  </a:t>
            </a:r>
            <a:endParaRPr lang="en-GB" altLang="en-US" sz="1600" b="1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endParaRPr lang="en-GB" altLang="en-US" sz="16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US" sz="1500" dirty="0">
                <a:latin typeface="+mn-lt"/>
                <a:cs typeface="Times New Roman" panose="02020603050405020304" pitchFamily="18" charset="0"/>
              </a:rPr>
              <a:t>  </a:t>
            </a:r>
          </a:p>
          <a:p>
            <a:pPr eaLnBrk="1" hangingPunct="1"/>
            <a:endParaRPr lang="en-GB" altLang="en-US" sz="15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endParaRPr lang="en-GB" altLang="en-US" sz="15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endParaRPr lang="en-GB" altLang="en-US" sz="15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endParaRPr lang="en-GB" altLang="en-US" sz="15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endParaRPr lang="en-GB" altLang="en-US" sz="15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endParaRPr lang="en-GB" altLang="en-US" sz="15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endParaRPr lang="en-GB" altLang="en-US" sz="15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endParaRPr lang="en-GB" altLang="en-US" sz="15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endParaRPr lang="en-GB" altLang="en-US" sz="1350" dirty="0" smtClean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endParaRPr lang="en-GB" altLang="en-US" sz="135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endParaRPr lang="en-GB" altLang="en-US" sz="1400" dirty="0" smtClean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US" sz="1400" dirty="0" smtClean="0">
                <a:latin typeface="+mn-lt"/>
                <a:cs typeface="Times New Roman" panose="02020603050405020304" pitchFamily="18" charset="0"/>
              </a:rPr>
              <a:t>We </a:t>
            </a:r>
            <a:r>
              <a:rPr lang="en-GB" altLang="en-US" sz="1400" dirty="0">
                <a:latin typeface="+mn-lt"/>
                <a:cs typeface="Times New Roman" panose="02020603050405020304" pitchFamily="18" charset="0"/>
              </a:rPr>
              <a:t>also see this event in the Beijing vicinity Chinese poetic record: </a:t>
            </a:r>
          </a:p>
          <a:p>
            <a:pPr eaLnBrk="1" hangingPunct="1"/>
            <a:r>
              <a:rPr lang="en-GB" altLang="en-US" sz="1400" dirty="0">
                <a:latin typeface="+mn-lt"/>
                <a:cs typeface="Times New Roman" panose="02020603050405020304" pitchFamily="18" charset="0"/>
              </a:rPr>
              <a:t>A recent comprehensive </a:t>
            </a:r>
            <a:r>
              <a:rPr lang="en-GB" altLang="en-US" sz="1400" dirty="0" err="1">
                <a:latin typeface="+mn-lt"/>
                <a:cs typeface="Times New Roman" panose="02020603050405020304" pitchFamily="18" charset="0"/>
              </a:rPr>
              <a:t>phenophrase</a:t>
            </a:r>
            <a:r>
              <a:rPr lang="en-GB" altLang="en-US" sz="1400" dirty="0">
                <a:latin typeface="+mn-lt"/>
                <a:cs typeface="Times New Roman" panose="02020603050405020304" pitchFamily="18" charset="0"/>
              </a:rPr>
              <a:t> analysis of the poetic record (&gt; 50,000 poems) has provided a unique annual observational based reconstruction of the spring phenology from 1741 to 1832. These poems are of the Qianlong, </a:t>
            </a:r>
            <a:r>
              <a:rPr lang="en-GB" altLang="en-US" sz="1400" dirty="0" err="1">
                <a:latin typeface="+mn-lt"/>
                <a:cs typeface="Times New Roman" panose="02020603050405020304" pitchFamily="18" charset="0"/>
              </a:rPr>
              <a:t>Jiaqing</a:t>
            </a:r>
            <a:r>
              <a:rPr lang="en-GB" altLang="en-US" sz="1400" dirty="0">
                <a:latin typeface="+mn-lt"/>
                <a:cs typeface="Times New Roman" panose="02020603050405020304" pitchFamily="18" charset="0"/>
              </a:rPr>
              <a:t>, and </a:t>
            </a:r>
            <a:r>
              <a:rPr lang="en-GB" altLang="en-US" sz="1400" dirty="0" err="1">
                <a:latin typeface="+mn-lt"/>
                <a:cs typeface="Times New Roman" panose="02020603050405020304" pitchFamily="18" charset="0"/>
              </a:rPr>
              <a:t>Daoguang</a:t>
            </a:r>
            <a:r>
              <a:rPr lang="en-GB" altLang="en-US" sz="1400" dirty="0">
                <a:latin typeface="+mn-lt"/>
                <a:cs typeface="Times New Roman" panose="02020603050405020304" pitchFamily="18" charset="0"/>
              </a:rPr>
              <a:t> emperors and provide an accurately indexed timing of the first blooming of the Chinese wild peach: </a:t>
            </a:r>
            <a:r>
              <a:rPr lang="en-GB" altLang="en-US" sz="1400" i="1" dirty="0" err="1">
                <a:latin typeface="+mn-lt"/>
                <a:cs typeface="Times New Roman" panose="02020603050405020304" pitchFamily="18" charset="0"/>
              </a:rPr>
              <a:t>Amygdalus</a:t>
            </a:r>
            <a:r>
              <a:rPr lang="en-GB" altLang="en-US" sz="1400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altLang="en-US" sz="1400" i="1" dirty="0" err="1">
                <a:latin typeface="+mn-lt"/>
                <a:cs typeface="Times New Roman" panose="02020603050405020304" pitchFamily="18" charset="0"/>
              </a:rPr>
              <a:t>daviniana</a:t>
            </a:r>
            <a:r>
              <a:rPr lang="en-GB" altLang="en-US" sz="1400" i="1" dirty="0">
                <a:latin typeface="+mn-lt"/>
                <a:cs typeface="Times New Roman" panose="02020603050405020304" pitchFamily="18" charset="0"/>
              </a:rPr>
              <a:t>.    </a:t>
            </a:r>
            <a:r>
              <a:rPr lang="en-GB" altLang="en-US" sz="1400" dirty="0">
                <a:latin typeface="+mn-lt"/>
                <a:cs typeface="Times New Roman" panose="02020603050405020304" pitchFamily="18" charset="0"/>
              </a:rPr>
              <a:t>Above grey is this data record, and the coloured lines some research I’m doing.</a:t>
            </a:r>
            <a:endParaRPr lang="en-GB" altLang="en-US" sz="1400" i="1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endParaRPr lang="en-GB" altLang="en-US" sz="750" b="1" i="1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US" sz="1350" b="1" dirty="0">
                <a:latin typeface="+mn-lt"/>
                <a:cs typeface="Times New Roman" panose="02020603050405020304" pitchFamily="18" charset="0"/>
              </a:rPr>
              <a:t>Its quite something to see how, we are across all countries related through </a:t>
            </a:r>
            <a:r>
              <a:rPr lang="en-GB" altLang="en-US" sz="1350" b="1" dirty="0" smtClean="0">
                <a:latin typeface="+mn-lt"/>
                <a:cs typeface="Times New Roman" panose="02020603050405020304" pitchFamily="18" charset="0"/>
              </a:rPr>
              <a:t>and </a:t>
            </a:r>
            <a:r>
              <a:rPr lang="en-GB" altLang="en-US" sz="1350" b="1" dirty="0">
                <a:latin typeface="+mn-lt"/>
                <a:cs typeface="Times New Roman" panose="02020603050405020304" pitchFamily="18" charset="0"/>
              </a:rPr>
              <a:t>how we understand the climate system.</a:t>
            </a:r>
          </a:p>
          <a:p>
            <a:pPr eaLnBrk="1" hangingPunct="1"/>
            <a:endParaRPr lang="en-GB" altLang="en-US" sz="6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US" sz="825" dirty="0">
                <a:latin typeface="+mn-lt"/>
                <a:cs typeface="Times New Roman" panose="02020603050405020304" pitchFamily="18" charset="0"/>
              </a:rPr>
              <a:t>Liu, Y. and Fang, X. (2017), Reconstruction of spring phenology and temperature in Beijing, China, from A.D. 1741 to 1832, Int. J. </a:t>
            </a:r>
            <a:r>
              <a:rPr lang="en-GB" altLang="en-US" sz="825" dirty="0" err="1">
                <a:latin typeface="+mn-lt"/>
                <a:cs typeface="Times New Roman" panose="02020603050405020304" pitchFamily="18" charset="0"/>
              </a:rPr>
              <a:t>Climatol</a:t>
            </a:r>
            <a:r>
              <a:rPr lang="en-GB" altLang="en-US" sz="825" i="1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en-GB" altLang="en-US" sz="825" dirty="0" err="1">
                <a:latin typeface="+mn-lt"/>
                <a:cs typeface="Times New Roman" panose="02020603050405020304" pitchFamily="18" charset="0"/>
              </a:rPr>
              <a:t>doi</a:t>
            </a:r>
            <a:r>
              <a:rPr lang="en-GB" altLang="en-US" sz="825" dirty="0">
                <a:latin typeface="+mn-lt"/>
                <a:cs typeface="Times New Roman" panose="02020603050405020304" pitchFamily="18" charset="0"/>
              </a:rPr>
              <a:t>: 10.1002/joc.5145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2" y="2144317"/>
            <a:ext cx="4413647" cy="215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89AD0F8-AB13-6940-95AE-2552AD74EF4C}"/>
              </a:ext>
            </a:extLst>
          </p:cNvPr>
          <p:cNvSpPr/>
          <p:nvPr/>
        </p:nvSpPr>
        <p:spPr>
          <a:xfrm>
            <a:off x="7787879" y="2640807"/>
            <a:ext cx="495300" cy="1645444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84092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4624"/>
            <a:ext cx="691276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##############################################################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 MTHM507 R use example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   Transcribe the paper table 2 data into an R array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   Then pull out column extracts and plot them in two ways.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 Spring phenology data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exampe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Yang Liu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Xiuqi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Fang, Int. J. Climatol.37: 5080 – 5088 (2017),DOI: 10.1002/joc.5145  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year time sequence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t.seq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(1741,1832)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#Transcribe the Table 2 data into a R array (here by hand)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bud.event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1741,'FBDA',79,86,7,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1742,'FBDA',82,86,4,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1743,'BBDS',69,80,11,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1744,'BBDS',74,80,6,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1745,'FLDS',76,93,17,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1746,'BBDS',88,80,-8,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1747,'BSDS',52,72,20,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1748,'BSDS',38,72,34,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1749,'BSDS',54,72,18,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1750,'BSDS',62,72,10,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1751,'BBDS',69,80,11,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1752,'FLDS',82,93,11,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1753,'FBDA',78,87,9,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1754,'FBA',94,89,-5,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1755,'CFDS',126,122,-4,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1756,'BBDS',55,80,25,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1757,'BSDS',53,72,19,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1758,'FBDA',79,87,8,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1759,'BSDS',39,72,33,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1760,'CMDL',60,70,10,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1761,'FBDA',77,87,10,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1762,'BSDS',48,72,24,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1763,'BSDS',48,72,24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1832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,'FLDS',104,93,-11)</a:t>
            </a:r>
          </a:p>
          <a:p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dim(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bud.event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&lt;- c(5,92)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636912"/>
            <a:ext cx="5250467" cy="38699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ight Arrow 3"/>
          <p:cNvSpPr/>
          <p:nvPr/>
        </p:nvSpPr>
        <p:spPr>
          <a:xfrm rot="12525241">
            <a:off x="2483768" y="2996952"/>
            <a:ext cx="720080" cy="479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0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69127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try loading a Time Series Analysis library (you may need to load it)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require(TSA)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Extract the 5th column of data and put it into a time series format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relphenology.ts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((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bud.event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[5,]),start=c(1741),frequency=1)))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Plot the data using the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ts.plot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command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windows()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ts.plot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relphenology.ts,ylim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=c(-30,35),col=c(2),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=c(3),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="",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="First flowering day anomaly")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#plot the same data using the plot command (it produces the same plot)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t.seq,relphenology.ts,ylim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=c(-30,35),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="",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="First flowering day anomaly")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lines(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t.seq,relphenology.ts,col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=c(2),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=c(3))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Here are some extra data adapting bits of code (if you are interested)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idx.seq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(1,length(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phenology.ts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#idx.na &lt;-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idx.seq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phenology.ts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 -80]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idx.data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idx.seq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phenology.ts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-80]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phen.med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median(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phenology.ts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idx.data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#phenology2use.ts &lt;-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phenology.ts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#phenology2use.ts[idx.na] &lt;- 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phen.med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3429000"/>
            <a:ext cx="4996531" cy="283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6353</TotalTime>
  <Words>624</Words>
  <Application>Microsoft Office PowerPoint</Application>
  <PresentationFormat>On-screen Show (4:3)</PresentationFormat>
  <Paragraphs>90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PGothic</vt:lpstr>
      <vt:lpstr>Arial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Bruun</dc:creator>
  <cp:lastModifiedBy>Bruun, John</cp:lastModifiedBy>
  <cp:revision>125</cp:revision>
  <dcterms:created xsi:type="dcterms:W3CDTF">2019-09-29T22:38:18Z</dcterms:created>
  <dcterms:modified xsi:type="dcterms:W3CDTF">2022-11-24T12:04:07Z</dcterms:modified>
</cp:coreProperties>
</file>